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henounproject.com/term/person/2377459?i=237745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henounproject.com/term/person/2377459?i=237745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thenounproject.com/term/machine/2226236?i=222623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F36D7-EC59-4E4E-B5AF-D9425A83F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512" y="3428998"/>
            <a:ext cx="7148362" cy="2268559"/>
          </a:xfrm>
        </p:spPr>
        <p:txBody>
          <a:bodyPr>
            <a:noAutofit/>
          </a:bodyPr>
          <a:lstStyle/>
          <a:p>
            <a:r>
              <a:rPr lang="pt-BR" sz="4400" dirty="0"/>
              <a:t>Modelo </a:t>
            </a:r>
            <a:r>
              <a:rPr lang="pt-BR" sz="4400" dirty="0" err="1"/>
              <a:t>Anti-Churn</a:t>
            </a:r>
            <a:br>
              <a:rPr lang="pt-BR" sz="4400" dirty="0"/>
            </a:br>
            <a:r>
              <a:rPr lang="pt-BR" sz="2400" dirty="0" err="1"/>
              <a:t>Analytics</a:t>
            </a:r>
            <a:r>
              <a:rPr lang="pt-BR" sz="2400" dirty="0"/>
              <a:t> – Data Science</a:t>
            </a:r>
            <a:endParaRPr lang="pt-BR" sz="4400" dirty="0"/>
          </a:p>
        </p:txBody>
      </p:sp>
      <p:pic>
        <p:nvPicPr>
          <p:cNvPr id="3074" name="Picture 2" descr="Olist - Sympla">
            <a:extLst>
              <a:ext uri="{FF2B5EF4-FFF2-40B4-BE49-F238E27FC236}">
                <a16:creationId xmlns:a16="http://schemas.microsoft.com/office/drawing/2014/main" id="{47454176-6456-4719-88A2-D4E66FE0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14" y1="46000" x2="43714" y2="46000"/>
                        <a14:foregroundMark x1="50286" y1="51500" x2="50286" y2="51500"/>
                        <a14:foregroundMark x1="50000" y1="40500" x2="50000" y2="40500"/>
                        <a14:foregroundMark x1="59143" y1="57000" x2="59143" y2="57000"/>
                        <a14:foregroundMark x1="67143" y1="55500" x2="67143" y2="55500"/>
                        <a14:backgroundMark x1="50286" y1="41000" x2="50286" y2="41000"/>
                        <a14:backgroundMark x1="49714" y1="41000" x2="49714" y2="4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604" y="5697557"/>
            <a:ext cx="2343105" cy="133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892ED-3E89-4381-BABF-4BE14760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Alguns números:</a:t>
            </a:r>
          </a:p>
          <a:p>
            <a:pPr lvl="1"/>
            <a:r>
              <a:rPr lang="pt-BR" dirty="0"/>
              <a:t>Base ativa: 1231 </a:t>
            </a:r>
            <a:r>
              <a:rPr lang="pt-BR" dirty="0" err="1"/>
              <a:t>sellers</a:t>
            </a:r>
            <a:r>
              <a:rPr lang="pt-BR" dirty="0"/>
              <a:t> no início de 2018;</a:t>
            </a:r>
          </a:p>
          <a:p>
            <a:pPr lvl="1"/>
            <a:r>
              <a:rPr lang="pt-BR" dirty="0" err="1"/>
              <a:t>Churn</a:t>
            </a:r>
            <a:r>
              <a:rPr lang="pt-BR" dirty="0"/>
              <a:t>: 200 </a:t>
            </a:r>
            <a:r>
              <a:rPr lang="pt-BR" dirty="0" err="1"/>
              <a:t>sellers</a:t>
            </a:r>
            <a:r>
              <a:rPr lang="pt-BR" dirty="0"/>
              <a:t> (16,25%) deixarão a base nos próximos 3 meses;</a:t>
            </a:r>
          </a:p>
          <a:p>
            <a:pPr lvl="1"/>
            <a:r>
              <a:rPr lang="pt-BR" dirty="0"/>
              <a:t>R$ 1.6 MM/ano de potencial perda de receita em vendas;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churn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892ED-3E89-4381-BABF-4BE14760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586" y="5345742"/>
            <a:ext cx="7796540" cy="89071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 conseguimos prever 3 meses consecutivos sem venda?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844988FF-79CC-4A99-BF92-805FB8C453DB}"/>
              </a:ext>
            </a:extLst>
          </p:cNvPr>
          <p:cNvGrpSpPr/>
          <p:nvPr/>
        </p:nvGrpSpPr>
        <p:grpSpPr>
          <a:xfrm>
            <a:off x="2197916" y="2573365"/>
            <a:ext cx="5921444" cy="377505"/>
            <a:chOff x="2197916" y="2483141"/>
            <a:chExt cx="5921444" cy="37750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79B04EDD-D4D7-4EFB-9747-4F4FB12243BA}"/>
                </a:ext>
              </a:extLst>
            </p:cNvPr>
            <p:cNvSpPr/>
            <p:nvPr/>
          </p:nvSpPr>
          <p:spPr>
            <a:xfrm>
              <a:off x="2197916" y="2483141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EC27231-6485-4D1A-A268-6BA48F4925C6}"/>
                </a:ext>
              </a:extLst>
            </p:cNvPr>
            <p:cNvSpPr/>
            <p:nvPr/>
          </p:nvSpPr>
          <p:spPr>
            <a:xfrm>
              <a:off x="2698603" y="2483141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0D85387-0D05-481F-857F-4AB59BE4F8DC}"/>
                </a:ext>
              </a:extLst>
            </p:cNvPr>
            <p:cNvSpPr/>
            <p:nvPr/>
          </p:nvSpPr>
          <p:spPr>
            <a:xfrm>
              <a:off x="3199290" y="2483141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42B6451-1395-47E1-B93D-7D3B7CB86360}"/>
                </a:ext>
              </a:extLst>
            </p:cNvPr>
            <p:cNvSpPr/>
            <p:nvPr/>
          </p:nvSpPr>
          <p:spPr>
            <a:xfrm>
              <a:off x="3699977" y="2483141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C4F193-383E-4320-86D6-5BEA7720F8FA}"/>
                </a:ext>
              </a:extLst>
            </p:cNvPr>
            <p:cNvSpPr/>
            <p:nvPr/>
          </p:nvSpPr>
          <p:spPr>
            <a:xfrm>
              <a:off x="4200664" y="2483141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F315DE9-CC0B-4E44-B994-CCB93000B65A}"/>
                </a:ext>
              </a:extLst>
            </p:cNvPr>
            <p:cNvSpPr/>
            <p:nvPr/>
          </p:nvSpPr>
          <p:spPr>
            <a:xfrm>
              <a:off x="4701351" y="2483141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F0C03BE-6AAB-4FA4-8D59-1AAFC9B0D58D}"/>
                </a:ext>
              </a:extLst>
            </p:cNvPr>
            <p:cNvSpPr/>
            <p:nvPr/>
          </p:nvSpPr>
          <p:spPr>
            <a:xfrm>
              <a:off x="5202038" y="2483141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FB04F99-C8BD-438C-8403-5B6FD64001A9}"/>
                </a:ext>
              </a:extLst>
            </p:cNvPr>
            <p:cNvSpPr/>
            <p:nvPr/>
          </p:nvSpPr>
          <p:spPr>
            <a:xfrm>
              <a:off x="5702725" y="2483141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A5B54D06-F418-4A83-A5F6-4099B9E9DC2C}"/>
                </a:ext>
              </a:extLst>
            </p:cNvPr>
            <p:cNvSpPr/>
            <p:nvPr/>
          </p:nvSpPr>
          <p:spPr>
            <a:xfrm>
              <a:off x="6203412" y="2483141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19B1C9C-ED07-442D-8A66-8F63372860D9}"/>
                </a:ext>
              </a:extLst>
            </p:cNvPr>
            <p:cNvSpPr/>
            <p:nvPr/>
          </p:nvSpPr>
          <p:spPr>
            <a:xfrm>
              <a:off x="6704099" y="2483141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EDAC990-4911-4623-9293-DCA5EF613A52}"/>
                </a:ext>
              </a:extLst>
            </p:cNvPr>
            <p:cNvSpPr/>
            <p:nvPr/>
          </p:nvSpPr>
          <p:spPr>
            <a:xfrm>
              <a:off x="7204786" y="2483141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7C02AB80-DF1E-4E8C-B675-C5D743B4E752}"/>
                </a:ext>
              </a:extLst>
            </p:cNvPr>
            <p:cNvSpPr/>
            <p:nvPr/>
          </p:nvSpPr>
          <p:spPr>
            <a:xfrm>
              <a:off x="7705468" y="2483141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4EF55356-B85B-4E75-82F9-57EC7DEBBEBF}"/>
              </a:ext>
            </a:extLst>
          </p:cNvPr>
          <p:cNvGrpSpPr/>
          <p:nvPr/>
        </p:nvGrpSpPr>
        <p:grpSpPr>
          <a:xfrm>
            <a:off x="2197916" y="3213002"/>
            <a:ext cx="5921444" cy="377505"/>
            <a:chOff x="2197916" y="3049326"/>
            <a:chExt cx="5921444" cy="377505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D20393E8-82C4-4E49-9191-17D005AB6B78}"/>
                </a:ext>
              </a:extLst>
            </p:cNvPr>
            <p:cNvSpPr/>
            <p:nvPr/>
          </p:nvSpPr>
          <p:spPr>
            <a:xfrm>
              <a:off x="2197916" y="3049326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0FE41B09-5833-4279-ADA6-5BB4276339B9}"/>
                </a:ext>
              </a:extLst>
            </p:cNvPr>
            <p:cNvSpPr/>
            <p:nvPr/>
          </p:nvSpPr>
          <p:spPr>
            <a:xfrm>
              <a:off x="2698603" y="3049326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31378F32-26E5-4E19-B530-FEE97287467E}"/>
                </a:ext>
              </a:extLst>
            </p:cNvPr>
            <p:cNvSpPr/>
            <p:nvPr/>
          </p:nvSpPr>
          <p:spPr>
            <a:xfrm>
              <a:off x="3199290" y="3049326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B7F1FEFF-BDF2-4024-A1CD-8663F1222F31}"/>
                </a:ext>
              </a:extLst>
            </p:cNvPr>
            <p:cNvSpPr/>
            <p:nvPr/>
          </p:nvSpPr>
          <p:spPr>
            <a:xfrm>
              <a:off x="3699977" y="3049326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3822A50D-D375-4D28-9C9A-722C6939E8FF}"/>
                </a:ext>
              </a:extLst>
            </p:cNvPr>
            <p:cNvSpPr/>
            <p:nvPr/>
          </p:nvSpPr>
          <p:spPr>
            <a:xfrm>
              <a:off x="4200664" y="3049326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6007BA34-3577-4C76-8937-5CD3A836A1B8}"/>
                </a:ext>
              </a:extLst>
            </p:cNvPr>
            <p:cNvSpPr/>
            <p:nvPr/>
          </p:nvSpPr>
          <p:spPr>
            <a:xfrm>
              <a:off x="4701351" y="3049326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D3EC019-1518-4116-B430-F82E41C91726}"/>
                </a:ext>
              </a:extLst>
            </p:cNvPr>
            <p:cNvSpPr/>
            <p:nvPr/>
          </p:nvSpPr>
          <p:spPr>
            <a:xfrm>
              <a:off x="5202038" y="3049326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C68C909A-6993-4324-9B19-E974345A5F54}"/>
                </a:ext>
              </a:extLst>
            </p:cNvPr>
            <p:cNvSpPr/>
            <p:nvPr/>
          </p:nvSpPr>
          <p:spPr>
            <a:xfrm>
              <a:off x="5702725" y="3049326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BBBE4D0-0D1C-4E8A-A208-FF20C1C73095}"/>
                </a:ext>
              </a:extLst>
            </p:cNvPr>
            <p:cNvSpPr/>
            <p:nvPr/>
          </p:nvSpPr>
          <p:spPr>
            <a:xfrm>
              <a:off x="6203412" y="3049326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F0D9BFC8-41B6-4BA6-B662-E3DFFF15B158}"/>
                </a:ext>
              </a:extLst>
            </p:cNvPr>
            <p:cNvSpPr/>
            <p:nvPr/>
          </p:nvSpPr>
          <p:spPr>
            <a:xfrm>
              <a:off x="6704099" y="3049326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F157A91-C167-484C-9B95-9F2BE6095962}"/>
                </a:ext>
              </a:extLst>
            </p:cNvPr>
            <p:cNvSpPr/>
            <p:nvPr/>
          </p:nvSpPr>
          <p:spPr>
            <a:xfrm>
              <a:off x="7204786" y="3049326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E2120EA0-534B-4DCB-BBC2-4D20CC3B95D9}"/>
                </a:ext>
              </a:extLst>
            </p:cNvPr>
            <p:cNvSpPr/>
            <p:nvPr/>
          </p:nvSpPr>
          <p:spPr>
            <a:xfrm>
              <a:off x="7705468" y="3049326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9BD12BE5-4489-42B1-A2C5-3025A2BC1CF4}"/>
              </a:ext>
            </a:extLst>
          </p:cNvPr>
          <p:cNvGrpSpPr/>
          <p:nvPr/>
        </p:nvGrpSpPr>
        <p:grpSpPr>
          <a:xfrm>
            <a:off x="2197916" y="3852638"/>
            <a:ext cx="5921444" cy="377506"/>
            <a:chOff x="2197916" y="3615513"/>
            <a:chExt cx="5921444" cy="377506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88CAE820-59B2-4EE7-9978-2BB1DE62C8E1}"/>
                </a:ext>
              </a:extLst>
            </p:cNvPr>
            <p:cNvSpPr/>
            <p:nvPr/>
          </p:nvSpPr>
          <p:spPr>
            <a:xfrm>
              <a:off x="2197916" y="3615514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9CDD18AF-6DAE-4261-B387-7ADE15CAF217}"/>
                </a:ext>
              </a:extLst>
            </p:cNvPr>
            <p:cNvSpPr/>
            <p:nvPr/>
          </p:nvSpPr>
          <p:spPr>
            <a:xfrm>
              <a:off x="2698603" y="3615513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90C2E290-F2A3-44BF-BAB2-D6A438C58357}"/>
                </a:ext>
              </a:extLst>
            </p:cNvPr>
            <p:cNvSpPr/>
            <p:nvPr/>
          </p:nvSpPr>
          <p:spPr>
            <a:xfrm>
              <a:off x="3199290" y="3615514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E80A193-AE85-48F5-B969-6D9F809A5211}"/>
                </a:ext>
              </a:extLst>
            </p:cNvPr>
            <p:cNvSpPr/>
            <p:nvPr/>
          </p:nvSpPr>
          <p:spPr>
            <a:xfrm>
              <a:off x="3699977" y="3615513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B363F4AD-0489-489B-84E6-01250DD9F5A3}"/>
                </a:ext>
              </a:extLst>
            </p:cNvPr>
            <p:cNvSpPr/>
            <p:nvPr/>
          </p:nvSpPr>
          <p:spPr>
            <a:xfrm>
              <a:off x="4200664" y="3615514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A4D1C981-3450-42AF-90F2-1943FEF37363}"/>
                </a:ext>
              </a:extLst>
            </p:cNvPr>
            <p:cNvSpPr/>
            <p:nvPr/>
          </p:nvSpPr>
          <p:spPr>
            <a:xfrm>
              <a:off x="4701351" y="3615513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A863950D-180E-4B5F-9EA2-2AD2EBD4315E}"/>
                </a:ext>
              </a:extLst>
            </p:cNvPr>
            <p:cNvSpPr/>
            <p:nvPr/>
          </p:nvSpPr>
          <p:spPr>
            <a:xfrm>
              <a:off x="5202038" y="3615514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BB67671-E866-4EA3-81CF-D5184FBBE302}"/>
                </a:ext>
              </a:extLst>
            </p:cNvPr>
            <p:cNvSpPr/>
            <p:nvPr/>
          </p:nvSpPr>
          <p:spPr>
            <a:xfrm>
              <a:off x="5702725" y="3615513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1FE7BFBD-0B97-4E83-AD89-55F6ABEE71EE}"/>
                </a:ext>
              </a:extLst>
            </p:cNvPr>
            <p:cNvSpPr/>
            <p:nvPr/>
          </p:nvSpPr>
          <p:spPr>
            <a:xfrm>
              <a:off x="6203412" y="3615514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10E2C82A-1B65-499D-BF06-6583EB7FF2D1}"/>
                </a:ext>
              </a:extLst>
            </p:cNvPr>
            <p:cNvSpPr/>
            <p:nvPr/>
          </p:nvSpPr>
          <p:spPr>
            <a:xfrm>
              <a:off x="6704099" y="3615513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3766D000-9E9B-49CA-817C-7680E17F5C35}"/>
                </a:ext>
              </a:extLst>
            </p:cNvPr>
            <p:cNvSpPr/>
            <p:nvPr/>
          </p:nvSpPr>
          <p:spPr>
            <a:xfrm>
              <a:off x="7204786" y="3615514"/>
              <a:ext cx="413892" cy="3775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A4EFAD46-5E3C-4366-B3EE-A12FEE0E285C}"/>
                </a:ext>
              </a:extLst>
            </p:cNvPr>
            <p:cNvSpPr/>
            <p:nvPr/>
          </p:nvSpPr>
          <p:spPr>
            <a:xfrm>
              <a:off x="7705468" y="3615513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369F7F56-5328-44E2-BD4C-053D08A573B0}"/>
              </a:ext>
            </a:extLst>
          </p:cNvPr>
          <p:cNvGrpSpPr/>
          <p:nvPr/>
        </p:nvGrpSpPr>
        <p:grpSpPr>
          <a:xfrm>
            <a:off x="2197916" y="1933728"/>
            <a:ext cx="5921444" cy="377505"/>
            <a:chOff x="2197916" y="1933728"/>
            <a:chExt cx="5921444" cy="377505"/>
          </a:xfrm>
        </p:grpSpPr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01F4D575-DB50-4762-BF45-50386EF05B78}"/>
                </a:ext>
              </a:extLst>
            </p:cNvPr>
            <p:cNvSpPr/>
            <p:nvPr/>
          </p:nvSpPr>
          <p:spPr>
            <a:xfrm>
              <a:off x="2197916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</a:t>
              </a: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E7F4AD34-54DF-44A4-AA4B-EBAD0FBFCB30}"/>
                </a:ext>
              </a:extLst>
            </p:cNvPr>
            <p:cNvSpPr/>
            <p:nvPr/>
          </p:nvSpPr>
          <p:spPr>
            <a:xfrm>
              <a:off x="2698603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2</a:t>
              </a: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B172B25-FF28-42CD-8DC5-1AB61BEB5ED8}"/>
                </a:ext>
              </a:extLst>
            </p:cNvPr>
            <p:cNvSpPr/>
            <p:nvPr/>
          </p:nvSpPr>
          <p:spPr>
            <a:xfrm>
              <a:off x="3199290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3</a:t>
              </a: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26474ADC-8E01-44C8-A478-F196156FFCF3}"/>
                </a:ext>
              </a:extLst>
            </p:cNvPr>
            <p:cNvSpPr/>
            <p:nvPr/>
          </p:nvSpPr>
          <p:spPr>
            <a:xfrm>
              <a:off x="3699977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4</a:t>
              </a: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61BF753-4C23-422A-871F-A6506B7819E4}"/>
                </a:ext>
              </a:extLst>
            </p:cNvPr>
            <p:cNvSpPr/>
            <p:nvPr/>
          </p:nvSpPr>
          <p:spPr>
            <a:xfrm>
              <a:off x="4200664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5</a:t>
              </a: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26FC710F-9C76-4712-BC9B-538C2D5E3BBD}"/>
                </a:ext>
              </a:extLst>
            </p:cNvPr>
            <p:cNvSpPr/>
            <p:nvPr/>
          </p:nvSpPr>
          <p:spPr>
            <a:xfrm>
              <a:off x="4701351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6</a:t>
              </a: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752A4AA3-EA63-4EA3-86D3-D128D6DF4F17}"/>
                </a:ext>
              </a:extLst>
            </p:cNvPr>
            <p:cNvSpPr/>
            <p:nvPr/>
          </p:nvSpPr>
          <p:spPr>
            <a:xfrm>
              <a:off x="5202038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7</a:t>
              </a: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5078E756-34F3-44AA-812F-8159DC71683B}"/>
                </a:ext>
              </a:extLst>
            </p:cNvPr>
            <p:cNvSpPr/>
            <p:nvPr/>
          </p:nvSpPr>
          <p:spPr>
            <a:xfrm>
              <a:off x="5702725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8</a:t>
              </a:r>
            </a:p>
          </p:txBody>
        </p: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76D8A4E-FFC9-4884-943A-4241BCC355CA}"/>
                </a:ext>
              </a:extLst>
            </p:cNvPr>
            <p:cNvSpPr/>
            <p:nvPr/>
          </p:nvSpPr>
          <p:spPr>
            <a:xfrm>
              <a:off x="6203412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8</a:t>
              </a:r>
            </a:p>
          </p:txBody>
        </p: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689453CE-FF12-48DE-BEE0-52006B93F444}"/>
                </a:ext>
              </a:extLst>
            </p:cNvPr>
            <p:cNvSpPr/>
            <p:nvPr/>
          </p:nvSpPr>
          <p:spPr>
            <a:xfrm>
              <a:off x="6704099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10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62A24D5C-99A4-46DF-B69C-A26A45D7373F}"/>
                </a:ext>
              </a:extLst>
            </p:cNvPr>
            <p:cNvSpPr/>
            <p:nvPr/>
          </p:nvSpPr>
          <p:spPr>
            <a:xfrm>
              <a:off x="7204786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11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BB616465-D606-47F7-95BA-5BF8DED1C9F4}"/>
                </a:ext>
              </a:extLst>
            </p:cNvPr>
            <p:cNvSpPr/>
            <p:nvPr/>
          </p:nvSpPr>
          <p:spPr>
            <a:xfrm>
              <a:off x="7705468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12</a:t>
              </a:r>
            </a:p>
          </p:txBody>
        </p:sp>
      </p:grpSp>
      <p:pic>
        <p:nvPicPr>
          <p:cNvPr id="116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D932FF59-412E-4C0E-B396-8677B48E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29" y="2462687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04CF468-FBBB-4817-AA0F-532B4D90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29" y="312437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968A77E4-5FCA-4F98-BED0-5AA9FF99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29" y="378606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205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C6B2995C-E690-4858-94C7-15985750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3" y="199765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946F468-4A6C-4581-9398-4ABC6A8B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20" y="199765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75206CD6-848A-40CA-90E3-ACA44A57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82" y="199765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670816D4-BD56-4A9B-8098-55506E38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51" y="199765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24DFAA55-08E0-44F8-A704-347A4523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0" y="355657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17767E5D-29C2-4056-BEA8-4AEF98E1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44" y="353599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2C8D7CB1-E76A-4DDC-9272-8B54C742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28" y="353599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9063E20-ECFA-4DE9-9CBF-E0B47F5B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72" y="441173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92CE814-A621-48E3-A886-261951BD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0" y="5196909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B82DC378-36BA-447F-A00D-D25E133D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02" y="5196909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BAF9A125-BA89-469D-BE10-C75D9EC9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3" y="273263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8E7B4D86-623D-4FB5-AE75-BC43E449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28" y="273263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604D5857-4C46-4DB5-A6E2-E6E21AFC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44" y="273263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2C031CD-CB0B-47CB-887D-05AE4885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3" y="353599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03487D2-F819-4661-BFC0-ED69BEEF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0" y="441173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8370F62E-CC07-416D-A3CE-866AC5A8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31" y="441173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E951C8B-AE1E-4B24-BF27-D8EDC798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02" y="441173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B6417807-6238-49A0-81A3-A7C76CC8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31" y="5196909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22EB59D-ADA6-4671-8792-1A766D0DE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72" y="5196909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E9F1A5A6-0A45-418E-B1E5-36E748DA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0" y="273263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499B689-FE1A-4804-BDFA-340D2F17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0" y="589415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EB21A265-E0F7-4CC4-BC19-E68206B3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02" y="589415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973E000D-CEAD-46A2-82C7-A1EC7614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31" y="589415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615AD28-E385-4784-8454-2A81D443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72" y="589415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62C66B99-0200-4D70-ADFA-DE0592EE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687" y="199765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292C91CA-DFD2-47CD-93E7-F8C7EDBA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94" y="199765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57BAA323-9B43-4B64-AA75-3800A4E7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56" y="199765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05235928-BDDE-495B-BD73-78C0D512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825" y="199765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C2E3FC69-BEB7-4210-8736-3ECB0592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34" y="355657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0A26C6AE-EEF5-429A-B206-B01B62DDC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18" y="353599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C95AF91F-B297-4C13-A723-3984C468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02" y="353599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B6A6B6E7-17D1-41FE-BBFF-AA5DF312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846" y="441173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C33E2E3E-0436-4CDA-B71F-1F26FE1E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34" y="5196909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FF20E5C-C64B-40BA-BCBD-6956338E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176" y="5196909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0E51506F-7938-4828-9849-6FA4EBBD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687" y="273263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E92B9485-926F-4E49-B6F0-E3F33B6E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02" y="273263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10269F6-4A5F-4793-AFF3-22853963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18" y="273263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AA6855D-B243-4771-934F-85D89D9B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687" y="353599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13088C14-A243-4E54-8160-765FB2EE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34" y="441173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2A6B390-6259-46A3-9034-BCD87D3B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05" y="441173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68857739-2142-44C0-B397-A4A4EE79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176" y="4411738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22BF06E-5DF1-422E-82EE-2161F02D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05" y="5196909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3A05416C-7019-4E2B-8146-A9B6BE2A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846" y="5196909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0F8BF4D7-678E-4613-A93E-591C2319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34" y="2732630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116C3390-96E5-4CE6-8D1A-FBA65035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34" y="589415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83BF623-ADA8-44F2-A8F0-D2AEBE6D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176" y="589415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AAB4494-BD84-4F84-AEBC-F889ADD5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05" y="589415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DA762A42-D91C-4ECE-9128-7E9EFFD4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846" y="589415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ubo 114">
            <a:extLst>
              <a:ext uri="{FF2B5EF4-FFF2-40B4-BE49-F238E27FC236}">
                <a16:creationId xmlns:a16="http://schemas.microsoft.com/office/drawing/2014/main" id="{D8E8E9BD-80F4-4A57-A4FC-D570F860881D}"/>
              </a:ext>
            </a:extLst>
          </p:cNvPr>
          <p:cNvSpPr/>
          <p:nvPr/>
        </p:nvSpPr>
        <p:spPr>
          <a:xfrm>
            <a:off x="5679347" y="3556570"/>
            <a:ext cx="850697" cy="7050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Seta: para a Direita 117">
            <a:extLst>
              <a:ext uri="{FF2B5EF4-FFF2-40B4-BE49-F238E27FC236}">
                <a16:creationId xmlns:a16="http://schemas.microsoft.com/office/drawing/2014/main" id="{33F6D09C-BADB-456A-84C9-5C651664279C}"/>
              </a:ext>
            </a:extLst>
          </p:cNvPr>
          <p:cNvSpPr/>
          <p:nvPr/>
        </p:nvSpPr>
        <p:spPr>
          <a:xfrm>
            <a:off x="4917996" y="3741490"/>
            <a:ext cx="595778" cy="3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Seta: para a Direita 118">
            <a:extLst>
              <a:ext uri="{FF2B5EF4-FFF2-40B4-BE49-F238E27FC236}">
                <a16:creationId xmlns:a16="http://schemas.microsoft.com/office/drawing/2014/main" id="{F8EF4A63-6180-4538-8F9B-A0E425EC3BE7}"/>
              </a:ext>
            </a:extLst>
          </p:cNvPr>
          <p:cNvSpPr/>
          <p:nvPr/>
        </p:nvSpPr>
        <p:spPr>
          <a:xfrm>
            <a:off x="6691061" y="3724136"/>
            <a:ext cx="595778" cy="3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5" name="Picture 7">
            <a:hlinkClick r:id="rId4" tooltip="Machine. Click for details"/>
            <a:extLst>
              <a:ext uri="{FF2B5EF4-FFF2-40B4-BE49-F238E27FC236}">
                <a16:creationId xmlns:a16="http://schemas.microsoft.com/office/drawing/2014/main" id="{B29DF25E-1301-45FE-B00D-5FB7DBA2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63" y="378358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892ED-3E89-4381-BABF-4BE14760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pt-BR" dirty="0"/>
              <a:t>Composição da base:</a:t>
            </a:r>
          </a:p>
          <a:p>
            <a:pPr lvl="1"/>
            <a:r>
              <a:rPr lang="pt-BR" dirty="0"/>
              <a:t>13275 </a:t>
            </a:r>
            <a:r>
              <a:rPr lang="pt-BR" dirty="0" err="1"/>
              <a:t>sellers</a:t>
            </a:r>
            <a:r>
              <a:rPr lang="pt-BR" dirty="0"/>
              <a:t> de 2017 para treinar o algoritmo;</a:t>
            </a:r>
          </a:p>
          <a:p>
            <a:pPr lvl="1"/>
            <a:r>
              <a:rPr lang="pt-BR" dirty="0"/>
              <a:t>Variáveis referentes ao books usadas no treino:</a:t>
            </a:r>
          </a:p>
          <a:p>
            <a:pPr lvl="2">
              <a:lnSpc>
                <a:spcPct val="100000"/>
              </a:lnSpc>
            </a:pPr>
            <a:r>
              <a:rPr lang="pt-BR" sz="1200" dirty="0"/>
              <a:t>Ticket médio;</a:t>
            </a:r>
          </a:p>
          <a:p>
            <a:pPr lvl="2">
              <a:lnSpc>
                <a:spcPct val="100000"/>
              </a:lnSpc>
            </a:pPr>
            <a:r>
              <a:rPr lang="pt-BR" sz="1200" dirty="0"/>
              <a:t>Receita;</a:t>
            </a:r>
          </a:p>
          <a:p>
            <a:pPr lvl="2">
              <a:lnSpc>
                <a:spcPct val="100000"/>
              </a:lnSpc>
            </a:pPr>
            <a:r>
              <a:rPr lang="pt-BR" sz="1200" dirty="0"/>
              <a:t>Frequência de vendas;</a:t>
            </a:r>
          </a:p>
          <a:p>
            <a:pPr lvl="2">
              <a:lnSpc>
                <a:spcPct val="100000"/>
              </a:lnSpc>
            </a:pPr>
            <a:r>
              <a:rPr lang="pt-BR" sz="1200" dirty="0"/>
              <a:t>Tipo de produto;</a:t>
            </a:r>
          </a:p>
          <a:p>
            <a:pPr lvl="2">
              <a:lnSpc>
                <a:spcPct val="100000"/>
              </a:lnSpc>
            </a:pPr>
            <a:r>
              <a:rPr lang="pt-BR" sz="1200" dirty="0"/>
              <a:t>Ativação nos meses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Algoritmo de ML:</a:t>
            </a:r>
          </a:p>
          <a:p>
            <a:pPr lvl="1">
              <a:lnSpc>
                <a:spcPct val="100000"/>
              </a:lnSpc>
            </a:pPr>
            <a:r>
              <a:rPr lang="pt-BR" sz="1400" dirty="0" err="1"/>
              <a:t>LightGBoost</a:t>
            </a:r>
            <a:r>
              <a:rPr lang="pt-BR" sz="1400" dirty="0"/>
              <a:t>;</a:t>
            </a:r>
          </a:p>
          <a:p>
            <a:pPr lvl="1">
              <a:lnSpc>
                <a:spcPct val="100000"/>
              </a:lnSpc>
            </a:pPr>
            <a:r>
              <a:rPr lang="pt-BR" sz="1400" dirty="0" err="1"/>
              <a:t>Random</a:t>
            </a:r>
            <a:r>
              <a:rPr lang="pt-BR" sz="1400" dirty="0"/>
              <a:t> </a:t>
            </a:r>
            <a:r>
              <a:rPr lang="pt-BR" sz="1400" dirty="0" err="1"/>
              <a:t>Search</a:t>
            </a:r>
            <a:r>
              <a:rPr lang="pt-BR" sz="1400" dirty="0"/>
              <a:t> para </a:t>
            </a:r>
            <a:r>
              <a:rPr lang="pt-BR" sz="1400" dirty="0" err="1"/>
              <a:t>Tuning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51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105" y="808057"/>
            <a:ext cx="9242752" cy="1079465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1B63B7-56D0-4E83-B7DB-64B45A54AC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894" t="2893" r="7141"/>
          <a:stretch/>
        </p:blipFill>
        <p:spPr>
          <a:xfrm>
            <a:off x="1631142" y="2068623"/>
            <a:ext cx="4545800" cy="3220408"/>
          </a:xfrm>
        </p:spPr>
      </p:pic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778EB85-2D9D-409A-A6F6-E71436AACC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dirty="0"/>
              <a:t>Abordando </a:t>
            </a:r>
            <a:r>
              <a:rPr lang="pt-BR" b="1" dirty="0"/>
              <a:t>32% da base ativa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conseguiríamos identificar 87% de todos os </a:t>
            </a:r>
            <a:r>
              <a:rPr lang="pt-BR" dirty="0" err="1"/>
              <a:t>sellers</a:t>
            </a:r>
            <a:r>
              <a:rPr lang="pt-BR" dirty="0"/>
              <a:t> que deixariam de vender com o </a:t>
            </a:r>
            <a:r>
              <a:rPr lang="pt-BR" dirty="0" err="1"/>
              <a:t>Olist</a:t>
            </a:r>
            <a:r>
              <a:rPr lang="pt-BR" dirty="0"/>
              <a:t>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dirty="0"/>
              <a:t>Caso retidos, esses </a:t>
            </a:r>
            <a:r>
              <a:rPr lang="pt-BR" dirty="0" err="1"/>
              <a:t>sellers</a:t>
            </a:r>
            <a:r>
              <a:rPr lang="pt-BR" dirty="0"/>
              <a:t> representariam um potencial de receita de </a:t>
            </a:r>
            <a:r>
              <a:rPr lang="pt-BR" b="1" dirty="0"/>
              <a:t>1,32 MM/ano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61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892ED-3E89-4381-BABF-4BE14760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0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F13A9F-5B66-42D4-A989-DB551FA79ED6}">
  <we:reference id="wa104381063" version="1.0.0.1" store="pt-B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135</TotalTime>
  <Words>165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Modelo Anti-Churn Analytics – Data Science</vt:lpstr>
      <vt:lpstr>Motivação</vt:lpstr>
      <vt:lpstr>O que é churn</vt:lpstr>
      <vt:lpstr>Resultados</vt:lpstr>
      <vt:lpstr>Método</vt:lpstr>
      <vt:lpstr>Resultados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Anti-Churn Analytics – Data Science</dc:title>
  <dc:creator>Lucas Silva</dc:creator>
  <cp:lastModifiedBy>Lucas Silva</cp:lastModifiedBy>
  <cp:revision>14</cp:revision>
  <dcterms:created xsi:type="dcterms:W3CDTF">2020-10-06T14:19:00Z</dcterms:created>
  <dcterms:modified xsi:type="dcterms:W3CDTF">2020-10-06T16:34:02Z</dcterms:modified>
</cp:coreProperties>
</file>