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1" r:id="rId1"/>
  </p:sldMasterIdLst>
  <p:sldIdLst>
    <p:sldId id="256" r:id="rId2"/>
    <p:sldId id="257" r:id="rId3"/>
    <p:sldId id="264" r:id="rId4"/>
    <p:sldId id="265" r:id="rId5"/>
    <p:sldId id="260" r:id="rId6"/>
    <p:sldId id="259" r:id="rId7"/>
    <p:sldId id="266" r:id="rId8"/>
    <p:sldId id="267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304"/>
  </p:normalViewPr>
  <p:slideViewPr>
    <p:cSldViewPr snapToGrid="0" snapToObjects="1">
      <p:cViewPr varScale="1">
        <p:scale>
          <a:sx n="70" d="100"/>
          <a:sy n="70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C59C-3614-4946-A8EE-B704F41A5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EA330-6373-A546-BFBB-F66728717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8228-E186-9445-AFE0-3AD1803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8882-B961-424D-9E90-EDEB365E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2B5A-A1CF-5643-98CD-EA3E078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CFB-9DF2-AF44-AF4A-E191A0E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26C3D-5CD4-D241-89B8-4FCE189AA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8080-94F4-5846-B206-17265C57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2A6B-5579-DF46-91EC-A5B09CFF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3BAA-692D-654F-A7B0-CE39013B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69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6EF6B-6AFB-A54E-A46A-2A127D92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FB1FC-4BC6-F649-99CB-64D7FA8EB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8CE2-E987-0E48-B11A-CD69E27B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1344-2085-834F-9147-0D2956E3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A964-C962-7C4B-B7DA-FE141110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004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F830-D955-2C4E-941D-65D44AAA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1F11-34F2-7141-9C93-EDF083C3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2ACBD-BC38-544C-9E7D-56B1A7C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7357-D09A-1A46-A58B-375A4C7A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D312-E417-D942-89FC-DB445621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745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8DB7-855C-834D-BE18-14261412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CEBC-45BB-F845-8EC3-0B4A5DC3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5398-2553-974B-8D4D-4257B2C1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7D91-7F96-2744-BF08-F7DBBFE6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BE6-577A-ED43-BD33-052B805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E26-8298-D249-97A0-B4F94D7A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9640-D83A-E847-86E2-F884FB91D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AB58E-9866-1545-94A5-963306643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3081F-9E6F-DE45-8896-3057DE19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E3679-B541-F04E-90D3-81DD62CE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1CFF1-3AE1-614F-83E8-5052CA87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897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3264-C0CE-C141-8E63-3782EF5F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D381-E25C-3240-9609-7288C378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2372B-D584-304D-824F-D44AADCA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9AB7-75A8-3648-B58A-40ED43F96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C5E28-DF12-C640-816E-A5F4AA554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122EA-83D5-FC4F-8A89-1B590A66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E0B5A-D089-AB44-8DFE-6ADC34FC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9CA7-E59F-4440-8FC0-EA04C44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15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EBD9-A2AA-8648-8CBB-6740D793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92299-A773-904D-8B95-A9222CB4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A94B-1069-EA48-9C51-02277515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9D22F-3F2B-D746-AC59-B04C60F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BAD5A-5E2A-3049-B0D7-B008AA4B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FDB93-6FDB-7046-928C-705AA78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C795B-19F7-E248-B756-92051873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0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E66-C631-4F48-A7D7-A62B70FF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586F-7CFF-3B43-8625-55B749AB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6E9AF-1451-9E4D-8EE4-4ED43113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23ED-24F8-C645-9830-F5DA0A9F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E842-D546-0F48-8908-01E055C3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7F670-A123-9143-93B4-4F55C364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14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725D-AA1D-D748-9C31-963E15C4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C0642-0B10-2A4C-8535-13A74E86E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2E00-A4CE-B34E-9F71-F4F7D389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06D3-46B7-E049-8459-F9B6B402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F879-BC4E-B64A-AC6E-62E72E56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E9205-74D9-8841-BCC4-C6CC8CB7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909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57676-DCBC-9A41-8F20-90DD3E33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D260-C967-2845-BCB7-A6B0B86C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BAFA-B7C6-F140-882B-401F5F0AC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E4E1-7526-5E42-B1E7-D75636A8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8B42-9F0D-0A4E-B48E-086FDB3E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89C4-84EC-F940-9B2B-9A2C74EB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327" y="1619465"/>
            <a:ext cx="7315200" cy="27326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 Afford A Beach House??</a:t>
            </a:r>
          </a:p>
        </p:txBody>
      </p:sp>
    </p:spTree>
    <p:extLst>
      <p:ext uri="{BB962C8B-B14F-4D97-AF65-F5344CB8AC3E}">
        <p14:creationId xmlns:p14="http://schemas.microsoft.com/office/powerpoint/2010/main" val="210359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AAA7-85CE-9645-B35F-7E32B0B3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7AC4-7D1B-AD4A-8DA7-2227CB7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 of a beach home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the worth of your 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between properties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Renovations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6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4857-70D8-B648-9E08-4C71EFA3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17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Town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to Downtown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during year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242E23-07DE-E040-A5D5-B7D4AD974C3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215883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B32B-54DB-144D-9566-8A1882A7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75" y="2347502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69176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61BE-1096-BF44-B1E9-23971C9D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Rental Income: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93C9-B8A9-7E47-8457-405049F4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54" y="2194188"/>
            <a:ext cx="10854892" cy="42538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Rental Income Can I Expect to Earn?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rental income to expect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different features of the property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the rental income prediction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6099-4547-6548-8B59-0919593F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9512-8055-564B-840D-4D0F4194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690688"/>
            <a:ext cx="10371667" cy="4253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Partnering with VRBO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Cape May County Rental Data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based on Linear Regression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Bedrooms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Bathrooms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Property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to Beach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32926-90D8-704F-9DB0-5A2B5217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861" y="4521199"/>
            <a:ext cx="4298395" cy="192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514D4-8E5A-A54E-A6D8-BF937FDA8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77" y="5287690"/>
            <a:ext cx="2159106" cy="11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F7D0-30EA-494B-8DB7-5BCC2E47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Visuals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0D085-5A3A-C947-8CC8-555DE1F0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24" y="2038160"/>
            <a:ext cx="5721000" cy="381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DB207A-2451-624B-8437-976FDE4A8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52" y="2038160"/>
            <a:ext cx="5707757" cy="38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8B1-C290-CE47-B53B-C122F3F4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4749F-97DB-324D-8CFA-275F5E457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638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sz="1700" i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𝑃𝑟𝑖𝑐𝑒</m:t>
                          </m:r>
                        </m:e>
                      </m:d>
                    </m:oMath>
                  </m:oMathPara>
                </a14:m>
                <a:endParaRPr lang="en-US" sz="170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4.905+ .17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𝐵𝑒𝑑𝑟𝑜𝑜𝑚𝑠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 − .010(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𝐷𝑖𝑠𝑡𝑎𝑛𝑐𝑒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+ .116(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𝐵𝑎𝑡h𝑟𝑜𝑜𝑚𝑠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+ .048(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𝑇𝑦𝑝𝑒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+ .0001(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𝐷𝑖𝑠𝑡𝑎𝑛𝑐𝑒</m:t>
                      </m:r>
                      <m:r>
                        <a:rPr lang="en-US" sz="1700" i="1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Coefficients: </a:t>
                </a:r>
              </a:p>
              <a:p>
                <a:pPr lvl="1"/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Bedrooms: 19.6% increase</a:t>
                </a:r>
              </a:p>
              <a:p>
                <a:pPr lvl="1"/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Bathrooms: 12.3% increase</a:t>
                </a:r>
              </a:p>
              <a:p>
                <a:pPr lvl="1"/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Type: 4.9% increase</a:t>
                </a:r>
              </a:p>
              <a:p>
                <a:pPr lvl="1"/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Distance: 1.0% decrease</a:t>
                </a:r>
              </a:p>
              <a:p>
                <a:pPr lvl="2"/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Distance^2: positive value: diminishing impact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4749F-97DB-324D-8CFA-275F5E457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63808"/>
              </a:xfrm>
              <a:blipFill>
                <a:blip r:embed="rId3"/>
                <a:stretch>
                  <a:fillRect l="-965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8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D81B-9FCD-3E40-B71B-7FF8F207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C7C8E-6DA6-C544-9DFC-92F8A6AD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24585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sz="1700" i="1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𝑃𝑟𝑖𝑐𝑒</m:t>
                          </m:r>
                        </m:e>
                      </m:d>
                    </m:oMath>
                  </m:oMathPara>
                </a14:m>
                <a:endParaRPr lang="en-US" sz="170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4.905+ .</m:t>
                      </m:r>
                      <m:r>
                        <a:rPr lang="en-US" sz="17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17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sz="17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𝐵𝑒𝑑𝑟𝑜𝑜𝑚𝑠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 − .010(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𝐷𝑖𝑠𝑡𝑎𝑛𝑐𝑒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+ .116(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𝐵𝑎𝑡h𝑟𝑜𝑜𝑚𝑠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+ .048(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𝑇𝑦𝑝𝑒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+ .0001(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𝐷𝑖𝑠𝑡𝑎𝑛𝑐𝑒</m:t>
                      </m:r>
                      <m:r>
                        <a:rPr lang="en-US" sz="1700" i="1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7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05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RMSE:</a:t>
                </a:r>
              </a:p>
              <a:p>
                <a:pPr lvl="1"/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$</a:t>
                </a:r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105.14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C7C8E-6DA6-C544-9DFC-92F8A6AD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2458508"/>
              </a:xfrm>
              <a:blipFill>
                <a:blip r:embed="rId3"/>
                <a:stretch>
                  <a:fillRect l="-965" t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227C08-4DC4-9C40-9452-C5DA494F1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77543"/>
              </p:ext>
            </p:extLst>
          </p:nvPr>
        </p:nvGraphicFramePr>
        <p:xfrm>
          <a:off x="280416" y="4149196"/>
          <a:ext cx="11631167" cy="211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857">
                  <a:extLst>
                    <a:ext uri="{9D8B030D-6E8A-4147-A177-3AD203B41FA5}">
                      <a16:colId xmlns:a16="http://schemas.microsoft.com/office/drawing/2014/main" val="324638667"/>
                    </a:ext>
                  </a:extLst>
                </a:gridCol>
                <a:gridCol w="1239817">
                  <a:extLst>
                    <a:ext uri="{9D8B030D-6E8A-4147-A177-3AD203B41FA5}">
                      <a16:colId xmlns:a16="http://schemas.microsoft.com/office/drawing/2014/main" val="2512447647"/>
                    </a:ext>
                  </a:extLst>
                </a:gridCol>
                <a:gridCol w="1343893">
                  <a:extLst>
                    <a:ext uri="{9D8B030D-6E8A-4147-A177-3AD203B41FA5}">
                      <a16:colId xmlns:a16="http://schemas.microsoft.com/office/drawing/2014/main" val="1998193323"/>
                    </a:ext>
                  </a:extLst>
                </a:gridCol>
                <a:gridCol w="1307849">
                  <a:extLst>
                    <a:ext uri="{9D8B030D-6E8A-4147-A177-3AD203B41FA5}">
                      <a16:colId xmlns:a16="http://schemas.microsoft.com/office/drawing/2014/main" val="3314403348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95141537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066388345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984803805"/>
                    </a:ext>
                  </a:extLst>
                </a:gridCol>
                <a:gridCol w="1176527">
                  <a:extLst>
                    <a:ext uri="{9D8B030D-6E8A-4147-A177-3AD203B41FA5}">
                      <a16:colId xmlns:a16="http://schemas.microsoft.com/office/drawing/2014/main" val="878583211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4198530469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6081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min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$326.84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($1.84)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4422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min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$294.07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$55.93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201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min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$278.08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($39.08)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3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21D-BABE-B04F-B1A1-9DA91F688F5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2311-D64F-D746-BF50-B1F6CB01D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4691"/>
                <a:ext cx="1066495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Price: $500,000</a:t>
                </a:r>
              </a:p>
              <a:p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Budget: $400,000</a:t>
                </a:r>
              </a:p>
              <a:p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by how much: $100, 000</a:t>
                </a:r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#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𝑁𝑖𝑔h𝑡𝑠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𝑌𝑒𝑎𝑟𝑙𝑦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𝑅𝑒𝑛𝑡𝑎𝑙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tx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𝑣𝑒𝑟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𝐵𝑢𝑑𝑔𝑒𝑡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𝐴𝑚𝑜𝑢𝑛𝑡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𝑁𝑢𝑚𝑏𝑒𝑟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(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𝑌𝑒𝑎𝑟𝑙𝑦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𝑅𝑒𝑛𝑡𝑎𝑙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𝑡𝑎𝑥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2311-D64F-D746-BF50-B1F6CB01D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4691"/>
                <a:ext cx="10664953" cy="4351338"/>
              </a:xfrm>
              <a:blipFill>
                <a:blip r:embed="rId3"/>
                <a:stretch>
                  <a:fillRect l="-713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0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21D-BABE-B04F-B1A1-9DA91F688F5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2311-D64F-D746-BF50-B1F6CB01D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4691"/>
                <a:ext cx="1066495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Price: $500,000</a:t>
                </a:r>
              </a:p>
              <a:p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Budget: $400,000</a:t>
                </a:r>
              </a:p>
              <a:p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by how much: $100, 000</a:t>
                </a:r>
                <a:endParaRPr lang="en-US" sz="2400" i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#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𝑁𝑖𝑔h𝑡𝑠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𝑌𝑒𝑎𝑟𝑙𝑦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𝑅𝑒𝑛𝑡𝑎𝑙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330 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75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𝑑𝑎𝑦𝑠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=        $24,750</m:t>
                    </m:r>
                  </m:oMath>
                </a14:m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𝑣𝑒𝑟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𝐵𝑢𝑑𝑔𝑒𝑡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𝐴𝑚𝑜𝑢𝑛𝑡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𝑁𝑢𝑚𝑏𝑒𝑟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(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𝑌𝑒𝑎𝑟𝑙𝑦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𝑅𝑒𝑛𝑡𝑎𝑙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𝑡𝑎𝑥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$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100,000 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×       $24,750(1−.07)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2311-D64F-D746-BF50-B1F6CB01D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4691"/>
                <a:ext cx="10664953" cy="4351338"/>
              </a:xfrm>
              <a:blipFill>
                <a:blip r:embed="rId3"/>
                <a:stretch>
                  <a:fillRect l="-713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78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21D-BABE-B04F-B1A1-9DA91F688F5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2311-D64F-D746-BF50-B1F6CB01D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4691"/>
                <a:ext cx="1066495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Price: $500,000</a:t>
                </a:r>
              </a:p>
              <a:p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Budget: $400,000</a:t>
                </a:r>
              </a:p>
              <a:p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by how much: $100, 000</a:t>
                </a:r>
                <a:endParaRPr lang="en-US" sz="2400" i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#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𝑁𝑖𝑔h𝑡𝑠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𝑌𝑒𝑎𝑟𝑙𝑦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𝑅𝑒𝑛𝑡𝑎𝑙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330 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75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𝑑𝑎𝑦𝑠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=        $24,750</m:t>
                    </m:r>
                  </m:oMath>
                </a14:m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𝑣𝑒𝑟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𝐵𝑢𝑑𝑔𝑒𝑡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𝐴𝑚𝑜𝑢𝑛𝑡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𝑁𝑢𝑚𝑏𝑒𝑟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(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𝑌𝑒𝑎𝑟𝑙𝑦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𝑅𝑒𝑛𝑡𝑎𝑙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𝑡𝑎𝑥</m:t>
                    </m:r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$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100,000 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×       $24,750(1−.07)</m:t>
                    </m:r>
                  </m:oMath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6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~4.5 years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2311-D64F-D746-BF50-B1F6CB01D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4691"/>
                <a:ext cx="10664953" cy="4351338"/>
              </a:xfrm>
              <a:blipFill>
                <a:blip r:embed="rId3"/>
                <a:stretch>
                  <a:fillRect l="-713" t="-1744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7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450</Words>
  <Application>Microsoft Macintosh PowerPoint</Application>
  <PresentationFormat>Widescreen</PresentationFormat>
  <Paragraphs>108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Can I Afford A Beach House??</vt:lpstr>
      <vt:lpstr>Rental Income: Goal</vt:lpstr>
      <vt:lpstr>Methodology</vt:lpstr>
      <vt:lpstr>Feature Visuals</vt:lpstr>
      <vt:lpstr>Model Interpretation</vt:lpstr>
      <vt:lpstr>Model Predictions</vt:lpstr>
      <vt:lpstr>Example</vt:lpstr>
      <vt:lpstr>Example</vt:lpstr>
      <vt:lpstr>Example</vt:lpstr>
      <vt:lpstr>Key Takeaways</vt:lpstr>
      <vt:lpstr>PowerPoint Presentation</vt:lpstr>
      <vt:lpstr>QUESTIONS??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Series: Can I Afford A Beach House??</dc:title>
  <dc:creator>Microsoft Office User</dc:creator>
  <cp:lastModifiedBy>Microsoft Office User</cp:lastModifiedBy>
  <cp:revision>42</cp:revision>
  <cp:lastPrinted>2020-07-16T22:40:34Z</cp:lastPrinted>
  <dcterms:created xsi:type="dcterms:W3CDTF">2020-07-14T20:19:31Z</dcterms:created>
  <dcterms:modified xsi:type="dcterms:W3CDTF">2020-07-17T12:27:10Z</dcterms:modified>
</cp:coreProperties>
</file>