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364863" cy="36364863"/>
  <p:notesSz cx="6858000" cy="9144000"/>
  <p:defaultTextStyle>
    <a:defPPr>
      <a:defRPr lang="en-US"/>
    </a:defPPr>
    <a:lvl1pPr marL="0" algn="l" defTabSz="415594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77974" algn="l" defTabSz="415594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55948" algn="l" defTabSz="415594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33922" algn="l" defTabSz="415594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11896" algn="l" defTabSz="415594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389870" algn="l" defTabSz="415594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467844" algn="l" defTabSz="415594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545818" algn="l" defTabSz="415594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23792" algn="l" defTabSz="415594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4">
          <p15:clr>
            <a:srgbClr val="A4A3A4"/>
          </p15:clr>
        </p15:guide>
        <p15:guide id="2" pos="114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656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33959-A967-A936-B79F-A99050F84AFC}" v="8974" dt="2023-03-07T23:06:03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4" autoAdjust="0"/>
  </p:normalViewPr>
  <p:slideViewPr>
    <p:cSldViewPr showGuides="1">
      <p:cViewPr>
        <p:scale>
          <a:sx n="26" d="100"/>
          <a:sy n="26" d="100"/>
        </p:scale>
        <p:origin x="-1728" y="294"/>
      </p:cViewPr>
      <p:guideLst>
        <p:guide orient="horz" pos="11454"/>
        <p:guide pos="114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7365" y="11296680"/>
            <a:ext cx="30910134" cy="7794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4730" y="20606756"/>
            <a:ext cx="25455404" cy="9293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5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1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89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67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4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83A9-6FEA-4C85-ABD8-AB93B81B95A1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B4A1-8F14-4823-A960-8EC220B7E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7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83A9-6FEA-4C85-ABD8-AB93B81B95A1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B4A1-8F14-4823-A960-8EC220B7E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0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64526" y="1456283"/>
            <a:ext cx="8182094" cy="310279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18243" y="1456283"/>
            <a:ext cx="23940201" cy="310279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83A9-6FEA-4C85-ABD8-AB93B81B95A1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B4A1-8F14-4823-A960-8EC220B7E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72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83A9-6FEA-4C85-ABD8-AB93B81B95A1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B4A1-8F14-4823-A960-8EC220B7E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0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573" y="23367794"/>
            <a:ext cx="30910134" cy="7222466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2573" y="15412983"/>
            <a:ext cx="30910134" cy="7954811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797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594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39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1189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38987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678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4581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237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83A9-6FEA-4C85-ABD8-AB93B81B95A1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B4A1-8F14-4823-A960-8EC220B7E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46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18243" y="8485137"/>
            <a:ext cx="16061148" cy="23999129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5472" y="8485137"/>
            <a:ext cx="16061148" cy="23999129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83A9-6FEA-4C85-ABD8-AB93B81B95A1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B4A1-8F14-4823-A960-8EC220B7E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0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43" y="8140008"/>
            <a:ext cx="16067463" cy="3392368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974" indent="0">
              <a:buNone/>
              <a:defRPr sz="9100" b="1"/>
            </a:lvl2pPr>
            <a:lvl3pPr marL="4155948" indent="0">
              <a:buNone/>
              <a:defRPr sz="8200" b="1"/>
            </a:lvl3pPr>
            <a:lvl4pPr marL="6233922" indent="0">
              <a:buNone/>
              <a:defRPr sz="7300" b="1"/>
            </a:lvl4pPr>
            <a:lvl5pPr marL="8311896" indent="0">
              <a:buNone/>
              <a:defRPr sz="7300" b="1"/>
            </a:lvl5pPr>
            <a:lvl6pPr marL="10389870" indent="0">
              <a:buNone/>
              <a:defRPr sz="7300" b="1"/>
            </a:lvl6pPr>
            <a:lvl7pPr marL="12467844" indent="0">
              <a:buNone/>
              <a:defRPr sz="7300" b="1"/>
            </a:lvl7pPr>
            <a:lvl8pPr marL="14545818" indent="0">
              <a:buNone/>
              <a:defRPr sz="7300" b="1"/>
            </a:lvl8pPr>
            <a:lvl9pPr marL="16623792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18243" y="11532375"/>
            <a:ext cx="16067463" cy="20951888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472847" y="8140008"/>
            <a:ext cx="16073775" cy="3392368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7974" indent="0">
              <a:buNone/>
              <a:defRPr sz="9100" b="1"/>
            </a:lvl2pPr>
            <a:lvl3pPr marL="4155948" indent="0">
              <a:buNone/>
              <a:defRPr sz="8200" b="1"/>
            </a:lvl3pPr>
            <a:lvl4pPr marL="6233922" indent="0">
              <a:buNone/>
              <a:defRPr sz="7300" b="1"/>
            </a:lvl4pPr>
            <a:lvl5pPr marL="8311896" indent="0">
              <a:buNone/>
              <a:defRPr sz="7300" b="1"/>
            </a:lvl5pPr>
            <a:lvl6pPr marL="10389870" indent="0">
              <a:buNone/>
              <a:defRPr sz="7300" b="1"/>
            </a:lvl6pPr>
            <a:lvl7pPr marL="12467844" indent="0">
              <a:buNone/>
              <a:defRPr sz="7300" b="1"/>
            </a:lvl7pPr>
            <a:lvl8pPr marL="14545818" indent="0">
              <a:buNone/>
              <a:defRPr sz="7300" b="1"/>
            </a:lvl8pPr>
            <a:lvl9pPr marL="16623792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472847" y="11532375"/>
            <a:ext cx="16073775" cy="20951888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83A9-6FEA-4C85-ABD8-AB93B81B95A1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B4A1-8F14-4823-A960-8EC220B7E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88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83A9-6FEA-4C85-ABD8-AB93B81B95A1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B4A1-8F14-4823-A960-8EC220B7E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5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83A9-6FEA-4C85-ABD8-AB93B81B95A1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B4A1-8F14-4823-A960-8EC220B7E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24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45" y="1447860"/>
            <a:ext cx="11963789" cy="616182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7651" y="1447863"/>
            <a:ext cx="20328969" cy="31036403"/>
          </a:xfrm>
        </p:spPr>
        <p:txBody>
          <a:bodyPr/>
          <a:lstStyle>
            <a:lvl1pPr>
              <a:defRPr sz="145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8245" y="7609687"/>
            <a:ext cx="11963789" cy="24874579"/>
          </a:xfrm>
        </p:spPr>
        <p:txBody>
          <a:bodyPr/>
          <a:lstStyle>
            <a:lvl1pPr marL="0" indent="0">
              <a:buNone/>
              <a:defRPr sz="6400"/>
            </a:lvl1pPr>
            <a:lvl2pPr marL="2077974" indent="0">
              <a:buNone/>
              <a:defRPr sz="5500"/>
            </a:lvl2pPr>
            <a:lvl3pPr marL="4155948" indent="0">
              <a:buNone/>
              <a:defRPr sz="4500"/>
            </a:lvl3pPr>
            <a:lvl4pPr marL="6233922" indent="0">
              <a:buNone/>
              <a:defRPr sz="4100"/>
            </a:lvl4pPr>
            <a:lvl5pPr marL="8311896" indent="0">
              <a:buNone/>
              <a:defRPr sz="4100"/>
            </a:lvl5pPr>
            <a:lvl6pPr marL="10389870" indent="0">
              <a:buNone/>
              <a:defRPr sz="4100"/>
            </a:lvl6pPr>
            <a:lvl7pPr marL="12467844" indent="0">
              <a:buNone/>
              <a:defRPr sz="4100"/>
            </a:lvl7pPr>
            <a:lvl8pPr marL="14545818" indent="0">
              <a:buNone/>
              <a:defRPr sz="4100"/>
            </a:lvl8pPr>
            <a:lvl9pPr marL="16623792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83A9-6FEA-4C85-ABD8-AB93B81B95A1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B4A1-8F14-4823-A960-8EC220B7E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55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768" y="25455404"/>
            <a:ext cx="21818918" cy="300515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7768" y="3249268"/>
            <a:ext cx="21818918" cy="21818918"/>
          </a:xfrm>
        </p:spPr>
        <p:txBody>
          <a:bodyPr/>
          <a:lstStyle>
            <a:lvl1pPr marL="0" indent="0">
              <a:buNone/>
              <a:defRPr sz="14500"/>
            </a:lvl1pPr>
            <a:lvl2pPr marL="2077974" indent="0">
              <a:buNone/>
              <a:defRPr sz="12700"/>
            </a:lvl2pPr>
            <a:lvl3pPr marL="4155948" indent="0">
              <a:buNone/>
              <a:defRPr sz="10900"/>
            </a:lvl3pPr>
            <a:lvl4pPr marL="6233922" indent="0">
              <a:buNone/>
              <a:defRPr sz="9100"/>
            </a:lvl4pPr>
            <a:lvl5pPr marL="8311896" indent="0">
              <a:buNone/>
              <a:defRPr sz="9100"/>
            </a:lvl5pPr>
            <a:lvl6pPr marL="10389870" indent="0">
              <a:buNone/>
              <a:defRPr sz="9100"/>
            </a:lvl6pPr>
            <a:lvl7pPr marL="12467844" indent="0">
              <a:buNone/>
              <a:defRPr sz="9100"/>
            </a:lvl7pPr>
            <a:lvl8pPr marL="14545818" indent="0">
              <a:buNone/>
              <a:defRPr sz="9100"/>
            </a:lvl8pPr>
            <a:lvl9pPr marL="16623792" indent="0">
              <a:buNone/>
              <a:defRPr sz="91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7768" y="28460559"/>
            <a:ext cx="21818918" cy="4267818"/>
          </a:xfrm>
        </p:spPr>
        <p:txBody>
          <a:bodyPr/>
          <a:lstStyle>
            <a:lvl1pPr marL="0" indent="0">
              <a:buNone/>
              <a:defRPr sz="6400"/>
            </a:lvl1pPr>
            <a:lvl2pPr marL="2077974" indent="0">
              <a:buNone/>
              <a:defRPr sz="5500"/>
            </a:lvl2pPr>
            <a:lvl3pPr marL="4155948" indent="0">
              <a:buNone/>
              <a:defRPr sz="4500"/>
            </a:lvl3pPr>
            <a:lvl4pPr marL="6233922" indent="0">
              <a:buNone/>
              <a:defRPr sz="4100"/>
            </a:lvl4pPr>
            <a:lvl5pPr marL="8311896" indent="0">
              <a:buNone/>
              <a:defRPr sz="4100"/>
            </a:lvl5pPr>
            <a:lvl6pPr marL="10389870" indent="0">
              <a:buNone/>
              <a:defRPr sz="4100"/>
            </a:lvl6pPr>
            <a:lvl7pPr marL="12467844" indent="0">
              <a:buNone/>
              <a:defRPr sz="4100"/>
            </a:lvl7pPr>
            <a:lvl8pPr marL="14545818" indent="0">
              <a:buNone/>
              <a:defRPr sz="4100"/>
            </a:lvl8pPr>
            <a:lvl9pPr marL="16623792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83A9-6FEA-4C85-ABD8-AB93B81B95A1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B4A1-8F14-4823-A960-8EC220B7E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59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8243" y="1456280"/>
            <a:ext cx="32728377" cy="6060811"/>
          </a:xfrm>
          <a:prstGeom prst="rect">
            <a:avLst/>
          </a:prstGeom>
        </p:spPr>
        <p:txBody>
          <a:bodyPr vert="horz" lIns="415595" tIns="207797" rIns="415595" bIns="20779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43" y="8485137"/>
            <a:ext cx="32728377" cy="23999129"/>
          </a:xfrm>
          <a:prstGeom prst="rect">
            <a:avLst/>
          </a:prstGeom>
        </p:spPr>
        <p:txBody>
          <a:bodyPr vert="horz" lIns="415595" tIns="207797" rIns="415595" bIns="2077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18243" y="33704843"/>
            <a:ext cx="8485135" cy="1936092"/>
          </a:xfrm>
          <a:prstGeom prst="rect">
            <a:avLst/>
          </a:prstGeom>
        </p:spPr>
        <p:txBody>
          <a:bodyPr vert="horz" lIns="415595" tIns="207797" rIns="415595" bIns="20779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83A9-6FEA-4C85-ABD8-AB93B81B95A1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24662" y="33704843"/>
            <a:ext cx="11515540" cy="1936092"/>
          </a:xfrm>
          <a:prstGeom prst="rect">
            <a:avLst/>
          </a:prstGeom>
        </p:spPr>
        <p:txBody>
          <a:bodyPr vert="horz" lIns="415595" tIns="207797" rIns="415595" bIns="20779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061485" y="33704843"/>
            <a:ext cx="8485135" cy="1936092"/>
          </a:xfrm>
          <a:prstGeom prst="rect">
            <a:avLst/>
          </a:prstGeom>
        </p:spPr>
        <p:txBody>
          <a:bodyPr vert="horz" lIns="415595" tIns="207797" rIns="415595" bIns="20779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4A1-8F14-4823-A960-8EC220B7E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83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55948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8481" indent="-1558481" algn="l" defTabSz="4155948" rtl="0" eaLnBrk="1" latinLnBrk="0" hangingPunct="1">
        <a:spcBef>
          <a:spcPct val="20000"/>
        </a:spcBef>
        <a:buFont typeface="Arial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76708" indent="-1298734" algn="l" defTabSz="4155948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4935" indent="-1038987" algn="l" defTabSz="4155948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2909" indent="-1038987" algn="l" defTabSz="4155948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50883" indent="-1038987" algn="l" defTabSz="4155948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8857" indent="-1038987" algn="l" defTabSz="415594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6831" indent="-1038987" algn="l" defTabSz="415594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84805" indent="-1038987" algn="l" defTabSz="415594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62779" indent="-1038987" algn="l" defTabSz="415594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594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7974" algn="l" defTabSz="415594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5948" algn="l" defTabSz="415594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3922" algn="l" defTabSz="415594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1896" algn="l" defTabSz="415594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89870" algn="l" defTabSz="415594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67844" algn="l" defTabSz="415594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45818" algn="l" defTabSz="415594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23792" algn="l" defTabSz="415594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22" y="-35593"/>
            <a:ext cx="36374386" cy="6192688"/>
          </a:xfrm>
          <a:prstGeom prst="rect">
            <a:avLst/>
          </a:prstGeom>
          <a:solidFill>
            <a:srgbClr val="331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8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</a:t>
            </a: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5798634" y="4546431"/>
            <a:ext cx="2529251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500" baseline="30000" dirty="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1</a:t>
            </a:r>
            <a:r>
              <a:rPr lang="en-US" sz="3500" dirty="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 Department of Pathology and Laboratory Medicine, </a:t>
            </a:r>
            <a:r>
              <a:rPr lang="en-US" sz="3500" baseline="30000" dirty="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2</a:t>
            </a:r>
            <a:r>
              <a:rPr lang="en-US" sz="3500" dirty="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 Department of Physiology and Pharmacology, </a:t>
            </a:r>
            <a:r>
              <a:rPr lang="en-US" sz="3500" baseline="30000" dirty="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3</a:t>
            </a:r>
            <a:r>
              <a:rPr lang="en-US" sz="3500" dirty="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 Department of Microbiology and Immunology, Schulich School of Medicine &amp; Dentistry, Western University, Canada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644927" y="595953"/>
            <a:ext cx="270000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sz="7500" b="1" dirty="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Impact of data access models on the detection of</a:t>
            </a:r>
            <a:endParaRPr lang="en-US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sz="7500" b="1" dirty="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SARS-CoV-2 variants of concern</a:t>
            </a:r>
            <a:endParaRPr lang="en-US" sz="7500" b="1" dirty="0">
              <a:solidFill>
                <a:schemeClr val="bg1"/>
              </a:solidFill>
              <a:latin typeface="Arial" charset="0"/>
              <a:cs typeface="Arial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63" y="722390"/>
            <a:ext cx="4403384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SMD_VER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8" y="722390"/>
            <a:ext cx="5144087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44927" y="3374652"/>
            <a:ext cx="27000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5000" b="1" dirty="0">
                <a:solidFill>
                  <a:schemeClr val="bg1"/>
                </a:solidFill>
                <a:latin typeface="+mn-lt"/>
                <a:ea typeface="MS PGothic"/>
              </a:rPr>
              <a:t>Lucy Hui</a:t>
            </a:r>
            <a:r>
              <a:rPr lang="en-US" sz="5000" b="1" baseline="30000" dirty="0">
                <a:solidFill>
                  <a:schemeClr val="bg1"/>
                </a:solidFill>
                <a:latin typeface="+mn-lt"/>
                <a:ea typeface="MS PGothic"/>
              </a:rPr>
              <a:t>1,2</a:t>
            </a:r>
            <a:r>
              <a:rPr lang="en-US" sz="5000" b="1" dirty="0">
                <a:solidFill>
                  <a:schemeClr val="bg1"/>
                </a:solidFill>
                <a:latin typeface="+mn-lt"/>
                <a:ea typeface="MS PGothic"/>
              </a:rPr>
              <a:t>, Art Poon</a:t>
            </a:r>
            <a:r>
              <a:rPr lang="en-US" sz="5000" b="1" baseline="30000" dirty="0">
                <a:solidFill>
                  <a:schemeClr val="bg1"/>
                </a:solidFill>
                <a:latin typeface="+mn-lt"/>
                <a:ea typeface="MS PGothic"/>
              </a:rPr>
              <a:t>1,3</a:t>
            </a:r>
            <a:r>
              <a:rPr lang="en-US" sz="5000" b="1" dirty="0">
                <a:solidFill>
                  <a:schemeClr val="bg1"/>
                </a:solidFill>
                <a:latin typeface="+mn-lt"/>
                <a:ea typeface="MS PGothic"/>
              </a:rPr>
              <a:t> </a:t>
            </a:r>
            <a:endParaRPr lang="en-US" sz="50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626" y="6445127"/>
            <a:ext cx="12509104" cy="1135334"/>
          </a:xfrm>
          <a:prstGeom prst="rect">
            <a:avLst/>
          </a:prstGeom>
          <a:solidFill>
            <a:srgbClr val="33185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89120">
              <a:defRPr/>
            </a:pPr>
            <a:r>
              <a:rPr lang="en-US" sz="6500" b="1" dirty="0"/>
              <a:t>INTRODUCTION</a:t>
            </a:r>
            <a:endParaRPr lang="en-US" sz="6500"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61951" y="6445127"/>
            <a:ext cx="21960000" cy="1135334"/>
          </a:xfrm>
          <a:prstGeom prst="rect">
            <a:avLst/>
          </a:prstGeom>
          <a:solidFill>
            <a:srgbClr val="33185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89120">
              <a:defRPr/>
            </a:pPr>
            <a:r>
              <a:rPr lang="en-US" sz="6500" b="1" dirty="0">
                <a:ea typeface="+mn-lt"/>
                <a:cs typeface="+mn-lt"/>
              </a:rPr>
              <a:t>PUBLICATION DELAY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9426" y="17932271"/>
            <a:ext cx="12509104" cy="1135334"/>
          </a:xfrm>
          <a:prstGeom prst="rect">
            <a:avLst/>
          </a:prstGeom>
          <a:solidFill>
            <a:srgbClr val="33185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89120">
              <a:defRPr/>
            </a:pPr>
            <a:r>
              <a:rPr lang="en-US" sz="6500" b="1" dirty="0"/>
              <a:t>OBJECTIVES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8208" y="28284280"/>
            <a:ext cx="10801616" cy="904593"/>
          </a:xfrm>
          <a:prstGeom prst="rect">
            <a:avLst/>
          </a:prstGeom>
          <a:solidFill>
            <a:srgbClr val="33185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89120">
              <a:defRPr/>
            </a:pPr>
            <a:r>
              <a:rPr lang="en-US" sz="6500" b="1" dirty="0"/>
              <a:t>CONCLUSIONS</a:t>
            </a:r>
            <a:endParaRPr lang="en-US" sz="6500" dirty="0"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388" y="7856426"/>
            <a:ext cx="12561490" cy="99411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3200" dirty="0">
                <a:cs typeface="Arial"/>
              </a:rPr>
              <a:t>One of the unique developments of the global SARS-CoV-2 pandemic has been the rapid generation and dissemination of virus genome sequence data</a:t>
            </a:r>
            <a:r>
              <a:rPr lang="en-CA" sz="3200" baseline="30000" dirty="0">
                <a:cs typeface="Arial"/>
              </a:rPr>
              <a:t>1</a:t>
            </a:r>
            <a:r>
              <a:rPr lang="en-CA" sz="3200" dirty="0">
                <a:cs typeface="Arial"/>
              </a:rPr>
              <a:t>. To date, nearly 15 million SARS-CoV-2 genomes have been published through the Global Initiative for Sharing All Influenza Data (GISAID) database. These data have played a central role in tracking the spread of this virus, and the identification of "variants of concern" (VoCs) associated with rapid outbreaks</a:t>
            </a:r>
            <a:r>
              <a:rPr lang="en-CA" sz="3200" baseline="30000" dirty="0">
                <a:cs typeface="Arial"/>
              </a:rPr>
              <a:t>2</a:t>
            </a:r>
            <a:r>
              <a:rPr lang="en-CA" sz="3200" dirty="0">
                <a:cs typeface="Arial"/>
              </a:rPr>
              <a:t>.</a:t>
            </a:r>
            <a:endParaRPr lang="en-US" dirty="0">
              <a:cs typeface="Arial"/>
            </a:endParaRPr>
          </a:p>
          <a:p>
            <a:endParaRPr lang="en-CA" sz="2000" dirty="0">
              <a:cs typeface="Arial"/>
            </a:endParaRPr>
          </a:p>
          <a:p>
            <a:r>
              <a:rPr lang="en-CA" sz="3200" dirty="0">
                <a:cs typeface="Arial"/>
              </a:rPr>
              <a:t>However, there has been controversy around GISAID's model for data access, which is controlled by a user registration system and Terms of Use that restricts the re-distribution of data or derived results</a:t>
            </a:r>
            <a:r>
              <a:rPr lang="en-CA" sz="3200" baseline="30000" dirty="0">
                <a:cs typeface="Arial"/>
              </a:rPr>
              <a:t>3</a:t>
            </a:r>
            <a:r>
              <a:rPr lang="en-CA" sz="3200" dirty="0">
                <a:cs typeface="Arial"/>
              </a:rPr>
              <a:t>. As a result, some researchers have advocated for more open models of data sharing. The Nextstrain development team curated an open data feed of SARS-CoV-2 genome records that have been deposited in the NCBI GenBank database</a:t>
            </a:r>
            <a:r>
              <a:rPr lang="en-CA" sz="3200" baseline="30000" dirty="0">
                <a:cs typeface="Arial"/>
              </a:rPr>
              <a:t>2</a:t>
            </a:r>
            <a:r>
              <a:rPr lang="en-CA" sz="3200" dirty="0">
                <a:cs typeface="Arial"/>
              </a:rPr>
              <a:t>. Although the Nextstrain open data feed comprises a substantial number of genomes, there are considerable differences in the temporal and geographical distribution of samples covered by the databases, which impact downstream analyses.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3188" y="19294643"/>
            <a:ext cx="12506141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CA" sz="3200" dirty="0">
                <a:cs typeface="Arial"/>
              </a:rPr>
              <a:t>Examine the impact of different data access models on the time until emerging VoCs could be detected from genomic data..</a:t>
            </a:r>
          </a:p>
          <a:p>
            <a:pPr marL="457200" indent="-457200">
              <a:buFont typeface="Arial"/>
              <a:buChar char="•"/>
            </a:pPr>
            <a:r>
              <a:rPr lang="en-CA" sz="3200" dirty="0">
                <a:cs typeface="Arial"/>
              </a:rPr>
              <a:t>Examine the global distribution of SARS-CoV-2 samples covered by different data access models.</a:t>
            </a:r>
            <a:br>
              <a:rPr lang="en-US" dirty="0"/>
            </a:br>
            <a:endParaRPr lang="en-US"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37426" y="16400364"/>
            <a:ext cx="10346372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3200" b="1" i="1" dirty="0"/>
              <a:t>Table 1</a:t>
            </a:r>
            <a:r>
              <a:rPr lang="en-CA" sz="3200" i="1" dirty="0"/>
              <a:t>. Logistic regression of SARS-CoV-2 variants of concerns (alpha, beta, gamma, delta, omicron) estimate and significant submission cut-off dates in GISAID and Nextstrain. All significant submission cut-off dates were earlier in GISAID compared to Nextstrain (Mean = 3.2 months, Standard deviation = 1.9 months, Range = 1 to 6 months).</a:t>
            </a:r>
            <a:endParaRPr lang="en-US" sz="3200" dirty="0"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824962" y="29369479"/>
            <a:ext cx="10577113" cy="64940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CA" sz="3200" dirty="0">
                <a:cs typeface="Arial"/>
              </a:rPr>
              <a:t>In comparison to GISAID, the detection of VoCs was significantly delayed using Nextstrain. The geographical distribution of SARS-CoV-2 samples was also limited as opposed to GISAID.</a:t>
            </a:r>
          </a:p>
          <a:p>
            <a:pPr marL="457200" indent="-457200">
              <a:buFont typeface="Arial"/>
              <a:buChar char="•"/>
            </a:pPr>
            <a:r>
              <a:rPr lang="en-CA" sz="3200" dirty="0">
                <a:cs typeface="Arial"/>
              </a:rPr>
              <a:t>These difference may be attributed to a multitude of factors such as hesitance to submit sequence data into open data feeds and a delay in the establishment of Nextstrain as a data access model for SARS-CoV-2 after the maturation of GISAID.</a:t>
            </a:r>
          </a:p>
          <a:p>
            <a:pPr marL="457200" indent="-457200">
              <a:buFont typeface="Arial"/>
              <a:buChar char="•"/>
            </a:pPr>
            <a:r>
              <a:rPr lang="en-CA" sz="3200" dirty="0">
                <a:cs typeface="Arial"/>
              </a:rPr>
              <a:t>In consideration of public health efforts to implement timely emergency responses, GISAID is the recommended data access model for timely detection of SARS-CoV-2 VoCs.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C8833-DC4C-593D-F3E0-6ECCDF6D2943}"/>
              </a:ext>
            </a:extLst>
          </p:cNvPr>
          <p:cNvSpPr/>
          <p:nvPr/>
        </p:nvSpPr>
        <p:spPr>
          <a:xfrm>
            <a:off x="658635" y="21644549"/>
            <a:ext cx="12509104" cy="1089185"/>
          </a:xfrm>
          <a:prstGeom prst="rect">
            <a:avLst/>
          </a:prstGeom>
          <a:solidFill>
            <a:srgbClr val="33185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89120">
              <a:defRPr/>
            </a:pPr>
            <a:r>
              <a:rPr lang="en-US" sz="6500" b="1" dirty="0"/>
              <a:t>METHODS</a:t>
            </a:r>
            <a:endParaRPr lang="en-US" sz="6500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CB6F1-0BFE-7424-50A4-6E261F7E8474}"/>
              </a:ext>
            </a:extLst>
          </p:cNvPr>
          <p:cNvSpPr txBox="1"/>
          <p:nvPr/>
        </p:nvSpPr>
        <p:spPr>
          <a:xfrm>
            <a:off x="615458" y="24596352"/>
            <a:ext cx="12469194" cy="114031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4500" b="1" dirty="0">
                <a:solidFill>
                  <a:srgbClr val="7030A0"/>
                </a:solidFill>
                <a:cs typeface="Arial"/>
              </a:rPr>
              <a:t>Data frame processing</a:t>
            </a:r>
            <a:endParaRPr lang="en-CA" sz="4500" b="1" dirty="0">
              <a:solidFill>
                <a:srgbClr val="7030A0"/>
              </a:solidFill>
            </a:endParaRPr>
          </a:p>
          <a:p>
            <a:endParaRPr lang="en-CA" sz="3200" dirty="0">
              <a:cs typeface="Arial"/>
            </a:endParaRPr>
          </a:p>
          <a:p>
            <a:endParaRPr lang="en-CA" sz="3200" dirty="0">
              <a:cs typeface="Arial"/>
            </a:endParaRPr>
          </a:p>
          <a:p>
            <a:endParaRPr lang="en-CA" sz="3200" dirty="0">
              <a:solidFill>
                <a:srgbClr val="000000"/>
              </a:solidFill>
              <a:cs typeface="Arial"/>
            </a:endParaRPr>
          </a:p>
          <a:p>
            <a:endParaRPr lang="en-CA" sz="3200" dirty="0">
              <a:solidFill>
                <a:srgbClr val="000000"/>
              </a:solidFill>
              <a:cs typeface="Arial"/>
            </a:endParaRPr>
          </a:p>
          <a:p>
            <a:endParaRPr lang="en-CA" sz="3200" dirty="0">
              <a:solidFill>
                <a:srgbClr val="000000"/>
              </a:solidFill>
              <a:cs typeface="Arial"/>
            </a:endParaRPr>
          </a:p>
          <a:p>
            <a:endParaRPr lang="en-CA" sz="3200" dirty="0">
              <a:solidFill>
                <a:srgbClr val="000000"/>
              </a:solidFill>
              <a:cs typeface="Arial"/>
            </a:endParaRPr>
          </a:p>
          <a:p>
            <a:endParaRPr lang="en-CA" sz="2000" dirty="0">
              <a:solidFill>
                <a:srgbClr val="000000"/>
              </a:solidFill>
              <a:cs typeface="Arial"/>
            </a:endParaRPr>
          </a:p>
          <a:p>
            <a:endParaRPr lang="en-CA" sz="1500" dirty="0">
              <a:solidFill>
                <a:srgbClr val="000000"/>
              </a:solidFill>
              <a:cs typeface="Arial"/>
            </a:endParaRPr>
          </a:p>
          <a:p>
            <a:r>
              <a:rPr lang="en-CA" sz="4500" b="1" dirty="0">
                <a:solidFill>
                  <a:srgbClr val="7030A0"/>
                </a:solidFill>
              </a:rPr>
              <a:t>Publication delay</a:t>
            </a:r>
            <a:endParaRPr lang="en-CA" sz="4500" b="1" dirty="0">
              <a:solidFill>
                <a:srgbClr val="7030A0"/>
              </a:solidFill>
              <a:cs typeface="Arial"/>
            </a:endParaRPr>
          </a:p>
          <a:p>
            <a:r>
              <a:rPr lang="en-CA" sz="3200" i="1" dirty="0">
                <a:cs typeface="Arial"/>
              </a:rPr>
              <a:t>Publication delay = Submission date – Collection date </a:t>
            </a:r>
            <a:endParaRPr lang="en-CA" sz="3200">
              <a:cs typeface="Arial"/>
            </a:endParaRPr>
          </a:p>
          <a:p>
            <a:endParaRPr lang="en-CA" sz="2000" dirty="0">
              <a:cs typeface="Arial"/>
            </a:endParaRPr>
          </a:p>
          <a:p>
            <a:r>
              <a:rPr lang="en-CA" sz="4500" b="1" dirty="0">
                <a:solidFill>
                  <a:srgbClr val="7030A0"/>
                </a:solidFill>
                <a:cs typeface="Arial"/>
              </a:rPr>
              <a:t>Detection of VoCs</a:t>
            </a:r>
          </a:p>
          <a:p>
            <a:pPr marL="457200" indent="-457200">
              <a:buFont typeface="Arial"/>
              <a:buChar char="•"/>
            </a:pPr>
            <a:r>
              <a:rPr lang="en-CA" sz="3200" dirty="0">
                <a:cs typeface="Arial"/>
              </a:rPr>
              <a:t>Simulate limited data access during the SARS-CoV-2 pandemic by constraining data frames based on monthly submission date cut-offs starting from October 2020 to May 2022.</a:t>
            </a:r>
          </a:p>
          <a:p>
            <a:pPr marL="457200" indent="-457200">
              <a:buFont typeface="Arial"/>
              <a:buChar char="•"/>
            </a:pPr>
            <a:r>
              <a:rPr lang="en-CA" sz="3200" dirty="0">
                <a:ea typeface="+mn-lt"/>
                <a:cs typeface="+mn-lt"/>
              </a:rPr>
              <a:t>Logistic regression conducted to determine the earliest dates at which a significant differences in relative growth rates could be detected for each emerging VoC. </a:t>
            </a:r>
          </a:p>
          <a:p>
            <a:endParaRPr lang="en-CA" sz="2000" dirty="0">
              <a:solidFill>
                <a:srgbClr val="000000"/>
              </a:solidFill>
              <a:cs typeface="Arial"/>
            </a:endParaRPr>
          </a:p>
          <a:p>
            <a:r>
              <a:rPr lang="en-CA" sz="4500" b="1" dirty="0">
                <a:solidFill>
                  <a:srgbClr val="7030A0"/>
                </a:solidFill>
                <a:cs typeface="Arial"/>
              </a:rPr>
              <a:t>Geographical distribution</a:t>
            </a:r>
          </a:p>
          <a:p>
            <a:pPr marL="457200" indent="-457200">
              <a:buFont typeface="Arial"/>
              <a:buChar char="•"/>
            </a:pPr>
            <a:r>
              <a:rPr lang="en-CA" sz="3200" dirty="0">
                <a:cs typeface="Arial"/>
              </a:rPr>
              <a:t>Proportion of genome submissions contributed by the top nine participating countries were determined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29ABF1-7479-1F19-E27A-A51D446DF294}"/>
              </a:ext>
            </a:extLst>
          </p:cNvPr>
          <p:cNvSpPr/>
          <p:nvPr/>
        </p:nvSpPr>
        <p:spPr>
          <a:xfrm>
            <a:off x="25019831" y="33494169"/>
            <a:ext cx="10801615" cy="950741"/>
          </a:xfrm>
          <a:prstGeom prst="rect">
            <a:avLst/>
          </a:prstGeom>
          <a:solidFill>
            <a:srgbClr val="33185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89120">
              <a:defRPr/>
            </a:pPr>
            <a:r>
              <a:rPr lang="en-US" sz="6500" b="1" dirty="0"/>
              <a:t>ACKNOWLEDGEMENTS</a:t>
            </a:r>
            <a:endParaRPr lang="en-US" sz="6500"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FE073-02A8-F932-65E4-596D9B17EB87}"/>
              </a:ext>
            </a:extLst>
          </p:cNvPr>
          <p:cNvSpPr txBox="1"/>
          <p:nvPr/>
        </p:nvSpPr>
        <p:spPr>
          <a:xfrm>
            <a:off x="25148771" y="34712753"/>
            <a:ext cx="1080785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3200" dirty="0">
                <a:cs typeface="Arial"/>
              </a:rPr>
              <a:t>I would like to thank Dr. Art Poon for his ongoing support and guidance throughout this research study.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8BFF32-5083-E514-2EA0-A16F2F462F18}"/>
              </a:ext>
            </a:extLst>
          </p:cNvPr>
          <p:cNvSpPr/>
          <p:nvPr/>
        </p:nvSpPr>
        <p:spPr>
          <a:xfrm>
            <a:off x="658644" y="23069833"/>
            <a:ext cx="5356119" cy="12737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89120">
              <a:defRPr/>
            </a:pPr>
            <a:r>
              <a:rPr lang="en-US" sz="5000" b="1" dirty="0">
                <a:solidFill>
                  <a:srgbClr val="F05656"/>
                </a:solidFill>
              </a:rPr>
              <a:t>GISAID</a:t>
            </a:r>
            <a:endParaRPr lang="en-US" sz="5000" b="1" dirty="0">
              <a:solidFill>
                <a:srgbClr val="F05656"/>
              </a:solidFill>
              <a:cs typeface="Arial"/>
            </a:endParaRPr>
          </a:p>
          <a:p>
            <a:pPr algn="ctr" defTabSz="4389120">
              <a:defRPr/>
            </a:pPr>
            <a:r>
              <a:rPr lang="en-US" sz="3200" b="1" dirty="0">
                <a:solidFill>
                  <a:srgbClr val="F05656"/>
                </a:solidFill>
                <a:cs typeface="Arial"/>
              </a:rPr>
              <a:t>N = 10.6 million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7067B4-3378-2DCF-FBB7-F80B75F075FF}"/>
              </a:ext>
            </a:extLst>
          </p:cNvPr>
          <p:cNvSpPr/>
          <p:nvPr/>
        </p:nvSpPr>
        <p:spPr>
          <a:xfrm>
            <a:off x="7764121" y="23069851"/>
            <a:ext cx="5356119" cy="1273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89120">
              <a:defRPr/>
            </a:pPr>
            <a:r>
              <a:rPr lang="en-US" sz="5000" b="1" dirty="0">
                <a:solidFill>
                  <a:srgbClr val="31859B"/>
                </a:solidFill>
              </a:rPr>
              <a:t>Nextstrain</a:t>
            </a:r>
          </a:p>
          <a:p>
            <a:pPr algn="ctr" defTabSz="4389120">
              <a:defRPr/>
            </a:pPr>
            <a:r>
              <a:rPr lang="en-US" sz="3200" b="1" dirty="0">
                <a:solidFill>
                  <a:srgbClr val="31859B"/>
                </a:solidFill>
                <a:cs typeface="Arial"/>
              </a:rPr>
              <a:t>N = 4.7 million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48F856-BFC1-6DD8-4C2D-6E6DA5A31629}"/>
              </a:ext>
            </a:extLst>
          </p:cNvPr>
          <p:cNvSpPr txBox="1"/>
          <p:nvPr/>
        </p:nvSpPr>
        <p:spPr>
          <a:xfrm>
            <a:off x="6382124" y="23396329"/>
            <a:ext cx="1116711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3500" b="1" i="1" dirty="0">
                <a:solidFill>
                  <a:srgbClr val="7030A0"/>
                </a:solidFill>
              </a:rPr>
              <a:t>V.S.</a:t>
            </a:r>
            <a:endParaRPr lang="en-CA" sz="3500" b="1" i="1">
              <a:solidFill>
                <a:srgbClr val="7030A0"/>
              </a:solidFill>
              <a:cs typeface="Arial"/>
            </a:endParaRPr>
          </a:p>
        </p:txBody>
      </p:sp>
      <p:pic>
        <p:nvPicPr>
          <p:cNvPr id="12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397F3CBC-1A6C-FBF5-4D4A-DD92904B7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237" y="25263762"/>
            <a:ext cx="8243106" cy="33995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7B6980-7016-F22A-C03D-0C1BDB417531}"/>
              </a:ext>
            </a:extLst>
          </p:cNvPr>
          <p:cNvSpPr/>
          <p:nvPr/>
        </p:nvSpPr>
        <p:spPr>
          <a:xfrm>
            <a:off x="25022073" y="28284279"/>
            <a:ext cx="10801616" cy="904593"/>
          </a:xfrm>
          <a:prstGeom prst="rect">
            <a:avLst/>
          </a:prstGeom>
          <a:solidFill>
            <a:srgbClr val="33185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89120">
              <a:defRPr/>
            </a:pPr>
            <a:r>
              <a:rPr lang="en-US" sz="6500" b="1" dirty="0"/>
              <a:t>REFERENCES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07E22-3E8E-1C7A-8AB5-FC6751F1BFA0}"/>
              </a:ext>
            </a:extLst>
          </p:cNvPr>
          <p:cNvSpPr txBox="1"/>
          <p:nvPr/>
        </p:nvSpPr>
        <p:spPr>
          <a:xfrm>
            <a:off x="25128830" y="29369478"/>
            <a:ext cx="1057711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CA" sz="2600" dirty="0">
                <a:ea typeface="+mn-lt"/>
                <a:cs typeface="+mn-lt"/>
              </a:rPr>
              <a:t>Bernasconi, A., </a:t>
            </a:r>
            <a:r>
              <a:rPr lang="en-CA" sz="2600" dirty="0" err="1">
                <a:ea typeface="+mn-lt"/>
                <a:cs typeface="+mn-lt"/>
              </a:rPr>
              <a:t>Canakoglu</a:t>
            </a:r>
            <a:r>
              <a:rPr lang="en-CA" sz="2600" dirty="0">
                <a:ea typeface="+mn-lt"/>
                <a:cs typeface="+mn-lt"/>
              </a:rPr>
              <a:t>, A., </a:t>
            </a:r>
            <a:r>
              <a:rPr lang="en-CA" sz="2600" dirty="0" err="1">
                <a:ea typeface="+mn-lt"/>
                <a:cs typeface="+mn-lt"/>
              </a:rPr>
              <a:t>Masseroli</a:t>
            </a:r>
            <a:r>
              <a:rPr lang="en-CA" sz="2600" dirty="0">
                <a:ea typeface="+mn-lt"/>
                <a:cs typeface="+mn-lt"/>
              </a:rPr>
              <a:t>, M., </a:t>
            </a:r>
            <a:r>
              <a:rPr lang="en-CA" sz="2600" dirty="0" err="1">
                <a:ea typeface="+mn-lt"/>
                <a:cs typeface="+mn-lt"/>
              </a:rPr>
              <a:t>Pinoli</a:t>
            </a:r>
            <a:r>
              <a:rPr lang="en-CA" sz="2600" dirty="0">
                <a:ea typeface="+mn-lt"/>
                <a:cs typeface="+mn-lt"/>
              </a:rPr>
              <a:t>, P., &amp; </a:t>
            </a:r>
            <a:r>
              <a:rPr lang="en-CA" sz="2600" dirty="0" err="1">
                <a:ea typeface="+mn-lt"/>
                <a:cs typeface="+mn-lt"/>
              </a:rPr>
              <a:t>Ceri</a:t>
            </a:r>
            <a:r>
              <a:rPr lang="en-CA" sz="2600" dirty="0">
                <a:ea typeface="+mn-lt"/>
                <a:cs typeface="+mn-lt"/>
              </a:rPr>
              <a:t>, S. (2021). A review on viral data sources and search systems for perspective mitigation of COVID-19. </a:t>
            </a:r>
            <a:r>
              <a:rPr lang="en-CA" sz="2600" i="1" dirty="0">
                <a:ea typeface="+mn-lt"/>
                <a:cs typeface="+mn-lt"/>
              </a:rPr>
              <a:t>Briefings in bioinformatics</a:t>
            </a:r>
            <a:r>
              <a:rPr lang="en-CA" sz="2600" dirty="0">
                <a:ea typeface="+mn-lt"/>
                <a:cs typeface="+mn-lt"/>
              </a:rPr>
              <a:t>, 22(2), 664–675. </a:t>
            </a:r>
          </a:p>
          <a:p>
            <a:pPr marL="514350" indent="-514350">
              <a:buAutoNum type="arabicPeriod"/>
            </a:pPr>
            <a:r>
              <a:rPr lang="en-CA" sz="2600" dirty="0">
                <a:ea typeface="+mn-lt"/>
                <a:cs typeface="+mn-lt"/>
              </a:rPr>
              <a:t>Bedford, T., Hadfield, J., Hodcoft, E., Huddlestone. J., Neher, R., &amp; Sibley, T. (2021, July 8) Extension of SARS-CoV-2 data processing to incorporate Open Data through GenBank. </a:t>
            </a:r>
            <a:r>
              <a:rPr lang="en-CA" sz="2600" i="1" dirty="0">
                <a:ea typeface="+mn-lt"/>
                <a:cs typeface="+mn-lt"/>
              </a:rPr>
              <a:t>Nextstrain</a:t>
            </a:r>
            <a:r>
              <a:rPr lang="en-CA" sz="2600" dirty="0">
                <a:ea typeface="+mn-lt"/>
                <a:cs typeface="+mn-lt"/>
              </a:rPr>
              <a:t>. H</a:t>
            </a:r>
            <a:endParaRPr lang="en-US" sz="2600">
              <a:cs typeface="Arial"/>
            </a:endParaRPr>
          </a:p>
          <a:p>
            <a:pPr marL="514350" indent="-514350">
              <a:buAutoNum type="arabicPeriod"/>
            </a:pPr>
            <a:r>
              <a:rPr lang="en-CA" sz="2600" dirty="0">
                <a:ea typeface="+mn-lt"/>
                <a:cs typeface="+mn-lt"/>
              </a:rPr>
              <a:t>Wadman, M. (2021, March 10). Critics decry access, transparency issues with key trove of coronavirus sequences. </a:t>
            </a:r>
            <a:r>
              <a:rPr lang="en-CA" sz="2600" i="1" dirty="0">
                <a:ea typeface="+mn-lt"/>
                <a:cs typeface="+mn-lt"/>
              </a:rPr>
              <a:t>ScienceInsider.</a:t>
            </a:r>
            <a:r>
              <a:rPr lang="en-CA" sz="2600" dirty="0">
                <a:ea typeface="+mn-lt"/>
                <a:cs typeface="+mn-lt"/>
              </a:rPr>
              <a:t> 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0E5668-011C-3F03-0292-EB29CE01D8EA}"/>
              </a:ext>
            </a:extLst>
          </p:cNvPr>
          <p:cNvSpPr/>
          <p:nvPr/>
        </p:nvSpPr>
        <p:spPr>
          <a:xfrm>
            <a:off x="13861951" y="14242486"/>
            <a:ext cx="21960000" cy="1135334"/>
          </a:xfrm>
          <a:prstGeom prst="rect">
            <a:avLst/>
          </a:prstGeom>
          <a:solidFill>
            <a:srgbClr val="33185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89120">
              <a:defRPr/>
            </a:pPr>
            <a:r>
              <a:rPr lang="en-US" sz="6500" b="1" dirty="0">
                <a:ea typeface="+mn-lt"/>
                <a:cs typeface="+mn-lt"/>
              </a:rPr>
              <a:t>DETECTION OF VoCs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23BE26-CD4D-9A3C-5500-84A0DC1BD4D1}"/>
              </a:ext>
            </a:extLst>
          </p:cNvPr>
          <p:cNvSpPr/>
          <p:nvPr/>
        </p:nvSpPr>
        <p:spPr>
          <a:xfrm>
            <a:off x="13861951" y="20649704"/>
            <a:ext cx="21960000" cy="1135334"/>
          </a:xfrm>
          <a:prstGeom prst="rect">
            <a:avLst/>
          </a:prstGeom>
          <a:solidFill>
            <a:srgbClr val="33185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89120">
              <a:defRPr/>
            </a:pPr>
            <a:r>
              <a:rPr lang="en-US" sz="6500" b="1" dirty="0">
                <a:ea typeface="+mn-lt"/>
                <a:cs typeface="+mn-lt"/>
              </a:rPr>
              <a:t>GEOGRAPHICAL DISTRIBUTION</a:t>
            </a:r>
            <a:endParaRPr lang="en-US" dirty="0"/>
          </a:p>
        </p:txBody>
      </p:sp>
      <p:pic>
        <p:nvPicPr>
          <p:cNvPr id="40" name="Picture 4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540E57E-827B-98CE-67A5-6F7BBA42A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8366" y="15491838"/>
            <a:ext cx="9480852" cy="5029509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8BD3A935-E198-5567-6D76-141A73C0A6AF}"/>
              </a:ext>
            </a:extLst>
          </p:cNvPr>
          <p:cNvGrpSpPr/>
          <p:nvPr/>
        </p:nvGrpSpPr>
        <p:grpSpPr>
          <a:xfrm>
            <a:off x="14814239" y="12675525"/>
            <a:ext cx="15450622" cy="1425636"/>
            <a:chOff x="13984332" y="12739365"/>
            <a:chExt cx="17238534" cy="142563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676F8C2-80ED-FA95-97B9-E141E94AD4FB}"/>
                </a:ext>
              </a:extLst>
            </p:cNvPr>
            <p:cNvSpPr/>
            <p:nvPr/>
          </p:nvSpPr>
          <p:spPr>
            <a:xfrm>
              <a:off x="13984332" y="12739365"/>
              <a:ext cx="16702129" cy="784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FF7F662-D1BB-72FC-F6ED-BE91D15975E4}"/>
                </a:ext>
              </a:extLst>
            </p:cNvPr>
            <p:cNvSpPr txBox="1"/>
            <p:nvPr/>
          </p:nvSpPr>
          <p:spPr>
            <a:xfrm>
              <a:off x="19845018" y="13580226"/>
              <a:ext cx="7388123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sz="3200" dirty="0">
                  <a:cs typeface="Arial"/>
                </a:rPr>
                <a:t>SARS-CoV-2 Variants of Concern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FA43ED2-7A3D-F4ED-9740-8011FD453AB5}"/>
                </a:ext>
              </a:extLst>
            </p:cNvPr>
            <p:cNvSpPr/>
            <p:nvPr/>
          </p:nvSpPr>
          <p:spPr>
            <a:xfrm>
              <a:off x="14875827" y="12865468"/>
              <a:ext cx="3092918" cy="3969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89120">
                <a:defRPr/>
              </a:pPr>
              <a:r>
                <a:rPr lang="en-US" sz="3200" b="1" dirty="0">
                  <a:solidFill>
                    <a:srgbClr val="7030A0"/>
                  </a:solidFill>
                  <a:cs typeface="Arial"/>
                </a:rPr>
                <a:t>Alpha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4E28F02-0530-19F6-955D-8C854F784C5C}"/>
                </a:ext>
              </a:extLst>
            </p:cNvPr>
            <p:cNvSpPr/>
            <p:nvPr/>
          </p:nvSpPr>
          <p:spPr>
            <a:xfrm>
              <a:off x="18158658" y="12865472"/>
              <a:ext cx="3073858" cy="3969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89120">
                <a:defRPr/>
              </a:pPr>
              <a:r>
                <a:rPr lang="en-US" sz="3200" b="1" dirty="0">
                  <a:solidFill>
                    <a:srgbClr val="7030A0"/>
                  </a:solidFill>
                  <a:cs typeface="Arial"/>
                </a:rPr>
                <a:t>Beta</a:t>
              </a:r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0437A2D-494A-28DF-6FD5-6BA0059F88DC}"/>
                </a:ext>
              </a:extLst>
            </p:cNvPr>
            <p:cNvSpPr/>
            <p:nvPr/>
          </p:nvSpPr>
          <p:spPr>
            <a:xfrm>
              <a:off x="21430603" y="12865468"/>
              <a:ext cx="3131037" cy="3969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89120">
                <a:defRPr/>
              </a:pPr>
              <a:r>
                <a:rPr lang="en-US" sz="3200" b="1" dirty="0">
                  <a:solidFill>
                    <a:srgbClr val="7030A0"/>
                  </a:solidFill>
                  <a:cs typeface="Arial"/>
                </a:rPr>
                <a:t>Gamma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8600FB0-FEEB-C23A-80B6-EA7366ACCF4C}"/>
                </a:ext>
              </a:extLst>
            </p:cNvPr>
            <p:cNvSpPr/>
            <p:nvPr/>
          </p:nvSpPr>
          <p:spPr>
            <a:xfrm>
              <a:off x="24770739" y="12865466"/>
              <a:ext cx="3092918" cy="3969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89120">
                <a:defRPr/>
              </a:pPr>
              <a:r>
                <a:rPr lang="en-US" sz="3200" b="1" dirty="0">
                  <a:solidFill>
                    <a:srgbClr val="7030A0"/>
                  </a:solidFill>
                  <a:cs typeface="Arial"/>
                </a:rPr>
                <a:t>Delta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560564-C1B6-9D79-EAD1-519ED57791DF}"/>
                </a:ext>
              </a:extLst>
            </p:cNvPr>
            <p:cNvSpPr/>
            <p:nvPr/>
          </p:nvSpPr>
          <p:spPr>
            <a:xfrm>
              <a:off x="28053711" y="12865466"/>
              <a:ext cx="3169155" cy="3969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389120">
                <a:defRPr/>
              </a:pPr>
              <a:r>
                <a:rPr lang="en-US" sz="3200" b="1" dirty="0">
                  <a:solidFill>
                    <a:srgbClr val="7030A0"/>
                  </a:solidFill>
                  <a:cs typeface="Arial"/>
                </a:rPr>
                <a:t>Omicron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9688347-E451-C637-13D1-C420779B0499}"/>
              </a:ext>
            </a:extLst>
          </p:cNvPr>
          <p:cNvGrpSpPr/>
          <p:nvPr/>
        </p:nvGrpSpPr>
        <p:grpSpPr>
          <a:xfrm>
            <a:off x="13962595" y="7511754"/>
            <a:ext cx="1669578" cy="5285098"/>
            <a:chOff x="13695776" y="6588257"/>
            <a:chExt cx="1553293" cy="1265794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2A6CE1A-2432-3FCB-7990-5E911B54DDCC}"/>
                </a:ext>
              </a:extLst>
            </p:cNvPr>
            <p:cNvSpPr txBox="1"/>
            <p:nvPr/>
          </p:nvSpPr>
          <p:spPr>
            <a:xfrm rot="16200000">
              <a:off x="7747078" y="12536955"/>
              <a:ext cx="12441442" cy="54404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sz="3200" dirty="0">
                  <a:cs typeface="Arial"/>
                </a:rPr>
                <a:t>Publication Delay (Days)</a:t>
              </a:r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F180244-A4B5-1AAC-45BD-FE55F0F72F4D}"/>
                </a:ext>
              </a:extLst>
            </p:cNvPr>
            <p:cNvSpPr/>
            <p:nvPr/>
          </p:nvSpPr>
          <p:spPr>
            <a:xfrm rot="-5400000">
              <a:off x="8800636" y="12932996"/>
              <a:ext cx="11784869" cy="841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155948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77974" algn="l" defTabSz="4155948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55948" algn="l" defTabSz="4155948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33922" algn="l" defTabSz="4155948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11896" algn="l" defTabSz="4155948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389870" algn="l" defTabSz="4155948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467844" algn="l" defTabSz="4155948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545818" algn="l" defTabSz="4155948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623792" algn="l" defTabSz="4155948" rtl="0" eaLnBrk="1" latinLnBrk="0" hangingPunct="1">
                <a:defRPr sz="8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A0283A-EF43-4D89-4EB3-9511FC529572}"/>
                </a:ext>
              </a:extLst>
            </p:cNvPr>
            <p:cNvSpPr txBox="1"/>
            <p:nvPr/>
          </p:nvSpPr>
          <p:spPr>
            <a:xfrm>
              <a:off x="14527567" y="18061655"/>
              <a:ext cx="721502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sz="3200" dirty="0">
                  <a:cs typeface="Arial"/>
                </a:rPr>
                <a:t>0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D1FB75E-8B50-66F2-0186-5885703D38F5}"/>
                </a:ext>
              </a:extLst>
            </p:cNvPr>
            <p:cNvSpPr txBox="1"/>
            <p:nvPr/>
          </p:nvSpPr>
          <p:spPr>
            <a:xfrm>
              <a:off x="14203573" y="14593646"/>
              <a:ext cx="988330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sz="3200" dirty="0">
                  <a:cs typeface="Arial"/>
                </a:rPr>
                <a:t>200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D16349-99EE-5FFC-C0DC-84FA6FA9D900}"/>
                </a:ext>
              </a:extLst>
            </p:cNvPr>
            <p:cNvSpPr txBox="1"/>
            <p:nvPr/>
          </p:nvSpPr>
          <p:spPr>
            <a:xfrm>
              <a:off x="14260736" y="7657627"/>
              <a:ext cx="988330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sz="3200" dirty="0">
                  <a:cs typeface="Arial"/>
                </a:rPr>
                <a:t>600</a:t>
              </a:r>
            </a:p>
          </p:txBody>
        </p:sp>
        <p:sp>
          <p:nvSpPr>
            <p:cNvPr id="88" name="TextBox 1">
              <a:extLst>
                <a:ext uri="{FF2B5EF4-FFF2-40B4-BE49-F238E27FC236}">
                  <a16:creationId xmlns:a16="http://schemas.microsoft.com/office/drawing/2014/main" id="{0B5B48E5-ADD6-8920-AE33-4E6B854A4B9D}"/>
                </a:ext>
              </a:extLst>
            </p:cNvPr>
            <p:cNvSpPr txBox="1"/>
            <p:nvPr/>
          </p:nvSpPr>
          <p:spPr>
            <a:xfrm>
              <a:off x="14241682" y="11125637"/>
              <a:ext cx="988330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415594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77974" algn="l" defTabSz="415594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55948" algn="l" defTabSz="415594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33922" algn="l" defTabSz="415594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11896" algn="l" defTabSz="415594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389870" algn="l" defTabSz="415594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467844" algn="l" defTabSz="415594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545818" algn="l" defTabSz="415594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623792" algn="l" defTabSz="415594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sz="3200" dirty="0">
                  <a:cs typeface="Arial"/>
                </a:rPr>
                <a:t>400</a:t>
              </a:r>
            </a:p>
          </p:txBody>
        </p:sp>
      </p:grpSp>
      <p:pic>
        <p:nvPicPr>
          <p:cNvPr id="91" name="Picture 4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845FB10-A9C5-47E8-9EB5-3A8EECBF8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8288" y="7689198"/>
            <a:ext cx="14540815" cy="500963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E7C87D9-A743-61AB-87C9-48672EE302C3}"/>
              </a:ext>
            </a:extLst>
          </p:cNvPr>
          <p:cNvSpPr txBox="1"/>
          <p:nvPr/>
        </p:nvSpPr>
        <p:spPr>
          <a:xfrm>
            <a:off x="30599753" y="8367281"/>
            <a:ext cx="5408506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3200" b="1" i="1" dirty="0">
                <a:cs typeface="Arial"/>
              </a:rPr>
              <a:t>Figure 1. </a:t>
            </a:r>
            <a:r>
              <a:rPr lang="en-CA" sz="3200" i="1" dirty="0">
                <a:cs typeface="Arial"/>
              </a:rPr>
              <a:t>Publication delay of SARS-CoV-2 VoCs in </a:t>
            </a:r>
            <a:r>
              <a:rPr lang="en-CA" sz="3200" b="1" i="1" dirty="0">
                <a:solidFill>
                  <a:srgbClr val="F05656"/>
                </a:solidFill>
                <a:cs typeface="Arial"/>
              </a:rPr>
              <a:t>GISAID </a:t>
            </a:r>
            <a:r>
              <a:rPr lang="en-CA" sz="3200" i="1" dirty="0">
                <a:cs typeface="Arial"/>
              </a:rPr>
              <a:t>and </a:t>
            </a:r>
            <a:r>
              <a:rPr lang="en-CA" sz="3200" b="1" i="1" dirty="0">
                <a:solidFill>
                  <a:schemeClr val="accent5">
                    <a:lumMod val="75000"/>
                  </a:schemeClr>
                </a:solidFill>
                <a:cs typeface="Arial"/>
              </a:rPr>
              <a:t>Nextstrain</a:t>
            </a:r>
            <a:r>
              <a:rPr lang="en-CA" sz="3200" i="1" dirty="0">
                <a:solidFill>
                  <a:srgbClr val="000000"/>
                </a:solidFill>
                <a:cs typeface="Arial"/>
              </a:rPr>
              <a:t>.</a:t>
            </a:r>
            <a:r>
              <a:rPr lang="en-CA" sz="3200" i="1" dirty="0">
                <a:cs typeface="Arial"/>
              </a:rPr>
              <a:t> The average publication delay is significantly shorter in GISAID compared to Nextstrain across all VoCs. The asterisks denote statistical significance at p &lt; 0.001.</a:t>
            </a:r>
            <a:endParaRPr lang="en-CA" sz="3200" b="1" i="1" dirty="0">
              <a:cs typeface="Arial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DEC20E2-4E47-5D7F-1146-D633CB5340D4}"/>
              </a:ext>
            </a:extLst>
          </p:cNvPr>
          <p:cNvSpPr txBox="1"/>
          <p:nvPr/>
        </p:nvSpPr>
        <p:spPr>
          <a:xfrm>
            <a:off x="29201319" y="22808556"/>
            <a:ext cx="6608361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3200" b="1" i="1" dirty="0">
                <a:cs typeface="Arial"/>
              </a:rPr>
              <a:t>Figure 2. </a:t>
            </a:r>
            <a:r>
              <a:rPr lang="en-CA" sz="3200" i="1" dirty="0">
                <a:cs typeface="Arial"/>
              </a:rPr>
              <a:t>Proportion of SARS-CoV-2 genome submissions by country in GISAID and Nextstrain. GISAID contains a greater number of submissions per country in contrast to Nextstrain. The geographical distribution of genome submissions is more balanced in GISAID compared to Nextstrain.</a:t>
            </a:r>
            <a:endParaRPr lang="en-US"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06BBB-D450-BE5A-9CC2-8864909AC254}"/>
              </a:ext>
            </a:extLst>
          </p:cNvPr>
          <p:cNvSpPr/>
          <p:nvPr/>
        </p:nvSpPr>
        <p:spPr>
          <a:xfrm>
            <a:off x="14177144" y="22057790"/>
            <a:ext cx="6602123" cy="535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89120">
              <a:defRPr/>
            </a:pPr>
            <a:r>
              <a:rPr lang="en-US" sz="5000" b="1" dirty="0">
                <a:solidFill>
                  <a:srgbClr val="F05656"/>
                </a:solidFill>
              </a:rPr>
              <a:t>GISAID</a:t>
            </a:r>
            <a:endParaRPr lang="en-US" sz="5000" b="1" dirty="0">
              <a:solidFill>
                <a:srgbClr val="F05656"/>
              </a:solidFill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E3035B-8C66-A02C-C156-2E69CB854B5C}"/>
              </a:ext>
            </a:extLst>
          </p:cNvPr>
          <p:cNvSpPr/>
          <p:nvPr/>
        </p:nvSpPr>
        <p:spPr>
          <a:xfrm>
            <a:off x="21559451" y="22057808"/>
            <a:ext cx="6602123" cy="5354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389120">
              <a:defRPr/>
            </a:pPr>
            <a:r>
              <a:rPr lang="en-US" sz="5000" b="1" dirty="0">
                <a:solidFill>
                  <a:srgbClr val="31859B"/>
                </a:solidFill>
              </a:rPr>
              <a:t>Nextstrain</a:t>
            </a:r>
            <a:endParaRPr lang="en-US"/>
          </a:p>
        </p:txBody>
      </p:sp>
      <p:pic>
        <p:nvPicPr>
          <p:cNvPr id="38" name="Picture 38">
            <a:extLst>
              <a:ext uri="{FF2B5EF4-FFF2-40B4-BE49-F238E27FC236}">
                <a16:creationId xmlns:a16="http://schemas.microsoft.com/office/drawing/2014/main" id="{EB533A02-6FAF-B42C-2A6C-F8E49599E4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137" t="6839" r="6137" b="6883"/>
          <a:stretch/>
        </p:blipFill>
        <p:spPr>
          <a:xfrm>
            <a:off x="14958552" y="23036809"/>
            <a:ext cx="5202003" cy="5106528"/>
          </a:xfrm>
          <a:prstGeom prst="ellipse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9DE3D87-11B4-1E86-E4BE-054775FD38F7}"/>
              </a:ext>
            </a:extLst>
          </p:cNvPr>
          <p:cNvSpPr txBox="1"/>
          <p:nvPr/>
        </p:nvSpPr>
        <p:spPr>
          <a:xfrm>
            <a:off x="18148839" y="24869536"/>
            <a:ext cx="168275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3000" b="1" i="1" dirty="0">
                <a:solidFill>
                  <a:schemeClr val="bg1"/>
                </a:solidFill>
              </a:rPr>
              <a:t>U.S.</a:t>
            </a:r>
            <a:endParaRPr lang="en-US" dirty="0">
              <a:solidFill>
                <a:schemeClr val="bg1"/>
              </a:solidFill>
              <a:cs typeface="Arial"/>
            </a:endParaRPr>
          </a:p>
          <a:p>
            <a:r>
              <a:rPr lang="en-CA" sz="2000" b="1" i="1" dirty="0">
                <a:solidFill>
                  <a:schemeClr val="bg1"/>
                </a:solidFill>
                <a:cs typeface="Arial"/>
              </a:rPr>
              <a:t>n=2,404,257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7D70B5-F483-989D-D039-8B9E88BC572E}"/>
              </a:ext>
            </a:extLst>
          </p:cNvPr>
          <p:cNvSpPr txBox="1"/>
          <p:nvPr/>
        </p:nvSpPr>
        <p:spPr>
          <a:xfrm>
            <a:off x="15843909" y="25800328"/>
            <a:ext cx="162557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3000" b="1" i="1" dirty="0">
                <a:solidFill>
                  <a:schemeClr val="bg1"/>
                </a:solidFill>
              </a:rPr>
              <a:t>U.K.</a:t>
            </a:r>
            <a:endParaRPr lang="en-CA" sz="3000" b="1" i="1">
              <a:solidFill>
                <a:schemeClr val="bg1"/>
              </a:solidFill>
              <a:cs typeface="Arial"/>
            </a:endParaRPr>
          </a:p>
          <a:p>
            <a:r>
              <a:rPr lang="en-CA" sz="2000" b="1" i="1" dirty="0">
                <a:solidFill>
                  <a:schemeClr val="bg1"/>
                </a:solidFill>
                <a:ea typeface="+mn-lt"/>
                <a:cs typeface="+mn-lt"/>
              </a:rPr>
              <a:t>n=2,384,224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0D67E-8494-6582-954D-81D54F58D590}"/>
              </a:ext>
            </a:extLst>
          </p:cNvPr>
          <p:cNvSpPr txBox="1"/>
          <p:nvPr/>
        </p:nvSpPr>
        <p:spPr>
          <a:xfrm>
            <a:off x="14482832" y="23673908"/>
            <a:ext cx="135875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500" b="1" i="1" dirty="0"/>
              <a:t>Spain</a:t>
            </a:r>
            <a:r>
              <a:rPr lang="en-CA" sz="2500" b="1" i="1" dirty="0">
                <a:solidFill>
                  <a:schemeClr val="bg1"/>
                </a:solidFill>
              </a:rPr>
              <a:t>.</a:t>
            </a:r>
            <a:endParaRPr lang="en-US" sz="25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880203-9A52-F8E2-0517-702B4EC57D63}"/>
              </a:ext>
            </a:extLst>
          </p:cNvPr>
          <p:cNvSpPr txBox="1"/>
          <p:nvPr/>
        </p:nvSpPr>
        <p:spPr>
          <a:xfrm>
            <a:off x="14940152" y="23311862"/>
            <a:ext cx="135875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500" b="1" i="1" dirty="0"/>
              <a:t>Italy</a:t>
            </a:r>
            <a:r>
              <a:rPr lang="en-CA" sz="2500" b="1" i="1" dirty="0">
                <a:solidFill>
                  <a:schemeClr val="bg1"/>
                </a:solidFill>
              </a:rPr>
              <a:t>.</a:t>
            </a:r>
            <a:endParaRPr lang="en-US" sz="25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3B7E7C-A9F8-D518-68D0-0595BCB2A2FA}"/>
              </a:ext>
            </a:extLst>
          </p:cNvPr>
          <p:cNvSpPr txBox="1"/>
          <p:nvPr/>
        </p:nvSpPr>
        <p:spPr>
          <a:xfrm>
            <a:off x="15492746" y="22968871"/>
            <a:ext cx="135875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500" b="1" i="1" dirty="0"/>
              <a:t>India</a:t>
            </a:r>
            <a:r>
              <a:rPr lang="en-CA" sz="2500" b="1" i="1" dirty="0">
                <a:solidFill>
                  <a:schemeClr val="bg1"/>
                </a:solidFill>
              </a:rPr>
              <a:t>.</a:t>
            </a:r>
            <a:endParaRPr lang="en-US" sz="25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CD5FEC-6D08-A6DE-389C-B4D9FC31FEC7}"/>
              </a:ext>
            </a:extLst>
          </p:cNvPr>
          <p:cNvSpPr txBox="1"/>
          <p:nvPr/>
        </p:nvSpPr>
        <p:spPr>
          <a:xfrm>
            <a:off x="16083454" y="22721155"/>
            <a:ext cx="147310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500" b="1" i="1" dirty="0"/>
              <a:t>France</a:t>
            </a:r>
            <a:endParaRPr lang="en-CA" sz="2500" b="1" i="1" dirty="0">
              <a:cs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0A3657-4827-20EF-C44A-139DAFC23447}"/>
              </a:ext>
            </a:extLst>
          </p:cNvPr>
          <p:cNvSpPr txBox="1"/>
          <p:nvPr/>
        </p:nvSpPr>
        <p:spPr>
          <a:xfrm>
            <a:off x="17131482" y="22606825"/>
            <a:ext cx="175899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500" b="1" i="1" dirty="0"/>
              <a:t>Canada</a:t>
            </a:r>
            <a:endParaRPr lang="en-US" sz="25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FBB004-7270-6614-3096-F06B7CC86980}"/>
              </a:ext>
            </a:extLst>
          </p:cNvPr>
          <p:cNvSpPr txBox="1"/>
          <p:nvPr/>
        </p:nvSpPr>
        <p:spPr>
          <a:xfrm>
            <a:off x="18084228" y="22892650"/>
            <a:ext cx="175899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500" b="1" i="1" dirty="0"/>
              <a:t>Brazil</a:t>
            </a:r>
            <a:endParaRPr lang="en-US" sz="2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3772D8-F694-C9A4-9846-F90C6FB29957}"/>
              </a:ext>
            </a:extLst>
          </p:cNvPr>
          <p:cNvSpPr txBox="1"/>
          <p:nvPr/>
        </p:nvSpPr>
        <p:spPr>
          <a:xfrm>
            <a:off x="18827373" y="23216584"/>
            <a:ext cx="175899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500" b="1" i="1" dirty="0"/>
              <a:t>Belgium</a:t>
            </a:r>
            <a:endParaRPr lang="en-US" sz="25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B1AA5C-FD78-EC14-C593-94214BEA5DDB}"/>
              </a:ext>
            </a:extLst>
          </p:cNvPr>
          <p:cNvCxnSpPr/>
          <p:nvPr/>
        </p:nvCxnSpPr>
        <p:spPr>
          <a:xfrm flipV="1">
            <a:off x="15495850" y="23955753"/>
            <a:ext cx="476041" cy="3855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9D21E6-D242-9BA4-57AA-A8C5616C342A}"/>
              </a:ext>
            </a:extLst>
          </p:cNvPr>
          <p:cNvCxnSpPr/>
          <p:nvPr/>
        </p:nvCxnSpPr>
        <p:spPr>
          <a:xfrm>
            <a:off x="15733943" y="23584604"/>
            <a:ext cx="323567" cy="22827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7D1A33-935F-DD69-0C6B-D9AA948445A9}"/>
              </a:ext>
            </a:extLst>
          </p:cNvPr>
          <p:cNvCxnSpPr>
            <a:cxnSpLocks/>
          </p:cNvCxnSpPr>
          <p:nvPr/>
        </p:nvCxnSpPr>
        <p:spPr>
          <a:xfrm flipH="1" flipV="1">
            <a:off x="16009843" y="23441218"/>
            <a:ext cx="229147" cy="28632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999290-30F5-58C6-51C5-1B65DF7D5F94}"/>
              </a:ext>
            </a:extLst>
          </p:cNvPr>
          <p:cNvCxnSpPr>
            <a:cxnSpLocks/>
          </p:cNvCxnSpPr>
          <p:nvPr/>
        </p:nvCxnSpPr>
        <p:spPr>
          <a:xfrm flipV="1">
            <a:off x="16476324" y="23110415"/>
            <a:ext cx="18622" cy="45785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5F5C29-A79D-B36B-4DF2-E0625C9E5FB9}"/>
              </a:ext>
            </a:extLst>
          </p:cNvPr>
          <p:cNvCxnSpPr>
            <a:cxnSpLocks/>
          </p:cNvCxnSpPr>
          <p:nvPr/>
        </p:nvCxnSpPr>
        <p:spPr>
          <a:xfrm flipV="1">
            <a:off x="17009863" y="22957974"/>
            <a:ext cx="571337" cy="4388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51B1F5-DB7A-D4BA-74D5-99D546C71B30}"/>
              </a:ext>
            </a:extLst>
          </p:cNvPr>
          <p:cNvCxnSpPr>
            <a:cxnSpLocks/>
          </p:cNvCxnSpPr>
          <p:nvPr/>
        </p:nvCxnSpPr>
        <p:spPr>
          <a:xfrm flipV="1">
            <a:off x="17257578" y="23091404"/>
            <a:ext cx="914402" cy="26726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30D0BB-0212-FD2D-9BAB-3E512E611752}"/>
              </a:ext>
            </a:extLst>
          </p:cNvPr>
          <p:cNvCxnSpPr>
            <a:cxnSpLocks/>
          </p:cNvCxnSpPr>
          <p:nvPr/>
        </p:nvCxnSpPr>
        <p:spPr>
          <a:xfrm flipV="1">
            <a:off x="17486238" y="23377287"/>
            <a:ext cx="1333703" cy="44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8">
            <a:extLst>
              <a:ext uri="{FF2B5EF4-FFF2-40B4-BE49-F238E27FC236}">
                <a16:creationId xmlns:a16="http://schemas.microsoft.com/office/drawing/2014/main" id="{75CAD0CB-49CF-05F2-1734-B45DD42171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028" t="7844" r="9375" b="8997"/>
          <a:stretch/>
        </p:blipFill>
        <p:spPr>
          <a:xfrm>
            <a:off x="22389975" y="22955297"/>
            <a:ext cx="4973367" cy="50939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AD55BA2-7C09-239C-7184-96EAD39E309B}"/>
              </a:ext>
            </a:extLst>
          </p:cNvPr>
          <p:cNvSpPr txBox="1"/>
          <p:nvPr/>
        </p:nvSpPr>
        <p:spPr>
          <a:xfrm>
            <a:off x="25313515" y="24945756"/>
            <a:ext cx="168275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3000" b="1" i="1" dirty="0">
                <a:solidFill>
                  <a:schemeClr val="bg1"/>
                </a:solidFill>
              </a:rPr>
              <a:t>U.S.</a:t>
            </a:r>
            <a:endParaRPr lang="en-US" dirty="0">
              <a:solidFill>
                <a:schemeClr val="bg1"/>
              </a:solidFill>
              <a:cs typeface="Arial"/>
            </a:endParaRPr>
          </a:p>
          <a:p>
            <a:r>
              <a:rPr lang="en-CA" sz="2000" b="1" i="1" dirty="0">
                <a:solidFill>
                  <a:schemeClr val="bg1"/>
                </a:solidFill>
                <a:cs typeface="Arial"/>
              </a:rPr>
              <a:t>n=1,937,364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8FF52A-D507-4239-5D8F-1366CA9549EE}"/>
              </a:ext>
            </a:extLst>
          </p:cNvPr>
          <p:cNvSpPr txBox="1"/>
          <p:nvPr/>
        </p:nvSpPr>
        <p:spPr>
          <a:xfrm>
            <a:off x="23046695" y="25800328"/>
            <a:ext cx="162557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3000" b="1" i="1" dirty="0">
                <a:solidFill>
                  <a:schemeClr val="bg1"/>
                </a:solidFill>
              </a:rPr>
              <a:t>U.K.</a:t>
            </a:r>
            <a:endParaRPr lang="en-CA" sz="3000" b="1" i="1">
              <a:solidFill>
                <a:schemeClr val="bg1"/>
              </a:solidFill>
              <a:cs typeface="Arial"/>
            </a:endParaRPr>
          </a:p>
          <a:p>
            <a:r>
              <a:rPr lang="en-CA" sz="2000" b="1" i="1" dirty="0">
                <a:solidFill>
                  <a:schemeClr val="bg1"/>
                </a:solidFill>
                <a:ea typeface="+mn-lt"/>
                <a:cs typeface="+mn-lt"/>
              </a:rPr>
              <a:t>n=1,296,126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477EE4-F867-986E-13F9-5665C4443933}"/>
              </a:ext>
            </a:extLst>
          </p:cNvPr>
          <p:cNvSpPr txBox="1"/>
          <p:nvPr/>
        </p:nvSpPr>
        <p:spPr>
          <a:xfrm>
            <a:off x="20580243" y="24016894"/>
            <a:ext cx="227358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500" b="1" i="1" dirty="0"/>
              <a:t>Switzerland</a:t>
            </a:r>
            <a:r>
              <a:rPr lang="en-CA" sz="2500" b="1" i="1" dirty="0">
                <a:solidFill>
                  <a:schemeClr val="bg1"/>
                </a:solidFill>
              </a:rPr>
              <a:t>.</a:t>
            </a:r>
            <a:endParaRPr lang="en-US" sz="2500" b="1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1265A5-48F3-2F9D-B881-850F53C6105B}"/>
              </a:ext>
            </a:extLst>
          </p:cNvPr>
          <p:cNvCxnSpPr>
            <a:cxnSpLocks/>
          </p:cNvCxnSpPr>
          <p:nvPr/>
        </p:nvCxnSpPr>
        <p:spPr>
          <a:xfrm flipV="1">
            <a:off x="22450922" y="24317798"/>
            <a:ext cx="476041" cy="3855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845C2A-51BD-964D-B64B-0590679CB207}"/>
              </a:ext>
            </a:extLst>
          </p:cNvPr>
          <p:cNvCxnSpPr>
            <a:cxnSpLocks/>
          </p:cNvCxnSpPr>
          <p:nvPr/>
        </p:nvCxnSpPr>
        <p:spPr>
          <a:xfrm>
            <a:off x="22689015" y="23946649"/>
            <a:ext cx="323567" cy="22827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EB8C99C-1B50-6647-1F7A-902508996129}"/>
              </a:ext>
            </a:extLst>
          </p:cNvPr>
          <p:cNvSpPr txBox="1"/>
          <p:nvPr/>
        </p:nvSpPr>
        <p:spPr>
          <a:xfrm>
            <a:off x="21323516" y="23578633"/>
            <a:ext cx="162557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500" b="1" i="1" dirty="0"/>
              <a:t>Slovakia</a:t>
            </a:r>
            <a:r>
              <a:rPr lang="en-CA" sz="2500" b="1" i="1" dirty="0">
                <a:solidFill>
                  <a:schemeClr val="bg1"/>
                </a:solidFill>
              </a:rPr>
              <a:t>.</a:t>
            </a:r>
            <a:endParaRPr lang="en-US" sz="25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B8A08C-9BA4-E3FF-4FBC-B0FBFED12C45}"/>
              </a:ext>
            </a:extLst>
          </p:cNvPr>
          <p:cNvSpPr txBox="1"/>
          <p:nvPr/>
        </p:nvSpPr>
        <p:spPr>
          <a:xfrm>
            <a:off x="21723609" y="23178482"/>
            <a:ext cx="191146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500" b="1" i="1" dirty="0"/>
              <a:t>Germany</a:t>
            </a:r>
            <a:endParaRPr lang="en-CA" sz="2500" b="1" i="1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85E0AB7-6F42-D173-26FE-A6D6A6D7ED45}"/>
              </a:ext>
            </a:extLst>
          </p:cNvPr>
          <p:cNvCxnSpPr>
            <a:cxnSpLocks/>
          </p:cNvCxnSpPr>
          <p:nvPr/>
        </p:nvCxnSpPr>
        <p:spPr>
          <a:xfrm>
            <a:off x="23251228" y="23479826"/>
            <a:ext cx="304509" cy="30450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C0308F7-6C89-6A4A-171F-19E642EF895A}"/>
              </a:ext>
            </a:extLst>
          </p:cNvPr>
          <p:cNvSpPr txBox="1"/>
          <p:nvPr/>
        </p:nvSpPr>
        <p:spPr>
          <a:xfrm>
            <a:off x="23019469" y="22663993"/>
            <a:ext cx="135875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500" b="1" i="1" dirty="0"/>
              <a:t>France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1C7681B-F8B7-399A-CC65-A5E6A1D60231}"/>
              </a:ext>
            </a:extLst>
          </p:cNvPr>
          <p:cNvCxnSpPr>
            <a:cxnSpLocks/>
          </p:cNvCxnSpPr>
          <p:nvPr/>
        </p:nvCxnSpPr>
        <p:spPr>
          <a:xfrm>
            <a:off x="23716792" y="23076344"/>
            <a:ext cx="399804" cy="20921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2212491-3F51-C209-0E1F-94AEF6F0C1D9}"/>
              </a:ext>
            </a:extLst>
          </p:cNvPr>
          <p:cNvSpPr txBox="1"/>
          <p:nvPr/>
        </p:nvSpPr>
        <p:spPr>
          <a:xfrm>
            <a:off x="24429538" y="22587776"/>
            <a:ext cx="1758993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500" b="1" i="1" dirty="0"/>
              <a:t>Denmark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9CA58D-6AC1-2D9B-9ACA-7472BD2FB974}"/>
              </a:ext>
            </a:extLst>
          </p:cNvPr>
          <p:cNvCxnSpPr>
            <a:cxnSpLocks/>
          </p:cNvCxnSpPr>
          <p:nvPr/>
        </p:nvCxnSpPr>
        <p:spPr>
          <a:xfrm flipH="1">
            <a:off x="24592970" y="22981068"/>
            <a:ext cx="553152" cy="17109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6047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45</TotalTime>
  <Words>114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A Khan</dc:creator>
  <cp:lastModifiedBy>Zia A Khan</cp:lastModifiedBy>
  <cp:revision>1220</cp:revision>
  <dcterms:created xsi:type="dcterms:W3CDTF">2013-01-11T14:24:33Z</dcterms:created>
  <dcterms:modified xsi:type="dcterms:W3CDTF">2023-03-07T23:07:04Z</dcterms:modified>
</cp:coreProperties>
</file>