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7150000" cx="9144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0">
          <p15:clr>
            <a:srgbClr val="000000"/>
          </p15:clr>
        </p15:guide>
        <p15:guide id="2" pos="2880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iIM1k0beDZmY6AckEpTAPaHUCa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C98382-7D18-45B9-9994-528C89F11633}">
  <a:tblStyle styleId="{AAC98382-7D18-45B9-9994-528C89F116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0" orient="horz"/>
        <p:guide pos="288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9bf3b3e98_0_176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49bf3b3e9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49bf3b3e98_0_1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9bf3b3e98_0_258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49bf3b3e9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49bf3b3e98_0_2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49bf3b3e98_0_342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49bf3b3e9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49bf3b3e98_0_3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9bf3b3e98_0_77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49bf3b3e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49bf3b3e98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9bf3b3e98_0_26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149bf3b3e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149bf3b3e98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49bf3b3e98_0_33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149bf3b3e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149bf3b3e98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49bf3b3e98_0_159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149bf3b3e9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49bf3b3e98_0_1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49bf3b3e98_0_165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49bf3b3e9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49bf3b3e98_0_1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9bf3b3e98_0_477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149bf3b3e9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149bf3b3e98_0_4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49bf3b3e98_0_499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149bf3b3e9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49bf3b3e98_0_4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49bf3b3e98_0_534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149bf3b3e98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149bf3b3e98_0_5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49bf3b3e98_0_556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149bf3b3e98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149bf3b3e98_0_5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49bf3b3e98_0_578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149bf3b3e9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149bf3b3e98_0_5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49bf3b3e98_0_604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g149bf3b3e98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149bf3b3e98_0_6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49bf3b3e98_0_611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149bf3b3e98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149bf3b3e98_0_6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49bf3b3e98_0_593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49bf3b3e9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149bf3b3e98_0_5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f70e0eb699_0_29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f70e0eb6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1f70e0eb699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f70e0eb699_0_0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f70e0eb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1f70e0eb69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f71af65065_0_0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f71af65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1f71af6506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f71af65065_0_12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f71af650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1f71af65065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9bf3b3e98_0_42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49bf3b3e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49bf3b3e98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9bf3b3e98_0_12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49bf3b3e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49bf3b3e98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9bf3b3e98_0_19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49bf3b3e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49bf3b3e98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9bf3b3e98_0_6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49bf3b3e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49bf3b3e98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9bf3b3e98_0_60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49bf3b3e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49bf3b3e98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9bf3b3e98_0_626:notes"/>
          <p:cNvSpPr/>
          <p:nvPr>
            <p:ph idx="2" type="sldImg"/>
          </p:nvPr>
        </p:nvSpPr>
        <p:spPr>
          <a:xfrm>
            <a:off x="685811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49bf3b3e98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49bf3b3e98_0_6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f71af65065_0_93"/>
          <p:cNvSpPr txBox="1"/>
          <p:nvPr>
            <p:ph type="ctrTitle"/>
          </p:nvPr>
        </p:nvSpPr>
        <p:spPr>
          <a:xfrm>
            <a:off x="3117084" y="8273056"/>
            <a:ext cx="85206000" cy="22807500"/>
          </a:xfrm>
          <a:prstGeom prst="rect">
            <a:avLst/>
          </a:prstGeom>
        </p:spPr>
        <p:txBody>
          <a:bodyPr anchorCtr="0" anchor="b" bIns="914250" lIns="914250" spcFirstLastPara="1" rIns="914250" wrap="square" tIns="914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0"/>
              <a:buNone/>
              <a:defRPr sz="5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0"/>
              <a:buNone/>
              <a:defRPr sz="5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0"/>
              <a:buNone/>
              <a:defRPr sz="5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0"/>
              <a:buNone/>
              <a:defRPr sz="5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0"/>
              <a:buNone/>
              <a:defRPr sz="5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0"/>
              <a:buNone/>
              <a:defRPr sz="5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0"/>
              <a:buNone/>
              <a:defRPr sz="5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0"/>
              <a:buNone/>
              <a:defRPr sz="5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0"/>
              <a:buNone/>
              <a:defRPr sz="52000"/>
            </a:lvl9pPr>
          </a:lstStyle>
          <a:p/>
        </p:txBody>
      </p:sp>
      <p:sp>
        <p:nvSpPr>
          <p:cNvPr id="15" name="Google Shape;15;g1f71af65065_0_93"/>
          <p:cNvSpPr txBox="1"/>
          <p:nvPr>
            <p:ph idx="1" type="subTitle"/>
          </p:nvPr>
        </p:nvSpPr>
        <p:spPr>
          <a:xfrm>
            <a:off x="3117000" y="31490278"/>
            <a:ext cx="85206000" cy="88074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9pPr>
          </a:lstStyle>
          <a:p/>
        </p:txBody>
      </p:sp>
      <p:sp>
        <p:nvSpPr>
          <p:cNvPr id="16" name="Google Shape;16;g1f71af65065_0_93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f71af65065_0_128"/>
          <p:cNvSpPr txBox="1"/>
          <p:nvPr>
            <p:ph hasCustomPrompt="1" type="title"/>
          </p:nvPr>
        </p:nvSpPr>
        <p:spPr>
          <a:xfrm>
            <a:off x="3117000" y="12290278"/>
            <a:ext cx="85206000" cy="21817500"/>
          </a:xfrm>
          <a:prstGeom prst="rect">
            <a:avLst/>
          </a:prstGeom>
        </p:spPr>
        <p:txBody>
          <a:bodyPr anchorCtr="0" anchor="b" bIns="914250" lIns="914250" spcFirstLastPara="1" rIns="914250" wrap="square" tIns="914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0"/>
              <a:buNone/>
              <a:defRPr sz="1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0"/>
              <a:buNone/>
              <a:defRPr sz="1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0"/>
              <a:buNone/>
              <a:defRPr sz="1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0"/>
              <a:buNone/>
              <a:defRPr sz="1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0"/>
              <a:buNone/>
              <a:defRPr sz="1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0"/>
              <a:buNone/>
              <a:defRPr sz="1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0"/>
              <a:buNone/>
              <a:defRPr sz="1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0"/>
              <a:buNone/>
              <a:defRPr sz="1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0"/>
              <a:buNone/>
              <a:defRPr sz="120000"/>
            </a:lvl9pPr>
          </a:lstStyle>
          <a:p>
            <a:r>
              <a:t>xx%</a:t>
            </a:r>
          </a:p>
        </p:txBody>
      </p:sp>
      <p:sp>
        <p:nvSpPr>
          <p:cNvPr id="50" name="Google Shape;50;g1f71af65065_0_128"/>
          <p:cNvSpPr txBox="1"/>
          <p:nvPr>
            <p:ph idx="1" type="body"/>
          </p:nvPr>
        </p:nvSpPr>
        <p:spPr>
          <a:xfrm>
            <a:off x="3117000" y="35024722"/>
            <a:ext cx="85206000" cy="144525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indent="-1371600" lvl="0" marL="457200" algn="ctr">
              <a:spcBef>
                <a:spcPts val="0"/>
              </a:spcBef>
              <a:spcAft>
                <a:spcPts val="0"/>
              </a:spcAft>
              <a:buSzPts val="18000"/>
              <a:buChar char="●"/>
              <a:defRPr/>
            </a:lvl1pPr>
            <a:lvl2pPr indent="-1117600" lvl="1" marL="914400" algn="ctr">
              <a:spcBef>
                <a:spcPts val="0"/>
              </a:spcBef>
              <a:spcAft>
                <a:spcPts val="0"/>
              </a:spcAft>
              <a:buSzPts val="14000"/>
              <a:buChar char="○"/>
              <a:defRPr/>
            </a:lvl2pPr>
            <a:lvl3pPr indent="-1117600" lvl="2" marL="1371600" algn="ctr">
              <a:spcBef>
                <a:spcPts val="0"/>
              </a:spcBef>
              <a:spcAft>
                <a:spcPts val="0"/>
              </a:spcAft>
              <a:buSzPts val="14000"/>
              <a:buChar char="■"/>
              <a:defRPr/>
            </a:lvl3pPr>
            <a:lvl4pPr indent="-1117600" lvl="3" marL="1828800" algn="ctr">
              <a:spcBef>
                <a:spcPts val="0"/>
              </a:spcBef>
              <a:spcAft>
                <a:spcPts val="0"/>
              </a:spcAft>
              <a:buSzPts val="14000"/>
              <a:buChar char="●"/>
              <a:defRPr/>
            </a:lvl4pPr>
            <a:lvl5pPr indent="-1117600" lvl="4" marL="2286000" algn="ctr">
              <a:spcBef>
                <a:spcPts val="0"/>
              </a:spcBef>
              <a:spcAft>
                <a:spcPts val="0"/>
              </a:spcAft>
              <a:buSzPts val="14000"/>
              <a:buChar char="○"/>
              <a:defRPr/>
            </a:lvl5pPr>
            <a:lvl6pPr indent="-1117600" lvl="5" marL="2743200" algn="ctr">
              <a:spcBef>
                <a:spcPts val="0"/>
              </a:spcBef>
              <a:spcAft>
                <a:spcPts val="0"/>
              </a:spcAft>
              <a:buSzPts val="14000"/>
              <a:buChar char="■"/>
              <a:defRPr/>
            </a:lvl6pPr>
            <a:lvl7pPr indent="-1117600" lvl="6" marL="3200400" algn="ctr">
              <a:spcBef>
                <a:spcPts val="0"/>
              </a:spcBef>
              <a:spcAft>
                <a:spcPts val="0"/>
              </a:spcAft>
              <a:buSzPts val="14000"/>
              <a:buChar char="●"/>
              <a:defRPr/>
            </a:lvl7pPr>
            <a:lvl8pPr indent="-1117600" lvl="7" marL="3657600" algn="ctr">
              <a:spcBef>
                <a:spcPts val="0"/>
              </a:spcBef>
              <a:spcAft>
                <a:spcPts val="0"/>
              </a:spcAft>
              <a:buSzPts val="14000"/>
              <a:buChar char="○"/>
              <a:defRPr/>
            </a:lvl8pPr>
            <a:lvl9pPr indent="-1117600" lvl="8" marL="4114800" algn="ctr">
              <a:spcBef>
                <a:spcPts val="0"/>
              </a:spcBef>
              <a:spcAft>
                <a:spcPts val="0"/>
              </a:spcAft>
              <a:buSzPts val="14000"/>
              <a:buChar char="■"/>
              <a:defRPr/>
            </a:lvl9pPr>
          </a:lstStyle>
          <a:p/>
        </p:txBody>
      </p:sp>
      <p:sp>
        <p:nvSpPr>
          <p:cNvPr id="51" name="Google Shape;51;g1f71af65065_0_128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f71af65065_0_132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71af65065_0_134"/>
          <p:cNvSpPr txBox="1"/>
          <p:nvPr>
            <p:ph type="title"/>
          </p:nvPr>
        </p:nvSpPr>
        <p:spPr>
          <a:xfrm>
            <a:off x="4572000" y="2288650"/>
            <a:ext cx="8229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0" lIns="914250" spcFirstLastPara="1" rIns="914250" wrap="square" tIns="4570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9pPr>
          </a:lstStyle>
          <a:p/>
        </p:txBody>
      </p:sp>
      <p:sp>
        <p:nvSpPr>
          <p:cNvPr id="56" name="Google Shape;56;g1f71af65065_0_134"/>
          <p:cNvSpPr txBox="1"/>
          <p:nvPr>
            <p:ph idx="1" type="body"/>
          </p:nvPr>
        </p:nvSpPr>
        <p:spPr>
          <a:xfrm>
            <a:off x="4572000" y="13335000"/>
            <a:ext cx="82296000" cy="37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normAutofit/>
          </a:bodyPr>
          <a:lstStyle>
            <a:lvl1pPr indent="-1371600" lvl="0" marL="457200" rtl="0" algn="l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0"/>
              <a:buChar char="●"/>
              <a:defRPr/>
            </a:lvl1pPr>
            <a:lvl2pPr indent="-1371600" lvl="1" marL="914400" rtl="0" algn="l">
              <a:spcBef>
                <a:spcPts val="12000"/>
              </a:spcBef>
              <a:spcAft>
                <a:spcPts val="0"/>
              </a:spcAft>
              <a:buClr>
                <a:schemeClr val="dk1"/>
              </a:buClr>
              <a:buSzPts val="18000"/>
              <a:buChar char="○"/>
              <a:defRPr/>
            </a:lvl2pPr>
            <a:lvl3pPr indent="-1371600" lvl="2" marL="1371600" rtl="0" algn="l">
              <a:spcBef>
                <a:spcPts val="12000"/>
              </a:spcBef>
              <a:spcAft>
                <a:spcPts val="0"/>
              </a:spcAft>
              <a:buClr>
                <a:schemeClr val="dk1"/>
              </a:buClr>
              <a:buSzPts val="18000"/>
              <a:buChar char="■"/>
              <a:defRPr/>
            </a:lvl3pPr>
            <a:lvl4pPr indent="-1371600" lvl="3" marL="1828800" rtl="0" algn="l">
              <a:spcBef>
                <a:spcPts val="12000"/>
              </a:spcBef>
              <a:spcAft>
                <a:spcPts val="0"/>
              </a:spcAft>
              <a:buClr>
                <a:schemeClr val="dk1"/>
              </a:buClr>
              <a:buSzPts val="18000"/>
              <a:buChar char="●"/>
              <a:defRPr/>
            </a:lvl4pPr>
            <a:lvl5pPr indent="-1371600" lvl="4" marL="2286000" rtl="0" algn="l">
              <a:spcBef>
                <a:spcPts val="12000"/>
              </a:spcBef>
              <a:spcAft>
                <a:spcPts val="0"/>
              </a:spcAft>
              <a:buClr>
                <a:schemeClr val="dk1"/>
              </a:buClr>
              <a:buSzPts val="18000"/>
              <a:buChar char="○"/>
              <a:defRPr/>
            </a:lvl5pPr>
            <a:lvl6pPr indent="-1371600" lvl="5" marL="2743200" rtl="0" algn="l">
              <a:spcBef>
                <a:spcPts val="12000"/>
              </a:spcBef>
              <a:spcAft>
                <a:spcPts val="0"/>
              </a:spcAft>
              <a:buClr>
                <a:schemeClr val="dk1"/>
              </a:buClr>
              <a:buSzPts val="18000"/>
              <a:buChar char="■"/>
              <a:defRPr/>
            </a:lvl6pPr>
            <a:lvl7pPr indent="-1371600" lvl="6" marL="3200400" rtl="0" algn="l">
              <a:spcBef>
                <a:spcPts val="12000"/>
              </a:spcBef>
              <a:spcAft>
                <a:spcPts val="0"/>
              </a:spcAft>
              <a:buClr>
                <a:schemeClr val="dk1"/>
              </a:buClr>
              <a:buSzPts val="18000"/>
              <a:buChar char="●"/>
              <a:defRPr/>
            </a:lvl7pPr>
            <a:lvl8pPr indent="-1371600" lvl="7" marL="3657600" rtl="0" algn="l">
              <a:spcBef>
                <a:spcPts val="12000"/>
              </a:spcBef>
              <a:spcAft>
                <a:spcPts val="0"/>
              </a:spcAft>
              <a:buClr>
                <a:schemeClr val="dk1"/>
              </a:buClr>
              <a:buSzPts val="18000"/>
              <a:buChar char="○"/>
              <a:defRPr/>
            </a:lvl8pPr>
            <a:lvl9pPr indent="-1371600" lvl="8" marL="4114800" rtl="0" algn="l">
              <a:spcBef>
                <a:spcPts val="12000"/>
              </a:spcBef>
              <a:spcAft>
                <a:spcPts val="12000"/>
              </a:spcAft>
              <a:buClr>
                <a:schemeClr val="dk1"/>
              </a:buClr>
              <a:buSzPts val="18000"/>
              <a:buChar char="■"/>
              <a:defRPr/>
            </a:lvl9pPr>
          </a:lstStyle>
          <a:p/>
        </p:txBody>
      </p:sp>
      <p:sp>
        <p:nvSpPr>
          <p:cNvPr id="57" name="Google Shape;57;g1f71af65065_0_134"/>
          <p:cNvSpPr txBox="1"/>
          <p:nvPr>
            <p:ph idx="10" type="dt"/>
          </p:nvPr>
        </p:nvSpPr>
        <p:spPr>
          <a:xfrm>
            <a:off x="4572000" y="52969583"/>
            <a:ext cx="213360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0" lIns="914250" spcFirstLastPara="1" rIns="914250" wrap="square" tIns="457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/>
        </p:txBody>
      </p:sp>
      <p:sp>
        <p:nvSpPr>
          <p:cNvPr id="58" name="Google Shape;58;g1f71af65065_0_134"/>
          <p:cNvSpPr txBox="1"/>
          <p:nvPr>
            <p:ph idx="11" type="ftr"/>
          </p:nvPr>
        </p:nvSpPr>
        <p:spPr>
          <a:xfrm>
            <a:off x="31242000" y="52969583"/>
            <a:ext cx="289560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0" lIns="914250" spcFirstLastPara="1" rIns="914250" wrap="square" tIns="45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/>
        </p:txBody>
      </p:sp>
      <p:sp>
        <p:nvSpPr>
          <p:cNvPr id="59" name="Google Shape;59;g1f71af65065_0_134"/>
          <p:cNvSpPr txBox="1"/>
          <p:nvPr>
            <p:ph idx="12" type="sldNum"/>
          </p:nvPr>
        </p:nvSpPr>
        <p:spPr>
          <a:xfrm>
            <a:off x="65532000" y="52969583"/>
            <a:ext cx="213360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0" lIns="914250" spcFirstLastPara="1" rIns="914250" wrap="square" tIns="4570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71af65065_0_97"/>
          <p:cNvSpPr txBox="1"/>
          <p:nvPr>
            <p:ph type="title"/>
          </p:nvPr>
        </p:nvSpPr>
        <p:spPr>
          <a:xfrm>
            <a:off x="3117000" y="23898333"/>
            <a:ext cx="85206000" cy="935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0"/>
              <a:buNone/>
              <a:defRPr sz="3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0"/>
              <a:buNone/>
              <a:defRPr sz="3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0"/>
              <a:buNone/>
              <a:defRPr sz="3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0"/>
              <a:buNone/>
              <a:defRPr sz="3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0"/>
              <a:buNone/>
              <a:defRPr sz="3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0"/>
              <a:buNone/>
              <a:defRPr sz="3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0"/>
              <a:buNone/>
              <a:defRPr sz="3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0"/>
              <a:buNone/>
              <a:defRPr sz="3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0"/>
              <a:buNone/>
              <a:defRPr sz="36000"/>
            </a:lvl9pPr>
          </a:lstStyle>
          <a:p/>
        </p:txBody>
      </p:sp>
      <p:sp>
        <p:nvSpPr>
          <p:cNvPr id="19" name="Google Shape;19;g1f71af65065_0_97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f71af65065_0_100"/>
          <p:cNvSpPr txBox="1"/>
          <p:nvPr>
            <p:ph type="title"/>
          </p:nvPr>
        </p:nvSpPr>
        <p:spPr>
          <a:xfrm>
            <a:off x="3117000" y="4944722"/>
            <a:ext cx="85206000" cy="63624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9pPr>
          </a:lstStyle>
          <a:p/>
        </p:txBody>
      </p:sp>
      <p:sp>
        <p:nvSpPr>
          <p:cNvPr id="22" name="Google Shape;22;g1f71af65065_0_100"/>
          <p:cNvSpPr txBox="1"/>
          <p:nvPr>
            <p:ph idx="1" type="body"/>
          </p:nvPr>
        </p:nvSpPr>
        <p:spPr>
          <a:xfrm>
            <a:off x="3117000" y="12805278"/>
            <a:ext cx="85206000" cy="379599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indent="-1371600" lvl="0" marL="457200">
              <a:spcBef>
                <a:spcPts val="0"/>
              </a:spcBef>
              <a:spcAft>
                <a:spcPts val="0"/>
              </a:spcAft>
              <a:buSzPts val="18000"/>
              <a:buChar char="●"/>
              <a:defRPr/>
            </a:lvl1pPr>
            <a:lvl2pPr indent="-1117600" lvl="1" marL="914400">
              <a:spcBef>
                <a:spcPts val="0"/>
              </a:spcBef>
              <a:spcAft>
                <a:spcPts val="0"/>
              </a:spcAft>
              <a:buSzPts val="14000"/>
              <a:buChar char="○"/>
              <a:defRPr/>
            </a:lvl2pPr>
            <a:lvl3pPr indent="-1117600" lvl="2" marL="1371600">
              <a:spcBef>
                <a:spcPts val="0"/>
              </a:spcBef>
              <a:spcAft>
                <a:spcPts val="0"/>
              </a:spcAft>
              <a:buSzPts val="14000"/>
              <a:buChar char="■"/>
              <a:defRPr/>
            </a:lvl3pPr>
            <a:lvl4pPr indent="-1117600" lvl="3" marL="1828800">
              <a:spcBef>
                <a:spcPts val="0"/>
              </a:spcBef>
              <a:spcAft>
                <a:spcPts val="0"/>
              </a:spcAft>
              <a:buSzPts val="14000"/>
              <a:buChar char="●"/>
              <a:defRPr/>
            </a:lvl4pPr>
            <a:lvl5pPr indent="-1117600" lvl="4" marL="2286000">
              <a:spcBef>
                <a:spcPts val="0"/>
              </a:spcBef>
              <a:spcAft>
                <a:spcPts val="0"/>
              </a:spcAft>
              <a:buSzPts val="14000"/>
              <a:buChar char="○"/>
              <a:defRPr/>
            </a:lvl5pPr>
            <a:lvl6pPr indent="-1117600" lvl="5" marL="2743200">
              <a:spcBef>
                <a:spcPts val="0"/>
              </a:spcBef>
              <a:spcAft>
                <a:spcPts val="0"/>
              </a:spcAft>
              <a:buSzPts val="14000"/>
              <a:buChar char="■"/>
              <a:defRPr/>
            </a:lvl6pPr>
            <a:lvl7pPr indent="-1117600" lvl="6" marL="3200400">
              <a:spcBef>
                <a:spcPts val="0"/>
              </a:spcBef>
              <a:spcAft>
                <a:spcPts val="0"/>
              </a:spcAft>
              <a:buSzPts val="14000"/>
              <a:buChar char="●"/>
              <a:defRPr/>
            </a:lvl7pPr>
            <a:lvl8pPr indent="-1117600" lvl="7" marL="3657600">
              <a:spcBef>
                <a:spcPts val="0"/>
              </a:spcBef>
              <a:spcAft>
                <a:spcPts val="0"/>
              </a:spcAft>
              <a:buSzPts val="14000"/>
              <a:buChar char="○"/>
              <a:defRPr/>
            </a:lvl8pPr>
            <a:lvl9pPr indent="-1117600" lvl="8" marL="4114800">
              <a:spcBef>
                <a:spcPts val="0"/>
              </a:spcBef>
              <a:spcAft>
                <a:spcPts val="0"/>
              </a:spcAft>
              <a:buSzPts val="14000"/>
              <a:buChar char="■"/>
              <a:defRPr/>
            </a:lvl9pPr>
          </a:lstStyle>
          <a:p/>
        </p:txBody>
      </p:sp>
      <p:sp>
        <p:nvSpPr>
          <p:cNvPr id="23" name="Google Shape;23;g1f71af65065_0_100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f71af65065_0_104"/>
          <p:cNvSpPr txBox="1"/>
          <p:nvPr>
            <p:ph type="title"/>
          </p:nvPr>
        </p:nvSpPr>
        <p:spPr>
          <a:xfrm>
            <a:off x="3117000" y="4944722"/>
            <a:ext cx="85206000" cy="63624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9pPr>
          </a:lstStyle>
          <a:p/>
        </p:txBody>
      </p:sp>
      <p:sp>
        <p:nvSpPr>
          <p:cNvPr id="26" name="Google Shape;26;g1f71af65065_0_104"/>
          <p:cNvSpPr txBox="1"/>
          <p:nvPr>
            <p:ph idx="1" type="body"/>
          </p:nvPr>
        </p:nvSpPr>
        <p:spPr>
          <a:xfrm>
            <a:off x="3117000" y="12805278"/>
            <a:ext cx="39999000" cy="379599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indent="-1117600" lvl="0" marL="457200">
              <a:spcBef>
                <a:spcPts val="0"/>
              </a:spcBef>
              <a:spcAft>
                <a:spcPts val="0"/>
              </a:spcAft>
              <a:buSzPts val="14000"/>
              <a:buChar char="●"/>
              <a:defRPr sz="14000"/>
            </a:lvl1pPr>
            <a:lvl2pPr indent="-990600" lvl="1" marL="91440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indent="-990600" lvl="2" marL="137160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indent="-990600" lvl="3" marL="182880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indent="-990600" lvl="4" marL="228600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indent="-990600" lvl="5" marL="274320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indent="-990600" lvl="6" marL="320040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indent="-990600" lvl="7" marL="365760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indent="-990600" lvl="8" marL="411480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/>
        </p:txBody>
      </p:sp>
      <p:sp>
        <p:nvSpPr>
          <p:cNvPr id="27" name="Google Shape;27;g1f71af65065_0_104"/>
          <p:cNvSpPr txBox="1"/>
          <p:nvPr>
            <p:ph idx="2" type="body"/>
          </p:nvPr>
        </p:nvSpPr>
        <p:spPr>
          <a:xfrm>
            <a:off x="48324000" y="12805278"/>
            <a:ext cx="39999000" cy="379599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indent="-1117600" lvl="0" marL="457200">
              <a:spcBef>
                <a:spcPts val="0"/>
              </a:spcBef>
              <a:spcAft>
                <a:spcPts val="0"/>
              </a:spcAft>
              <a:buSzPts val="14000"/>
              <a:buChar char="●"/>
              <a:defRPr sz="14000"/>
            </a:lvl1pPr>
            <a:lvl2pPr indent="-990600" lvl="1" marL="91440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indent="-990600" lvl="2" marL="137160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indent="-990600" lvl="3" marL="182880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indent="-990600" lvl="4" marL="228600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indent="-990600" lvl="5" marL="274320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indent="-990600" lvl="6" marL="320040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indent="-990600" lvl="7" marL="365760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indent="-990600" lvl="8" marL="411480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/>
        </p:txBody>
      </p:sp>
      <p:sp>
        <p:nvSpPr>
          <p:cNvPr id="28" name="Google Shape;28;g1f71af65065_0_104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71af65065_0_109"/>
          <p:cNvSpPr txBox="1"/>
          <p:nvPr>
            <p:ph type="title"/>
          </p:nvPr>
        </p:nvSpPr>
        <p:spPr>
          <a:xfrm>
            <a:off x="3117000" y="4944722"/>
            <a:ext cx="85206000" cy="63624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0"/>
              <a:buNone/>
              <a:defRPr/>
            </a:lvl9pPr>
          </a:lstStyle>
          <a:p/>
        </p:txBody>
      </p:sp>
      <p:sp>
        <p:nvSpPr>
          <p:cNvPr id="31" name="Google Shape;31;g1f71af65065_0_109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f71af65065_0_112"/>
          <p:cNvSpPr txBox="1"/>
          <p:nvPr>
            <p:ph type="title"/>
          </p:nvPr>
        </p:nvSpPr>
        <p:spPr>
          <a:xfrm>
            <a:off x="3117000" y="6173333"/>
            <a:ext cx="28080000" cy="8397600"/>
          </a:xfrm>
          <a:prstGeom prst="rect">
            <a:avLst/>
          </a:prstGeom>
        </p:spPr>
        <p:txBody>
          <a:bodyPr anchorCtr="0" anchor="b" bIns="914250" lIns="914250" spcFirstLastPara="1" rIns="914250" wrap="square" tIns="91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/>
        </p:txBody>
      </p:sp>
      <p:sp>
        <p:nvSpPr>
          <p:cNvPr id="34" name="Google Shape;34;g1f71af65065_0_112"/>
          <p:cNvSpPr txBox="1"/>
          <p:nvPr>
            <p:ph idx="1" type="body"/>
          </p:nvPr>
        </p:nvSpPr>
        <p:spPr>
          <a:xfrm>
            <a:off x="3117000" y="15440000"/>
            <a:ext cx="28080000" cy="353277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indent="-990600" lvl="0" marL="45720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indent="-990600" lvl="1" marL="91440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indent="-990600" lvl="2" marL="137160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indent="-990600" lvl="3" marL="182880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indent="-990600" lvl="4" marL="228600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indent="-990600" lvl="5" marL="274320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indent="-990600" lvl="6" marL="320040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indent="-990600" lvl="7" marL="365760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indent="-990600" lvl="8" marL="411480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/>
        </p:txBody>
      </p:sp>
      <p:sp>
        <p:nvSpPr>
          <p:cNvPr id="35" name="Google Shape;35;g1f71af65065_0_112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71af65065_0_116"/>
          <p:cNvSpPr txBox="1"/>
          <p:nvPr>
            <p:ph type="title"/>
          </p:nvPr>
        </p:nvSpPr>
        <p:spPr>
          <a:xfrm>
            <a:off x="4902500" y="5001667"/>
            <a:ext cx="63678000" cy="454527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0"/>
              <a:buNone/>
              <a:defRPr sz="48000"/>
            </a:lvl1pPr>
            <a:lvl2pPr lvl="1">
              <a:spcBef>
                <a:spcPts val="0"/>
              </a:spcBef>
              <a:spcAft>
                <a:spcPts val="0"/>
              </a:spcAft>
              <a:buSzPts val="48000"/>
              <a:buNone/>
              <a:defRPr sz="48000"/>
            </a:lvl2pPr>
            <a:lvl3pPr lvl="2">
              <a:spcBef>
                <a:spcPts val="0"/>
              </a:spcBef>
              <a:spcAft>
                <a:spcPts val="0"/>
              </a:spcAft>
              <a:buSzPts val="48000"/>
              <a:buNone/>
              <a:defRPr sz="48000"/>
            </a:lvl3pPr>
            <a:lvl4pPr lvl="3">
              <a:spcBef>
                <a:spcPts val="0"/>
              </a:spcBef>
              <a:spcAft>
                <a:spcPts val="0"/>
              </a:spcAft>
              <a:buSzPts val="48000"/>
              <a:buNone/>
              <a:defRPr sz="48000"/>
            </a:lvl4pPr>
            <a:lvl5pPr lvl="4">
              <a:spcBef>
                <a:spcPts val="0"/>
              </a:spcBef>
              <a:spcAft>
                <a:spcPts val="0"/>
              </a:spcAft>
              <a:buSzPts val="48000"/>
              <a:buNone/>
              <a:defRPr sz="48000"/>
            </a:lvl5pPr>
            <a:lvl6pPr lvl="5">
              <a:spcBef>
                <a:spcPts val="0"/>
              </a:spcBef>
              <a:spcAft>
                <a:spcPts val="0"/>
              </a:spcAft>
              <a:buSzPts val="48000"/>
              <a:buNone/>
              <a:defRPr sz="48000"/>
            </a:lvl6pPr>
            <a:lvl7pPr lvl="6">
              <a:spcBef>
                <a:spcPts val="0"/>
              </a:spcBef>
              <a:spcAft>
                <a:spcPts val="0"/>
              </a:spcAft>
              <a:buSzPts val="48000"/>
              <a:buNone/>
              <a:defRPr sz="48000"/>
            </a:lvl7pPr>
            <a:lvl8pPr lvl="7">
              <a:spcBef>
                <a:spcPts val="0"/>
              </a:spcBef>
              <a:spcAft>
                <a:spcPts val="0"/>
              </a:spcAft>
              <a:buSzPts val="48000"/>
              <a:buNone/>
              <a:defRPr sz="48000"/>
            </a:lvl8pPr>
            <a:lvl9pPr lvl="8">
              <a:spcBef>
                <a:spcPts val="0"/>
              </a:spcBef>
              <a:spcAft>
                <a:spcPts val="0"/>
              </a:spcAft>
              <a:buSzPts val="48000"/>
              <a:buNone/>
              <a:defRPr sz="48000"/>
            </a:lvl9pPr>
          </a:lstStyle>
          <a:p/>
        </p:txBody>
      </p:sp>
      <p:sp>
        <p:nvSpPr>
          <p:cNvPr id="38" name="Google Shape;38;g1f71af65065_0_116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f71af65065_0_119"/>
          <p:cNvSpPr/>
          <p:nvPr/>
        </p:nvSpPr>
        <p:spPr>
          <a:xfrm>
            <a:off x="45720000" y="-1389"/>
            <a:ext cx="45720000" cy="57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f71af65065_0_119"/>
          <p:cNvSpPr txBox="1"/>
          <p:nvPr>
            <p:ph type="title"/>
          </p:nvPr>
        </p:nvSpPr>
        <p:spPr>
          <a:xfrm>
            <a:off x="2655000" y="13701944"/>
            <a:ext cx="40452000" cy="16470000"/>
          </a:xfrm>
          <a:prstGeom prst="rect">
            <a:avLst/>
          </a:prstGeom>
        </p:spPr>
        <p:txBody>
          <a:bodyPr anchorCtr="0" anchor="b" bIns="914250" lIns="914250" spcFirstLastPara="1" rIns="914250" wrap="square" tIns="914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0"/>
              <a:buNone/>
              <a:defRPr sz="4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0"/>
              <a:buNone/>
              <a:defRPr sz="4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0"/>
              <a:buNone/>
              <a:defRPr sz="4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0"/>
              <a:buNone/>
              <a:defRPr sz="4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0"/>
              <a:buNone/>
              <a:defRPr sz="4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0"/>
              <a:buNone/>
              <a:defRPr sz="4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0"/>
              <a:buNone/>
              <a:defRPr sz="4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0"/>
              <a:buNone/>
              <a:defRPr sz="4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0"/>
              <a:buNone/>
              <a:defRPr sz="42000"/>
            </a:lvl9pPr>
          </a:lstStyle>
          <a:p/>
        </p:txBody>
      </p:sp>
      <p:sp>
        <p:nvSpPr>
          <p:cNvPr id="42" name="Google Shape;42;g1f71af65065_0_119"/>
          <p:cNvSpPr txBox="1"/>
          <p:nvPr>
            <p:ph idx="1" type="subTitle"/>
          </p:nvPr>
        </p:nvSpPr>
        <p:spPr>
          <a:xfrm>
            <a:off x="2655000" y="31145278"/>
            <a:ext cx="40452000" cy="13722300"/>
          </a:xfrm>
          <a:prstGeom prst="rect">
            <a:avLst/>
          </a:prstGeom>
        </p:spPr>
        <p:txBody>
          <a:bodyPr anchorCtr="0" anchor="t" bIns="914250" lIns="914250" spcFirstLastPara="1" rIns="914250" wrap="square" tIns="914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9pPr>
          </a:lstStyle>
          <a:p/>
        </p:txBody>
      </p:sp>
      <p:sp>
        <p:nvSpPr>
          <p:cNvPr id="43" name="Google Shape;43;g1f71af65065_0_119"/>
          <p:cNvSpPr txBox="1"/>
          <p:nvPr>
            <p:ph idx="2" type="body"/>
          </p:nvPr>
        </p:nvSpPr>
        <p:spPr>
          <a:xfrm>
            <a:off x="49395000" y="8045278"/>
            <a:ext cx="38370000" cy="410574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indent="-1371600" lvl="0" marL="457200">
              <a:spcBef>
                <a:spcPts val="0"/>
              </a:spcBef>
              <a:spcAft>
                <a:spcPts val="0"/>
              </a:spcAft>
              <a:buSzPts val="18000"/>
              <a:buChar char="●"/>
              <a:defRPr/>
            </a:lvl1pPr>
            <a:lvl2pPr indent="-1117600" lvl="1" marL="914400">
              <a:spcBef>
                <a:spcPts val="0"/>
              </a:spcBef>
              <a:spcAft>
                <a:spcPts val="0"/>
              </a:spcAft>
              <a:buSzPts val="14000"/>
              <a:buChar char="○"/>
              <a:defRPr/>
            </a:lvl2pPr>
            <a:lvl3pPr indent="-1117600" lvl="2" marL="1371600">
              <a:spcBef>
                <a:spcPts val="0"/>
              </a:spcBef>
              <a:spcAft>
                <a:spcPts val="0"/>
              </a:spcAft>
              <a:buSzPts val="14000"/>
              <a:buChar char="■"/>
              <a:defRPr/>
            </a:lvl3pPr>
            <a:lvl4pPr indent="-1117600" lvl="3" marL="1828800">
              <a:spcBef>
                <a:spcPts val="0"/>
              </a:spcBef>
              <a:spcAft>
                <a:spcPts val="0"/>
              </a:spcAft>
              <a:buSzPts val="14000"/>
              <a:buChar char="●"/>
              <a:defRPr/>
            </a:lvl4pPr>
            <a:lvl5pPr indent="-1117600" lvl="4" marL="2286000">
              <a:spcBef>
                <a:spcPts val="0"/>
              </a:spcBef>
              <a:spcAft>
                <a:spcPts val="0"/>
              </a:spcAft>
              <a:buSzPts val="14000"/>
              <a:buChar char="○"/>
              <a:defRPr/>
            </a:lvl5pPr>
            <a:lvl6pPr indent="-1117600" lvl="5" marL="2743200">
              <a:spcBef>
                <a:spcPts val="0"/>
              </a:spcBef>
              <a:spcAft>
                <a:spcPts val="0"/>
              </a:spcAft>
              <a:buSzPts val="14000"/>
              <a:buChar char="■"/>
              <a:defRPr/>
            </a:lvl6pPr>
            <a:lvl7pPr indent="-1117600" lvl="6" marL="3200400">
              <a:spcBef>
                <a:spcPts val="0"/>
              </a:spcBef>
              <a:spcAft>
                <a:spcPts val="0"/>
              </a:spcAft>
              <a:buSzPts val="14000"/>
              <a:buChar char="●"/>
              <a:defRPr/>
            </a:lvl7pPr>
            <a:lvl8pPr indent="-1117600" lvl="7" marL="3657600">
              <a:spcBef>
                <a:spcPts val="0"/>
              </a:spcBef>
              <a:spcAft>
                <a:spcPts val="0"/>
              </a:spcAft>
              <a:buSzPts val="14000"/>
              <a:buChar char="○"/>
              <a:defRPr/>
            </a:lvl8pPr>
            <a:lvl9pPr indent="-1117600" lvl="8" marL="4114800">
              <a:spcBef>
                <a:spcPts val="0"/>
              </a:spcBef>
              <a:spcAft>
                <a:spcPts val="0"/>
              </a:spcAft>
              <a:buSzPts val="14000"/>
              <a:buChar char="■"/>
              <a:defRPr/>
            </a:lvl9pPr>
          </a:lstStyle>
          <a:p/>
        </p:txBody>
      </p:sp>
      <p:sp>
        <p:nvSpPr>
          <p:cNvPr id="44" name="Google Shape;44;g1f71af65065_0_119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71af65065_0_125"/>
          <p:cNvSpPr txBox="1"/>
          <p:nvPr>
            <p:ph idx="1" type="body"/>
          </p:nvPr>
        </p:nvSpPr>
        <p:spPr>
          <a:xfrm>
            <a:off x="3117000" y="47006389"/>
            <a:ext cx="59988000" cy="67224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/>
            </a:lvl1pPr>
          </a:lstStyle>
          <a:p/>
        </p:txBody>
      </p:sp>
      <p:sp>
        <p:nvSpPr>
          <p:cNvPr id="47" name="Google Shape;47;g1f71af65065_0_125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71af65065_0_89"/>
          <p:cNvSpPr txBox="1"/>
          <p:nvPr>
            <p:ph type="title"/>
          </p:nvPr>
        </p:nvSpPr>
        <p:spPr>
          <a:xfrm>
            <a:off x="3117000" y="4944722"/>
            <a:ext cx="85206000" cy="6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None/>
              <a:defRPr sz="2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None/>
              <a:defRPr sz="2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None/>
              <a:defRPr sz="2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None/>
              <a:defRPr sz="2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None/>
              <a:defRPr sz="2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None/>
              <a:defRPr sz="2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None/>
              <a:defRPr sz="2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None/>
              <a:defRPr sz="2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None/>
              <a:defRPr sz="2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f71af65065_0_89"/>
          <p:cNvSpPr txBox="1"/>
          <p:nvPr>
            <p:ph idx="1" type="body"/>
          </p:nvPr>
        </p:nvSpPr>
        <p:spPr>
          <a:xfrm>
            <a:off x="3117000" y="12805278"/>
            <a:ext cx="85206000" cy="37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normAutofit/>
          </a:bodyPr>
          <a:lstStyle>
            <a:lvl1pPr indent="-1371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0"/>
              <a:buChar char="●"/>
              <a:defRPr sz="18000">
                <a:solidFill>
                  <a:schemeClr val="dk2"/>
                </a:solidFill>
              </a:defRPr>
            </a:lvl1pPr>
            <a:lvl2pPr indent="-1117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0"/>
              <a:buChar char="○"/>
              <a:defRPr sz="14000">
                <a:solidFill>
                  <a:schemeClr val="dk2"/>
                </a:solidFill>
              </a:defRPr>
            </a:lvl2pPr>
            <a:lvl3pPr indent="-1117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0"/>
              <a:buChar char="■"/>
              <a:defRPr sz="14000">
                <a:solidFill>
                  <a:schemeClr val="dk2"/>
                </a:solidFill>
              </a:defRPr>
            </a:lvl3pPr>
            <a:lvl4pPr indent="-1117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0"/>
              <a:buChar char="●"/>
              <a:defRPr sz="14000">
                <a:solidFill>
                  <a:schemeClr val="dk2"/>
                </a:solidFill>
              </a:defRPr>
            </a:lvl4pPr>
            <a:lvl5pPr indent="-1117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0"/>
              <a:buChar char="○"/>
              <a:defRPr sz="14000">
                <a:solidFill>
                  <a:schemeClr val="dk2"/>
                </a:solidFill>
              </a:defRPr>
            </a:lvl5pPr>
            <a:lvl6pPr indent="-1117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0"/>
              <a:buChar char="■"/>
              <a:defRPr sz="14000">
                <a:solidFill>
                  <a:schemeClr val="dk2"/>
                </a:solidFill>
              </a:defRPr>
            </a:lvl6pPr>
            <a:lvl7pPr indent="-1117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0"/>
              <a:buChar char="●"/>
              <a:defRPr sz="14000">
                <a:solidFill>
                  <a:schemeClr val="dk2"/>
                </a:solidFill>
              </a:defRPr>
            </a:lvl7pPr>
            <a:lvl8pPr indent="-1117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0"/>
              <a:buChar char="○"/>
              <a:defRPr sz="14000">
                <a:solidFill>
                  <a:schemeClr val="dk2"/>
                </a:solidFill>
              </a:defRPr>
            </a:lvl8pPr>
            <a:lvl9pPr indent="-1117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0"/>
              <a:buChar char="■"/>
              <a:defRPr sz="1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f71af65065_0_89"/>
          <p:cNvSpPr txBox="1"/>
          <p:nvPr>
            <p:ph idx="12" type="sldNum"/>
          </p:nvPr>
        </p:nvSpPr>
        <p:spPr>
          <a:xfrm>
            <a:off x="84724578" y="51813520"/>
            <a:ext cx="54870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0" lIns="914250" spcFirstLastPara="1" rIns="914250" wrap="square" tIns="914250">
            <a:normAutofit/>
          </a:bodyPr>
          <a:lstStyle>
            <a:lvl1pPr lvl="0" algn="r">
              <a:buNone/>
              <a:defRPr sz="10000">
                <a:solidFill>
                  <a:schemeClr val="dk2"/>
                </a:solidFill>
              </a:defRPr>
            </a:lvl1pPr>
            <a:lvl2pPr lvl="1" algn="r">
              <a:buNone/>
              <a:defRPr sz="10000">
                <a:solidFill>
                  <a:schemeClr val="dk2"/>
                </a:solidFill>
              </a:defRPr>
            </a:lvl2pPr>
            <a:lvl3pPr lvl="2" algn="r">
              <a:buNone/>
              <a:defRPr sz="10000">
                <a:solidFill>
                  <a:schemeClr val="dk2"/>
                </a:solidFill>
              </a:defRPr>
            </a:lvl3pPr>
            <a:lvl4pPr lvl="3" algn="r">
              <a:buNone/>
              <a:defRPr sz="10000">
                <a:solidFill>
                  <a:schemeClr val="dk2"/>
                </a:solidFill>
              </a:defRPr>
            </a:lvl4pPr>
            <a:lvl5pPr lvl="4" algn="r">
              <a:buNone/>
              <a:defRPr sz="10000">
                <a:solidFill>
                  <a:schemeClr val="dk2"/>
                </a:solidFill>
              </a:defRPr>
            </a:lvl5pPr>
            <a:lvl6pPr lvl="5" algn="r">
              <a:buNone/>
              <a:defRPr sz="10000">
                <a:solidFill>
                  <a:schemeClr val="dk2"/>
                </a:solidFill>
              </a:defRPr>
            </a:lvl6pPr>
            <a:lvl7pPr lvl="6" algn="r">
              <a:buNone/>
              <a:defRPr sz="10000">
                <a:solidFill>
                  <a:schemeClr val="dk2"/>
                </a:solidFill>
              </a:defRPr>
            </a:lvl7pPr>
            <a:lvl8pPr lvl="7" algn="r">
              <a:buNone/>
              <a:defRPr sz="10000">
                <a:solidFill>
                  <a:schemeClr val="dk2"/>
                </a:solidFill>
              </a:defRPr>
            </a:lvl8pPr>
            <a:lvl9pPr lvl="8" algn="r">
              <a:buNone/>
              <a:defRPr sz="10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hyperlink" Target="https://nextstrain.org/blog/2021-07-08-ncov-open-announcemen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i.org/10.1101/2021.04.09.21255131" TargetMode="External"/><Relationship Id="rId4" Type="http://schemas.openxmlformats.org/officeDocument/2006/relationships/hyperlink" Target="https://nextstrain.org/blog/2021-07-08-ncov-open-announcement" TargetMode="External"/><Relationship Id="rId5" Type="http://schemas.openxmlformats.org/officeDocument/2006/relationships/hyperlink" Target="https://doi.org/10.1093/bib/bbaa359" TargetMode="External"/><Relationship Id="rId6" Type="http://schemas.openxmlformats.org/officeDocument/2006/relationships/hyperlink" Target="https://www.science.org/content/article/chinese-researchers-reveal-draft-genome-virus-implicated-wuhan-pneumonia-outbreak" TargetMode="External"/><Relationship Id="rId7" Type="http://schemas.openxmlformats.org/officeDocument/2006/relationships/hyperlink" Target="https://doi.org/10.1038/d41586-021-01194-6" TargetMode="External"/><Relationship Id="rId8" Type="http://schemas.openxmlformats.org/officeDocument/2006/relationships/hyperlink" Target="https://www.science.org/content/article/critics-decry-access-transparency-issues-key-trove-coronavirus-sequenc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gisaid.org/regist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nextstrain.org/blog/2021-07-08-ncov-open-announce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hyperlink" Target="https://cov-lineages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200000" cy="57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4139260" y="10497092"/>
            <a:ext cx="80058000" cy="19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0">
                <a:solidFill>
                  <a:srgbClr val="3C1B71"/>
                </a:solidFill>
              </a:rPr>
              <a:t>Detecting the emergence of SARS-COV-2 and its sensitivity to data sharing policies</a:t>
            </a:r>
            <a:endParaRPr sz="41000">
              <a:solidFill>
                <a:srgbClr val="3C1B71"/>
              </a:solidFill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9080750" y="52524792"/>
            <a:ext cx="39816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rgbClr val="4F2683"/>
                </a:solidFill>
              </a:rPr>
              <a:t>Pathology and Laboratory Medicine</a:t>
            </a:r>
            <a:endParaRPr sz="18000">
              <a:solidFill>
                <a:srgbClr val="4F268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9bf3b3e98_0_176"/>
          <p:cNvSpPr/>
          <p:nvPr/>
        </p:nvSpPr>
        <p:spPr>
          <a:xfrm>
            <a:off x="10160250" y="37732708"/>
            <a:ext cx="20664000" cy="48573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49bf3b3e98_0_176"/>
          <p:cNvSpPr txBox="1"/>
          <p:nvPr/>
        </p:nvSpPr>
        <p:spPr>
          <a:xfrm>
            <a:off x="4139260" y="4782092"/>
            <a:ext cx="80058000" cy="27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Detecting VoCs</a:t>
            </a:r>
            <a:endParaRPr sz="14000"/>
          </a:p>
          <a:p>
            <a:pPr indent="-7302500" lvl="0" marL="6858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8000"/>
              <a:buChar char="•"/>
            </a:pPr>
            <a:r>
              <a:rPr lang="en-US" sz="28000">
                <a:solidFill>
                  <a:srgbClr val="807F83"/>
                </a:solidFill>
              </a:rPr>
              <a:t>Monthly Submission Date cutoffs (October 2020 — May 2022) </a:t>
            </a:r>
            <a:endParaRPr sz="28000">
              <a:solidFill>
                <a:srgbClr val="807F83"/>
              </a:solidFill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07F83"/>
              </a:solidFill>
            </a:endParaRPr>
          </a:p>
        </p:txBody>
      </p:sp>
      <p:sp>
        <p:nvSpPr>
          <p:cNvPr id="296" name="Google Shape;296;g149bf3b3e98_0_176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9bf3b3e98_0_176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98" name="Google Shape;298;g149bf3b3e98_0_176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99" name="Google Shape;299;g149bf3b3e98_0_176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0" name="Google Shape;300;g149bf3b3e98_0_176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1" name="Google Shape;301;g149bf3b3e98_0_176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2" name="Google Shape;302;g149bf3b3e98_0_176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3" name="Google Shape;303;g149bf3b3e98_0_176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4" name="Google Shape;304;g149bf3b3e98_0_176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5" name="Google Shape;305;g149bf3b3e98_0_176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6" name="Google Shape;306;g149bf3b3e98_0_176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7" name="Google Shape;307;g149bf3b3e98_0_176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8" name="Google Shape;308;g149bf3b3e98_0_176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09" name="Google Shape;309;g149bf3b3e98_0_176"/>
          <p:cNvSpPr/>
          <p:nvPr/>
        </p:nvSpPr>
        <p:spPr>
          <a:xfrm>
            <a:off x="33007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0" name="Google Shape;310;g149bf3b3e98_0_176"/>
          <p:cNvSpPr/>
          <p:nvPr/>
        </p:nvSpPr>
        <p:spPr>
          <a:xfrm>
            <a:off x="39700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1" name="Google Shape;311;g149bf3b3e98_0_176"/>
          <p:cNvSpPr/>
          <p:nvPr/>
        </p:nvSpPr>
        <p:spPr>
          <a:xfrm>
            <a:off x="46393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2" name="Google Shape;312;g149bf3b3e98_0_176"/>
          <p:cNvSpPr/>
          <p:nvPr/>
        </p:nvSpPr>
        <p:spPr>
          <a:xfrm>
            <a:off x="53085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3" name="Google Shape;313;g149bf3b3e98_0_176"/>
          <p:cNvSpPr/>
          <p:nvPr/>
        </p:nvSpPr>
        <p:spPr>
          <a:xfrm>
            <a:off x="33007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4" name="Google Shape;314;g149bf3b3e98_0_176"/>
          <p:cNvSpPr/>
          <p:nvPr/>
        </p:nvSpPr>
        <p:spPr>
          <a:xfrm>
            <a:off x="39700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5" name="Google Shape;315;g149bf3b3e98_0_176"/>
          <p:cNvSpPr/>
          <p:nvPr/>
        </p:nvSpPr>
        <p:spPr>
          <a:xfrm>
            <a:off x="46393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6" name="Google Shape;316;g149bf3b3e98_0_176"/>
          <p:cNvSpPr/>
          <p:nvPr/>
        </p:nvSpPr>
        <p:spPr>
          <a:xfrm>
            <a:off x="53085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7" name="Google Shape;317;g149bf3b3e98_0_176"/>
          <p:cNvSpPr/>
          <p:nvPr/>
        </p:nvSpPr>
        <p:spPr>
          <a:xfrm>
            <a:off x="33007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8" name="Google Shape;318;g149bf3b3e98_0_176"/>
          <p:cNvSpPr/>
          <p:nvPr/>
        </p:nvSpPr>
        <p:spPr>
          <a:xfrm>
            <a:off x="39700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19" name="Google Shape;319;g149bf3b3e98_0_176"/>
          <p:cNvSpPr/>
          <p:nvPr/>
        </p:nvSpPr>
        <p:spPr>
          <a:xfrm>
            <a:off x="46393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0" name="Google Shape;320;g149bf3b3e98_0_176"/>
          <p:cNvSpPr/>
          <p:nvPr/>
        </p:nvSpPr>
        <p:spPr>
          <a:xfrm>
            <a:off x="53085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1" name="Google Shape;321;g149bf3b3e98_0_176"/>
          <p:cNvSpPr/>
          <p:nvPr/>
        </p:nvSpPr>
        <p:spPr>
          <a:xfrm>
            <a:off x="61201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2" name="Google Shape;322;g149bf3b3e98_0_176"/>
          <p:cNvSpPr/>
          <p:nvPr/>
        </p:nvSpPr>
        <p:spPr>
          <a:xfrm>
            <a:off x="67894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3" name="Google Shape;323;g149bf3b3e98_0_176"/>
          <p:cNvSpPr/>
          <p:nvPr/>
        </p:nvSpPr>
        <p:spPr>
          <a:xfrm>
            <a:off x="74587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4" name="Google Shape;324;g149bf3b3e98_0_176"/>
          <p:cNvSpPr/>
          <p:nvPr/>
        </p:nvSpPr>
        <p:spPr>
          <a:xfrm>
            <a:off x="81279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5" name="Google Shape;325;g149bf3b3e98_0_176"/>
          <p:cNvSpPr/>
          <p:nvPr/>
        </p:nvSpPr>
        <p:spPr>
          <a:xfrm>
            <a:off x="61201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6" name="Google Shape;326;g149bf3b3e98_0_176"/>
          <p:cNvSpPr/>
          <p:nvPr/>
        </p:nvSpPr>
        <p:spPr>
          <a:xfrm>
            <a:off x="67894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7" name="Google Shape;327;g149bf3b3e98_0_176"/>
          <p:cNvSpPr/>
          <p:nvPr/>
        </p:nvSpPr>
        <p:spPr>
          <a:xfrm>
            <a:off x="74587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8" name="Google Shape;328;g149bf3b3e98_0_176"/>
          <p:cNvSpPr/>
          <p:nvPr/>
        </p:nvSpPr>
        <p:spPr>
          <a:xfrm>
            <a:off x="81279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29" name="Google Shape;329;g149bf3b3e98_0_176"/>
          <p:cNvSpPr/>
          <p:nvPr/>
        </p:nvSpPr>
        <p:spPr>
          <a:xfrm>
            <a:off x="61201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0" name="Google Shape;330;g149bf3b3e98_0_176"/>
          <p:cNvSpPr/>
          <p:nvPr/>
        </p:nvSpPr>
        <p:spPr>
          <a:xfrm>
            <a:off x="67894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1" name="Google Shape;331;g149bf3b3e98_0_176"/>
          <p:cNvSpPr/>
          <p:nvPr/>
        </p:nvSpPr>
        <p:spPr>
          <a:xfrm>
            <a:off x="74587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2" name="Google Shape;332;g149bf3b3e98_0_176"/>
          <p:cNvSpPr/>
          <p:nvPr/>
        </p:nvSpPr>
        <p:spPr>
          <a:xfrm>
            <a:off x="81279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3" name="Google Shape;333;g149bf3b3e98_0_176"/>
          <p:cNvSpPr/>
          <p:nvPr/>
        </p:nvSpPr>
        <p:spPr>
          <a:xfrm>
            <a:off x="33185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4" name="Google Shape;334;g149bf3b3e98_0_176"/>
          <p:cNvSpPr/>
          <p:nvPr/>
        </p:nvSpPr>
        <p:spPr>
          <a:xfrm>
            <a:off x="39877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5" name="Google Shape;335;g149bf3b3e98_0_176"/>
          <p:cNvSpPr/>
          <p:nvPr/>
        </p:nvSpPr>
        <p:spPr>
          <a:xfrm>
            <a:off x="46570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6" name="Google Shape;336;g149bf3b3e98_0_176"/>
          <p:cNvSpPr/>
          <p:nvPr/>
        </p:nvSpPr>
        <p:spPr>
          <a:xfrm>
            <a:off x="53263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7" name="Google Shape;337;g149bf3b3e98_0_176"/>
          <p:cNvSpPr/>
          <p:nvPr/>
        </p:nvSpPr>
        <p:spPr>
          <a:xfrm>
            <a:off x="33185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8" name="Google Shape;338;g149bf3b3e98_0_176"/>
          <p:cNvSpPr/>
          <p:nvPr/>
        </p:nvSpPr>
        <p:spPr>
          <a:xfrm>
            <a:off x="39877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39" name="Google Shape;339;g149bf3b3e98_0_176"/>
          <p:cNvSpPr/>
          <p:nvPr/>
        </p:nvSpPr>
        <p:spPr>
          <a:xfrm>
            <a:off x="46570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0" name="Google Shape;340;g149bf3b3e98_0_176"/>
          <p:cNvSpPr/>
          <p:nvPr/>
        </p:nvSpPr>
        <p:spPr>
          <a:xfrm>
            <a:off x="53263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1" name="Google Shape;341;g149bf3b3e98_0_176"/>
          <p:cNvSpPr/>
          <p:nvPr/>
        </p:nvSpPr>
        <p:spPr>
          <a:xfrm>
            <a:off x="33185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2" name="Google Shape;342;g149bf3b3e98_0_176"/>
          <p:cNvSpPr/>
          <p:nvPr/>
        </p:nvSpPr>
        <p:spPr>
          <a:xfrm>
            <a:off x="39877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3" name="Google Shape;343;g149bf3b3e98_0_176"/>
          <p:cNvSpPr/>
          <p:nvPr/>
        </p:nvSpPr>
        <p:spPr>
          <a:xfrm>
            <a:off x="46570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4" name="Google Shape;344;g149bf3b3e98_0_176"/>
          <p:cNvSpPr/>
          <p:nvPr/>
        </p:nvSpPr>
        <p:spPr>
          <a:xfrm>
            <a:off x="53263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5" name="Google Shape;345;g149bf3b3e98_0_176"/>
          <p:cNvSpPr/>
          <p:nvPr/>
        </p:nvSpPr>
        <p:spPr>
          <a:xfrm>
            <a:off x="6137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6" name="Google Shape;346;g149bf3b3e98_0_176"/>
          <p:cNvSpPr/>
          <p:nvPr/>
        </p:nvSpPr>
        <p:spPr>
          <a:xfrm>
            <a:off x="68071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7" name="Google Shape;347;g149bf3b3e98_0_176"/>
          <p:cNvSpPr/>
          <p:nvPr/>
        </p:nvSpPr>
        <p:spPr>
          <a:xfrm>
            <a:off x="7476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8" name="Google Shape;348;g149bf3b3e98_0_176"/>
          <p:cNvSpPr/>
          <p:nvPr/>
        </p:nvSpPr>
        <p:spPr>
          <a:xfrm>
            <a:off x="8145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49" name="Google Shape;349;g149bf3b3e98_0_176"/>
          <p:cNvSpPr/>
          <p:nvPr/>
        </p:nvSpPr>
        <p:spPr>
          <a:xfrm>
            <a:off x="6137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0" name="Google Shape;350;g149bf3b3e98_0_176"/>
          <p:cNvSpPr/>
          <p:nvPr/>
        </p:nvSpPr>
        <p:spPr>
          <a:xfrm>
            <a:off x="68071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1" name="Google Shape;351;g149bf3b3e98_0_176"/>
          <p:cNvSpPr/>
          <p:nvPr/>
        </p:nvSpPr>
        <p:spPr>
          <a:xfrm>
            <a:off x="7476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2" name="Google Shape;352;g149bf3b3e98_0_176"/>
          <p:cNvSpPr/>
          <p:nvPr/>
        </p:nvSpPr>
        <p:spPr>
          <a:xfrm>
            <a:off x="8145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3" name="Google Shape;353;g149bf3b3e98_0_176"/>
          <p:cNvSpPr/>
          <p:nvPr/>
        </p:nvSpPr>
        <p:spPr>
          <a:xfrm>
            <a:off x="6137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4" name="Google Shape;354;g149bf3b3e98_0_176"/>
          <p:cNvSpPr/>
          <p:nvPr/>
        </p:nvSpPr>
        <p:spPr>
          <a:xfrm>
            <a:off x="68071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5" name="Google Shape;355;g149bf3b3e98_0_176"/>
          <p:cNvSpPr/>
          <p:nvPr/>
        </p:nvSpPr>
        <p:spPr>
          <a:xfrm>
            <a:off x="7476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6" name="Google Shape;356;g149bf3b3e98_0_176"/>
          <p:cNvSpPr/>
          <p:nvPr/>
        </p:nvSpPr>
        <p:spPr>
          <a:xfrm>
            <a:off x="8145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7" name="Google Shape;357;g149bf3b3e98_0_176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8" name="Google Shape;358;g149bf3b3e98_0_176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59" name="Google Shape;359;g149bf3b3e98_0_176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0" name="Google Shape;360;g149bf3b3e98_0_176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1" name="Google Shape;361;g149bf3b3e98_0_176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2" name="Google Shape;362;g149bf3b3e98_0_176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3" name="Google Shape;363;g149bf3b3e98_0_176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4" name="Google Shape;364;g149bf3b3e98_0_176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5" name="Google Shape;365;g149bf3b3e98_0_176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6" name="Google Shape;366;g149bf3b3e98_0_176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7" name="Google Shape;367;g149bf3b3e98_0_176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8" name="Google Shape;368;g149bf3b3e98_0_176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69" name="Google Shape;369;g149bf3b3e98_0_176"/>
          <p:cNvSpPr txBox="1"/>
          <p:nvPr/>
        </p:nvSpPr>
        <p:spPr>
          <a:xfrm>
            <a:off x="1255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2020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370" name="Google Shape;370;g149bf3b3e98_0_176"/>
          <p:cNvSpPr txBox="1"/>
          <p:nvPr/>
        </p:nvSpPr>
        <p:spPr>
          <a:xfrm>
            <a:off x="40749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2021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371" name="Google Shape;371;g149bf3b3e98_0_176"/>
          <p:cNvSpPr txBox="1"/>
          <p:nvPr/>
        </p:nvSpPr>
        <p:spPr>
          <a:xfrm>
            <a:off x="6970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2022</a:t>
            </a:r>
            <a:endParaRPr sz="20000">
              <a:solidFill>
                <a:srgbClr val="3B1B7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9bf3b3e98_0_258"/>
          <p:cNvSpPr/>
          <p:nvPr/>
        </p:nvSpPr>
        <p:spPr>
          <a:xfrm>
            <a:off x="32130510" y="27535833"/>
            <a:ext cx="7569000" cy="48573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49bf3b3e98_0_258"/>
          <p:cNvSpPr/>
          <p:nvPr/>
        </p:nvSpPr>
        <p:spPr>
          <a:xfrm>
            <a:off x="10160250" y="37732708"/>
            <a:ext cx="20664000" cy="48573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49bf3b3e98_0_258"/>
          <p:cNvSpPr txBox="1"/>
          <p:nvPr/>
        </p:nvSpPr>
        <p:spPr>
          <a:xfrm>
            <a:off x="4139260" y="4782092"/>
            <a:ext cx="80058000" cy="27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Detecting VoCs</a:t>
            </a:r>
            <a:endParaRPr sz="14000"/>
          </a:p>
          <a:p>
            <a:pPr indent="-7302500" lvl="0" marL="6858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8000"/>
              <a:buChar char="•"/>
            </a:pPr>
            <a:r>
              <a:rPr lang="en-US" sz="28000">
                <a:solidFill>
                  <a:srgbClr val="807F83"/>
                </a:solidFill>
              </a:rPr>
              <a:t>Monthly Submission Date cutoffs (October 2020 — May 2022) </a:t>
            </a:r>
            <a:endParaRPr sz="28000">
              <a:solidFill>
                <a:srgbClr val="807F83"/>
              </a:solidFill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07F83"/>
              </a:solidFill>
            </a:endParaRPr>
          </a:p>
        </p:txBody>
      </p:sp>
      <p:sp>
        <p:nvSpPr>
          <p:cNvPr id="380" name="Google Shape;380;g149bf3b3e98_0_258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49bf3b3e98_0_258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82" name="Google Shape;382;g149bf3b3e98_0_258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83" name="Google Shape;383;g149bf3b3e98_0_258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84" name="Google Shape;384;g149bf3b3e98_0_258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85" name="Google Shape;385;g149bf3b3e98_0_258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86" name="Google Shape;386;g149bf3b3e98_0_258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87" name="Google Shape;387;g149bf3b3e98_0_258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88" name="Google Shape;388;g149bf3b3e98_0_258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89" name="Google Shape;389;g149bf3b3e98_0_258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0" name="Google Shape;390;g149bf3b3e98_0_258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1" name="Google Shape;391;g149bf3b3e98_0_258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2" name="Google Shape;392;g149bf3b3e98_0_258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3" name="Google Shape;393;g149bf3b3e98_0_258"/>
          <p:cNvSpPr/>
          <p:nvPr/>
        </p:nvSpPr>
        <p:spPr>
          <a:xfrm>
            <a:off x="33007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4" name="Google Shape;394;g149bf3b3e98_0_258"/>
          <p:cNvSpPr/>
          <p:nvPr/>
        </p:nvSpPr>
        <p:spPr>
          <a:xfrm>
            <a:off x="39700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5" name="Google Shape;395;g149bf3b3e98_0_258"/>
          <p:cNvSpPr/>
          <p:nvPr/>
        </p:nvSpPr>
        <p:spPr>
          <a:xfrm>
            <a:off x="46393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6" name="Google Shape;396;g149bf3b3e98_0_258"/>
          <p:cNvSpPr/>
          <p:nvPr/>
        </p:nvSpPr>
        <p:spPr>
          <a:xfrm>
            <a:off x="53085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7" name="Google Shape;397;g149bf3b3e98_0_258"/>
          <p:cNvSpPr/>
          <p:nvPr/>
        </p:nvSpPr>
        <p:spPr>
          <a:xfrm>
            <a:off x="33007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8" name="Google Shape;398;g149bf3b3e98_0_258"/>
          <p:cNvSpPr/>
          <p:nvPr/>
        </p:nvSpPr>
        <p:spPr>
          <a:xfrm>
            <a:off x="39700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399" name="Google Shape;399;g149bf3b3e98_0_258"/>
          <p:cNvSpPr/>
          <p:nvPr/>
        </p:nvSpPr>
        <p:spPr>
          <a:xfrm>
            <a:off x="46393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0" name="Google Shape;400;g149bf3b3e98_0_258"/>
          <p:cNvSpPr/>
          <p:nvPr/>
        </p:nvSpPr>
        <p:spPr>
          <a:xfrm>
            <a:off x="53085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1" name="Google Shape;401;g149bf3b3e98_0_258"/>
          <p:cNvSpPr/>
          <p:nvPr/>
        </p:nvSpPr>
        <p:spPr>
          <a:xfrm>
            <a:off x="33007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2" name="Google Shape;402;g149bf3b3e98_0_258"/>
          <p:cNvSpPr/>
          <p:nvPr/>
        </p:nvSpPr>
        <p:spPr>
          <a:xfrm>
            <a:off x="39700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3" name="Google Shape;403;g149bf3b3e98_0_258"/>
          <p:cNvSpPr/>
          <p:nvPr/>
        </p:nvSpPr>
        <p:spPr>
          <a:xfrm>
            <a:off x="46393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4" name="Google Shape;404;g149bf3b3e98_0_258"/>
          <p:cNvSpPr/>
          <p:nvPr/>
        </p:nvSpPr>
        <p:spPr>
          <a:xfrm>
            <a:off x="53085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5" name="Google Shape;405;g149bf3b3e98_0_258"/>
          <p:cNvSpPr/>
          <p:nvPr/>
        </p:nvSpPr>
        <p:spPr>
          <a:xfrm>
            <a:off x="61201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6" name="Google Shape;406;g149bf3b3e98_0_258"/>
          <p:cNvSpPr/>
          <p:nvPr/>
        </p:nvSpPr>
        <p:spPr>
          <a:xfrm>
            <a:off x="67894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7" name="Google Shape;407;g149bf3b3e98_0_258"/>
          <p:cNvSpPr/>
          <p:nvPr/>
        </p:nvSpPr>
        <p:spPr>
          <a:xfrm>
            <a:off x="74587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8" name="Google Shape;408;g149bf3b3e98_0_258"/>
          <p:cNvSpPr/>
          <p:nvPr/>
        </p:nvSpPr>
        <p:spPr>
          <a:xfrm>
            <a:off x="81279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09" name="Google Shape;409;g149bf3b3e98_0_258"/>
          <p:cNvSpPr/>
          <p:nvPr/>
        </p:nvSpPr>
        <p:spPr>
          <a:xfrm>
            <a:off x="61201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0" name="Google Shape;410;g149bf3b3e98_0_258"/>
          <p:cNvSpPr/>
          <p:nvPr/>
        </p:nvSpPr>
        <p:spPr>
          <a:xfrm>
            <a:off x="67894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1" name="Google Shape;411;g149bf3b3e98_0_258"/>
          <p:cNvSpPr/>
          <p:nvPr/>
        </p:nvSpPr>
        <p:spPr>
          <a:xfrm>
            <a:off x="74587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2" name="Google Shape;412;g149bf3b3e98_0_258"/>
          <p:cNvSpPr/>
          <p:nvPr/>
        </p:nvSpPr>
        <p:spPr>
          <a:xfrm>
            <a:off x="81279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3" name="Google Shape;413;g149bf3b3e98_0_258"/>
          <p:cNvSpPr/>
          <p:nvPr/>
        </p:nvSpPr>
        <p:spPr>
          <a:xfrm>
            <a:off x="61201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4" name="Google Shape;414;g149bf3b3e98_0_258"/>
          <p:cNvSpPr/>
          <p:nvPr/>
        </p:nvSpPr>
        <p:spPr>
          <a:xfrm>
            <a:off x="67894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5" name="Google Shape;415;g149bf3b3e98_0_258"/>
          <p:cNvSpPr/>
          <p:nvPr/>
        </p:nvSpPr>
        <p:spPr>
          <a:xfrm>
            <a:off x="74587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6" name="Google Shape;416;g149bf3b3e98_0_258"/>
          <p:cNvSpPr/>
          <p:nvPr/>
        </p:nvSpPr>
        <p:spPr>
          <a:xfrm>
            <a:off x="81279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7" name="Google Shape;417;g149bf3b3e98_0_258"/>
          <p:cNvSpPr/>
          <p:nvPr/>
        </p:nvSpPr>
        <p:spPr>
          <a:xfrm>
            <a:off x="33185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8" name="Google Shape;418;g149bf3b3e98_0_258"/>
          <p:cNvSpPr/>
          <p:nvPr/>
        </p:nvSpPr>
        <p:spPr>
          <a:xfrm>
            <a:off x="39877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19" name="Google Shape;419;g149bf3b3e98_0_258"/>
          <p:cNvSpPr/>
          <p:nvPr/>
        </p:nvSpPr>
        <p:spPr>
          <a:xfrm>
            <a:off x="46570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0" name="Google Shape;420;g149bf3b3e98_0_258"/>
          <p:cNvSpPr/>
          <p:nvPr/>
        </p:nvSpPr>
        <p:spPr>
          <a:xfrm>
            <a:off x="53263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1" name="Google Shape;421;g149bf3b3e98_0_258"/>
          <p:cNvSpPr/>
          <p:nvPr/>
        </p:nvSpPr>
        <p:spPr>
          <a:xfrm>
            <a:off x="33185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2" name="Google Shape;422;g149bf3b3e98_0_258"/>
          <p:cNvSpPr/>
          <p:nvPr/>
        </p:nvSpPr>
        <p:spPr>
          <a:xfrm>
            <a:off x="39877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3" name="Google Shape;423;g149bf3b3e98_0_258"/>
          <p:cNvSpPr/>
          <p:nvPr/>
        </p:nvSpPr>
        <p:spPr>
          <a:xfrm>
            <a:off x="46570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4" name="Google Shape;424;g149bf3b3e98_0_258"/>
          <p:cNvSpPr/>
          <p:nvPr/>
        </p:nvSpPr>
        <p:spPr>
          <a:xfrm>
            <a:off x="53263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5" name="Google Shape;425;g149bf3b3e98_0_258"/>
          <p:cNvSpPr/>
          <p:nvPr/>
        </p:nvSpPr>
        <p:spPr>
          <a:xfrm>
            <a:off x="33185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6" name="Google Shape;426;g149bf3b3e98_0_258"/>
          <p:cNvSpPr/>
          <p:nvPr/>
        </p:nvSpPr>
        <p:spPr>
          <a:xfrm>
            <a:off x="39877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7" name="Google Shape;427;g149bf3b3e98_0_258"/>
          <p:cNvSpPr/>
          <p:nvPr/>
        </p:nvSpPr>
        <p:spPr>
          <a:xfrm>
            <a:off x="46570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8" name="Google Shape;428;g149bf3b3e98_0_258"/>
          <p:cNvSpPr/>
          <p:nvPr/>
        </p:nvSpPr>
        <p:spPr>
          <a:xfrm>
            <a:off x="53263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29" name="Google Shape;429;g149bf3b3e98_0_258"/>
          <p:cNvSpPr/>
          <p:nvPr/>
        </p:nvSpPr>
        <p:spPr>
          <a:xfrm>
            <a:off x="6137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0" name="Google Shape;430;g149bf3b3e98_0_258"/>
          <p:cNvSpPr/>
          <p:nvPr/>
        </p:nvSpPr>
        <p:spPr>
          <a:xfrm>
            <a:off x="68071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1" name="Google Shape;431;g149bf3b3e98_0_258"/>
          <p:cNvSpPr/>
          <p:nvPr/>
        </p:nvSpPr>
        <p:spPr>
          <a:xfrm>
            <a:off x="7476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2" name="Google Shape;432;g149bf3b3e98_0_258"/>
          <p:cNvSpPr/>
          <p:nvPr/>
        </p:nvSpPr>
        <p:spPr>
          <a:xfrm>
            <a:off x="8145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3" name="Google Shape;433;g149bf3b3e98_0_258"/>
          <p:cNvSpPr/>
          <p:nvPr/>
        </p:nvSpPr>
        <p:spPr>
          <a:xfrm>
            <a:off x="6137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4" name="Google Shape;434;g149bf3b3e98_0_258"/>
          <p:cNvSpPr/>
          <p:nvPr/>
        </p:nvSpPr>
        <p:spPr>
          <a:xfrm>
            <a:off x="68071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5" name="Google Shape;435;g149bf3b3e98_0_258"/>
          <p:cNvSpPr/>
          <p:nvPr/>
        </p:nvSpPr>
        <p:spPr>
          <a:xfrm>
            <a:off x="7476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6" name="Google Shape;436;g149bf3b3e98_0_258"/>
          <p:cNvSpPr/>
          <p:nvPr/>
        </p:nvSpPr>
        <p:spPr>
          <a:xfrm>
            <a:off x="8145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7" name="Google Shape;437;g149bf3b3e98_0_258"/>
          <p:cNvSpPr/>
          <p:nvPr/>
        </p:nvSpPr>
        <p:spPr>
          <a:xfrm>
            <a:off x="6137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8" name="Google Shape;438;g149bf3b3e98_0_258"/>
          <p:cNvSpPr/>
          <p:nvPr/>
        </p:nvSpPr>
        <p:spPr>
          <a:xfrm>
            <a:off x="68071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39" name="Google Shape;439;g149bf3b3e98_0_258"/>
          <p:cNvSpPr/>
          <p:nvPr/>
        </p:nvSpPr>
        <p:spPr>
          <a:xfrm>
            <a:off x="7476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0" name="Google Shape;440;g149bf3b3e98_0_258"/>
          <p:cNvSpPr/>
          <p:nvPr/>
        </p:nvSpPr>
        <p:spPr>
          <a:xfrm>
            <a:off x="8145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1" name="Google Shape;441;g149bf3b3e98_0_258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2" name="Google Shape;442;g149bf3b3e98_0_258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3" name="Google Shape;443;g149bf3b3e98_0_258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4" name="Google Shape;444;g149bf3b3e98_0_258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5" name="Google Shape;445;g149bf3b3e98_0_258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6" name="Google Shape;446;g149bf3b3e98_0_258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7" name="Google Shape;447;g149bf3b3e98_0_258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8" name="Google Shape;448;g149bf3b3e98_0_258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49" name="Google Shape;449;g149bf3b3e98_0_258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50" name="Google Shape;450;g149bf3b3e98_0_258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51" name="Google Shape;451;g149bf3b3e98_0_258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52" name="Google Shape;452;g149bf3b3e98_0_258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53" name="Google Shape;453;g149bf3b3e98_0_258"/>
          <p:cNvSpPr txBox="1"/>
          <p:nvPr/>
        </p:nvSpPr>
        <p:spPr>
          <a:xfrm>
            <a:off x="1255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2020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454" name="Google Shape;454;g149bf3b3e98_0_258"/>
          <p:cNvSpPr txBox="1"/>
          <p:nvPr/>
        </p:nvSpPr>
        <p:spPr>
          <a:xfrm>
            <a:off x="40749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2021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455" name="Google Shape;455;g149bf3b3e98_0_258"/>
          <p:cNvSpPr txBox="1"/>
          <p:nvPr/>
        </p:nvSpPr>
        <p:spPr>
          <a:xfrm>
            <a:off x="6970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2022</a:t>
            </a:r>
            <a:endParaRPr sz="20000">
              <a:solidFill>
                <a:srgbClr val="3B1B7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49bf3b3e98_0_342"/>
          <p:cNvSpPr/>
          <p:nvPr/>
        </p:nvSpPr>
        <p:spPr>
          <a:xfrm>
            <a:off x="60954750" y="32356250"/>
            <a:ext cx="7116000" cy="54549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49bf3b3e98_0_342"/>
          <p:cNvSpPr/>
          <p:nvPr/>
        </p:nvSpPr>
        <p:spPr>
          <a:xfrm>
            <a:off x="60780250" y="27238750"/>
            <a:ext cx="27300000" cy="54549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49bf3b3e98_0_342"/>
          <p:cNvSpPr/>
          <p:nvPr/>
        </p:nvSpPr>
        <p:spPr>
          <a:xfrm>
            <a:off x="32007473" y="27238750"/>
            <a:ext cx="28011000" cy="156900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49bf3b3e98_0_342"/>
          <p:cNvSpPr/>
          <p:nvPr/>
        </p:nvSpPr>
        <p:spPr>
          <a:xfrm>
            <a:off x="10160250" y="37732708"/>
            <a:ext cx="20664000" cy="48573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149bf3b3e98_0_342"/>
          <p:cNvSpPr txBox="1"/>
          <p:nvPr/>
        </p:nvSpPr>
        <p:spPr>
          <a:xfrm>
            <a:off x="4139260" y="4782092"/>
            <a:ext cx="80058000" cy="27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Detecting VoCs</a:t>
            </a:r>
            <a:endParaRPr sz="14000"/>
          </a:p>
          <a:p>
            <a:pPr indent="-7302500" lvl="0" marL="6858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8000"/>
              <a:buChar char="•"/>
            </a:pPr>
            <a:r>
              <a:rPr lang="en-US" sz="28000">
                <a:solidFill>
                  <a:srgbClr val="807F83"/>
                </a:solidFill>
              </a:rPr>
              <a:t>Monthly Submission Date cutoffs (October 2020 — May 2022) </a:t>
            </a:r>
            <a:endParaRPr sz="28000">
              <a:solidFill>
                <a:srgbClr val="807F83"/>
              </a:solidFill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07F83"/>
              </a:solidFill>
            </a:endParaRPr>
          </a:p>
        </p:txBody>
      </p:sp>
      <p:sp>
        <p:nvSpPr>
          <p:cNvPr id="466" name="Google Shape;466;g149bf3b3e98_0_342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49bf3b3e98_0_342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68" name="Google Shape;468;g149bf3b3e98_0_342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69" name="Google Shape;469;g149bf3b3e98_0_342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0" name="Google Shape;470;g149bf3b3e98_0_342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1" name="Google Shape;471;g149bf3b3e98_0_342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2" name="Google Shape;472;g149bf3b3e98_0_342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3" name="Google Shape;473;g149bf3b3e98_0_342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4" name="Google Shape;474;g149bf3b3e98_0_342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5" name="Google Shape;475;g149bf3b3e98_0_342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6" name="Google Shape;476;g149bf3b3e98_0_342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7" name="Google Shape;477;g149bf3b3e98_0_342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8" name="Google Shape;478;g149bf3b3e98_0_342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79" name="Google Shape;479;g149bf3b3e98_0_342"/>
          <p:cNvSpPr/>
          <p:nvPr/>
        </p:nvSpPr>
        <p:spPr>
          <a:xfrm>
            <a:off x="33007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0" name="Google Shape;480;g149bf3b3e98_0_342"/>
          <p:cNvSpPr/>
          <p:nvPr/>
        </p:nvSpPr>
        <p:spPr>
          <a:xfrm>
            <a:off x="39700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1" name="Google Shape;481;g149bf3b3e98_0_342"/>
          <p:cNvSpPr/>
          <p:nvPr/>
        </p:nvSpPr>
        <p:spPr>
          <a:xfrm>
            <a:off x="46393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2" name="Google Shape;482;g149bf3b3e98_0_342"/>
          <p:cNvSpPr/>
          <p:nvPr/>
        </p:nvSpPr>
        <p:spPr>
          <a:xfrm>
            <a:off x="53085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3" name="Google Shape;483;g149bf3b3e98_0_342"/>
          <p:cNvSpPr/>
          <p:nvPr/>
        </p:nvSpPr>
        <p:spPr>
          <a:xfrm>
            <a:off x="33007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4" name="Google Shape;484;g149bf3b3e98_0_342"/>
          <p:cNvSpPr/>
          <p:nvPr/>
        </p:nvSpPr>
        <p:spPr>
          <a:xfrm>
            <a:off x="39700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5" name="Google Shape;485;g149bf3b3e98_0_342"/>
          <p:cNvSpPr/>
          <p:nvPr/>
        </p:nvSpPr>
        <p:spPr>
          <a:xfrm>
            <a:off x="46393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6" name="Google Shape;486;g149bf3b3e98_0_342"/>
          <p:cNvSpPr/>
          <p:nvPr/>
        </p:nvSpPr>
        <p:spPr>
          <a:xfrm>
            <a:off x="53085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7" name="Google Shape;487;g149bf3b3e98_0_342"/>
          <p:cNvSpPr/>
          <p:nvPr/>
        </p:nvSpPr>
        <p:spPr>
          <a:xfrm>
            <a:off x="33007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8" name="Google Shape;488;g149bf3b3e98_0_342"/>
          <p:cNvSpPr/>
          <p:nvPr/>
        </p:nvSpPr>
        <p:spPr>
          <a:xfrm>
            <a:off x="39700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89" name="Google Shape;489;g149bf3b3e98_0_342"/>
          <p:cNvSpPr/>
          <p:nvPr/>
        </p:nvSpPr>
        <p:spPr>
          <a:xfrm>
            <a:off x="46393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0" name="Google Shape;490;g149bf3b3e98_0_342"/>
          <p:cNvSpPr/>
          <p:nvPr/>
        </p:nvSpPr>
        <p:spPr>
          <a:xfrm>
            <a:off x="53085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1" name="Google Shape;491;g149bf3b3e98_0_342"/>
          <p:cNvSpPr/>
          <p:nvPr/>
        </p:nvSpPr>
        <p:spPr>
          <a:xfrm>
            <a:off x="61201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2" name="Google Shape;492;g149bf3b3e98_0_342"/>
          <p:cNvSpPr/>
          <p:nvPr/>
        </p:nvSpPr>
        <p:spPr>
          <a:xfrm>
            <a:off x="67894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3" name="Google Shape;493;g149bf3b3e98_0_342"/>
          <p:cNvSpPr/>
          <p:nvPr/>
        </p:nvSpPr>
        <p:spPr>
          <a:xfrm>
            <a:off x="74587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4" name="Google Shape;494;g149bf3b3e98_0_342"/>
          <p:cNvSpPr/>
          <p:nvPr/>
        </p:nvSpPr>
        <p:spPr>
          <a:xfrm>
            <a:off x="81279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5" name="Google Shape;495;g149bf3b3e98_0_342"/>
          <p:cNvSpPr/>
          <p:nvPr/>
        </p:nvSpPr>
        <p:spPr>
          <a:xfrm>
            <a:off x="61201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6" name="Google Shape;496;g149bf3b3e98_0_342"/>
          <p:cNvSpPr/>
          <p:nvPr/>
        </p:nvSpPr>
        <p:spPr>
          <a:xfrm>
            <a:off x="67894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7" name="Google Shape;497;g149bf3b3e98_0_342"/>
          <p:cNvSpPr/>
          <p:nvPr/>
        </p:nvSpPr>
        <p:spPr>
          <a:xfrm>
            <a:off x="74587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8" name="Google Shape;498;g149bf3b3e98_0_342"/>
          <p:cNvSpPr/>
          <p:nvPr/>
        </p:nvSpPr>
        <p:spPr>
          <a:xfrm>
            <a:off x="81279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499" name="Google Shape;499;g149bf3b3e98_0_342"/>
          <p:cNvSpPr/>
          <p:nvPr/>
        </p:nvSpPr>
        <p:spPr>
          <a:xfrm>
            <a:off x="61201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0" name="Google Shape;500;g149bf3b3e98_0_342"/>
          <p:cNvSpPr/>
          <p:nvPr/>
        </p:nvSpPr>
        <p:spPr>
          <a:xfrm>
            <a:off x="67894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1" name="Google Shape;501;g149bf3b3e98_0_342"/>
          <p:cNvSpPr/>
          <p:nvPr/>
        </p:nvSpPr>
        <p:spPr>
          <a:xfrm>
            <a:off x="74587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2" name="Google Shape;502;g149bf3b3e98_0_342"/>
          <p:cNvSpPr/>
          <p:nvPr/>
        </p:nvSpPr>
        <p:spPr>
          <a:xfrm>
            <a:off x="81279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3" name="Google Shape;503;g149bf3b3e98_0_342"/>
          <p:cNvSpPr/>
          <p:nvPr/>
        </p:nvSpPr>
        <p:spPr>
          <a:xfrm>
            <a:off x="33185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4" name="Google Shape;504;g149bf3b3e98_0_342"/>
          <p:cNvSpPr/>
          <p:nvPr/>
        </p:nvSpPr>
        <p:spPr>
          <a:xfrm>
            <a:off x="39877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5" name="Google Shape;505;g149bf3b3e98_0_342"/>
          <p:cNvSpPr/>
          <p:nvPr/>
        </p:nvSpPr>
        <p:spPr>
          <a:xfrm>
            <a:off x="46570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6" name="Google Shape;506;g149bf3b3e98_0_342"/>
          <p:cNvSpPr/>
          <p:nvPr/>
        </p:nvSpPr>
        <p:spPr>
          <a:xfrm>
            <a:off x="53263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7" name="Google Shape;507;g149bf3b3e98_0_342"/>
          <p:cNvSpPr/>
          <p:nvPr/>
        </p:nvSpPr>
        <p:spPr>
          <a:xfrm>
            <a:off x="33185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8" name="Google Shape;508;g149bf3b3e98_0_342"/>
          <p:cNvSpPr/>
          <p:nvPr/>
        </p:nvSpPr>
        <p:spPr>
          <a:xfrm>
            <a:off x="39877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09" name="Google Shape;509;g149bf3b3e98_0_342"/>
          <p:cNvSpPr/>
          <p:nvPr/>
        </p:nvSpPr>
        <p:spPr>
          <a:xfrm>
            <a:off x="46570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0" name="Google Shape;510;g149bf3b3e98_0_342"/>
          <p:cNvSpPr/>
          <p:nvPr/>
        </p:nvSpPr>
        <p:spPr>
          <a:xfrm>
            <a:off x="53263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1" name="Google Shape;511;g149bf3b3e98_0_342"/>
          <p:cNvSpPr/>
          <p:nvPr/>
        </p:nvSpPr>
        <p:spPr>
          <a:xfrm>
            <a:off x="33185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2" name="Google Shape;512;g149bf3b3e98_0_342"/>
          <p:cNvSpPr/>
          <p:nvPr/>
        </p:nvSpPr>
        <p:spPr>
          <a:xfrm>
            <a:off x="39877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3" name="Google Shape;513;g149bf3b3e98_0_342"/>
          <p:cNvSpPr/>
          <p:nvPr/>
        </p:nvSpPr>
        <p:spPr>
          <a:xfrm>
            <a:off x="46570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4" name="Google Shape;514;g149bf3b3e98_0_342"/>
          <p:cNvSpPr/>
          <p:nvPr/>
        </p:nvSpPr>
        <p:spPr>
          <a:xfrm>
            <a:off x="53263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5" name="Google Shape;515;g149bf3b3e98_0_342"/>
          <p:cNvSpPr/>
          <p:nvPr/>
        </p:nvSpPr>
        <p:spPr>
          <a:xfrm>
            <a:off x="6137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6" name="Google Shape;516;g149bf3b3e98_0_342"/>
          <p:cNvSpPr/>
          <p:nvPr/>
        </p:nvSpPr>
        <p:spPr>
          <a:xfrm>
            <a:off x="68071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7" name="Google Shape;517;g149bf3b3e98_0_342"/>
          <p:cNvSpPr/>
          <p:nvPr/>
        </p:nvSpPr>
        <p:spPr>
          <a:xfrm>
            <a:off x="7476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8" name="Google Shape;518;g149bf3b3e98_0_342"/>
          <p:cNvSpPr/>
          <p:nvPr/>
        </p:nvSpPr>
        <p:spPr>
          <a:xfrm>
            <a:off x="8145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19" name="Google Shape;519;g149bf3b3e98_0_342"/>
          <p:cNvSpPr/>
          <p:nvPr/>
        </p:nvSpPr>
        <p:spPr>
          <a:xfrm>
            <a:off x="6137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0" name="Google Shape;520;g149bf3b3e98_0_342"/>
          <p:cNvSpPr/>
          <p:nvPr/>
        </p:nvSpPr>
        <p:spPr>
          <a:xfrm>
            <a:off x="68071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1" name="Google Shape;521;g149bf3b3e98_0_342"/>
          <p:cNvSpPr/>
          <p:nvPr/>
        </p:nvSpPr>
        <p:spPr>
          <a:xfrm>
            <a:off x="7476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2" name="Google Shape;522;g149bf3b3e98_0_342"/>
          <p:cNvSpPr/>
          <p:nvPr/>
        </p:nvSpPr>
        <p:spPr>
          <a:xfrm>
            <a:off x="8145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3" name="Google Shape;523;g149bf3b3e98_0_342"/>
          <p:cNvSpPr/>
          <p:nvPr/>
        </p:nvSpPr>
        <p:spPr>
          <a:xfrm>
            <a:off x="6137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4" name="Google Shape;524;g149bf3b3e98_0_342"/>
          <p:cNvSpPr/>
          <p:nvPr/>
        </p:nvSpPr>
        <p:spPr>
          <a:xfrm>
            <a:off x="68071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5" name="Google Shape;525;g149bf3b3e98_0_342"/>
          <p:cNvSpPr/>
          <p:nvPr/>
        </p:nvSpPr>
        <p:spPr>
          <a:xfrm>
            <a:off x="7476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6" name="Google Shape;526;g149bf3b3e98_0_342"/>
          <p:cNvSpPr/>
          <p:nvPr/>
        </p:nvSpPr>
        <p:spPr>
          <a:xfrm>
            <a:off x="8145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7" name="Google Shape;527;g149bf3b3e98_0_342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8" name="Google Shape;528;g149bf3b3e98_0_342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29" name="Google Shape;529;g149bf3b3e98_0_342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0" name="Google Shape;530;g149bf3b3e98_0_342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1" name="Google Shape;531;g149bf3b3e98_0_342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2" name="Google Shape;532;g149bf3b3e98_0_342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3" name="Google Shape;533;g149bf3b3e98_0_342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4" name="Google Shape;534;g149bf3b3e98_0_342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5" name="Google Shape;535;g149bf3b3e98_0_342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6" name="Google Shape;536;g149bf3b3e98_0_342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7" name="Google Shape;537;g149bf3b3e98_0_342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8" name="Google Shape;538;g149bf3b3e98_0_342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539" name="Google Shape;539;g149bf3b3e98_0_342"/>
          <p:cNvSpPr txBox="1"/>
          <p:nvPr/>
        </p:nvSpPr>
        <p:spPr>
          <a:xfrm>
            <a:off x="1255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2020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540" name="Google Shape;540;g149bf3b3e98_0_342"/>
          <p:cNvSpPr txBox="1"/>
          <p:nvPr/>
        </p:nvSpPr>
        <p:spPr>
          <a:xfrm>
            <a:off x="40749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2021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541" name="Google Shape;541;g149bf3b3e98_0_342"/>
          <p:cNvSpPr txBox="1"/>
          <p:nvPr/>
        </p:nvSpPr>
        <p:spPr>
          <a:xfrm>
            <a:off x="6970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2022</a:t>
            </a:r>
            <a:endParaRPr sz="20000">
              <a:solidFill>
                <a:srgbClr val="3B1B7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49bf3b3e98_0_77"/>
          <p:cNvSpPr txBox="1"/>
          <p:nvPr/>
        </p:nvSpPr>
        <p:spPr>
          <a:xfrm>
            <a:off x="4139260" y="4782092"/>
            <a:ext cx="80058000" cy="30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Geographic distribution</a:t>
            </a:r>
            <a:endParaRPr sz="14000"/>
          </a:p>
          <a:p>
            <a:pPr indent="-7302500" lvl="0" marL="6858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8000"/>
              <a:buChar char="•"/>
            </a:pPr>
            <a:r>
              <a:rPr lang="en-US" sz="28000">
                <a:solidFill>
                  <a:srgbClr val="807F83"/>
                </a:solidFill>
              </a:rPr>
              <a:t>Top 10 submitting countries</a:t>
            </a:r>
            <a:endParaRPr sz="28000">
              <a:solidFill>
                <a:srgbClr val="807F83"/>
              </a:solidFill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07F83"/>
              </a:solidFill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07F83"/>
              </a:solidFill>
            </a:endParaRPr>
          </a:p>
        </p:txBody>
      </p:sp>
      <p:sp>
        <p:nvSpPr>
          <p:cNvPr id="548" name="Google Shape;548;g149bf3b3e98_0_77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g149bf3b3e98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875" y="22215833"/>
            <a:ext cx="64593534" cy="17763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149bf3b3e98_0_77"/>
          <p:cNvSpPr txBox="1"/>
          <p:nvPr/>
        </p:nvSpPr>
        <p:spPr>
          <a:xfrm>
            <a:off x="56214750" y="39503333"/>
            <a:ext cx="30525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https://nextstrain.org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g149bf3b3e98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200000" cy="57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149bf3b3e98_0_26"/>
          <p:cNvSpPr txBox="1"/>
          <p:nvPr/>
        </p:nvSpPr>
        <p:spPr>
          <a:xfrm>
            <a:off x="4139260" y="9799375"/>
            <a:ext cx="45627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chemeClr val="lt1"/>
                </a:solidFill>
              </a:rPr>
              <a:t>Results</a:t>
            </a:r>
            <a:endParaRPr sz="14000"/>
          </a:p>
        </p:txBody>
      </p:sp>
      <p:sp>
        <p:nvSpPr>
          <p:cNvPr id="558" name="Google Shape;558;g149bf3b3e98_0_26"/>
          <p:cNvSpPr txBox="1"/>
          <p:nvPr/>
        </p:nvSpPr>
        <p:spPr>
          <a:xfrm>
            <a:off x="45276040" y="52524792"/>
            <a:ext cx="43623000" cy="6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9bf3b3e98_0_33"/>
          <p:cNvSpPr txBox="1"/>
          <p:nvPr/>
        </p:nvSpPr>
        <p:spPr>
          <a:xfrm>
            <a:off x="4139260" y="4782092"/>
            <a:ext cx="80058000" cy="3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Publication Delay</a:t>
            </a:r>
            <a:endParaRPr sz="14000"/>
          </a:p>
          <a:p>
            <a:pPr indent="0" lvl="0" marL="4572000" marR="0" rtl="0" algn="l"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14000"/>
          </a:p>
          <a:p>
            <a:pPr indent="-5080000" lvl="0" marL="6858000" marR="0" rtl="0" algn="l">
              <a:spcBef>
                <a:spcPts val="24000"/>
              </a:spcBef>
              <a:spcAft>
                <a:spcPts val="0"/>
              </a:spcAft>
              <a:buClr>
                <a:schemeClr val="dk1"/>
              </a:buClr>
              <a:buSzPts val="28000"/>
              <a:buFont typeface="Arial"/>
              <a:buNone/>
            </a:pPr>
            <a:r>
              <a:t/>
            </a:r>
            <a:endParaRPr sz="28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0" lvl="0" marL="6858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Font typeface="Arial"/>
              <a:buNone/>
            </a:pPr>
            <a:r>
              <a:t/>
            </a:r>
            <a:endParaRPr sz="28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49bf3b3e98_0_33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g149bf3b3e98_0_33"/>
          <p:cNvPicPr preferRelativeResize="0"/>
          <p:nvPr/>
        </p:nvPicPr>
        <p:blipFill rotWithShape="1">
          <a:blip r:embed="rId3">
            <a:alphaModFix/>
          </a:blip>
          <a:srcRect b="0" l="0" r="34184" t="0"/>
          <a:stretch/>
        </p:blipFill>
        <p:spPr>
          <a:xfrm>
            <a:off x="4139250" y="13829167"/>
            <a:ext cx="20876754" cy="1782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g149bf3b3e98_0_33"/>
          <p:cNvPicPr preferRelativeResize="0"/>
          <p:nvPr/>
        </p:nvPicPr>
        <p:blipFill rotWithShape="1">
          <a:blip r:embed="rId4">
            <a:alphaModFix/>
          </a:blip>
          <a:srcRect b="0" l="0" r="30138" t="0"/>
          <a:stretch/>
        </p:blipFill>
        <p:spPr>
          <a:xfrm>
            <a:off x="26920750" y="13829167"/>
            <a:ext cx="22160000" cy="1784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g149bf3b3e98_0_33"/>
          <p:cNvPicPr preferRelativeResize="0"/>
          <p:nvPr/>
        </p:nvPicPr>
        <p:blipFill rotWithShape="1">
          <a:blip r:embed="rId5">
            <a:alphaModFix/>
          </a:blip>
          <a:srcRect b="0" l="0" r="32212" t="0"/>
          <a:stretch/>
        </p:blipFill>
        <p:spPr>
          <a:xfrm>
            <a:off x="50985500" y="13849167"/>
            <a:ext cx="21589500" cy="1782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149bf3b3e98_0_33"/>
          <p:cNvPicPr preferRelativeResize="0"/>
          <p:nvPr/>
        </p:nvPicPr>
        <p:blipFill rotWithShape="1">
          <a:blip r:embed="rId6">
            <a:alphaModFix/>
          </a:blip>
          <a:srcRect b="0" l="0" r="27635" t="0"/>
          <a:stretch/>
        </p:blipFill>
        <p:spPr>
          <a:xfrm>
            <a:off x="4139250" y="33772917"/>
            <a:ext cx="20876753" cy="1621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149bf3b3e98_0_33"/>
          <p:cNvPicPr preferRelativeResize="0"/>
          <p:nvPr/>
        </p:nvPicPr>
        <p:blipFill rotWithShape="1">
          <a:blip r:embed="rId7">
            <a:alphaModFix/>
          </a:blip>
          <a:srcRect b="0" l="0" r="24755" t="0"/>
          <a:stretch/>
        </p:blipFill>
        <p:spPr>
          <a:xfrm>
            <a:off x="26920751" y="33772917"/>
            <a:ext cx="22540500" cy="1621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149bf3b3e98_0_33"/>
          <p:cNvPicPr preferRelativeResize="0"/>
          <p:nvPr/>
        </p:nvPicPr>
        <p:blipFill rotWithShape="1">
          <a:blip r:embed="rId7">
            <a:alphaModFix/>
          </a:blip>
          <a:srcRect b="35823" l="86361" r="0" t="37613"/>
          <a:stretch/>
        </p:blipFill>
        <p:spPr>
          <a:xfrm>
            <a:off x="77045501" y="24849583"/>
            <a:ext cx="12360746" cy="13031877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149bf3b3e98_0_33"/>
          <p:cNvSpPr txBox="1"/>
          <p:nvPr/>
        </p:nvSpPr>
        <p:spPr>
          <a:xfrm>
            <a:off x="9987250" y="11176250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Alpha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573" name="Google Shape;573;g149bf3b3e98_0_33"/>
          <p:cNvSpPr txBox="1"/>
          <p:nvPr/>
        </p:nvSpPr>
        <p:spPr>
          <a:xfrm>
            <a:off x="33959000" y="11176250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Beta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574" name="Google Shape;574;g149bf3b3e98_0_33"/>
          <p:cNvSpPr txBox="1"/>
          <p:nvPr/>
        </p:nvSpPr>
        <p:spPr>
          <a:xfrm>
            <a:off x="57930750" y="11176250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Gamma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575" name="Google Shape;575;g149bf3b3e98_0_33"/>
          <p:cNvSpPr txBox="1"/>
          <p:nvPr/>
        </p:nvSpPr>
        <p:spPr>
          <a:xfrm>
            <a:off x="9987250" y="30994167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Delta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576" name="Google Shape;576;g149bf3b3e98_0_33"/>
          <p:cNvSpPr txBox="1"/>
          <p:nvPr/>
        </p:nvSpPr>
        <p:spPr>
          <a:xfrm>
            <a:off x="33959000" y="30994167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Omicron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577" name="Google Shape;577;g149bf3b3e98_0_33"/>
          <p:cNvSpPr txBox="1"/>
          <p:nvPr/>
        </p:nvSpPr>
        <p:spPr>
          <a:xfrm rot="-5400000">
            <a:off x="-8750991" y="27559775"/>
            <a:ext cx="20925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Publication delay (days)</a:t>
            </a:r>
            <a:endParaRPr sz="14000">
              <a:solidFill>
                <a:srgbClr val="4F268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49bf3b3e98_0_159"/>
          <p:cNvSpPr txBox="1"/>
          <p:nvPr/>
        </p:nvSpPr>
        <p:spPr>
          <a:xfrm>
            <a:off x="4139250" y="4782089"/>
            <a:ext cx="80058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Detecting VoCs</a:t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49bf3b3e98_0_159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5" name="Google Shape;585;g149bf3b3e98_0_159"/>
          <p:cNvGraphicFramePr/>
          <p:nvPr/>
        </p:nvGraphicFramePr>
        <p:xfrm>
          <a:off x="26434250" y="15162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{AAC98382-7D18-45B9-9994-528C89F11633}</a:tableStyleId>
              </a:tblPr>
              <a:tblGrid>
                <a:gridCol w="11747500"/>
                <a:gridCol w="9930250"/>
                <a:gridCol w="13377500"/>
              </a:tblGrid>
              <a:tr h="396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GISAID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Nextstrain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Alpha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12-2020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/>
                        <a:t>02-2021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Beta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12-2020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/>
                        <a:t>03-2021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Gamma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02-2021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/>
                        <a:t>03-2021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Delta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04-2021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/>
                        <a:t>10-2021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Omicron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12-2021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/>
                        <a:t>03-2022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6" name="Google Shape;586;g149bf3b3e98_0_159"/>
          <p:cNvSpPr/>
          <p:nvPr/>
        </p:nvSpPr>
        <p:spPr>
          <a:xfrm>
            <a:off x="43735750" y="39077708"/>
            <a:ext cx="2473000" cy="3567069"/>
          </a:xfrm>
          <a:custGeom>
            <a:rect b="b" l="l" r="r" t="t"/>
            <a:pathLst>
              <a:path extrusionOk="0" h="17122" w="9892">
                <a:moveTo>
                  <a:pt x="0" y="0"/>
                </a:moveTo>
                <a:cubicBezTo>
                  <a:pt x="819" y="6540"/>
                  <a:pt x="4620" y="13166"/>
                  <a:pt x="9892" y="17122"/>
                </a:cubicBezTo>
              </a:path>
            </a:pathLst>
          </a:custGeom>
          <a:noFill/>
          <a:ln cap="flat" cmpd="sng" w="28575">
            <a:solidFill>
              <a:srgbClr val="4F268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7" name="Google Shape;587;g149bf3b3e98_0_159"/>
          <p:cNvSpPr/>
          <p:nvPr/>
        </p:nvSpPr>
        <p:spPr>
          <a:xfrm>
            <a:off x="42783500" y="38893301"/>
            <a:ext cx="1902500" cy="1611244"/>
          </a:xfrm>
          <a:custGeom>
            <a:rect b="b" l="l" r="r" t="t"/>
            <a:pathLst>
              <a:path extrusionOk="0" h="7734" w="7610">
                <a:moveTo>
                  <a:pt x="0" y="7734"/>
                </a:moveTo>
                <a:cubicBezTo>
                  <a:pt x="520" y="5137"/>
                  <a:pt x="-286" y="767"/>
                  <a:pt x="2283" y="124"/>
                </a:cubicBezTo>
                <a:cubicBezTo>
                  <a:pt x="4267" y="-373"/>
                  <a:pt x="5780" y="2254"/>
                  <a:pt x="7610" y="3168"/>
                </a:cubicBezTo>
              </a:path>
            </a:pathLst>
          </a:custGeom>
          <a:noFill/>
          <a:ln cap="flat" cmpd="sng" w="28575">
            <a:solidFill>
              <a:srgbClr val="4F268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8" name="Google Shape;588;g149bf3b3e98_0_159"/>
          <p:cNvSpPr txBox="1"/>
          <p:nvPr/>
        </p:nvSpPr>
        <p:spPr>
          <a:xfrm>
            <a:off x="34380250" y="42746458"/>
            <a:ext cx="27522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Earlier Submission </a:t>
            </a:r>
            <a:r>
              <a:rPr lang="en-US" sz="14000">
                <a:solidFill>
                  <a:srgbClr val="4F2683"/>
                </a:solidFill>
              </a:rPr>
              <a:t>Cut-Off</a:t>
            </a:r>
            <a:r>
              <a:rPr lang="en-US" sz="14000">
                <a:solidFill>
                  <a:srgbClr val="4F2683"/>
                </a:solidFill>
              </a:rPr>
              <a:t> date</a:t>
            </a:r>
            <a:endParaRPr sz="14000">
              <a:solidFill>
                <a:srgbClr val="4F268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49bf3b3e98_0_165"/>
          <p:cNvSpPr txBox="1"/>
          <p:nvPr/>
        </p:nvSpPr>
        <p:spPr>
          <a:xfrm>
            <a:off x="4139260" y="4782092"/>
            <a:ext cx="80058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Detecting VoCs</a:t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49bf3b3e98_0_165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g149bf3b3e98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500" y="14742498"/>
            <a:ext cx="26466250" cy="1720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g149bf3b3e98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8000" y="14504581"/>
            <a:ext cx="26262760" cy="1720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g149bf3b3e98_0_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4500" y="32898542"/>
            <a:ext cx="26262708" cy="1701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149bf3b3e98_0_1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08000" y="32977709"/>
            <a:ext cx="26596243" cy="172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149bf3b3e98_0_165"/>
          <p:cNvSpPr txBox="1"/>
          <p:nvPr/>
        </p:nvSpPr>
        <p:spPr>
          <a:xfrm>
            <a:off x="3051750" y="20927292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Alpha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01" name="Google Shape;601;g149bf3b3e98_0_165"/>
          <p:cNvSpPr txBox="1"/>
          <p:nvPr/>
        </p:nvSpPr>
        <p:spPr>
          <a:xfrm>
            <a:off x="2388500" y="39240417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Beta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02" name="Google Shape;602;g149bf3b3e98_0_165"/>
          <p:cNvSpPr txBox="1"/>
          <p:nvPr/>
        </p:nvSpPr>
        <p:spPr>
          <a:xfrm>
            <a:off x="25121000" y="11169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GISAID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03" name="Google Shape;603;g149bf3b3e98_0_165"/>
          <p:cNvSpPr txBox="1"/>
          <p:nvPr/>
        </p:nvSpPr>
        <p:spPr>
          <a:xfrm>
            <a:off x="58033750" y="11169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Nextstrain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04" name="Google Shape;604;g149bf3b3e98_0_165"/>
          <p:cNvSpPr txBox="1"/>
          <p:nvPr/>
        </p:nvSpPr>
        <p:spPr>
          <a:xfrm rot="-5400000">
            <a:off x="-9711950" y="25496700"/>
            <a:ext cx="28050000" cy="6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Relative Frequency of VoCs/week</a:t>
            </a:r>
            <a:endParaRPr sz="14000">
              <a:solidFill>
                <a:srgbClr val="4F268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49bf3b3e98_0_477"/>
          <p:cNvSpPr txBox="1"/>
          <p:nvPr/>
        </p:nvSpPr>
        <p:spPr>
          <a:xfrm>
            <a:off x="4139260" y="4782092"/>
            <a:ext cx="80058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Detecting VoCs</a:t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49bf3b3e98_0_477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49bf3b3e98_0_477"/>
          <p:cNvSpPr txBox="1"/>
          <p:nvPr/>
        </p:nvSpPr>
        <p:spPr>
          <a:xfrm>
            <a:off x="3051750" y="20927292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Gamma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13" name="Google Shape;613;g149bf3b3e98_0_477"/>
          <p:cNvSpPr txBox="1"/>
          <p:nvPr/>
        </p:nvSpPr>
        <p:spPr>
          <a:xfrm>
            <a:off x="2388500" y="39240417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Delta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14" name="Google Shape;614;g149bf3b3e98_0_477"/>
          <p:cNvSpPr txBox="1"/>
          <p:nvPr/>
        </p:nvSpPr>
        <p:spPr>
          <a:xfrm>
            <a:off x="25121000" y="11169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GISAID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15" name="Google Shape;615;g149bf3b3e98_0_477"/>
          <p:cNvSpPr txBox="1"/>
          <p:nvPr/>
        </p:nvSpPr>
        <p:spPr>
          <a:xfrm>
            <a:off x="58033750" y="11169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Nextstrain</a:t>
            </a:r>
            <a:endParaRPr sz="14000">
              <a:solidFill>
                <a:srgbClr val="4F2683"/>
              </a:solidFill>
            </a:endParaRPr>
          </a:p>
        </p:txBody>
      </p:sp>
      <p:pic>
        <p:nvPicPr>
          <p:cNvPr id="616" name="Google Shape;616;g149bf3b3e98_0_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2875" y="15140417"/>
            <a:ext cx="25091876" cy="1621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149bf3b3e98_0_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5623" y="15101563"/>
            <a:ext cx="25091875" cy="1628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g149bf3b3e98_0_4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5375" y="31988031"/>
            <a:ext cx="25091877" cy="1624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g149bf3b3e98_0_4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82910" y="31987926"/>
            <a:ext cx="25091875" cy="16289483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g149bf3b3e98_0_477"/>
          <p:cNvSpPr txBox="1"/>
          <p:nvPr/>
        </p:nvSpPr>
        <p:spPr>
          <a:xfrm rot="-5400000">
            <a:off x="-9711950" y="25496700"/>
            <a:ext cx="28050000" cy="6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Relative Frequency of VoCs/week</a:t>
            </a:r>
            <a:endParaRPr sz="14000">
              <a:solidFill>
                <a:srgbClr val="4F268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49bf3b3e98_0_499"/>
          <p:cNvSpPr txBox="1"/>
          <p:nvPr/>
        </p:nvSpPr>
        <p:spPr>
          <a:xfrm>
            <a:off x="4139260" y="4782092"/>
            <a:ext cx="80058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Detecting VoCs</a:t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149bf3b3e98_0_499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49bf3b3e98_0_499"/>
          <p:cNvSpPr txBox="1"/>
          <p:nvPr/>
        </p:nvSpPr>
        <p:spPr>
          <a:xfrm>
            <a:off x="3051750" y="27912292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Omicron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29" name="Google Shape;629;g149bf3b3e98_0_499"/>
          <p:cNvSpPr txBox="1"/>
          <p:nvPr/>
        </p:nvSpPr>
        <p:spPr>
          <a:xfrm>
            <a:off x="25121000" y="18154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GISAID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30" name="Google Shape;630;g149bf3b3e98_0_499"/>
          <p:cNvSpPr txBox="1"/>
          <p:nvPr/>
        </p:nvSpPr>
        <p:spPr>
          <a:xfrm>
            <a:off x="58033750" y="18154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Nextstrain</a:t>
            </a:r>
            <a:endParaRPr sz="14000">
              <a:solidFill>
                <a:srgbClr val="4F2683"/>
              </a:solidFill>
            </a:endParaRPr>
          </a:p>
        </p:txBody>
      </p:sp>
      <p:pic>
        <p:nvPicPr>
          <p:cNvPr id="631" name="Google Shape;631;g149bf3b3e98_0_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8625" y="22099385"/>
            <a:ext cx="25653541" cy="16580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g149bf3b3e98_0_4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5875" y="22072523"/>
            <a:ext cx="25653541" cy="1663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g149bf3b3e98_0_499"/>
          <p:cNvSpPr txBox="1"/>
          <p:nvPr/>
        </p:nvSpPr>
        <p:spPr>
          <a:xfrm rot="-5400000">
            <a:off x="-9711950" y="25496700"/>
            <a:ext cx="28050000" cy="6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Relative Frequency of VoCs/week</a:t>
            </a:r>
            <a:endParaRPr sz="14000">
              <a:solidFill>
                <a:srgbClr val="4F268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200000" cy="57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4139260" y="9799375"/>
            <a:ext cx="45627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chemeClr val="lt1"/>
                </a:solidFill>
              </a:rPr>
              <a:t>Background</a:t>
            </a:r>
            <a:endParaRPr sz="14000"/>
          </a:p>
        </p:txBody>
      </p:sp>
      <p:sp>
        <p:nvSpPr>
          <p:cNvPr id="75" name="Google Shape;75;p6"/>
          <p:cNvSpPr txBox="1"/>
          <p:nvPr/>
        </p:nvSpPr>
        <p:spPr>
          <a:xfrm>
            <a:off x="45276040" y="52524792"/>
            <a:ext cx="43623000" cy="6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49bf3b3e98_0_534"/>
          <p:cNvSpPr txBox="1"/>
          <p:nvPr/>
        </p:nvSpPr>
        <p:spPr>
          <a:xfrm>
            <a:off x="4139260" y="4782092"/>
            <a:ext cx="80058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Geographic distribution</a:t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49bf3b3e98_0_534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49bf3b3e98_0_534"/>
          <p:cNvSpPr txBox="1"/>
          <p:nvPr/>
        </p:nvSpPr>
        <p:spPr>
          <a:xfrm>
            <a:off x="3051750" y="20927292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Alpha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42" name="Google Shape;642;g149bf3b3e98_0_534"/>
          <p:cNvSpPr txBox="1"/>
          <p:nvPr/>
        </p:nvSpPr>
        <p:spPr>
          <a:xfrm>
            <a:off x="2388500" y="39240417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Beta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43" name="Google Shape;643;g149bf3b3e98_0_534"/>
          <p:cNvSpPr txBox="1"/>
          <p:nvPr/>
        </p:nvSpPr>
        <p:spPr>
          <a:xfrm>
            <a:off x="25121000" y="11169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GISAID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44" name="Google Shape;644;g149bf3b3e98_0_534"/>
          <p:cNvSpPr txBox="1"/>
          <p:nvPr/>
        </p:nvSpPr>
        <p:spPr>
          <a:xfrm>
            <a:off x="58033750" y="11169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Nextstrain</a:t>
            </a:r>
            <a:endParaRPr sz="14000">
              <a:solidFill>
                <a:srgbClr val="4F2683"/>
              </a:solidFill>
            </a:endParaRPr>
          </a:p>
        </p:txBody>
      </p:sp>
      <p:pic>
        <p:nvPicPr>
          <p:cNvPr id="645" name="Google Shape;645;g149bf3b3e98_0_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500" y="16043057"/>
            <a:ext cx="26596252" cy="1412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149bf3b3e98_0_5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2000" y="15774583"/>
            <a:ext cx="25407630" cy="141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g149bf3b3e98_0_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500" y="32707942"/>
            <a:ext cx="26449148" cy="141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g149bf3b3e98_0_5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06125" y="32735104"/>
            <a:ext cx="25407710" cy="1407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49bf3b3e98_0_556"/>
          <p:cNvSpPr txBox="1"/>
          <p:nvPr/>
        </p:nvSpPr>
        <p:spPr>
          <a:xfrm>
            <a:off x="4139260" y="4782092"/>
            <a:ext cx="80058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0000">
                <a:solidFill>
                  <a:srgbClr val="3B1B70"/>
                </a:solidFill>
              </a:rPr>
              <a:t>Geographic distribution</a:t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49bf3b3e98_0_556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49bf3b3e98_0_556"/>
          <p:cNvSpPr txBox="1"/>
          <p:nvPr/>
        </p:nvSpPr>
        <p:spPr>
          <a:xfrm>
            <a:off x="3051750" y="20927292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Gamma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57" name="Google Shape;657;g149bf3b3e98_0_556"/>
          <p:cNvSpPr txBox="1"/>
          <p:nvPr/>
        </p:nvSpPr>
        <p:spPr>
          <a:xfrm>
            <a:off x="2388500" y="39240417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Delta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58" name="Google Shape;658;g149bf3b3e98_0_556"/>
          <p:cNvSpPr txBox="1"/>
          <p:nvPr/>
        </p:nvSpPr>
        <p:spPr>
          <a:xfrm>
            <a:off x="25121000" y="11169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GISAID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59" name="Google Shape;659;g149bf3b3e98_0_556"/>
          <p:cNvSpPr txBox="1"/>
          <p:nvPr/>
        </p:nvSpPr>
        <p:spPr>
          <a:xfrm>
            <a:off x="58033750" y="11169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Nextstrain</a:t>
            </a:r>
            <a:endParaRPr sz="14000">
              <a:solidFill>
                <a:srgbClr val="4F2683"/>
              </a:solidFill>
            </a:endParaRPr>
          </a:p>
        </p:txBody>
      </p:sp>
      <p:pic>
        <p:nvPicPr>
          <p:cNvPr id="660" name="Google Shape;660;g149bf3b3e98_0_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750" y="16408750"/>
            <a:ext cx="26944648" cy="14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g149bf3b3e98_0_5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9750" y="16408750"/>
            <a:ext cx="25750416" cy="14383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g149bf3b3e98_0_5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21250" y="32696875"/>
            <a:ext cx="25750419" cy="1375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g149bf3b3e98_0_5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49749" y="32418542"/>
            <a:ext cx="25750418" cy="1431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49bf3b3e98_0_578"/>
          <p:cNvSpPr txBox="1"/>
          <p:nvPr/>
        </p:nvSpPr>
        <p:spPr>
          <a:xfrm>
            <a:off x="4139260" y="4782092"/>
            <a:ext cx="80058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Geographic distribution</a:t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49bf3b3e98_0_578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49bf3b3e98_0_578"/>
          <p:cNvSpPr txBox="1"/>
          <p:nvPr/>
        </p:nvSpPr>
        <p:spPr>
          <a:xfrm>
            <a:off x="3051750" y="27912292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Omicron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72" name="Google Shape;672;g149bf3b3e98_0_578"/>
          <p:cNvSpPr txBox="1"/>
          <p:nvPr/>
        </p:nvSpPr>
        <p:spPr>
          <a:xfrm>
            <a:off x="25121000" y="18154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GISAID</a:t>
            </a:r>
            <a:endParaRPr sz="14000">
              <a:solidFill>
                <a:srgbClr val="4F2683"/>
              </a:solidFill>
            </a:endParaRPr>
          </a:p>
        </p:txBody>
      </p:sp>
      <p:sp>
        <p:nvSpPr>
          <p:cNvPr id="673" name="Google Shape;673;g149bf3b3e98_0_578"/>
          <p:cNvSpPr txBox="1"/>
          <p:nvPr/>
        </p:nvSpPr>
        <p:spPr>
          <a:xfrm>
            <a:off x="58033750" y="18154583"/>
            <a:ext cx="1103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rgbClr val="4F2683"/>
                </a:solidFill>
              </a:rPr>
              <a:t>Nextstrain</a:t>
            </a:r>
            <a:endParaRPr sz="14000">
              <a:solidFill>
                <a:srgbClr val="4F2683"/>
              </a:solidFill>
            </a:endParaRPr>
          </a:p>
        </p:txBody>
      </p:sp>
      <p:pic>
        <p:nvPicPr>
          <p:cNvPr id="674" name="Google Shape;674;g149bf3b3e98_0_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375" y="23948542"/>
            <a:ext cx="26506458" cy="1417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149bf3b3e98_0_5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6728" y="23428352"/>
            <a:ext cx="25483184" cy="14177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g149bf3b3e98_0_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200000" cy="57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g149bf3b3e98_0_604"/>
          <p:cNvSpPr txBox="1"/>
          <p:nvPr/>
        </p:nvSpPr>
        <p:spPr>
          <a:xfrm>
            <a:off x="4139260" y="9799375"/>
            <a:ext cx="45627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chemeClr val="lt1"/>
                </a:solidFill>
              </a:rPr>
              <a:t>Implications</a:t>
            </a:r>
            <a:endParaRPr sz="14000"/>
          </a:p>
        </p:txBody>
      </p:sp>
      <p:sp>
        <p:nvSpPr>
          <p:cNvPr id="683" name="Google Shape;683;g149bf3b3e98_0_604"/>
          <p:cNvSpPr txBox="1"/>
          <p:nvPr/>
        </p:nvSpPr>
        <p:spPr>
          <a:xfrm>
            <a:off x="45276040" y="52524792"/>
            <a:ext cx="43623000" cy="6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49bf3b3e98_0_611"/>
          <p:cNvSpPr txBox="1"/>
          <p:nvPr/>
        </p:nvSpPr>
        <p:spPr>
          <a:xfrm>
            <a:off x="4139250" y="4782085"/>
            <a:ext cx="80058000" cy="3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0">
                <a:solidFill>
                  <a:srgbClr val="3B1B70"/>
                </a:solidFill>
              </a:rPr>
              <a:t>Open data feeds significantly delays the detection of VoCs</a:t>
            </a:r>
            <a:endParaRPr sz="40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88888"/>
              </a:solidFill>
            </a:endParaRPr>
          </a:p>
          <a:p>
            <a:pPr indent="-4064000" lvl="0" marL="45720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0"/>
              <a:buChar char="●"/>
            </a:pPr>
            <a:r>
              <a:rPr lang="en-US" sz="28000">
                <a:solidFill>
                  <a:srgbClr val="888888"/>
                </a:solidFill>
              </a:rPr>
              <a:t>Smaller repository of SARS-CoV-2 sequences</a:t>
            </a:r>
            <a:endParaRPr sz="28000">
              <a:solidFill>
                <a:srgbClr val="888888"/>
              </a:solidFill>
            </a:endParaRPr>
          </a:p>
          <a:p>
            <a:pPr indent="-4064000" lvl="0" marL="45720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0"/>
              <a:buChar char="●"/>
            </a:pPr>
            <a:r>
              <a:rPr lang="en-US" sz="28000">
                <a:solidFill>
                  <a:srgbClr val="888888"/>
                </a:solidFill>
              </a:rPr>
              <a:t>Publication delay for certain VoCs</a:t>
            </a:r>
            <a:endParaRPr sz="28000">
              <a:solidFill>
                <a:srgbClr val="888888"/>
              </a:solidFill>
            </a:endParaRPr>
          </a:p>
          <a:p>
            <a:pPr indent="-4064000" lvl="0" marL="45720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0"/>
              <a:buChar char="●"/>
            </a:pPr>
            <a:r>
              <a:rPr lang="en-US" sz="28000">
                <a:solidFill>
                  <a:srgbClr val="888888"/>
                </a:solidFill>
              </a:rPr>
              <a:t>Limited geographic distribution—limits generalizability</a:t>
            </a:r>
            <a:endParaRPr sz="28000">
              <a:solidFill>
                <a:srgbClr val="888888"/>
              </a:solidFill>
            </a:endParaRPr>
          </a:p>
        </p:txBody>
      </p:sp>
      <p:sp>
        <p:nvSpPr>
          <p:cNvPr id="690" name="Google Shape;690;g149bf3b3e98_0_611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1" name="Google Shape;691;g149bf3b3e98_0_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3769585"/>
            <a:ext cx="33893125" cy="156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g149bf3b3e98_0_6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7750" y="35673752"/>
            <a:ext cx="37623750" cy="95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49bf3b3e98_0_593"/>
          <p:cNvSpPr txBox="1"/>
          <p:nvPr/>
        </p:nvSpPr>
        <p:spPr>
          <a:xfrm>
            <a:off x="4139260" y="4782092"/>
            <a:ext cx="80058000" cy="45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References</a:t>
            </a:r>
            <a:endParaRPr b="1" sz="50000">
              <a:solidFill>
                <a:srgbClr val="3B1B7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t/>
            </a:r>
            <a:endParaRPr sz="1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en-US" sz="10000">
                <a:solidFill>
                  <a:srgbClr val="4F2683"/>
                </a:solidFill>
              </a:rPr>
              <a:t>McLaughlin, A., Montoya, V., Miller, R. L., Mordecai, G. J., Worobey, M., Poon, A., &amp; Joy, J. B. (2021) Early and ongoing importations of SARS-CoV-2 in Canada. </a:t>
            </a:r>
            <a:r>
              <a:rPr i="1" lang="en-US" sz="10000">
                <a:solidFill>
                  <a:srgbClr val="4F2683"/>
                </a:solidFill>
              </a:rPr>
              <a:t>MedRxiv</a:t>
            </a:r>
            <a:r>
              <a:rPr lang="en-US" sz="10000">
                <a:solidFill>
                  <a:srgbClr val="4F2683"/>
                </a:solidFill>
              </a:rPr>
              <a:t>. </a:t>
            </a:r>
            <a:r>
              <a:rPr lang="en-US" sz="10000" u="sng">
                <a:solidFill>
                  <a:srgbClr val="4F268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https://doi.org/10.1101/2021.04.09.21255131</a:t>
            </a:r>
            <a:r>
              <a:rPr lang="en-US" sz="10000">
                <a:solidFill>
                  <a:srgbClr val="4F2683"/>
                </a:solidFill>
              </a:rPr>
              <a:t>.</a:t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t/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en-US" sz="10000">
                <a:solidFill>
                  <a:srgbClr val="4F2683"/>
                </a:solidFill>
              </a:rPr>
              <a:t>Bedford, T., Hadfield, J., Hodcoft, E., Huddlestone. J., Neher, R., &amp; Sibley, T. (2021, July 8) Extension of SARS-CoV-2 data processing to incorporate Open Data through GenBank. </a:t>
            </a:r>
            <a:r>
              <a:rPr i="1" lang="en-US" sz="10000">
                <a:solidFill>
                  <a:srgbClr val="4F2683"/>
                </a:solidFill>
              </a:rPr>
              <a:t>Nextstrain</a:t>
            </a:r>
            <a:r>
              <a:rPr lang="en-US" sz="10000">
                <a:solidFill>
                  <a:srgbClr val="4F2683"/>
                </a:solidFill>
              </a:rPr>
              <a:t>. </a:t>
            </a:r>
            <a:r>
              <a:rPr lang="en-US" sz="10000" u="sng">
                <a:solidFill>
                  <a:srgbClr val="4F268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https://nextstrain.org/blog/2021-07-08-ncov-open-announcement</a:t>
            </a:r>
            <a:r>
              <a:rPr lang="en-US" sz="10000" u="sng">
                <a:solidFill>
                  <a:srgbClr val="4F2683"/>
                </a:solidFill>
              </a:rPr>
              <a:t>.</a:t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t/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en-US" sz="10000">
                <a:solidFill>
                  <a:srgbClr val="4F2683"/>
                </a:solidFill>
              </a:rPr>
              <a:t>Bernasconi, A., Canakoglu, A., Masseroli, M., Pinoli, P., &amp; Ceri, S. (2021). A review on viral data sources and search systems for perspective mitigation of COVID-19. </a:t>
            </a:r>
            <a:r>
              <a:rPr i="1" lang="en-US" sz="10000">
                <a:solidFill>
                  <a:srgbClr val="4F2683"/>
                </a:solidFill>
              </a:rPr>
              <a:t>Briefings in bioinformatics</a:t>
            </a:r>
            <a:r>
              <a:rPr lang="en-US" sz="10000">
                <a:solidFill>
                  <a:srgbClr val="4F2683"/>
                </a:solidFill>
              </a:rPr>
              <a:t>, 22(2), 664–675. </a:t>
            </a:r>
            <a:r>
              <a:rPr lang="en-US" sz="10000" u="sng">
                <a:solidFill>
                  <a:srgbClr val="4F268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https://doi.org/10.1093/bib/bbaa359</a:t>
            </a:r>
            <a:r>
              <a:rPr lang="en-US" sz="10000">
                <a:solidFill>
                  <a:srgbClr val="4F2683"/>
                </a:solidFill>
              </a:rPr>
              <a:t>.</a:t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t/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en-US" sz="10000">
                <a:solidFill>
                  <a:srgbClr val="4F2683"/>
                </a:solidFill>
              </a:rPr>
              <a:t>Cohen, J. (2020, January 11) Chinese researchers reveal draft genome of virus implicated in Wuhan pneumonia outbreak. </a:t>
            </a:r>
            <a:r>
              <a:rPr i="1" lang="en-US" sz="10000">
                <a:solidFill>
                  <a:srgbClr val="4F2683"/>
                </a:solidFill>
              </a:rPr>
              <a:t>ScienceInsider</a:t>
            </a:r>
            <a:r>
              <a:rPr lang="en-US" sz="10000">
                <a:solidFill>
                  <a:srgbClr val="4F2683"/>
                </a:solidFill>
              </a:rPr>
              <a:t>. </a:t>
            </a:r>
            <a:r>
              <a:rPr lang="en-US" sz="10000" u="sng">
                <a:solidFill>
                  <a:srgbClr val="4F268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https://www.science.org/content/article/chinese-researchers-reveal-draft-genome-virus-implicated-wuhan-pneumonia-outbreak</a:t>
            </a:r>
            <a:r>
              <a:rPr lang="en-US" sz="10000">
                <a:solidFill>
                  <a:srgbClr val="4F2683"/>
                </a:solidFill>
              </a:rPr>
              <a:t>.</a:t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t/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en-US" sz="10000">
                <a:solidFill>
                  <a:srgbClr val="4F2683"/>
                </a:solidFill>
              </a:rPr>
              <a:t>Maxem, A. (2021) Why some researchers oppose unrestricted sharing of coronavirus genome data. </a:t>
            </a:r>
            <a:r>
              <a:rPr i="1" lang="en-US" sz="10000">
                <a:solidFill>
                  <a:srgbClr val="4F2683"/>
                </a:solidFill>
              </a:rPr>
              <a:t>Nature</a:t>
            </a:r>
            <a:r>
              <a:rPr lang="en-US" sz="10000">
                <a:solidFill>
                  <a:srgbClr val="4F2683"/>
                </a:solidFill>
              </a:rPr>
              <a:t>, 593, 176-177. </a:t>
            </a:r>
            <a:r>
              <a:rPr lang="en-US" sz="10000" u="sng">
                <a:solidFill>
                  <a:srgbClr val="4F268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https://doi.org/10.1038/d41586-021-01194-6</a:t>
            </a:r>
            <a:r>
              <a:rPr lang="en-US" sz="10000">
                <a:solidFill>
                  <a:srgbClr val="4F2683"/>
                </a:solidFill>
              </a:rPr>
              <a:t>.</a:t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t/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en-US" sz="10000">
                <a:solidFill>
                  <a:srgbClr val="4F2683"/>
                </a:solidFill>
              </a:rPr>
              <a:t>Ferreria, R.-C., Wong, E., Gugan, G., Wade, K., Liu, M., MuñozBaena, L., Chato, C., Lu, B., Olabode, A. S, Poon, A. F. Y. (2021) CoVizu: Rapid analysis and visualization of the global diversity of SARS-CoV-2 genomes. </a:t>
            </a:r>
            <a:r>
              <a:rPr i="1" lang="en-US" sz="10000">
                <a:solidFill>
                  <a:srgbClr val="4F2683"/>
                </a:solidFill>
              </a:rPr>
              <a:t>Virus Evolution,</a:t>
            </a:r>
            <a:r>
              <a:rPr lang="en-US" sz="10000">
                <a:solidFill>
                  <a:srgbClr val="4F2683"/>
                </a:solidFill>
              </a:rPr>
              <a:t> 7(2), 1-7.</a:t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t/>
            </a:r>
            <a:endParaRPr sz="10000">
              <a:solidFill>
                <a:srgbClr val="4F26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 sz="10000">
                <a:solidFill>
                  <a:srgbClr val="4F2683"/>
                </a:solidFill>
              </a:rPr>
              <a:t>Wadman, M. (2021, March 10). Critics decry access, transparency issues with key trove of coronavirus sequences. </a:t>
            </a:r>
            <a:r>
              <a:rPr i="1" lang="en-US" sz="10000">
                <a:solidFill>
                  <a:srgbClr val="4F2683"/>
                </a:solidFill>
              </a:rPr>
              <a:t>ScienceInsider.</a:t>
            </a:r>
            <a:r>
              <a:rPr lang="en-US" sz="10000">
                <a:solidFill>
                  <a:srgbClr val="4F2683"/>
                </a:solidFill>
              </a:rPr>
              <a:t> </a:t>
            </a:r>
            <a:r>
              <a:rPr lang="en-US" sz="10000" u="sng">
                <a:solidFill>
                  <a:srgbClr val="4F2683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https://www.science.org/content/article/critics-decry-access-transparency-issues-key-trove-coronavirus-sequences</a:t>
            </a:r>
            <a:r>
              <a:rPr lang="en-US" sz="10000">
                <a:solidFill>
                  <a:srgbClr val="4F2683"/>
                </a:solidFill>
              </a:rPr>
              <a:t>. </a:t>
            </a:r>
            <a:endParaRPr sz="9000">
              <a:solidFill>
                <a:srgbClr val="4F2683"/>
              </a:solidFill>
            </a:endParaRPr>
          </a:p>
        </p:txBody>
      </p:sp>
      <p:sp>
        <p:nvSpPr>
          <p:cNvPr id="699" name="Google Shape;699;g149bf3b3e98_0_593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" name="Google Shape;705;g1f70e0eb699_0_29"/>
          <p:cNvGraphicFramePr/>
          <p:nvPr/>
        </p:nvGraphicFramePr>
        <p:xfrm>
          <a:off x="21740875" y="1614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{AAC98382-7D18-45B9-9994-528C89F11633}</a:tableStyleId>
              </a:tblPr>
              <a:tblGrid>
                <a:gridCol w="10123250"/>
                <a:gridCol w="19533500"/>
                <a:gridCol w="18301500"/>
              </a:tblGrid>
              <a:tr h="23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GISAID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Nextstrain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Alpha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solidFill>
                            <a:schemeClr val="dk1"/>
                          </a:solidFill>
                          <a:highlight>
                            <a:srgbClr val="D9D2E9"/>
                          </a:highlight>
                        </a:rPr>
                        <a:t>December 2020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/>
                        <a:t>February </a:t>
                      </a:r>
                      <a:r>
                        <a:rPr lang="en-US" sz="11700"/>
                        <a:t>2021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Beta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December </a:t>
                      </a: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2020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solidFill>
                            <a:schemeClr val="dk1"/>
                          </a:solidFill>
                        </a:rPr>
                        <a:t>March 2021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Gamma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February</a:t>
                      </a: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 </a:t>
                      </a: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2021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/>
                        <a:t>March </a:t>
                      </a:r>
                      <a:r>
                        <a:rPr lang="en-US" sz="11700"/>
                        <a:t>2021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Delta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April </a:t>
                      </a: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2021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/>
                        <a:t>October </a:t>
                      </a:r>
                      <a:r>
                        <a:rPr lang="en-US" sz="11700"/>
                        <a:t>2021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700">
                          <a:solidFill>
                            <a:srgbClr val="4F2683"/>
                          </a:solidFill>
                        </a:rPr>
                        <a:t>Omicron</a:t>
                      </a:r>
                      <a:endParaRPr b="1" sz="11700">
                        <a:solidFill>
                          <a:srgbClr val="4F2683"/>
                        </a:solidFill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December </a:t>
                      </a:r>
                      <a:r>
                        <a:rPr lang="en-US" sz="11700">
                          <a:highlight>
                            <a:srgbClr val="D9D2E9"/>
                          </a:highlight>
                        </a:rPr>
                        <a:t>2021</a:t>
                      </a:r>
                      <a:endParaRPr sz="11700">
                        <a:highlight>
                          <a:srgbClr val="D9D2E9"/>
                        </a:highlight>
                      </a:endParaRPr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700"/>
                        <a:t>March </a:t>
                      </a:r>
                      <a:r>
                        <a:rPr lang="en-US" sz="11700"/>
                        <a:t>2022</a:t>
                      </a:r>
                      <a:endParaRPr sz="11700"/>
                    </a:p>
                  </a:txBody>
                  <a:tcPr marT="761875" marB="761875" marR="914250" marL="9142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f70e0eb699_0_0"/>
          <p:cNvSpPr/>
          <p:nvPr/>
        </p:nvSpPr>
        <p:spPr>
          <a:xfrm>
            <a:off x="17028750" y="18765625"/>
            <a:ext cx="52575000" cy="2172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0"/>
              <a:t>Alpha</a:t>
            </a:r>
            <a:endParaRPr b="1" i="1" sz="14000"/>
          </a:p>
        </p:txBody>
      </p:sp>
      <p:sp>
        <p:nvSpPr>
          <p:cNvPr id="712" name="Google Shape;712;g1f70e0eb699_0_0"/>
          <p:cNvSpPr/>
          <p:nvPr/>
        </p:nvSpPr>
        <p:spPr>
          <a:xfrm>
            <a:off x="17028750" y="23291042"/>
            <a:ext cx="52575000" cy="2172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0"/>
              <a:t>Beta</a:t>
            </a:r>
            <a:endParaRPr b="1" i="1" sz="14000"/>
          </a:p>
        </p:txBody>
      </p:sp>
      <p:sp>
        <p:nvSpPr>
          <p:cNvPr id="713" name="Google Shape;713;g1f70e0eb699_0_0"/>
          <p:cNvSpPr/>
          <p:nvPr/>
        </p:nvSpPr>
        <p:spPr>
          <a:xfrm>
            <a:off x="17028750" y="25831042"/>
            <a:ext cx="52575000" cy="2172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0"/>
              <a:t>Gamma</a:t>
            </a:r>
            <a:endParaRPr b="1" i="1" sz="14000"/>
          </a:p>
        </p:txBody>
      </p:sp>
      <p:sp>
        <p:nvSpPr>
          <p:cNvPr id="714" name="Google Shape;714;g1f70e0eb699_0_0"/>
          <p:cNvSpPr/>
          <p:nvPr/>
        </p:nvSpPr>
        <p:spPr>
          <a:xfrm>
            <a:off x="17028750" y="28371042"/>
            <a:ext cx="52575000" cy="2172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0"/>
              <a:t>Delta</a:t>
            </a:r>
            <a:endParaRPr b="1" i="1" sz="14000"/>
          </a:p>
        </p:txBody>
      </p:sp>
      <p:sp>
        <p:nvSpPr>
          <p:cNvPr id="715" name="Google Shape;715;g1f70e0eb699_0_0"/>
          <p:cNvSpPr/>
          <p:nvPr/>
        </p:nvSpPr>
        <p:spPr>
          <a:xfrm>
            <a:off x="17028750" y="30911042"/>
            <a:ext cx="52575000" cy="2172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0"/>
              <a:t>Omicron</a:t>
            </a:r>
            <a:endParaRPr b="1" i="1" sz="14000"/>
          </a:p>
        </p:txBody>
      </p:sp>
      <p:sp>
        <p:nvSpPr>
          <p:cNvPr id="716" name="Google Shape;716;g1f70e0eb699_0_0"/>
          <p:cNvSpPr txBox="1"/>
          <p:nvPr/>
        </p:nvSpPr>
        <p:spPr>
          <a:xfrm>
            <a:off x="17028750" y="15430625"/>
            <a:ext cx="9027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/>
              <a:t>VoC</a:t>
            </a:r>
            <a:endParaRPr b="1" sz="14000"/>
          </a:p>
        </p:txBody>
      </p:sp>
      <p:sp>
        <p:nvSpPr>
          <p:cNvPr id="717" name="Google Shape;717;g1f70e0eb699_0_0"/>
          <p:cNvSpPr txBox="1"/>
          <p:nvPr/>
        </p:nvSpPr>
        <p:spPr>
          <a:xfrm>
            <a:off x="24988250" y="15430625"/>
            <a:ext cx="16377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/>
              <a:t>Collection Date</a:t>
            </a:r>
            <a:endParaRPr b="1" sz="14000"/>
          </a:p>
        </p:txBody>
      </p:sp>
      <p:sp>
        <p:nvSpPr>
          <p:cNvPr id="718" name="Google Shape;718;g1f70e0eb699_0_0"/>
          <p:cNvSpPr txBox="1"/>
          <p:nvPr/>
        </p:nvSpPr>
        <p:spPr>
          <a:xfrm>
            <a:off x="41365250" y="15430625"/>
            <a:ext cx="16377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/>
              <a:t>Submission </a:t>
            </a:r>
            <a:r>
              <a:rPr b="1" lang="en-US" sz="14000"/>
              <a:t>Date</a:t>
            </a:r>
            <a:endParaRPr b="1" sz="14000"/>
          </a:p>
        </p:txBody>
      </p:sp>
      <p:sp>
        <p:nvSpPr>
          <p:cNvPr id="719" name="Google Shape;719;g1f70e0eb699_0_0"/>
          <p:cNvSpPr txBox="1"/>
          <p:nvPr/>
        </p:nvSpPr>
        <p:spPr>
          <a:xfrm>
            <a:off x="57939500" y="15430625"/>
            <a:ext cx="11244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/>
              <a:t>Country</a:t>
            </a:r>
            <a:endParaRPr b="1" sz="14000"/>
          </a:p>
        </p:txBody>
      </p:sp>
      <p:sp>
        <p:nvSpPr>
          <p:cNvPr id="720" name="Google Shape;720;g1f70e0eb699_0_0"/>
          <p:cNvSpPr txBox="1"/>
          <p:nvPr/>
        </p:nvSpPr>
        <p:spPr>
          <a:xfrm>
            <a:off x="19180750" y="20312604"/>
            <a:ext cx="2454000" cy="4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0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0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0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1f70e0eb699_0_0"/>
          <p:cNvSpPr txBox="1"/>
          <p:nvPr/>
        </p:nvSpPr>
        <p:spPr>
          <a:xfrm>
            <a:off x="31376500" y="18761875"/>
            <a:ext cx="34440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0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g1f71af650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00" y="20726114"/>
            <a:ext cx="89700426" cy="3374028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1f71af65065_0_0"/>
          <p:cNvSpPr txBox="1"/>
          <p:nvPr/>
        </p:nvSpPr>
        <p:spPr>
          <a:xfrm>
            <a:off x="11331181" y="19040400"/>
            <a:ext cx="35661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1f71af65065_0_0"/>
          <p:cNvSpPr/>
          <p:nvPr/>
        </p:nvSpPr>
        <p:spPr>
          <a:xfrm rot="5400000">
            <a:off x="12870278" y="17948185"/>
            <a:ext cx="488100" cy="74628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1f71af65065_0_0"/>
          <p:cNvSpPr txBox="1"/>
          <p:nvPr/>
        </p:nvSpPr>
        <p:spPr>
          <a:xfrm>
            <a:off x="25236319" y="19040400"/>
            <a:ext cx="35661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1f71af65065_0_0"/>
          <p:cNvSpPr/>
          <p:nvPr/>
        </p:nvSpPr>
        <p:spPr>
          <a:xfrm rot="5400000">
            <a:off x="26775416" y="17948185"/>
            <a:ext cx="488100" cy="74628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1f71af65065_0_0"/>
          <p:cNvSpPr txBox="1"/>
          <p:nvPr/>
        </p:nvSpPr>
        <p:spPr>
          <a:xfrm>
            <a:off x="38912858" y="19040400"/>
            <a:ext cx="35661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1f71af65065_0_0"/>
          <p:cNvSpPr/>
          <p:nvPr/>
        </p:nvSpPr>
        <p:spPr>
          <a:xfrm rot="5400000">
            <a:off x="40451955" y="17948185"/>
            <a:ext cx="488100" cy="74628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1f71af65065_0_0"/>
          <p:cNvSpPr txBox="1"/>
          <p:nvPr/>
        </p:nvSpPr>
        <p:spPr>
          <a:xfrm>
            <a:off x="52970396" y="19040400"/>
            <a:ext cx="35661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g1f71af65065_0_0"/>
          <p:cNvSpPr/>
          <p:nvPr/>
        </p:nvSpPr>
        <p:spPr>
          <a:xfrm rot="5400000">
            <a:off x="54509493" y="17948185"/>
            <a:ext cx="488100" cy="74628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1f71af65065_0_0"/>
          <p:cNvSpPr txBox="1"/>
          <p:nvPr/>
        </p:nvSpPr>
        <p:spPr>
          <a:xfrm>
            <a:off x="66951735" y="19040400"/>
            <a:ext cx="35661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1f71af65065_0_0"/>
          <p:cNvSpPr/>
          <p:nvPr/>
        </p:nvSpPr>
        <p:spPr>
          <a:xfrm rot="5400000">
            <a:off x="68490832" y="17948185"/>
            <a:ext cx="488100" cy="74628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g1f71af6506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996" y="2385622"/>
            <a:ext cx="47735998" cy="843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g1f71af65065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813" y="11649304"/>
            <a:ext cx="47608532" cy="837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g1f71af65065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278" y="20857144"/>
            <a:ext cx="47353600" cy="8599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1f71af65065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5250" y="29835003"/>
            <a:ext cx="40344373" cy="859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g1f71af65065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3964" y="39496012"/>
            <a:ext cx="41879102" cy="1042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/>
        </p:nvSpPr>
        <p:spPr>
          <a:xfrm>
            <a:off x="4139250" y="4782085"/>
            <a:ext cx="80058000" cy="40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GISAID</a:t>
            </a:r>
            <a:endParaRPr sz="14000"/>
          </a:p>
          <a:p>
            <a:pPr indent="-7112000" lvl="0" marL="6858000" marR="0" rtl="0" algn="l"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5000"/>
              <a:buChar char="•"/>
            </a:pPr>
            <a:r>
              <a:rPr lang="en-US" sz="25000">
                <a:solidFill>
                  <a:srgbClr val="807F83"/>
                </a:solidFill>
              </a:rPr>
              <a:t>World’s largest repository of SARS-CoV-2 sequences (&gt; 10 million)</a:t>
            </a:r>
            <a:endParaRPr sz="25000">
              <a:solidFill>
                <a:srgbClr val="807F83"/>
              </a:solidFill>
            </a:endParaRPr>
          </a:p>
          <a:p>
            <a:pPr indent="0" lvl="0" marL="4572000" marR="0" rtl="0" algn="l"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0" lvl="0" marL="6858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Font typeface="Arial"/>
              <a:buNone/>
            </a:pPr>
            <a:r>
              <a:t/>
            </a:r>
            <a:endParaRPr sz="28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0749" y="24849374"/>
            <a:ext cx="54232088" cy="18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57070750" y="43789688"/>
            <a:ext cx="21687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https://gisaid.org/register/</a:t>
            </a: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9bf3b3e98_0_42"/>
          <p:cNvSpPr txBox="1"/>
          <p:nvPr/>
        </p:nvSpPr>
        <p:spPr>
          <a:xfrm>
            <a:off x="4139250" y="4782085"/>
            <a:ext cx="80058000" cy="36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Nextstrain</a:t>
            </a:r>
            <a:endParaRPr sz="14000"/>
          </a:p>
          <a:p>
            <a:pPr indent="-7112000" lvl="0" marL="6858000" marR="0" rtl="0" algn="l"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5000"/>
              <a:buChar char="•"/>
            </a:pPr>
            <a:r>
              <a:rPr lang="en-US" sz="25000">
                <a:solidFill>
                  <a:srgbClr val="807F83"/>
                </a:solidFill>
              </a:rPr>
              <a:t>Open-source repository </a:t>
            </a:r>
            <a:endParaRPr sz="25000">
              <a:solidFill>
                <a:srgbClr val="807F83"/>
              </a:solidFill>
            </a:endParaRPr>
          </a:p>
          <a:p>
            <a:pPr indent="0" lvl="0" marL="4572000" marR="0" rtl="0" algn="l"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0" lvl="0" marL="6858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0"/>
              <a:buFont typeface="Arial"/>
              <a:buNone/>
            </a:pPr>
            <a:r>
              <a:t/>
            </a:r>
            <a:endParaRPr sz="28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49bf3b3e98_0_42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149bf3b3e98_0_42"/>
          <p:cNvPicPr preferRelativeResize="0"/>
          <p:nvPr/>
        </p:nvPicPr>
        <p:blipFill rotWithShape="1">
          <a:blip r:embed="rId3">
            <a:alphaModFix/>
          </a:blip>
          <a:srcRect b="14842" l="50492" r="0" t="11790"/>
          <a:stretch/>
        </p:blipFill>
        <p:spPr>
          <a:xfrm>
            <a:off x="4139250" y="21958125"/>
            <a:ext cx="41433768" cy="20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49bf3b3e98_0_42"/>
          <p:cNvPicPr preferRelativeResize="0"/>
          <p:nvPr/>
        </p:nvPicPr>
        <p:blipFill rotWithShape="1">
          <a:blip r:embed="rId4">
            <a:alphaModFix/>
          </a:blip>
          <a:srcRect b="17211" l="51023" r="0" t="11901"/>
          <a:stretch/>
        </p:blipFill>
        <p:spPr>
          <a:xfrm>
            <a:off x="46144250" y="21958125"/>
            <a:ext cx="42333497" cy="207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49bf3b3e98_0_42"/>
          <p:cNvSpPr txBox="1"/>
          <p:nvPr/>
        </p:nvSpPr>
        <p:spPr>
          <a:xfrm>
            <a:off x="57738750" y="42678333"/>
            <a:ext cx="30525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https://nextstrain.org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49bf3b3e98_0_42"/>
          <p:cNvSpPr txBox="1"/>
          <p:nvPr/>
        </p:nvSpPr>
        <p:spPr>
          <a:xfrm>
            <a:off x="9593625" y="18623125"/>
            <a:ext cx="305250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>
                <a:solidFill>
                  <a:srgbClr val="4F2683"/>
                </a:solidFill>
              </a:rPr>
              <a:t>GISAID</a:t>
            </a:r>
            <a:endParaRPr sz="17000">
              <a:solidFill>
                <a:srgbClr val="4F2683"/>
              </a:solidFill>
            </a:endParaRPr>
          </a:p>
        </p:txBody>
      </p:sp>
      <p:sp>
        <p:nvSpPr>
          <p:cNvPr id="96" name="Google Shape;96;g149bf3b3e98_0_42"/>
          <p:cNvSpPr txBox="1"/>
          <p:nvPr/>
        </p:nvSpPr>
        <p:spPr>
          <a:xfrm>
            <a:off x="52048375" y="18122083"/>
            <a:ext cx="305250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>
                <a:solidFill>
                  <a:srgbClr val="4F2683"/>
                </a:solidFill>
              </a:rPr>
              <a:t>Nextstrain</a:t>
            </a:r>
            <a:endParaRPr sz="17000">
              <a:solidFill>
                <a:srgbClr val="4F268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49bf3b3e98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200000" cy="57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49bf3b3e98_0_12"/>
          <p:cNvSpPr txBox="1"/>
          <p:nvPr/>
        </p:nvSpPr>
        <p:spPr>
          <a:xfrm>
            <a:off x="4139251" y="9799375"/>
            <a:ext cx="69768000" cy="33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chemeClr val="lt1"/>
                </a:solidFill>
              </a:rPr>
              <a:t>Research Question</a:t>
            </a:r>
            <a:endParaRPr b="1" sz="50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00"/>
              </a:spcBef>
              <a:spcAft>
                <a:spcPts val="0"/>
              </a:spcAft>
              <a:buNone/>
            </a:pPr>
            <a:r>
              <a:rPr lang="en-US" sz="28000">
                <a:solidFill>
                  <a:schemeClr val="lt1"/>
                </a:solidFill>
              </a:rPr>
              <a:t>Would the identification of SARS-CoV-2 variants of concern (alpha, beta, gamma, delta, omicron) have been significantly delayed if the investigators were limited to open data feeds?</a:t>
            </a:r>
            <a:endParaRPr b="1" sz="50000">
              <a:solidFill>
                <a:schemeClr val="lt1"/>
              </a:solidFill>
            </a:endParaRPr>
          </a:p>
        </p:txBody>
      </p:sp>
      <p:sp>
        <p:nvSpPr>
          <p:cNvPr id="104" name="Google Shape;104;g149bf3b3e98_0_12"/>
          <p:cNvSpPr txBox="1"/>
          <p:nvPr/>
        </p:nvSpPr>
        <p:spPr>
          <a:xfrm>
            <a:off x="45276040" y="52524792"/>
            <a:ext cx="43623000" cy="6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49bf3b3e98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200000" cy="57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49bf3b3e98_0_19"/>
          <p:cNvSpPr txBox="1"/>
          <p:nvPr/>
        </p:nvSpPr>
        <p:spPr>
          <a:xfrm>
            <a:off x="4139260" y="9799375"/>
            <a:ext cx="45627000" cy="8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chemeClr val="lt1"/>
                </a:solidFill>
              </a:rPr>
              <a:t>Methods</a:t>
            </a:r>
            <a:endParaRPr sz="14000"/>
          </a:p>
        </p:txBody>
      </p:sp>
      <p:sp>
        <p:nvSpPr>
          <p:cNvPr id="112" name="Google Shape;112;g149bf3b3e98_0_19"/>
          <p:cNvSpPr txBox="1"/>
          <p:nvPr/>
        </p:nvSpPr>
        <p:spPr>
          <a:xfrm>
            <a:off x="45276040" y="52524792"/>
            <a:ext cx="43623000" cy="6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9bf3b3e98_0_6"/>
          <p:cNvSpPr txBox="1"/>
          <p:nvPr/>
        </p:nvSpPr>
        <p:spPr>
          <a:xfrm>
            <a:off x="4139260" y="4782092"/>
            <a:ext cx="80058000" cy="27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Publication delay</a:t>
            </a:r>
            <a:endParaRPr sz="14000"/>
          </a:p>
          <a:p>
            <a:pPr indent="-6858000" lvl="0" marL="6858000" marR="0" rtl="0" algn="l"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1000"/>
              <a:buFont typeface="Arial"/>
              <a:buChar char="•"/>
            </a:pPr>
            <a:r>
              <a:rPr lang="en-US" sz="28000">
                <a:solidFill>
                  <a:srgbClr val="807F83"/>
                </a:solidFill>
              </a:rPr>
              <a:t>Comparison of the time delay from genome collection to genome submission</a:t>
            </a:r>
            <a:endParaRPr i="1" sz="20000">
              <a:solidFill>
                <a:srgbClr val="807F83"/>
              </a:solidFill>
            </a:endParaRPr>
          </a:p>
          <a:p>
            <a:pPr indent="-6858000" lvl="0" marL="6858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1000"/>
              <a:buChar char="•"/>
            </a:pPr>
            <a:r>
              <a:rPr lang="en-US" sz="28000">
                <a:solidFill>
                  <a:srgbClr val="807F83"/>
                </a:solidFill>
              </a:rPr>
              <a:t>Random sample of n = 500</a:t>
            </a:r>
            <a:endParaRPr b="1" sz="60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49bf3b3e98_0_6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149bf3b3e9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1121258"/>
            <a:ext cx="73659989" cy="10615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49bf3b3e98_0_6"/>
          <p:cNvSpPr txBox="1"/>
          <p:nvPr/>
        </p:nvSpPr>
        <p:spPr>
          <a:xfrm>
            <a:off x="60024750" y="41408333"/>
            <a:ext cx="305250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https://cov-lineages.org/</a:t>
            </a: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9bf3b3e98_0_6"/>
          <p:cNvSpPr/>
          <p:nvPr/>
        </p:nvSpPr>
        <p:spPr>
          <a:xfrm>
            <a:off x="40581894" y="35499044"/>
            <a:ext cx="9463000" cy="3167279"/>
          </a:xfrm>
          <a:custGeom>
            <a:rect b="b" l="l" r="r" t="t"/>
            <a:pathLst>
              <a:path extrusionOk="0" h="15203" w="37852">
                <a:moveTo>
                  <a:pt x="19918" y="437"/>
                </a:moveTo>
                <a:cubicBezTo>
                  <a:pt x="12715" y="437"/>
                  <a:pt x="-2709" y="3507"/>
                  <a:pt x="514" y="9949"/>
                </a:cubicBezTo>
                <a:cubicBezTo>
                  <a:pt x="3446" y="15809"/>
                  <a:pt x="12986" y="14895"/>
                  <a:pt x="19538" y="14895"/>
                </a:cubicBezTo>
                <a:cubicBezTo>
                  <a:pt x="25358" y="14895"/>
                  <a:pt x="33168" y="16128"/>
                  <a:pt x="36659" y="11471"/>
                </a:cubicBezTo>
                <a:cubicBezTo>
                  <a:pt x="38339" y="9229"/>
                  <a:pt x="38274" y="4586"/>
                  <a:pt x="35898" y="3101"/>
                </a:cubicBezTo>
                <a:cubicBezTo>
                  <a:pt x="30664" y="-169"/>
                  <a:pt x="23807" y="57"/>
                  <a:pt x="17635" y="57"/>
                </a:cubicBezTo>
              </a:path>
            </a:pathLst>
          </a:custGeom>
          <a:noFill/>
          <a:ln cap="flat" cmpd="sng" w="38100">
            <a:solidFill>
              <a:srgbClr val="4F268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9bf3b3e98_0_60"/>
          <p:cNvSpPr/>
          <p:nvPr/>
        </p:nvSpPr>
        <p:spPr>
          <a:xfrm>
            <a:off x="10160250" y="37732708"/>
            <a:ext cx="7455000" cy="48573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49bf3b3e98_0_60"/>
          <p:cNvSpPr txBox="1"/>
          <p:nvPr/>
        </p:nvSpPr>
        <p:spPr>
          <a:xfrm>
            <a:off x="4139260" y="4782092"/>
            <a:ext cx="80058000" cy="27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Detecting VoCs</a:t>
            </a:r>
            <a:endParaRPr sz="14000"/>
          </a:p>
          <a:p>
            <a:pPr indent="-7302500" lvl="0" marL="6858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8000"/>
              <a:buChar char="•"/>
            </a:pPr>
            <a:r>
              <a:rPr lang="en-US" sz="28000">
                <a:solidFill>
                  <a:srgbClr val="807F83"/>
                </a:solidFill>
              </a:rPr>
              <a:t>Monthly Submission Date cutoffs (October 2020 — May 2022) </a:t>
            </a:r>
            <a:endParaRPr sz="28000">
              <a:solidFill>
                <a:srgbClr val="807F83"/>
              </a:solidFill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07F83"/>
              </a:solidFill>
            </a:endParaRPr>
          </a:p>
        </p:txBody>
      </p:sp>
      <p:sp>
        <p:nvSpPr>
          <p:cNvPr id="130" name="Google Shape;130;g149bf3b3e98_0_60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49bf3b3e98_0_60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32" name="Google Shape;132;g149bf3b3e98_0_60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33" name="Google Shape;133;g149bf3b3e98_0_60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34" name="Google Shape;134;g149bf3b3e98_0_60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35" name="Google Shape;135;g149bf3b3e98_0_60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36" name="Google Shape;136;g149bf3b3e98_0_60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37" name="Google Shape;137;g149bf3b3e98_0_60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38" name="Google Shape;138;g149bf3b3e98_0_60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39" name="Google Shape;139;g149bf3b3e98_0_60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0" name="Google Shape;140;g149bf3b3e98_0_60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1" name="Google Shape;141;g149bf3b3e98_0_60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2" name="Google Shape;142;g149bf3b3e98_0_60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3" name="Google Shape;143;g149bf3b3e98_0_60"/>
          <p:cNvSpPr/>
          <p:nvPr/>
        </p:nvSpPr>
        <p:spPr>
          <a:xfrm>
            <a:off x="33007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4" name="Google Shape;144;g149bf3b3e98_0_60"/>
          <p:cNvSpPr/>
          <p:nvPr/>
        </p:nvSpPr>
        <p:spPr>
          <a:xfrm>
            <a:off x="39700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5" name="Google Shape;145;g149bf3b3e98_0_60"/>
          <p:cNvSpPr/>
          <p:nvPr/>
        </p:nvSpPr>
        <p:spPr>
          <a:xfrm>
            <a:off x="46393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6" name="Google Shape;146;g149bf3b3e98_0_60"/>
          <p:cNvSpPr/>
          <p:nvPr/>
        </p:nvSpPr>
        <p:spPr>
          <a:xfrm>
            <a:off x="53085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7" name="Google Shape;147;g149bf3b3e98_0_60"/>
          <p:cNvSpPr/>
          <p:nvPr/>
        </p:nvSpPr>
        <p:spPr>
          <a:xfrm>
            <a:off x="33007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8" name="Google Shape;148;g149bf3b3e98_0_60"/>
          <p:cNvSpPr/>
          <p:nvPr/>
        </p:nvSpPr>
        <p:spPr>
          <a:xfrm>
            <a:off x="39700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49" name="Google Shape;149;g149bf3b3e98_0_60"/>
          <p:cNvSpPr/>
          <p:nvPr/>
        </p:nvSpPr>
        <p:spPr>
          <a:xfrm>
            <a:off x="46393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0" name="Google Shape;150;g149bf3b3e98_0_60"/>
          <p:cNvSpPr/>
          <p:nvPr/>
        </p:nvSpPr>
        <p:spPr>
          <a:xfrm>
            <a:off x="53085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1" name="Google Shape;151;g149bf3b3e98_0_60"/>
          <p:cNvSpPr/>
          <p:nvPr/>
        </p:nvSpPr>
        <p:spPr>
          <a:xfrm>
            <a:off x="33007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2" name="Google Shape;152;g149bf3b3e98_0_60"/>
          <p:cNvSpPr/>
          <p:nvPr/>
        </p:nvSpPr>
        <p:spPr>
          <a:xfrm>
            <a:off x="39700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3" name="Google Shape;153;g149bf3b3e98_0_60"/>
          <p:cNvSpPr/>
          <p:nvPr/>
        </p:nvSpPr>
        <p:spPr>
          <a:xfrm>
            <a:off x="46393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4" name="Google Shape;154;g149bf3b3e98_0_60"/>
          <p:cNvSpPr/>
          <p:nvPr/>
        </p:nvSpPr>
        <p:spPr>
          <a:xfrm>
            <a:off x="53085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5" name="Google Shape;155;g149bf3b3e98_0_60"/>
          <p:cNvSpPr/>
          <p:nvPr/>
        </p:nvSpPr>
        <p:spPr>
          <a:xfrm>
            <a:off x="61201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6" name="Google Shape;156;g149bf3b3e98_0_60"/>
          <p:cNvSpPr/>
          <p:nvPr/>
        </p:nvSpPr>
        <p:spPr>
          <a:xfrm>
            <a:off x="67894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7" name="Google Shape;157;g149bf3b3e98_0_60"/>
          <p:cNvSpPr/>
          <p:nvPr/>
        </p:nvSpPr>
        <p:spPr>
          <a:xfrm>
            <a:off x="74587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8" name="Google Shape;158;g149bf3b3e98_0_60"/>
          <p:cNvSpPr/>
          <p:nvPr/>
        </p:nvSpPr>
        <p:spPr>
          <a:xfrm>
            <a:off x="81279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59" name="Google Shape;159;g149bf3b3e98_0_60"/>
          <p:cNvSpPr/>
          <p:nvPr/>
        </p:nvSpPr>
        <p:spPr>
          <a:xfrm>
            <a:off x="61201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0" name="Google Shape;160;g149bf3b3e98_0_60"/>
          <p:cNvSpPr/>
          <p:nvPr/>
        </p:nvSpPr>
        <p:spPr>
          <a:xfrm>
            <a:off x="67894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1" name="Google Shape;161;g149bf3b3e98_0_60"/>
          <p:cNvSpPr/>
          <p:nvPr/>
        </p:nvSpPr>
        <p:spPr>
          <a:xfrm>
            <a:off x="74587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2" name="Google Shape;162;g149bf3b3e98_0_60"/>
          <p:cNvSpPr/>
          <p:nvPr/>
        </p:nvSpPr>
        <p:spPr>
          <a:xfrm>
            <a:off x="81279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3" name="Google Shape;163;g149bf3b3e98_0_60"/>
          <p:cNvSpPr/>
          <p:nvPr/>
        </p:nvSpPr>
        <p:spPr>
          <a:xfrm>
            <a:off x="61201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4" name="Google Shape;164;g149bf3b3e98_0_60"/>
          <p:cNvSpPr/>
          <p:nvPr/>
        </p:nvSpPr>
        <p:spPr>
          <a:xfrm>
            <a:off x="67894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5" name="Google Shape;165;g149bf3b3e98_0_60"/>
          <p:cNvSpPr/>
          <p:nvPr/>
        </p:nvSpPr>
        <p:spPr>
          <a:xfrm>
            <a:off x="74587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6" name="Google Shape;166;g149bf3b3e98_0_60"/>
          <p:cNvSpPr/>
          <p:nvPr/>
        </p:nvSpPr>
        <p:spPr>
          <a:xfrm>
            <a:off x="81279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7" name="Google Shape;167;g149bf3b3e98_0_60"/>
          <p:cNvSpPr/>
          <p:nvPr/>
        </p:nvSpPr>
        <p:spPr>
          <a:xfrm>
            <a:off x="33185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8" name="Google Shape;168;g149bf3b3e98_0_60"/>
          <p:cNvSpPr/>
          <p:nvPr/>
        </p:nvSpPr>
        <p:spPr>
          <a:xfrm>
            <a:off x="39877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69" name="Google Shape;169;g149bf3b3e98_0_60"/>
          <p:cNvSpPr/>
          <p:nvPr/>
        </p:nvSpPr>
        <p:spPr>
          <a:xfrm>
            <a:off x="46570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0" name="Google Shape;170;g149bf3b3e98_0_60"/>
          <p:cNvSpPr/>
          <p:nvPr/>
        </p:nvSpPr>
        <p:spPr>
          <a:xfrm>
            <a:off x="53263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1" name="Google Shape;171;g149bf3b3e98_0_60"/>
          <p:cNvSpPr/>
          <p:nvPr/>
        </p:nvSpPr>
        <p:spPr>
          <a:xfrm>
            <a:off x="33185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2" name="Google Shape;172;g149bf3b3e98_0_60"/>
          <p:cNvSpPr/>
          <p:nvPr/>
        </p:nvSpPr>
        <p:spPr>
          <a:xfrm>
            <a:off x="39877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3" name="Google Shape;173;g149bf3b3e98_0_60"/>
          <p:cNvSpPr/>
          <p:nvPr/>
        </p:nvSpPr>
        <p:spPr>
          <a:xfrm>
            <a:off x="46570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4" name="Google Shape;174;g149bf3b3e98_0_60"/>
          <p:cNvSpPr/>
          <p:nvPr/>
        </p:nvSpPr>
        <p:spPr>
          <a:xfrm>
            <a:off x="53263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5" name="Google Shape;175;g149bf3b3e98_0_60"/>
          <p:cNvSpPr/>
          <p:nvPr/>
        </p:nvSpPr>
        <p:spPr>
          <a:xfrm>
            <a:off x="33185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6" name="Google Shape;176;g149bf3b3e98_0_60"/>
          <p:cNvSpPr/>
          <p:nvPr/>
        </p:nvSpPr>
        <p:spPr>
          <a:xfrm>
            <a:off x="39877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7" name="Google Shape;177;g149bf3b3e98_0_60"/>
          <p:cNvSpPr/>
          <p:nvPr/>
        </p:nvSpPr>
        <p:spPr>
          <a:xfrm>
            <a:off x="46570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8" name="Google Shape;178;g149bf3b3e98_0_60"/>
          <p:cNvSpPr/>
          <p:nvPr/>
        </p:nvSpPr>
        <p:spPr>
          <a:xfrm>
            <a:off x="53263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79" name="Google Shape;179;g149bf3b3e98_0_60"/>
          <p:cNvSpPr/>
          <p:nvPr/>
        </p:nvSpPr>
        <p:spPr>
          <a:xfrm>
            <a:off x="6137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0" name="Google Shape;180;g149bf3b3e98_0_60"/>
          <p:cNvSpPr/>
          <p:nvPr/>
        </p:nvSpPr>
        <p:spPr>
          <a:xfrm>
            <a:off x="68071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1" name="Google Shape;181;g149bf3b3e98_0_60"/>
          <p:cNvSpPr/>
          <p:nvPr/>
        </p:nvSpPr>
        <p:spPr>
          <a:xfrm>
            <a:off x="7476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2" name="Google Shape;182;g149bf3b3e98_0_60"/>
          <p:cNvSpPr/>
          <p:nvPr/>
        </p:nvSpPr>
        <p:spPr>
          <a:xfrm>
            <a:off x="8145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3" name="Google Shape;183;g149bf3b3e98_0_60"/>
          <p:cNvSpPr/>
          <p:nvPr/>
        </p:nvSpPr>
        <p:spPr>
          <a:xfrm>
            <a:off x="6137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4" name="Google Shape;184;g149bf3b3e98_0_60"/>
          <p:cNvSpPr/>
          <p:nvPr/>
        </p:nvSpPr>
        <p:spPr>
          <a:xfrm>
            <a:off x="68071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5" name="Google Shape;185;g149bf3b3e98_0_60"/>
          <p:cNvSpPr/>
          <p:nvPr/>
        </p:nvSpPr>
        <p:spPr>
          <a:xfrm>
            <a:off x="7476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6" name="Google Shape;186;g149bf3b3e98_0_60"/>
          <p:cNvSpPr/>
          <p:nvPr/>
        </p:nvSpPr>
        <p:spPr>
          <a:xfrm>
            <a:off x="8145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7" name="Google Shape;187;g149bf3b3e98_0_60"/>
          <p:cNvSpPr/>
          <p:nvPr/>
        </p:nvSpPr>
        <p:spPr>
          <a:xfrm>
            <a:off x="6137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8" name="Google Shape;188;g149bf3b3e98_0_60"/>
          <p:cNvSpPr/>
          <p:nvPr/>
        </p:nvSpPr>
        <p:spPr>
          <a:xfrm>
            <a:off x="68071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89" name="Google Shape;189;g149bf3b3e98_0_60"/>
          <p:cNvSpPr/>
          <p:nvPr/>
        </p:nvSpPr>
        <p:spPr>
          <a:xfrm>
            <a:off x="7476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0" name="Google Shape;190;g149bf3b3e98_0_60"/>
          <p:cNvSpPr/>
          <p:nvPr/>
        </p:nvSpPr>
        <p:spPr>
          <a:xfrm>
            <a:off x="8145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1" name="Google Shape;191;g149bf3b3e98_0_60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2" name="Google Shape;192;g149bf3b3e98_0_60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3" name="Google Shape;193;g149bf3b3e98_0_60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4" name="Google Shape;194;g149bf3b3e98_0_60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5" name="Google Shape;195;g149bf3b3e98_0_60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6" name="Google Shape;196;g149bf3b3e98_0_60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7" name="Google Shape;197;g149bf3b3e98_0_60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8" name="Google Shape;198;g149bf3b3e98_0_60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199" name="Google Shape;199;g149bf3b3e98_0_60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00" name="Google Shape;200;g149bf3b3e98_0_60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01" name="Google Shape;201;g149bf3b3e98_0_60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02" name="Google Shape;202;g149bf3b3e98_0_60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03" name="Google Shape;203;g149bf3b3e98_0_60"/>
          <p:cNvSpPr txBox="1"/>
          <p:nvPr/>
        </p:nvSpPr>
        <p:spPr>
          <a:xfrm>
            <a:off x="1255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2020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204" name="Google Shape;204;g149bf3b3e98_0_60"/>
          <p:cNvSpPr txBox="1"/>
          <p:nvPr/>
        </p:nvSpPr>
        <p:spPr>
          <a:xfrm>
            <a:off x="40749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2021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205" name="Google Shape;205;g149bf3b3e98_0_60"/>
          <p:cNvSpPr txBox="1"/>
          <p:nvPr/>
        </p:nvSpPr>
        <p:spPr>
          <a:xfrm>
            <a:off x="6970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2022</a:t>
            </a:r>
            <a:endParaRPr sz="20000">
              <a:solidFill>
                <a:srgbClr val="3B1B7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9bf3b3e98_0_626"/>
          <p:cNvSpPr/>
          <p:nvPr/>
        </p:nvSpPr>
        <p:spPr>
          <a:xfrm>
            <a:off x="10160250" y="37732708"/>
            <a:ext cx="14148000" cy="48573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49bf3b3e98_0_626"/>
          <p:cNvSpPr txBox="1"/>
          <p:nvPr/>
        </p:nvSpPr>
        <p:spPr>
          <a:xfrm>
            <a:off x="4139260" y="4782092"/>
            <a:ext cx="80058000" cy="27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0">
                <a:solidFill>
                  <a:srgbClr val="3B1B70"/>
                </a:solidFill>
              </a:rPr>
              <a:t>Detecting VoCs</a:t>
            </a:r>
            <a:endParaRPr sz="14000"/>
          </a:p>
          <a:p>
            <a:pPr indent="-7302500" lvl="0" marL="6858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Clr>
                <a:srgbClr val="807F83"/>
              </a:buClr>
              <a:buSzPts val="28000"/>
              <a:buChar char="•"/>
            </a:pPr>
            <a:r>
              <a:rPr lang="en-US" sz="28000">
                <a:solidFill>
                  <a:srgbClr val="807F83"/>
                </a:solidFill>
              </a:rPr>
              <a:t>Monthly Submission Date cutoffs (October 2020 — May 2022) </a:t>
            </a:r>
            <a:endParaRPr sz="28000">
              <a:solidFill>
                <a:srgbClr val="807F83"/>
              </a:solidFill>
            </a:endParaRPr>
          </a:p>
          <a:p>
            <a:pPr indent="0" lvl="0" marL="4572000" marR="0" rtl="0" algn="l">
              <a:lnSpc>
                <a:spcPct val="100000"/>
              </a:lnSpc>
              <a:spcBef>
                <a:spcPts val="24000"/>
              </a:spcBef>
              <a:spcAft>
                <a:spcPts val="0"/>
              </a:spcAft>
              <a:buNone/>
            </a:pPr>
            <a:r>
              <a:t/>
            </a:r>
            <a:endParaRPr sz="28000">
              <a:solidFill>
                <a:srgbClr val="807F83"/>
              </a:solidFill>
            </a:endParaRPr>
          </a:p>
        </p:txBody>
      </p:sp>
      <p:sp>
        <p:nvSpPr>
          <p:cNvPr id="213" name="Google Shape;213;g149bf3b3e98_0_626"/>
          <p:cNvSpPr txBox="1"/>
          <p:nvPr/>
        </p:nvSpPr>
        <p:spPr>
          <a:xfrm>
            <a:off x="45720000" y="52524792"/>
            <a:ext cx="43182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0" lIns="914250" spcFirstLastPara="1" rIns="914250" wrap="square" tIns="4570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chemeClr val="lt1"/>
                </a:solidFill>
              </a:rPr>
              <a:t>SARS-COV-2 and Data Sharing Policies</a:t>
            </a:r>
            <a:endParaRPr sz="1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49bf3b3e98_0_626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15" name="Google Shape;215;g149bf3b3e98_0_626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16" name="Google Shape;216;g149bf3b3e98_0_626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17" name="Google Shape;217;g149bf3b3e98_0_626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18" name="Google Shape;218;g149bf3b3e98_0_626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19" name="Google Shape;219;g149bf3b3e98_0_626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0" name="Google Shape;220;g149bf3b3e98_0_626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1" name="Google Shape;221;g149bf3b3e98_0_626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2" name="Google Shape;222;g149bf3b3e98_0_626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3" name="Google Shape;223;g149bf3b3e98_0_626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4" name="Google Shape;224;g149bf3b3e98_0_626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5" name="Google Shape;225;g149bf3b3e98_0_626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6" name="Google Shape;226;g149bf3b3e98_0_626"/>
          <p:cNvSpPr/>
          <p:nvPr/>
        </p:nvSpPr>
        <p:spPr>
          <a:xfrm>
            <a:off x="33007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7" name="Google Shape;227;g149bf3b3e98_0_626"/>
          <p:cNvSpPr/>
          <p:nvPr/>
        </p:nvSpPr>
        <p:spPr>
          <a:xfrm>
            <a:off x="39700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8" name="Google Shape;228;g149bf3b3e98_0_626"/>
          <p:cNvSpPr/>
          <p:nvPr/>
        </p:nvSpPr>
        <p:spPr>
          <a:xfrm>
            <a:off x="46393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29" name="Google Shape;229;g149bf3b3e98_0_626"/>
          <p:cNvSpPr/>
          <p:nvPr/>
        </p:nvSpPr>
        <p:spPr>
          <a:xfrm>
            <a:off x="53085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0" name="Google Shape;230;g149bf3b3e98_0_626"/>
          <p:cNvSpPr/>
          <p:nvPr/>
        </p:nvSpPr>
        <p:spPr>
          <a:xfrm>
            <a:off x="33007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1" name="Google Shape;231;g149bf3b3e98_0_626"/>
          <p:cNvSpPr/>
          <p:nvPr/>
        </p:nvSpPr>
        <p:spPr>
          <a:xfrm>
            <a:off x="39700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2" name="Google Shape;232;g149bf3b3e98_0_626"/>
          <p:cNvSpPr/>
          <p:nvPr/>
        </p:nvSpPr>
        <p:spPr>
          <a:xfrm>
            <a:off x="46393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3" name="Google Shape;233;g149bf3b3e98_0_626"/>
          <p:cNvSpPr/>
          <p:nvPr/>
        </p:nvSpPr>
        <p:spPr>
          <a:xfrm>
            <a:off x="53085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4" name="Google Shape;234;g149bf3b3e98_0_626"/>
          <p:cNvSpPr/>
          <p:nvPr/>
        </p:nvSpPr>
        <p:spPr>
          <a:xfrm>
            <a:off x="33007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5" name="Google Shape;235;g149bf3b3e98_0_626"/>
          <p:cNvSpPr/>
          <p:nvPr/>
        </p:nvSpPr>
        <p:spPr>
          <a:xfrm>
            <a:off x="39700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6" name="Google Shape;236;g149bf3b3e98_0_626"/>
          <p:cNvSpPr/>
          <p:nvPr/>
        </p:nvSpPr>
        <p:spPr>
          <a:xfrm>
            <a:off x="46393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7" name="Google Shape;237;g149bf3b3e98_0_626"/>
          <p:cNvSpPr/>
          <p:nvPr/>
        </p:nvSpPr>
        <p:spPr>
          <a:xfrm>
            <a:off x="53085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8" name="Google Shape;238;g149bf3b3e98_0_626"/>
          <p:cNvSpPr/>
          <p:nvPr/>
        </p:nvSpPr>
        <p:spPr>
          <a:xfrm>
            <a:off x="61201772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39" name="Google Shape;239;g149bf3b3e98_0_626"/>
          <p:cNvSpPr/>
          <p:nvPr/>
        </p:nvSpPr>
        <p:spPr>
          <a:xfrm>
            <a:off x="6789445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0" name="Google Shape;240;g149bf3b3e98_0_626"/>
          <p:cNvSpPr/>
          <p:nvPr/>
        </p:nvSpPr>
        <p:spPr>
          <a:xfrm>
            <a:off x="74587131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1" name="Google Shape;241;g149bf3b3e98_0_626"/>
          <p:cNvSpPr/>
          <p:nvPr/>
        </p:nvSpPr>
        <p:spPr>
          <a:xfrm>
            <a:off x="8127981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2" name="Google Shape;242;g149bf3b3e98_0_626"/>
          <p:cNvSpPr/>
          <p:nvPr/>
        </p:nvSpPr>
        <p:spPr>
          <a:xfrm>
            <a:off x="61201772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3" name="Google Shape;243;g149bf3b3e98_0_626"/>
          <p:cNvSpPr/>
          <p:nvPr/>
        </p:nvSpPr>
        <p:spPr>
          <a:xfrm>
            <a:off x="6789445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4" name="Google Shape;244;g149bf3b3e98_0_626"/>
          <p:cNvSpPr/>
          <p:nvPr/>
        </p:nvSpPr>
        <p:spPr>
          <a:xfrm>
            <a:off x="74587131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5" name="Google Shape;245;g149bf3b3e98_0_626"/>
          <p:cNvSpPr/>
          <p:nvPr/>
        </p:nvSpPr>
        <p:spPr>
          <a:xfrm>
            <a:off x="8127981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6" name="Google Shape;246;g149bf3b3e98_0_626"/>
          <p:cNvSpPr/>
          <p:nvPr/>
        </p:nvSpPr>
        <p:spPr>
          <a:xfrm>
            <a:off x="61201772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7" name="Google Shape;247;g149bf3b3e98_0_626"/>
          <p:cNvSpPr/>
          <p:nvPr/>
        </p:nvSpPr>
        <p:spPr>
          <a:xfrm>
            <a:off x="6789445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8" name="Google Shape;248;g149bf3b3e98_0_626"/>
          <p:cNvSpPr/>
          <p:nvPr/>
        </p:nvSpPr>
        <p:spPr>
          <a:xfrm>
            <a:off x="74587131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49" name="Google Shape;249;g149bf3b3e98_0_626"/>
          <p:cNvSpPr/>
          <p:nvPr/>
        </p:nvSpPr>
        <p:spPr>
          <a:xfrm>
            <a:off x="8127981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0" name="Google Shape;250;g149bf3b3e98_0_626"/>
          <p:cNvSpPr/>
          <p:nvPr/>
        </p:nvSpPr>
        <p:spPr>
          <a:xfrm>
            <a:off x="33185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1" name="Google Shape;251;g149bf3b3e98_0_626"/>
          <p:cNvSpPr/>
          <p:nvPr/>
        </p:nvSpPr>
        <p:spPr>
          <a:xfrm>
            <a:off x="39877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2" name="Google Shape;252;g149bf3b3e98_0_626"/>
          <p:cNvSpPr/>
          <p:nvPr/>
        </p:nvSpPr>
        <p:spPr>
          <a:xfrm>
            <a:off x="46570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3" name="Google Shape;253;g149bf3b3e98_0_626"/>
          <p:cNvSpPr/>
          <p:nvPr/>
        </p:nvSpPr>
        <p:spPr>
          <a:xfrm>
            <a:off x="53263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4" name="Google Shape;254;g149bf3b3e98_0_626"/>
          <p:cNvSpPr/>
          <p:nvPr/>
        </p:nvSpPr>
        <p:spPr>
          <a:xfrm>
            <a:off x="33185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5" name="Google Shape;255;g149bf3b3e98_0_626"/>
          <p:cNvSpPr/>
          <p:nvPr/>
        </p:nvSpPr>
        <p:spPr>
          <a:xfrm>
            <a:off x="39877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6" name="Google Shape;256;g149bf3b3e98_0_626"/>
          <p:cNvSpPr/>
          <p:nvPr/>
        </p:nvSpPr>
        <p:spPr>
          <a:xfrm>
            <a:off x="46570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7" name="Google Shape;257;g149bf3b3e98_0_626"/>
          <p:cNvSpPr/>
          <p:nvPr/>
        </p:nvSpPr>
        <p:spPr>
          <a:xfrm>
            <a:off x="53263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8" name="Google Shape;258;g149bf3b3e98_0_626"/>
          <p:cNvSpPr/>
          <p:nvPr/>
        </p:nvSpPr>
        <p:spPr>
          <a:xfrm>
            <a:off x="33185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59" name="Google Shape;259;g149bf3b3e98_0_626"/>
          <p:cNvSpPr/>
          <p:nvPr/>
        </p:nvSpPr>
        <p:spPr>
          <a:xfrm>
            <a:off x="39877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0" name="Google Shape;260;g149bf3b3e98_0_626"/>
          <p:cNvSpPr/>
          <p:nvPr/>
        </p:nvSpPr>
        <p:spPr>
          <a:xfrm>
            <a:off x="46570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1" name="Google Shape;261;g149bf3b3e98_0_626"/>
          <p:cNvSpPr/>
          <p:nvPr/>
        </p:nvSpPr>
        <p:spPr>
          <a:xfrm>
            <a:off x="53263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2" name="Google Shape;262;g149bf3b3e98_0_626"/>
          <p:cNvSpPr/>
          <p:nvPr/>
        </p:nvSpPr>
        <p:spPr>
          <a:xfrm>
            <a:off x="6137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3" name="Google Shape;263;g149bf3b3e98_0_626"/>
          <p:cNvSpPr/>
          <p:nvPr/>
        </p:nvSpPr>
        <p:spPr>
          <a:xfrm>
            <a:off x="6807193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4" name="Google Shape;264;g149bf3b3e98_0_626"/>
          <p:cNvSpPr/>
          <p:nvPr/>
        </p:nvSpPr>
        <p:spPr>
          <a:xfrm>
            <a:off x="7476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5" name="Google Shape;265;g149bf3b3e98_0_626"/>
          <p:cNvSpPr/>
          <p:nvPr/>
        </p:nvSpPr>
        <p:spPr>
          <a:xfrm>
            <a:off x="8145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6" name="Google Shape;266;g149bf3b3e98_0_626"/>
          <p:cNvSpPr/>
          <p:nvPr/>
        </p:nvSpPr>
        <p:spPr>
          <a:xfrm>
            <a:off x="6137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7" name="Google Shape;267;g149bf3b3e98_0_626"/>
          <p:cNvSpPr/>
          <p:nvPr/>
        </p:nvSpPr>
        <p:spPr>
          <a:xfrm>
            <a:off x="6807193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8" name="Google Shape;268;g149bf3b3e98_0_626"/>
          <p:cNvSpPr/>
          <p:nvPr/>
        </p:nvSpPr>
        <p:spPr>
          <a:xfrm>
            <a:off x="7476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69" name="Google Shape;269;g149bf3b3e98_0_626"/>
          <p:cNvSpPr/>
          <p:nvPr/>
        </p:nvSpPr>
        <p:spPr>
          <a:xfrm>
            <a:off x="8145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0" name="Google Shape;270;g149bf3b3e98_0_626"/>
          <p:cNvSpPr/>
          <p:nvPr/>
        </p:nvSpPr>
        <p:spPr>
          <a:xfrm>
            <a:off x="6137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1" name="Google Shape;271;g149bf3b3e98_0_626"/>
          <p:cNvSpPr/>
          <p:nvPr/>
        </p:nvSpPr>
        <p:spPr>
          <a:xfrm>
            <a:off x="6807193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2" name="Google Shape;272;g149bf3b3e98_0_626"/>
          <p:cNvSpPr/>
          <p:nvPr/>
        </p:nvSpPr>
        <p:spPr>
          <a:xfrm>
            <a:off x="7476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3" name="Google Shape;273;g149bf3b3e98_0_626"/>
          <p:cNvSpPr/>
          <p:nvPr/>
        </p:nvSpPr>
        <p:spPr>
          <a:xfrm>
            <a:off x="8145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4" name="Google Shape;274;g149bf3b3e98_0_626"/>
          <p:cNvSpPr/>
          <p:nvPr/>
        </p:nvSpPr>
        <p:spPr>
          <a:xfrm>
            <a:off x="4229250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5" name="Google Shape;275;g149bf3b3e98_0_626"/>
          <p:cNvSpPr/>
          <p:nvPr/>
        </p:nvSpPr>
        <p:spPr>
          <a:xfrm>
            <a:off x="1092192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6" name="Google Shape;276;g149bf3b3e98_0_626"/>
          <p:cNvSpPr/>
          <p:nvPr/>
        </p:nvSpPr>
        <p:spPr>
          <a:xfrm>
            <a:off x="1761460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03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7" name="Google Shape;277;g149bf3b3e98_0_626"/>
          <p:cNvSpPr/>
          <p:nvPr/>
        </p:nvSpPr>
        <p:spPr>
          <a:xfrm>
            <a:off x="24307289" y="27869583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04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8" name="Google Shape;278;g149bf3b3e98_0_626"/>
          <p:cNvSpPr/>
          <p:nvPr/>
        </p:nvSpPr>
        <p:spPr>
          <a:xfrm>
            <a:off x="4229250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05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79" name="Google Shape;279;g149bf3b3e98_0_626"/>
          <p:cNvSpPr/>
          <p:nvPr/>
        </p:nvSpPr>
        <p:spPr>
          <a:xfrm>
            <a:off x="1092192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06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80" name="Google Shape;280;g149bf3b3e98_0_626"/>
          <p:cNvSpPr/>
          <p:nvPr/>
        </p:nvSpPr>
        <p:spPr>
          <a:xfrm>
            <a:off x="1761460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07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81" name="Google Shape;281;g149bf3b3e98_0_626"/>
          <p:cNvSpPr/>
          <p:nvPr/>
        </p:nvSpPr>
        <p:spPr>
          <a:xfrm>
            <a:off x="24307289" y="32988661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08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82" name="Google Shape;282;g149bf3b3e98_0_626"/>
          <p:cNvSpPr/>
          <p:nvPr/>
        </p:nvSpPr>
        <p:spPr>
          <a:xfrm>
            <a:off x="4229250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09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83" name="Google Shape;283;g149bf3b3e98_0_626"/>
          <p:cNvSpPr/>
          <p:nvPr/>
        </p:nvSpPr>
        <p:spPr>
          <a:xfrm>
            <a:off x="1092192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10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84" name="Google Shape;284;g149bf3b3e98_0_626"/>
          <p:cNvSpPr/>
          <p:nvPr/>
        </p:nvSpPr>
        <p:spPr>
          <a:xfrm>
            <a:off x="1761460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11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85" name="Google Shape;285;g149bf3b3e98_0_626"/>
          <p:cNvSpPr/>
          <p:nvPr/>
        </p:nvSpPr>
        <p:spPr>
          <a:xfrm>
            <a:off x="24307289" y="38107739"/>
            <a:ext cx="5931000" cy="4189800"/>
          </a:xfrm>
          <a:prstGeom prst="roundRect">
            <a:avLst>
              <a:gd fmla="val 16667" name="adj"/>
            </a:avLst>
          </a:prstGeom>
          <a:solidFill>
            <a:srgbClr val="4F2683"/>
          </a:solidFill>
          <a:ln cap="flat" cmpd="sng" w="9525">
            <a:solidFill>
              <a:srgbClr val="4F2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0" lIns="914250" spcFirstLastPara="1" rIns="914250" wrap="square" tIns="91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lt1"/>
                </a:solidFill>
              </a:rPr>
              <a:t>12</a:t>
            </a:r>
            <a:endParaRPr b="1" sz="14000">
              <a:solidFill>
                <a:schemeClr val="lt1"/>
              </a:solidFill>
            </a:endParaRPr>
          </a:p>
        </p:txBody>
      </p:sp>
      <p:sp>
        <p:nvSpPr>
          <p:cNvPr id="286" name="Google Shape;286;g149bf3b3e98_0_626"/>
          <p:cNvSpPr txBox="1"/>
          <p:nvPr/>
        </p:nvSpPr>
        <p:spPr>
          <a:xfrm>
            <a:off x="1255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2020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287" name="Google Shape;287;g149bf3b3e98_0_626"/>
          <p:cNvSpPr txBox="1"/>
          <p:nvPr/>
        </p:nvSpPr>
        <p:spPr>
          <a:xfrm>
            <a:off x="40749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2021</a:t>
            </a:r>
            <a:endParaRPr sz="20000">
              <a:solidFill>
                <a:srgbClr val="3B1B70"/>
              </a:solidFill>
            </a:endParaRPr>
          </a:p>
        </p:txBody>
      </p:sp>
      <p:sp>
        <p:nvSpPr>
          <p:cNvPr id="288" name="Google Shape;288;g149bf3b3e98_0_626"/>
          <p:cNvSpPr txBox="1"/>
          <p:nvPr/>
        </p:nvSpPr>
        <p:spPr>
          <a:xfrm>
            <a:off x="69705750" y="43226667"/>
            <a:ext cx="97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0" lIns="914250" spcFirstLastPara="1" rIns="914250" wrap="square" tIns="914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rgbClr val="3B1B70"/>
                </a:solidFill>
              </a:rPr>
              <a:t>2022</a:t>
            </a:r>
            <a:endParaRPr sz="20000">
              <a:solidFill>
                <a:srgbClr val="3B1B7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2011-12-23T15:22:14Z</dcterms:created>
  <dc:creator>Jennifer Wilson</dc:creator>
</cp:coreProperties>
</file>