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algn="l" defTabSz="4386263" rtl="0" eaLnBrk="0" fontAlgn="base" hangingPunct="0">
      <a:spcBef>
        <a:spcPct val="0"/>
      </a:spcBef>
      <a:spcAft>
        <a:spcPct val="0"/>
      </a:spcAft>
      <a:defRPr sz="8600" kern="1200">
        <a:solidFill>
          <a:schemeClr val="tx1"/>
        </a:solidFill>
        <a:latin typeface="Calibri" panose="020F0502020204030204" pitchFamily="34" charset="0"/>
        <a:ea typeface="MS PGothic" panose="020B0600070205080204" pitchFamily="34" charset="-128"/>
        <a:cs typeface="+mn-cs"/>
      </a:defRPr>
    </a:lvl1pPr>
    <a:lvl2pPr marL="2192338" indent="-1735138" algn="l" defTabSz="4386263" rtl="0" eaLnBrk="0" fontAlgn="base" hangingPunct="0">
      <a:spcBef>
        <a:spcPct val="0"/>
      </a:spcBef>
      <a:spcAft>
        <a:spcPct val="0"/>
      </a:spcAft>
      <a:defRPr sz="8600" kern="1200">
        <a:solidFill>
          <a:schemeClr val="tx1"/>
        </a:solidFill>
        <a:latin typeface="Calibri" panose="020F0502020204030204" pitchFamily="34" charset="0"/>
        <a:ea typeface="MS PGothic" panose="020B0600070205080204" pitchFamily="34" charset="-128"/>
        <a:cs typeface="+mn-cs"/>
      </a:defRPr>
    </a:lvl2pPr>
    <a:lvl3pPr marL="4386263" indent="-3471863" algn="l" defTabSz="4386263" rtl="0" eaLnBrk="0" fontAlgn="base" hangingPunct="0">
      <a:spcBef>
        <a:spcPct val="0"/>
      </a:spcBef>
      <a:spcAft>
        <a:spcPct val="0"/>
      </a:spcAft>
      <a:defRPr sz="8600" kern="1200">
        <a:solidFill>
          <a:schemeClr val="tx1"/>
        </a:solidFill>
        <a:latin typeface="Calibri" panose="020F0502020204030204" pitchFamily="34" charset="0"/>
        <a:ea typeface="MS PGothic" panose="020B0600070205080204" pitchFamily="34" charset="-128"/>
        <a:cs typeface="+mn-cs"/>
      </a:defRPr>
    </a:lvl3pPr>
    <a:lvl4pPr marL="6581775" indent="-5210175" algn="l" defTabSz="4386263" rtl="0" eaLnBrk="0" fontAlgn="base" hangingPunct="0">
      <a:spcBef>
        <a:spcPct val="0"/>
      </a:spcBef>
      <a:spcAft>
        <a:spcPct val="0"/>
      </a:spcAft>
      <a:defRPr sz="8600" kern="1200">
        <a:solidFill>
          <a:schemeClr val="tx1"/>
        </a:solidFill>
        <a:latin typeface="Calibri" panose="020F0502020204030204" pitchFamily="34" charset="0"/>
        <a:ea typeface="MS PGothic" panose="020B0600070205080204" pitchFamily="34" charset="-128"/>
        <a:cs typeface="+mn-cs"/>
      </a:defRPr>
    </a:lvl4pPr>
    <a:lvl5pPr marL="8775700" indent="-6946900" algn="l" defTabSz="4386263" rtl="0" eaLnBrk="0" fontAlgn="base" hangingPunct="0">
      <a:spcBef>
        <a:spcPct val="0"/>
      </a:spcBef>
      <a:spcAft>
        <a:spcPct val="0"/>
      </a:spcAft>
      <a:defRPr sz="86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86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86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86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8600" kern="1200">
        <a:solidFill>
          <a:schemeClr val="tx1"/>
        </a:solidFill>
        <a:latin typeface="Calibri" panose="020F050202020403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Untitled Section" id="{81B4ACC0-35D5-4C5B-A029-3080AE77C943}">
          <p14:sldIdLst>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008E"/>
    <a:srgbClr val="FFD6FF"/>
    <a:srgbClr val="C8B6FF"/>
    <a:srgbClr val="2700A4"/>
    <a:srgbClr val="0034A8"/>
    <a:srgbClr val="BBD0FF"/>
    <a:srgbClr val="9E1A1A"/>
    <a:srgbClr val="F4BBBB"/>
    <a:srgbClr val="665410"/>
    <a:srgbClr val="9C80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5973" autoAdjust="0"/>
    <p:restoredTop sz="97486" autoAdjust="0"/>
  </p:normalViewPr>
  <p:slideViewPr>
    <p:cSldViewPr snapToGrid="0" showGuides="1">
      <p:cViewPr>
        <p:scale>
          <a:sx n="25" d="100"/>
          <a:sy n="25" d="100"/>
        </p:scale>
        <p:origin x="1812" y="-138"/>
      </p:cViewPr>
      <p:guideLst/>
    </p:cSldViewPr>
  </p:slideViewPr>
  <p:notesTextViewPr>
    <p:cViewPr>
      <p:scale>
        <a:sx n="1" d="1"/>
        <a:sy n="1" d="1"/>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15598A3-7937-4050-991C-2CF879B5C69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cs typeface="+mn-cs"/>
              </a:defRPr>
            </a:lvl1pPr>
          </a:lstStyle>
          <a:p>
            <a:pPr>
              <a:defRPr/>
            </a:pPr>
            <a:endParaRPr lang="en-US" dirty="0"/>
          </a:p>
        </p:txBody>
      </p:sp>
      <p:sp>
        <p:nvSpPr>
          <p:cNvPr id="3" name="Date Placeholder 2">
            <a:extLst>
              <a:ext uri="{FF2B5EF4-FFF2-40B4-BE49-F238E27FC236}">
                <a16:creationId xmlns:a16="http://schemas.microsoft.com/office/drawing/2014/main" id="{F8AFC661-BEBA-49E4-8782-A71D12DECB7C}"/>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cs typeface="+mn-cs"/>
              </a:defRPr>
            </a:lvl1pPr>
          </a:lstStyle>
          <a:p>
            <a:pPr>
              <a:defRPr/>
            </a:pPr>
            <a:fld id="{1BE33120-8B4E-4AB7-BFA7-8F8BECABBF6B}" type="datetimeFigureOut">
              <a:rPr lang="en-US"/>
              <a:pPr>
                <a:defRPr/>
              </a:pPr>
              <a:t>3/17/2023</a:t>
            </a:fld>
            <a:endParaRPr lang="en-US" dirty="0"/>
          </a:p>
        </p:txBody>
      </p:sp>
      <p:sp>
        <p:nvSpPr>
          <p:cNvPr id="4" name="Slide Image Placeholder 3">
            <a:extLst>
              <a:ext uri="{FF2B5EF4-FFF2-40B4-BE49-F238E27FC236}">
                <a16:creationId xmlns:a16="http://schemas.microsoft.com/office/drawing/2014/main" id="{7FD8F261-84F8-4231-9866-A6CC93BAFB1F}"/>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DB43A5A-F624-485B-BC82-AD300E25CE92}"/>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7A95345-5FFB-40F7-90D4-AEBB4D22FEB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cs typeface="+mn-cs"/>
              </a:defRPr>
            </a:lvl1pPr>
          </a:lstStyle>
          <a:p>
            <a:pPr>
              <a:defRPr/>
            </a:pPr>
            <a:endParaRPr lang="en-US" dirty="0"/>
          </a:p>
        </p:txBody>
      </p:sp>
      <p:sp>
        <p:nvSpPr>
          <p:cNvPr id="7" name="Slide Number Placeholder 6">
            <a:extLst>
              <a:ext uri="{FF2B5EF4-FFF2-40B4-BE49-F238E27FC236}">
                <a16:creationId xmlns:a16="http://schemas.microsoft.com/office/drawing/2014/main" id="{4AA8B879-4CF8-4BB1-9472-F1F03A07570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pPr>
              <a:defRPr/>
            </a:pPr>
            <a:fld id="{DFF53A46-B923-430E-BD5B-E55CCB461952}"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6"/>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16" indent="0" algn="ctr">
              <a:buNone/>
              <a:defRPr>
                <a:solidFill>
                  <a:schemeClr val="tx1">
                    <a:tint val="75000"/>
                  </a:schemeClr>
                </a:solidFill>
              </a:defRPr>
            </a:lvl2pPr>
            <a:lvl3pPr marL="4388229" indent="0" algn="ctr">
              <a:buNone/>
              <a:defRPr>
                <a:solidFill>
                  <a:schemeClr val="tx1">
                    <a:tint val="75000"/>
                  </a:schemeClr>
                </a:solidFill>
              </a:defRPr>
            </a:lvl3pPr>
            <a:lvl4pPr marL="6582344" indent="0" algn="ctr">
              <a:buNone/>
              <a:defRPr>
                <a:solidFill>
                  <a:schemeClr val="tx1">
                    <a:tint val="75000"/>
                  </a:schemeClr>
                </a:solidFill>
              </a:defRPr>
            </a:lvl4pPr>
            <a:lvl5pPr marL="8776454" indent="0" algn="ctr">
              <a:buNone/>
              <a:defRPr>
                <a:solidFill>
                  <a:schemeClr val="tx1">
                    <a:tint val="75000"/>
                  </a:schemeClr>
                </a:solidFill>
              </a:defRPr>
            </a:lvl5pPr>
            <a:lvl6pPr marL="10970571" indent="0" algn="ctr">
              <a:buNone/>
              <a:defRPr>
                <a:solidFill>
                  <a:schemeClr val="tx1">
                    <a:tint val="75000"/>
                  </a:schemeClr>
                </a:solidFill>
              </a:defRPr>
            </a:lvl6pPr>
            <a:lvl7pPr marL="13164685" indent="0" algn="ctr">
              <a:buNone/>
              <a:defRPr>
                <a:solidFill>
                  <a:schemeClr val="tx1">
                    <a:tint val="75000"/>
                  </a:schemeClr>
                </a:solidFill>
              </a:defRPr>
            </a:lvl7pPr>
            <a:lvl8pPr marL="15358799" indent="0" algn="ctr">
              <a:buNone/>
              <a:defRPr>
                <a:solidFill>
                  <a:schemeClr val="tx1">
                    <a:tint val="75000"/>
                  </a:schemeClr>
                </a:solidFill>
              </a:defRPr>
            </a:lvl8pPr>
            <a:lvl9pPr marL="17552913"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1A234DCE-92BE-4333-B942-ADF4FA4BC3AC}"/>
              </a:ext>
            </a:extLst>
          </p:cNvPr>
          <p:cNvSpPr>
            <a:spLocks noGrp="1"/>
          </p:cNvSpPr>
          <p:nvPr>
            <p:ph type="dt" sz="half" idx="10"/>
          </p:nvPr>
        </p:nvSpPr>
        <p:spPr/>
        <p:txBody>
          <a:bodyPr/>
          <a:lstStyle>
            <a:lvl1pPr>
              <a:defRPr/>
            </a:lvl1pPr>
          </a:lstStyle>
          <a:p>
            <a:pPr>
              <a:defRPr/>
            </a:pPr>
            <a:fld id="{F20E03A1-B5B4-4398-87C1-0558D96A2687}" type="datetimeFigureOut">
              <a:rPr lang="en-US"/>
              <a:pPr>
                <a:defRPr/>
              </a:pPr>
              <a:t>3/17/2023</a:t>
            </a:fld>
            <a:endParaRPr lang="en-US" dirty="0"/>
          </a:p>
        </p:txBody>
      </p:sp>
      <p:sp>
        <p:nvSpPr>
          <p:cNvPr id="5" name="Footer Placeholder 4">
            <a:extLst>
              <a:ext uri="{FF2B5EF4-FFF2-40B4-BE49-F238E27FC236}">
                <a16:creationId xmlns:a16="http://schemas.microsoft.com/office/drawing/2014/main" id="{448284AD-29F1-4450-B899-CA9DC92BC7D1}"/>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1EFDBE3F-3FCC-453C-AAA9-819F1B98E7E6}"/>
              </a:ext>
            </a:extLst>
          </p:cNvPr>
          <p:cNvSpPr>
            <a:spLocks noGrp="1"/>
          </p:cNvSpPr>
          <p:nvPr>
            <p:ph type="sldNum" sz="quarter" idx="12"/>
          </p:nvPr>
        </p:nvSpPr>
        <p:spPr/>
        <p:txBody>
          <a:bodyPr/>
          <a:lstStyle>
            <a:lvl1pPr>
              <a:defRPr/>
            </a:lvl1pPr>
          </a:lstStyle>
          <a:p>
            <a:pPr>
              <a:defRPr/>
            </a:pPr>
            <a:fld id="{C8E39630-65C4-41BB-B5B1-8A8B3EE9870E}" type="slidenum">
              <a:rPr lang="en-US" altLang="en-US"/>
              <a:pPr>
                <a:defRPr/>
              </a:pPr>
              <a:t>‹#›</a:t>
            </a:fld>
            <a:endParaRPr lang="en-US" altLang="en-US" dirty="0"/>
          </a:p>
        </p:txBody>
      </p:sp>
    </p:spTree>
    <p:extLst>
      <p:ext uri="{BB962C8B-B14F-4D97-AF65-F5344CB8AC3E}">
        <p14:creationId xmlns:p14="http://schemas.microsoft.com/office/powerpoint/2010/main" val="3530674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AEE38-6BA1-42BE-AA4E-64A3B4892844}"/>
              </a:ext>
            </a:extLst>
          </p:cNvPr>
          <p:cNvSpPr>
            <a:spLocks noGrp="1"/>
          </p:cNvSpPr>
          <p:nvPr>
            <p:ph type="dt" sz="half" idx="10"/>
          </p:nvPr>
        </p:nvSpPr>
        <p:spPr/>
        <p:txBody>
          <a:bodyPr/>
          <a:lstStyle>
            <a:lvl1pPr>
              <a:defRPr/>
            </a:lvl1pPr>
          </a:lstStyle>
          <a:p>
            <a:pPr>
              <a:defRPr/>
            </a:pPr>
            <a:fld id="{0F29359E-7083-4F63-8279-AF0BBB7E27A0}" type="datetimeFigureOut">
              <a:rPr lang="en-US"/>
              <a:pPr>
                <a:defRPr/>
              </a:pPr>
              <a:t>3/17/2023</a:t>
            </a:fld>
            <a:endParaRPr lang="en-US" dirty="0"/>
          </a:p>
        </p:txBody>
      </p:sp>
      <p:sp>
        <p:nvSpPr>
          <p:cNvPr id="5" name="Footer Placeholder 4">
            <a:extLst>
              <a:ext uri="{FF2B5EF4-FFF2-40B4-BE49-F238E27FC236}">
                <a16:creationId xmlns:a16="http://schemas.microsoft.com/office/drawing/2014/main" id="{0EBB19F9-5080-4EE0-9FB1-7C14F33BAF60}"/>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4BF7B38B-9556-4D7E-AC6D-1B4A6AD714B9}"/>
              </a:ext>
            </a:extLst>
          </p:cNvPr>
          <p:cNvSpPr>
            <a:spLocks noGrp="1"/>
          </p:cNvSpPr>
          <p:nvPr>
            <p:ph type="sldNum" sz="quarter" idx="12"/>
          </p:nvPr>
        </p:nvSpPr>
        <p:spPr/>
        <p:txBody>
          <a:bodyPr/>
          <a:lstStyle>
            <a:lvl1pPr>
              <a:defRPr/>
            </a:lvl1pPr>
          </a:lstStyle>
          <a:p>
            <a:pPr>
              <a:defRPr/>
            </a:pPr>
            <a:fld id="{10F2136D-9E79-46CA-89E1-23F935746C9D}" type="slidenum">
              <a:rPr lang="en-US" altLang="en-US"/>
              <a:pPr>
                <a:defRPr/>
              </a:pPr>
              <a:t>‹#›</a:t>
            </a:fld>
            <a:endParaRPr lang="en-US" altLang="en-US" dirty="0"/>
          </a:p>
        </p:txBody>
      </p:sp>
    </p:spTree>
    <p:extLst>
      <p:ext uri="{BB962C8B-B14F-4D97-AF65-F5344CB8AC3E}">
        <p14:creationId xmlns:p14="http://schemas.microsoft.com/office/powerpoint/2010/main" val="240152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6" y="6324604"/>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4"/>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48BFC1-7255-4247-ACD2-DA92DA0F718B}"/>
              </a:ext>
            </a:extLst>
          </p:cNvPr>
          <p:cNvSpPr>
            <a:spLocks noGrp="1"/>
          </p:cNvSpPr>
          <p:nvPr>
            <p:ph type="dt" sz="half" idx="10"/>
          </p:nvPr>
        </p:nvSpPr>
        <p:spPr/>
        <p:txBody>
          <a:bodyPr/>
          <a:lstStyle>
            <a:lvl1pPr>
              <a:defRPr/>
            </a:lvl1pPr>
          </a:lstStyle>
          <a:p>
            <a:pPr>
              <a:defRPr/>
            </a:pPr>
            <a:fld id="{1E090882-3D2E-44BB-9B9A-88784F0F0FCC}" type="datetimeFigureOut">
              <a:rPr lang="en-US"/>
              <a:pPr>
                <a:defRPr/>
              </a:pPr>
              <a:t>3/17/2023</a:t>
            </a:fld>
            <a:endParaRPr lang="en-US" dirty="0"/>
          </a:p>
        </p:txBody>
      </p:sp>
      <p:sp>
        <p:nvSpPr>
          <p:cNvPr id="5" name="Footer Placeholder 4">
            <a:extLst>
              <a:ext uri="{FF2B5EF4-FFF2-40B4-BE49-F238E27FC236}">
                <a16:creationId xmlns:a16="http://schemas.microsoft.com/office/drawing/2014/main" id="{0EE09C79-4C2C-48C1-937F-8B2CD7651932}"/>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FA1822DE-3839-4990-9D5A-D6F72BD6945F}"/>
              </a:ext>
            </a:extLst>
          </p:cNvPr>
          <p:cNvSpPr>
            <a:spLocks noGrp="1"/>
          </p:cNvSpPr>
          <p:nvPr>
            <p:ph type="sldNum" sz="quarter" idx="12"/>
          </p:nvPr>
        </p:nvSpPr>
        <p:spPr/>
        <p:txBody>
          <a:bodyPr/>
          <a:lstStyle>
            <a:lvl1pPr>
              <a:defRPr/>
            </a:lvl1pPr>
          </a:lstStyle>
          <a:p>
            <a:pPr>
              <a:defRPr/>
            </a:pPr>
            <a:fld id="{ED6EDFEF-3012-4669-98B2-36AF859E2927}" type="slidenum">
              <a:rPr lang="en-US" altLang="en-US"/>
              <a:pPr>
                <a:defRPr/>
              </a:pPr>
              <a:t>‹#›</a:t>
            </a:fld>
            <a:endParaRPr lang="en-US" altLang="en-US" dirty="0"/>
          </a:p>
        </p:txBody>
      </p:sp>
    </p:spTree>
    <p:extLst>
      <p:ext uri="{BB962C8B-B14F-4D97-AF65-F5344CB8AC3E}">
        <p14:creationId xmlns:p14="http://schemas.microsoft.com/office/powerpoint/2010/main" val="3162886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4F87E9-BB2C-4B00-A376-F82DCE79609E}"/>
              </a:ext>
            </a:extLst>
          </p:cNvPr>
          <p:cNvSpPr>
            <a:spLocks noGrp="1"/>
          </p:cNvSpPr>
          <p:nvPr>
            <p:ph type="dt" sz="half" idx="10"/>
          </p:nvPr>
        </p:nvSpPr>
        <p:spPr/>
        <p:txBody>
          <a:bodyPr/>
          <a:lstStyle>
            <a:lvl1pPr>
              <a:defRPr/>
            </a:lvl1pPr>
          </a:lstStyle>
          <a:p>
            <a:pPr>
              <a:defRPr/>
            </a:pPr>
            <a:fld id="{0B025FA9-FA37-42D6-ABB0-F8874967821D}" type="datetimeFigureOut">
              <a:rPr lang="en-US"/>
              <a:pPr>
                <a:defRPr/>
              </a:pPr>
              <a:t>3/17/2023</a:t>
            </a:fld>
            <a:endParaRPr lang="en-US" dirty="0"/>
          </a:p>
        </p:txBody>
      </p:sp>
      <p:sp>
        <p:nvSpPr>
          <p:cNvPr id="5" name="Footer Placeholder 4">
            <a:extLst>
              <a:ext uri="{FF2B5EF4-FFF2-40B4-BE49-F238E27FC236}">
                <a16:creationId xmlns:a16="http://schemas.microsoft.com/office/drawing/2014/main" id="{9F7E5E4A-C88D-402E-A132-2D8859AFFF40}"/>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49333319-F663-4BA3-857D-E865520F17FA}"/>
              </a:ext>
            </a:extLst>
          </p:cNvPr>
          <p:cNvSpPr>
            <a:spLocks noGrp="1"/>
          </p:cNvSpPr>
          <p:nvPr>
            <p:ph type="sldNum" sz="quarter" idx="12"/>
          </p:nvPr>
        </p:nvSpPr>
        <p:spPr/>
        <p:txBody>
          <a:bodyPr/>
          <a:lstStyle>
            <a:lvl1pPr>
              <a:defRPr/>
            </a:lvl1pPr>
          </a:lstStyle>
          <a:p>
            <a:pPr>
              <a:defRPr/>
            </a:pPr>
            <a:fld id="{5B1EACB5-2830-4037-9EB9-F668BA3C60D8}" type="slidenum">
              <a:rPr lang="en-US" altLang="en-US"/>
              <a:pPr>
                <a:defRPr/>
              </a:pPr>
              <a:t>‹#›</a:t>
            </a:fld>
            <a:endParaRPr lang="en-US" altLang="en-US" dirty="0"/>
          </a:p>
        </p:txBody>
      </p:sp>
    </p:spTree>
    <p:extLst>
      <p:ext uri="{BB962C8B-B14F-4D97-AF65-F5344CB8AC3E}">
        <p14:creationId xmlns:p14="http://schemas.microsoft.com/office/powerpoint/2010/main" val="2410670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4"/>
            <a:ext cx="37307520" cy="6537960"/>
          </a:xfrm>
        </p:spPr>
        <p:txBody>
          <a:bodyPr anchor="t"/>
          <a:lstStyle>
            <a:lvl1pPr algn="l">
              <a:defRPr sz="19195" b="1" cap="all"/>
            </a:lvl1pPr>
          </a:lstStyle>
          <a:p>
            <a:r>
              <a:rPr lang="en-US"/>
              <a:t>Click to edit Master title style</a:t>
            </a:r>
          </a:p>
        </p:txBody>
      </p:sp>
      <p:sp>
        <p:nvSpPr>
          <p:cNvPr id="3" name="Text Placeholder 2"/>
          <p:cNvSpPr>
            <a:spLocks noGrp="1"/>
          </p:cNvSpPr>
          <p:nvPr>
            <p:ph type="body" idx="1"/>
          </p:nvPr>
        </p:nvSpPr>
        <p:spPr>
          <a:xfrm>
            <a:off x="3467102" y="13952237"/>
            <a:ext cx="37307520" cy="7200899"/>
          </a:xfrm>
        </p:spPr>
        <p:txBody>
          <a:bodyPr anchor="b"/>
          <a:lstStyle>
            <a:lvl1pPr marL="0" indent="0">
              <a:buNone/>
              <a:defRPr sz="9599">
                <a:solidFill>
                  <a:schemeClr val="tx1">
                    <a:tint val="75000"/>
                  </a:schemeClr>
                </a:solidFill>
              </a:defRPr>
            </a:lvl1pPr>
            <a:lvl2pPr marL="2194116" indent="0">
              <a:buNone/>
              <a:defRPr sz="8597">
                <a:solidFill>
                  <a:schemeClr val="tx1">
                    <a:tint val="75000"/>
                  </a:schemeClr>
                </a:solidFill>
              </a:defRPr>
            </a:lvl2pPr>
            <a:lvl3pPr marL="4388229" indent="0">
              <a:buNone/>
              <a:defRPr sz="7698">
                <a:solidFill>
                  <a:schemeClr val="tx1">
                    <a:tint val="75000"/>
                  </a:schemeClr>
                </a:solidFill>
              </a:defRPr>
            </a:lvl3pPr>
            <a:lvl4pPr marL="6582344" indent="0">
              <a:buNone/>
              <a:defRPr sz="6699">
                <a:solidFill>
                  <a:schemeClr val="tx1">
                    <a:tint val="75000"/>
                  </a:schemeClr>
                </a:solidFill>
              </a:defRPr>
            </a:lvl4pPr>
            <a:lvl5pPr marL="8776454" indent="0">
              <a:buNone/>
              <a:defRPr sz="6699">
                <a:solidFill>
                  <a:schemeClr val="tx1">
                    <a:tint val="75000"/>
                  </a:schemeClr>
                </a:solidFill>
              </a:defRPr>
            </a:lvl5pPr>
            <a:lvl6pPr marL="10970571" indent="0">
              <a:buNone/>
              <a:defRPr sz="6699">
                <a:solidFill>
                  <a:schemeClr val="tx1">
                    <a:tint val="75000"/>
                  </a:schemeClr>
                </a:solidFill>
              </a:defRPr>
            </a:lvl6pPr>
            <a:lvl7pPr marL="13164685" indent="0">
              <a:buNone/>
              <a:defRPr sz="6699">
                <a:solidFill>
                  <a:schemeClr val="tx1">
                    <a:tint val="75000"/>
                  </a:schemeClr>
                </a:solidFill>
              </a:defRPr>
            </a:lvl7pPr>
            <a:lvl8pPr marL="15358799" indent="0">
              <a:buNone/>
              <a:defRPr sz="6699">
                <a:solidFill>
                  <a:schemeClr val="tx1">
                    <a:tint val="75000"/>
                  </a:schemeClr>
                </a:solidFill>
              </a:defRPr>
            </a:lvl8pPr>
            <a:lvl9pPr marL="17552913" indent="0">
              <a:buNone/>
              <a:defRPr sz="6699">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D6CE2-0B2D-46A0-945F-11D7751BFF40}"/>
              </a:ext>
            </a:extLst>
          </p:cNvPr>
          <p:cNvSpPr>
            <a:spLocks noGrp="1"/>
          </p:cNvSpPr>
          <p:nvPr>
            <p:ph type="dt" sz="half" idx="10"/>
          </p:nvPr>
        </p:nvSpPr>
        <p:spPr/>
        <p:txBody>
          <a:bodyPr/>
          <a:lstStyle>
            <a:lvl1pPr>
              <a:defRPr/>
            </a:lvl1pPr>
          </a:lstStyle>
          <a:p>
            <a:pPr>
              <a:defRPr/>
            </a:pPr>
            <a:fld id="{9B58905F-C549-4B73-B58B-A228850DC845}" type="datetimeFigureOut">
              <a:rPr lang="en-US"/>
              <a:pPr>
                <a:defRPr/>
              </a:pPr>
              <a:t>3/17/2023</a:t>
            </a:fld>
            <a:endParaRPr lang="en-US" dirty="0"/>
          </a:p>
        </p:txBody>
      </p:sp>
      <p:sp>
        <p:nvSpPr>
          <p:cNvPr id="5" name="Footer Placeholder 4">
            <a:extLst>
              <a:ext uri="{FF2B5EF4-FFF2-40B4-BE49-F238E27FC236}">
                <a16:creationId xmlns:a16="http://schemas.microsoft.com/office/drawing/2014/main" id="{8924F708-FECC-4306-923B-2EBCB9A929BA}"/>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99A7D677-35A9-4EEF-B95B-B76A4DACDABD}"/>
              </a:ext>
            </a:extLst>
          </p:cNvPr>
          <p:cNvSpPr>
            <a:spLocks noGrp="1"/>
          </p:cNvSpPr>
          <p:nvPr>
            <p:ph type="sldNum" sz="quarter" idx="12"/>
          </p:nvPr>
        </p:nvSpPr>
        <p:spPr/>
        <p:txBody>
          <a:bodyPr/>
          <a:lstStyle>
            <a:lvl1pPr>
              <a:defRPr/>
            </a:lvl1pPr>
          </a:lstStyle>
          <a:p>
            <a:pPr>
              <a:defRPr/>
            </a:pPr>
            <a:fld id="{D12267B2-5E9A-43A9-B6B9-44C46DEBD5E5}" type="slidenum">
              <a:rPr lang="en-US" altLang="en-US"/>
              <a:pPr>
                <a:defRPr/>
              </a:pPr>
              <a:t>‹#›</a:t>
            </a:fld>
            <a:endParaRPr lang="en-US" altLang="en-US" dirty="0"/>
          </a:p>
        </p:txBody>
      </p:sp>
    </p:spTree>
    <p:extLst>
      <p:ext uri="{BB962C8B-B14F-4D97-AF65-F5344CB8AC3E}">
        <p14:creationId xmlns:p14="http://schemas.microsoft.com/office/powerpoint/2010/main" val="3038461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9" y="36865564"/>
            <a:ext cx="94442281" cy="104279701"/>
          </a:xfrm>
        </p:spPr>
        <p:txBody>
          <a:bodyPr/>
          <a:lstStyle>
            <a:lvl1pPr>
              <a:defRPr sz="13398"/>
            </a:lvl1pPr>
            <a:lvl2pPr>
              <a:defRPr sz="11497"/>
            </a:lvl2pPr>
            <a:lvl3pPr>
              <a:defRPr sz="9599"/>
            </a:lvl3pPr>
            <a:lvl4pPr>
              <a:defRPr sz="8597"/>
            </a:lvl4pPr>
            <a:lvl5pPr>
              <a:defRPr sz="8597"/>
            </a:lvl5pPr>
            <a:lvl6pPr>
              <a:defRPr sz="8597"/>
            </a:lvl6pPr>
            <a:lvl7pPr>
              <a:defRPr sz="8597"/>
            </a:lvl7pPr>
            <a:lvl8pPr>
              <a:defRPr sz="8597"/>
            </a:lvl8pPr>
            <a:lvl9pPr>
              <a:defRPr sz="859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63" y="36865564"/>
            <a:ext cx="94442281" cy="104279701"/>
          </a:xfrm>
        </p:spPr>
        <p:txBody>
          <a:bodyPr/>
          <a:lstStyle>
            <a:lvl1pPr>
              <a:defRPr sz="13398"/>
            </a:lvl1pPr>
            <a:lvl2pPr>
              <a:defRPr sz="11497"/>
            </a:lvl2pPr>
            <a:lvl3pPr>
              <a:defRPr sz="9599"/>
            </a:lvl3pPr>
            <a:lvl4pPr>
              <a:defRPr sz="8597"/>
            </a:lvl4pPr>
            <a:lvl5pPr>
              <a:defRPr sz="8597"/>
            </a:lvl5pPr>
            <a:lvl6pPr>
              <a:defRPr sz="8597"/>
            </a:lvl6pPr>
            <a:lvl7pPr>
              <a:defRPr sz="8597"/>
            </a:lvl7pPr>
            <a:lvl8pPr>
              <a:defRPr sz="8597"/>
            </a:lvl8pPr>
            <a:lvl9pPr>
              <a:defRPr sz="859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AB35BE74-BC09-4682-890F-F28AB2758BD6}"/>
              </a:ext>
            </a:extLst>
          </p:cNvPr>
          <p:cNvSpPr>
            <a:spLocks noGrp="1"/>
          </p:cNvSpPr>
          <p:nvPr>
            <p:ph type="dt" sz="half" idx="10"/>
          </p:nvPr>
        </p:nvSpPr>
        <p:spPr/>
        <p:txBody>
          <a:bodyPr/>
          <a:lstStyle>
            <a:lvl1pPr>
              <a:defRPr/>
            </a:lvl1pPr>
          </a:lstStyle>
          <a:p>
            <a:pPr>
              <a:defRPr/>
            </a:pPr>
            <a:fld id="{8491D99F-9BF8-4ED0-B2EA-02B9085BA533}" type="datetimeFigureOut">
              <a:rPr lang="en-US"/>
              <a:pPr>
                <a:defRPr/>
              </a:pPr>
              <a:t>3/17/2023</a:t>
            </a:fld>
            <a:endParaRPr lang="en-US" dirty="0"/>
          </a:p>
        </p:txBody>
      </p:sp>
      <p:sp>
        <p:nvSpPr>
          <p:cNvPr id="6" name="Footer Placeholder 4">
            <a:extLst>
              <a:ext uri="{FF2B5EF4-FFF2-40B4-BE49-F238E27FC236}">
                <a16:creationId xmlns:a16="http://schemas.microsoft.com/office/drawing/2014/main" id="{09930991-D1E0-444D-8D2F-53C2511E5C6C}"/>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5">
            <a:extLst>
              <a:ext uri="{FF2B5EF4-FFF2-40B4-BE49-F238E27FC236}">
                <a16:creationId xmlns:a16="http://schemas.microsoft.com/office/drawing/2014/main" id="{1ED24FD5-092E-4063-8509-0E1EA355AFCF}"/>
              </a:ext>
            </a:extLst>
          </p:cNvPr>
          <p:cNvSpPr>
            <a:spLocks noGrp="1"/>
          </p:cNvSpPr>
          <p:nvPr>
            <p:ph type="sldNum" sz="quarter" idx="12"/>
          </p:nvPr>
        </p:nvSpPr>
        <p:spPr/>
        <p:txBody>
          <a:bodyPr/>
          <a:lstStyle>
            <a:lvl1pPr>
              <a:defRPr/>
            </a:lvl1pPr>
          </a:lstStyle>
          <a:p>
            <a:pPr>
              <a:defRPr/>
            </a:pPr>
            <a:fld id="{EF5068C7-F986-47DE-A1F7-B6DA1FE24DCC}" type="slidenum">
              <a:rPr lang="en-US" altLang="en-US"/>
              <a:pPr>
                <a:defRPr/>
              </a:pPr>
              <a:t>‹#›</a:t>
            </a:fld>
            <a:endParaRPr lang="en-US" altLang="en-US" dirty="0"/>
          </a:p>
        </p:txBody>
      </p:sp>
    </p:spTree>
    <p:extLst>
      <p:ext uri="{BB962C8B-B14F-4D97-AF65-F5344CB8AC3E}">
        <p14:creationId xmlns:p14="http://schemas.microsoft.com/office/powerpoint/2010/main" val="4121270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1"/>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52"/>
            <a:ext cx="19392902" cy="3070859"/>
          </a:xfrm>
        </p:spPr>
        <p:txBody>
          <a:bodyPr anchor="b"/>
          <a:lstStyle>
            <a:lvl1pPr marL="0" indent="0">
              <a:buNone/>
              <a:defRPr sz="11497" b="1"/>
            </a:lvl1pPr>
            <a:lvl2pPr marL="2194116" indent="0">
              <a:buNone/>
              <a:defRPr sz="9599" b="1"/>
            </a:lvl2pPr>
            <a:lvl3pPr marL="4388229" indent="0">
              <a:buNone/>
              <a:defRPr sz="8597" b="1"/>
            </a:lvl3pPr>
            <a:lvl4pPr marL="6582344" indent="0">
              <a:buNone/>
              <a:defRPr sz="7698" b="1"/>
            </a:lvl4pPr>
            <a:lvl5pPr marL="8776454" indent="0">
              <a:buNone/>
              <a:defRPr sz="7698" b="1"/>
            </a:lvl5pPr>
            <a:lvl6pPr marL="10970571" indent="0">
              <a:buNone/>
              <a:defRPr sz="7698" b="1"/>
            </a:lvl6pPr>
            <a:lvl7pPr marL="13164685" indent="0">
              <a:buNone/>
              <a:defRPr sz="7698" b="1"/>
            </a:lvl7pPr>
            <a:lvl8pPr marL="15358799" indent="0">
              <a:buNone/>
              <a:defRPr sz="7698" b="1"/>
            </a:lvl8pPr>
            <a:lvl9pPr marL="17552913" indent="0">
              <a:buNone/>
              <a:defRPr sz="7698" b="1"/>
            </a:lvl9pPr>
          </a:lstStyle>
          <a:p>
            <a:pPr lvl="0"/>
            <a:r>
              <a:rPr lang="en-US"/>
              <a:t>Click to edit Master text styles</a:t>
            </a:r>
          </a:p>
        </p:txBody>
      </p:sp>
      <p:sp>
        <p:nvSpPr>
          <p:cNvPr id="4" name="Content Placeholder 3"/>
          <p:cNvSpPr>
            <a:spLocks noGrp="1"/>
          </p:cNvSpPr>
          <p:nvPr>
            <p:ph sz="half" idx="2"/>
          </p:nvPr>
        </p:nvSpPr>
        <p:spPr>
          <a:xfrm>
            <a:off x="2194560" y="10439406"/>
            <a:ext cx="19392902" cy="18966182"/>
          </a:xfrm>
        </p:spPr>
        <p:txBody>
          <a:bodyPr/>
          <a:lstStyle>
            <a:lvl1pPr>
              <a:defRPr sz="11497"/>
            </a:lvl1pPr>
            <a:lvl2pPr>
              <a:defRPr sz="9599"/>
            </a:lvl2pPr>
            <a:lvl3pPr>
              <a:defRPr sz="8597"/>
            </a:lvl3pPr>
            <a:lvl4pPr>
              <a:defRPr sz="7698"/>
            </a:lvl4pPr>
            <a:lvl5pPr>
              <a:defRPr sz="7698"/>
            </a:lvl5pPr>
            <a:lvl6pPr>
              <a:defRPr sz="7698"/>
            </a:lvl6pPr>
            <a:lvl7pPr>
              <a:defRPr sz="7698"/>
            </a:lvl7pPr>
            <a:lvl8pPr>
              <a:defRPr sz="7698"/>
            </a:lvl8pPr>
            <a:lvl9pPr>
              <a:defRPr sz="76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32" y="7368552"/>
            <a:ext cx="19400521" cy="3070859"/>
          </a:xfrm>
        </p:spPr>
        <p:txBody>
          <a:bodyPr anchor="b"/>
          <a:lstStyle>
            <a:lvl1pPr marL="0" indent="0">
              <a:buNone/>
              <a:defRPr sz="11497" b="1"/>
            </a:lvl1pPr>
            <a:lvl2pPr marL="2194116" indent="0">
              <a:buNone/>
              <a:defRPr sz="9599" b="1"/>
            </a:lvl2pPr>
            <a:lvl3pPr marL="4388229" indent="0">
              <a:buNone/>
              <a:defRPr sz="8597" b="1"/>
            </a:lvl3pPr>
            <a:lvl4pPr marL="6582344" indent="0">
              <a:buNone/>
              <a:defRPr sz="7698" b="1"/>
            </a:lvl4pPr>
            <a:lvl5pPr marL="8776454" indent="0">
              <a:buNone/>
              <a:defRPr sz="7698" b="1"/>
            </a:lvl5pPr>
            <a:lvl6pPr marL="10970571" indent="0">
              <a:buNone/>
              <a:defRPr sz="7698" b="1"/>
            </a:lvl6pPr>
            <a:lvl7pPr marL="13164685" indent="0">
              <a:buNone/>
              <a:defRPr sz="7698" b="1"/>
            </a:lvl7pPr>
            <a:lvl8pPr marL="15358799" indent="0">
              <a:buNone/>
              <a:defRPr sz="7698" b="1"/>
            </a:lvl8pPr>
            <a:lvl9pPr marL="17552913" indent="0">
              <a:buNone/>
              <a:defRPr sz="7698" b="1"/>
            </a:lvl9pPr>
          </a:lstStyle>
          <a:p>
            <a:pPr lvl="0"/>
            <a:r>
              <a:rPr lang="en-US"/>
              <a:t>Click to edit Master text styles</a:t>
            </a:r>
          </a:p>
        </p:txBody>
      </p:sp>
      <p:sp>
        <p:nvSpPr>
          <p:cNvPr id="6" name="Content Placeholder 5"/>
          <p:cNvSpPr>
            <a:spLocks noGrp="1"/>
          </p:cNvSpPr>
          <p:nvPr>
            <p:ph sz="quarter" idx="4"/>
          </p:nvPr>
        </p:nvSpPr>
        <p:spPr>
          <a:xfrm>
            <a:off x="22296132" y="10439406"/>
            <a:ext cx="19400521" cy="18966182"/>
          </a:xfrm>
        </p:spPr>
        <p:txBody>
          <a:bodyPr/>
          <a:lstStyle>
            <a:lvl1pPr>
              <a:defRPr sz="11497"/>
            </a:lvl1pPr>
            <a:lvl2pPr>
              <a:defRPr sz="9599"/>
            </a:lvl2pPr>
            <a:lvl3pPr>
              <a:defRPr sz="8597"/>
            </a:lvl3pPr>
            <a:lvl4pPr>
              <a:defRPr sz="7698"/>
            </a:lvl4pPr>
            <a:lvl5pPr>
              <a:defRPr sz="7698"/>
            </a:lvl5pPr>
            <a:lvl6pPr>
              <a:defRPr sz="7698"/>
            </a:lvl6pPr>
            <a:lvl7pPr>
              <a:defRPr sz="7698"/>
            </a:lvl7pPr>
            <a:lvl8pPr>
              <a:defRPr sz="7698"/>
            </a:lvl8pPr>
            <a:lvl9pPr>
              <a:defRPr sz="76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2D54811-3DDB-459F-9324-1293C3BB0191}"/>
              </a:ext>
            </a:extLst>
          </p:cNvPr>
          <p:cNvSpPr>
            <a:spLocks noGrp="1"/>
          </p:cNvSpPr>
          <p:nvPr>
            <p:ph type="dt" sz="half" idx="10"/>
          </p:nvPr>
        </p:nvSpPr>
        <p:spPr/>
        <p:txBody>
          <a:bodyPr/>
          <a:lstStyle>
            <a:lvl1pPr>
              <a:defRPr/>
            </a:lvl1pPr>
          </a:lstStyle>
          <a:p>
            <a:pPr>
              <a:defRPr/>
            </a:pPr>
            <a:fld id="{6717932D-415C-478B-A50F-19719A0FD12D}" type="datetimeFigureOut">
              <a:rPr lang="en-US"/>
              <a:pPr>
                <a:defRPr/>
              </a:pPr>
              <a:t>3/17/2023</a:t>
            </a:fld>
            <a:endParaRPr lang="en-US" dirty="0"/>
          </a:p>
        </p:txBody>
      </p:sp>
      <p:sp>
        <p:nvSpPr>
          <p:cNvPr id="8" name="Footer Placeholder 4">
            <a:extLst>
              <a:ext uri="{FF2B5EF4-FFF2-40B4-BE49-F238E27FC236}">
                <a16:creationId xmlns:a16="http://schemas.microsoft.com/office/drawing/2014/main" id="{84D62C1E-3417-4965-AD25-06A09289DDFA}"/>
              </a:ext>
            </a:extLst>
          </p:cNvPr>
          <p:cNvSpPr>
            <a:spLocks noGrp="1"/>
          </p:cNvSpPr>
          <p:nvPr>
            <p:ph type="ftr" sz="quarter" idx="11"/>
          </p:nvPr>
        </p:nvSpPr>
        <p:spPr/>
        <p:txBody>
          <a:bodyPr/>
          <a:lstStyle>
            <a:lvl1pPr>
              <a:defRPr/>
            </a:lvl1pPr>
          </a:lstStyle>
          <a:p>
            <a:pPr>
              <a:defRPr/>
            </a:pPr>
            <a:endParaRPr lang="en-US" dirty="0"/>
          </a:p>
        </p:txBody>
      </p:sp>
      <p:sp>
        <p:nvSpPr>
          <p:cNvPr id="9" name="Slide Number Placeholder 5">
            <a:extLst>
              <a:ext uri="{FF2B5EF4-FFF2-40B4-BE49-F238E27FC236}">
                <a16:creationId xmlns:a16="http://schemas.microsoft.com/office/drawing/2014/main" id="{F0BE6247-0668-4053-AD93-94B218CB7277}"/>
              </a:ext>
            </a:extLst>
          </p:cNvPr>
          <p:cNvSpPr>
            <a:spLocks noGrp="1"/>
          </p:cNvSpPr>
          <p:nvPr>
            <p:ph type="sldNum" sz="quarter" idx="12"/>
          </p:nvPr>
        </p:nvSpPr>
        <p:spPr/>
        <p:txBody>
          <a:bodyPr/>
          <a:lstStyle>
            <a:lvl1pPr>
              <a:defRPr/>
            </a:lvl1pPr>
          </a:lstStyle>
          <a:p>
            <a:pPr>
              <a:defRPr/>
            </a:pPr>
            <a:fld id="{79E99F0C-84DA-4DE6-B9DE-15C7EA156534}" type="slidenum">
              <a:rPr lang="en-US" altLang="en-US"/>
              <a:pPr>
                <a:defRPr/>
              </a:pPr>
              <a:t>‹#›</a:t>
            </a:fld>
            <a:endParaRPr lang="en-US" altLang="en-US" dirty="0"/>
          </a:p>
        </p:txBody>
      </p:sp>
    </p:spTree>
    <p:extLst>
      <p:ext uri="{BB962C8B-B14F-4D97-AF65-F5344CB8AC3E}">
        <p14:creationId xmlns:p14="http://schemas.microsoft.com/office/powerpoint/2010/main" val="3150611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0783268-0B85-4727-96CC-8EE5CB5045D9}"/>
              </a:ext>
            </a:extLst>
          </p:cNvPr>
          <p:cNvSpPr>
            <a:spLocks noGrp="1"/>
          </p:cNvSpPr>
          <p:nvPr>
            <p:ph type="dt" sz="half" idx="10"/>
          </p:nvPr>
        </p:nvSpPr>
        <p:spPr/>
        <p:txBody>
          <a:bodyPr/>
          <a:lstStyle>
            <a:lvl1pPr>
              <a:defRPr/>
            </a:lvl1pPr>
          </a:lstStyle>
          <a:p>
            <a:pPr>
              <a:defRPr/>
            </a:pPr>
            <a:fld id="{615D87E2-F071-44D6-896B-645ED7913807}" type="datetimeFigureOut">
              <a:rPr lang="en-US"/>
              <a:pPr>
                <a:defRPr/>
              </a:pPr>
              <a:t>3/17/2023</a:t>
            </a:fld>
            <a:endParaRPr lang="en-US" dirty="0"/>
          </a:p>
        </p:txBody>
      </p:sp>
      <p:sp>
        <p:nvSpPr>
          <p:cNvPr id="4" name="Footer Placeholder 4">
            <a:extLst>
              <a:ext uri="{FF2B5EF4-FFF2-40B4-BE49-F238E27FC236}">
                <a16:creationId xmlns:a16="http://schemas.microsoft.com/office/drawing/2014/main" id="{0A86B1B2-A24D-4530-AB23-AE633662894E}"/>
              </a:ext>
            </a:extLst>
          </p:cNvPr>
          <p:cNvSpPr>
            <a:spLocks noGrp="1"/>
          </p:cNvSpPr>
          <p:nvPr>
            <p:ph type="ftr" sz="quarter" idx="11"/>
          </p:nvPr>
        </p:nvSpPr>
        <p:spPr/>
        <p:txBody>
          <a:bodyPr/>
          <a:lstStyle>
            <a:lvl1pPr>
              <a:defRPr/>
            </a:lvl1pPr>
          </a:lstStyle>
          <a:p>
            <a:pPr>
              <a:defRPr/>
            </a:pPr>
            <a:endParaRPr lang="en-US" dirty="0"/>
          </a:p>
        </p:txBody>
      </p:sp>
      <p:sp>
        <p:nvSpPr>
          <p:cNvPr id="5" name="Slide Number Placeholder 5">
            <a:extLst>
              <a:ext uri="{FF2B5EF4-FFF2-40B4-BE49-F238E27FC236}">
                <a16:creationId xmlns:a16="http://schemas.microsoft.com/office/drawing/2014/main" id="{313A8D7D-A378-4D9B-8FB7-DFC78D77CDF4}"/>
              </a:ext>
            </a:extLst>
          </p:cNvPr>
          <p:cNvSpPr>
            <a:spLocks noGrp="1"/>
          </p:cNvSpPr>
          <p:nvPr>
            <p:ph type="sldNum" sz="quarter" idx="12"/>
          </p:nvPr>
        </p:nvSpPr>
        <p:spPr/>
        <p:txBody>
          <a:bodyPr/>
          <a:lstStyle>
            <a:lvl1pPr>
              <a:defRPr/>
            </a:lvl1pPr>
          </a:lstStyle>
          <a:p>
            <a:pPr>
              <a:defRPr/>
            </a:pPr>
            <a:fld id="{8439DA91-8E4C-48BE-9C20-1DEA3DE09983}" type="slidenum">
              <a:rPr lang="en-US" altLang="en-US"/>
              <a:pPr>
                <a:defRPr/>
              </a:pPr>
              <a:t>‹#›</a:t>
            </a:fld>
            <a:endParaRPr lang="en-US" altLang="en-US" dirty="0"/>
          </a:p>
        </p:txBody>
      </p:sp>
    </p:spTree>
    <p:extLst>
      <p:ext uri="{BB962C8B-B14F-4D97-AF65-F5344CB8AC3E}">
        <p14:creationId xmlns:p14="http://schemas.microsoft.com/office/powerpoint/2010/main" val="123152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3A0AF19-73BA-4543-813F-0AF45B080DCF}"/>
              </a:ext>
            </a:extLst>
          </p:cNvPr>
          <p:cNvSpPr>
            <a:spLocks noGrp="1"/>
          </p:cNvSpPr>
          <p:nvPr>
            <p:ph type="dt" sz="half" idx="10"/>
          </p:nvPr>
        </p:nvSpPr>
        <p:spPr/>
        <p:txBody>
          <a:bodyPr/>
          <a:lstStyle>
            <a:lvl1pPr>
              <a:defRPr/>
            </a:lvl1pPr>
          </a:lstStyle>
          <a:p>
            <a:pPr>
              <a:defRPr/>
            </a:pPr>
            <a:fld id="{2EC36FD2-D2FA-4644-BBA7-C13B589BFBED}" type="datetimeFigureOut">
              <a:rPr lang="en-US"/>
              <a:pPr>
                <a:defRPr/>
              </a:pPr>
              <a:t>3/17/2023</a:t>
            </a:fld>
            <a:endParaRPr lang="en-US" dirty="0"/>
          </a:p>
        </p:txBody>
      </p:sp>
      <p:sp>
        <p:nvSpPr>
          <p:cNvPr id="3" name="Footer Placeholder 4">
            <a:extLst>
              <a:ext uri="{FF2B5EF4-FFF2-40B4-BE49-F238E27FC236}">
                <a16:creationId xmlns:a16="http://schemas.microsoft.com/office/drawing/2014/main" id="{776E3F5B-30F6-4D5E-9DE9-5604736D9FF2}"/>
              </a:ext>
            </a:extLst>
          </p:cNvPr>
          <p:cNvSpPr>
            <a:spLocks noGrp="1"/>
          </p:cNvSpPr>
          <p:nvPr>
            <p:ph type="ftr" sz="quarter" idx="11"/>
          </p:nvPr>
        </p:nvSpPr>
        <p:spPr/>
        <p:txBody>
          <a:bodyPr/>
          <a:lstStyle>
            <a:lvl1pPr>
              <a:defRPr/>
            </a:lvl1pPr>
          </a:lstStyle>
          <a:p>
            <a:pPr>
              <a:defRPr/>
            </a:pPr>
            <a:endParaRPr lang="en-US" dirty="0"/>
          </a:p>
        </p:txBody>
      </p:sp>
      <p:sp>
        <p:nvSpPr>
          <p:cNvPr id="4" name="Slide Number Placeholder 5">
            <a:extLst>
              <a:ext uri="{FF2B5EF4-FFF2-40B4-BE49-F238E27FC236}">
                <a16:creationId xmlns:a16="http://schemas.microsoft.com/office/drawing/2014/main" id="{1F877BD9-45CE-49DB-9070-BF51F803D6C9}"/>
              </a:ext>
            </a:extLst>
          </p:cNvPr>
          <p:cNvSpPr>
            <a:spLocks noGrp="1"/>
          </p:cNvSpPr>
          <p:nvPr>
            <p:ph type="sldNum" sz="quarter" idx="12"/>
          </p:nvPr>
        </p:nvSpPr>
        <p:spPr/>
        <p:txBody>
          <a:bodyPr/>
          <a:lstStyle>
            <a:lvl1pPr>
              <a:defRPr/>
            </a:lvl1pPr>
          </a:lstStyle>
          <a:p>
            <a:pPr>
              <a:defRPr/>
            </a:pPr>
            <a:fld id="{1CC16B04-55FF-4464-8EDC-26CEFC7665E8}" type="slidenum">
              <a:rPr lang="en-US" altLang="en-US"/>
              <a:pPr>
                <a:defRPr/>
              </a:pPr>
              <a:t>‹#›</a:t>
            </a:fld>
            <a:endParaRPr lang="en-US" altLang="en-US" dirty="0"/>
          </a:p>
        </p:txBody>
      </p:sp>
    </p:spTree>
    <p:extLst>
      <p:ext uri="{BB962C8B-B14F-4D97-AF65-F5344CB8AC3E}">
        <p14:creationId xmlns:p14="http://schemas.microsoft.com/office/powerpoint/2010/main" val="321645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599" b="1"/>
            </a:lvl1pPr>
          </a:lstStyle>
          <a:p>
            <a:r>
              <a:rPr lang="en-US"/>
              <a:t>Click to edit Master title style</a:t>
            </a:r>
          </a:p>
        </p:txBody>
      </p:sp>
      <p:sp>
        <p:nvSpPr>
          <p:cNvPr id="3" name="Content Placeholder 2"/>
          <p:cNvSpPr>
            <a:spLocks noGrp="1"/>
          </p:cNvSpPr>
          <p:nvPr>
            <p:ph idx="1"/>
          </p:nvPr>
        </p:nvSpPr>
        <p:spPr>
          <a:xfrm>
            <a:off x="17160242" y="1310648"/>
            <a:ext cx="24536400" cy="28094943"/>
          </a:xfrm>
        </p:spPr>
        <p:txBody>
          <a:bodyPr/>
          <a:lstStyle>
            <a:lvl1pPr>
              <a:defRPr sz="15397"/>
            </a:lvl1pPr>
            <a:lvl2pPr>
              <a:defRPr sz="13398"/>
            </a:lvl2pPr>
            <a:lvl3pPr>
              <a:defRPr sz="11497"/>
            </a:lvl3pPr>
            <a:lvl4pPr>
              <a:defRPr sz="9599"/>
            </a:lvl4pPr>
            <a:lvl5pPr>
              <a:defRPr sz="9599"/>
            </a:lvl5pPr>
            <a:lvl6pPr>
              <a:defRPr sz="9599"/>
            </a:lvl6pPr>
            <a:lvl7pPr>
              <a:defRPr sz="9599"/>
            </a:lvl7pPr>
            <a:lvl8pPr>
              <a:defRPr sz="9599"/>
            </a:lvl8pPr>
            <a:lvl9pPr>
              <a:defRPr sz="95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90"/>
            <a:ext cx="14439902" cy="22517102"/>
          </a:xfrm>
        </p:spPr>
        <p:txBody>
          <a:bodyPr/>
          <a:lstStyle>
            <a:lvl1pPr marL="0" indent="0">
              <a:buNone/>
              <a:defRPr sz="6699"/>
            </a:lvl1pPr>
            <a:lvl2pPr marL="2194116" indent="0">
              <a:buNone/>
              <a:defRPr sz="5800"/>
            </a:lvl2pPr>
            <a:lvl3pPr marL="4388229" indent="0">
              <a:buNone/>
              <a:defRPr sz="4799"/>
            </a:lvl3pPr>
            <a:lvl4pPr marL="6582344" indent="0">
              <a:buNone/>
              <a:defRPr sz="4299"/>
            </a:lvl4pPr>
            <a:lvl5pPr marL="8776454" indent="0">
              <a:buNone/>
              <a:defRPr sz="4299"/>
            </a:lvl5pPr>
            <a:lvl6pPr marL="10970571" indent="0">
              <a:buNone/>
              <a:defRPr sz="4299"/>
            </a:lvl6pPr>
            <a:lvl7pPr marL="13164685" indent="0">
              <a:buNone/>
              <a:defRPr sz="4299"/>
            </a:lvl7pPr>
            <a:lvl8pPr marL="15358799" indent="0">
              <a:buNone/>
              <a:defRPr sz="4299"/>
            </a:lvl8pPr>
            <a:lvl9pPr marL="17552913" indent="0">
              <a:buNone/>
              <a:defRPr sz="4299"/>
            </a:lvl9pPr>
          </a:lstStyle>
          <a:p>
            <a:pPr lvl="0"/>
            <a:r>
              <a:rPr lang="en-US"/>
              <a:t>Click to edit Master text styles</a:t>
            </a:r>
          </a:p>
        </p:txBody>
      </p:sp>
      <p:sp>
        <p:nvSpPr>
          <p:cNvPr id="5" name="Date Placeholder 3">
            <a:extLst>
              <a:ext uri="{FF2B5EF4-FFF2-40B4-BE49-F238E27FC236}">
                <a16:creationId xmlns:a16="http://schemas.microsoft.com/office/drawing/2014/main" id="{AD8C7D72-5E97-4DF2-8FDE-7F772C3A8086}"/>
              </a:ext>
            </a:extLst>
          </p:cNvPr>
          <p:cNvSpPr>
            <a:spLocks noGrp="1"/>
          </p:cNvSpPr>
          <p:nvPr>
            <p:ph type="dt" sz="half" idx="10"/>
          </p:nvPr>
        </p:nvSpPr>
        <p:spPr/>
        <p:txBody>
          <a:bodyPr/>
          <a:lstStyle>
            <a:lvl1pPr>
              <a:defRPr/>
            </a:lvl1pPr>
          </a:lstStyle>
          <a:p>
            <a:pPr>
              <a:defRPr/>
            </a:pPr>
            <a:fld id="{1D52ED42-375B-4547-B49B-CAAD5EDE948B}" type="datetimeFigureOut">
              <a:rPr lang="en-US"/>
              <a:pPr>
                <a:defRPr/>
              </a:pPr>
              <a:t>3/17/2023</a:t>
            </a:fld>
            <a:endParaRPr lang="en-US" dirty="0"/>
          </a:p>
        </p:txBody>
      </p:sp>
      <p:sp>
        <p:nvSpPr>
          <p:cNvPr id="6" name="Footer Placeholder 4">
            <a:extLst>
              <a:ext uri="{FF2B5EF4-FFF2-40B4-BE49-F238E27FC236}">
                <a16:creationId xmlns:a16="http://schemas.microsoft.com/office/drawing/2014/main" id="{25771714-A1D4-4AC0-A977-7B72A49B7506}"/>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5">
            <a:extLst>
              <a:ext uri="{FF2B5EF4-FFF2-40B4-BE49-F238E27FC236}">
                <a16:creationId xmlns:a16="http://schemas.microsoft.com/office/drawing/2014/main" id="{4AE71B77-32CA-4028-9752-DDD34BBE9041}"/>
              </a:ext>
            </a:extLst>
          </p:cNvPr>
          <p:cNvSpPr>
            <a:spLocks noGrp="1"/>
          </p:cNvSpPr>
          <p:nvPr>
            <p:ph type="sldNum" sz="quarter" idx="12"/>
          </p:nvPr>
        </p:nvSpPr>
        <p:spPr/>
        <p:txBody>
          <a:bodyPr/>
          <a:lstStyle>
            <a:lvl1pPr>
              <a:defRPr/>
            </a:lvl1pPr>
          </a:lstStyle>
          <a:p>
            <a:pPr>
              <a:defRPr/>
            </a:pPr>
            <a:fld id="{194C7B27-EF51-4909-B803-0DAF6EB1A2A6}" type="slidenum">
              <a:rPr lang="en-US" altLang="en-US"/>
              <a:pPr>
                <a:defRPr/>
              </a:pPr>
              <a:t>‹#›</a:t>
            </a:fld>
            <a:endParaRPr lang="en-US" altLang="en-US" dirty="0"/>
          </a:p>
        </p:txBody>
      </p:sp>
    </p:spTree>
    <p:extLst>
      <p:ext uri="{BB962C8B-B14F-4D97-AF65-F5344CB8AC3E}">
        <p14:creationId xmlns:p14="http://schemas.microsoft.com/office/powerpoint/2010/main" val="247342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5"/>
            <a:ext cx="26334720" cy="2720342"/>
          </a:xfrm>
        </p:spPr>
        <p:txBody>
          <a:bodyPr anchor="b"/>
          <a:lstStyle>
            <a:lvl1pPr algn="l">
              <a:defRPr sz="9599" b="1"/>
            </a:lvl1pPr>
          </a:lstStyle>
          <a:p>
            <a:r>
              <a:rPr lang="en-US"/>
              <a:t>Click to edit Master title style</a:t>
            </a:r>
          </a:p>
        </p:txBody>
      </p:sp>
      <p:sp>
        <p:nvSpPr>
          <p:cNvPr id="3" name="Picture Placeholder 2"/>
          <p:cNvSpPr>
            <a:spLocks noGrp="1"/>
          </p:cNvSpPr>
          <p:nvPr>
            <p:ph type="pic" idx="1"/>
          </p:nvPr>
        </p:nvSpPr>
        <p:spPr>
          <a:xfrm>
            <a:off x="8602982" y="2941319"/>
            <a:ext cx="26334720" cy="19751040"/>
          </a:xfrm>
        </p:spPr>
        <p:txBody>
          <a:bodyPr rtlCol="0">
            <a:normAutofit/>
          </a:bodyPr>
          <a:lstStyle>
            <a:lvl1pPr marL="0" indent="0">
              <a:buNone/>
              <a:defRPr sz="15397"/>
            </a:lvl1pPr>
            <a:lvl2pPr marL="2194116" indent="0">
              <a:buNone/>
              <a:defRPr sz="13398"/>
            </a:lvl2pPr>
            <a:lvl3pPr marL="4388229" indent="0">
              <a:buNone/>
              <a:defRPr sz="11497"/>
            </a:lvl3pPr>
            <a:lvl4pPr marL="6582344" indent="0">
              <a:buNone/>
              <a:defRPr sz="9599"/>
            </a:lvl4pPr>
            <a:lvl5pPr marL="8776454" indent="0">
              <a:buNone/>
              <a:defRPr sz="9599"/>
            </a:lvl5pPr>
            <a:lvl6pPr marL="10970571" indent="0">
              <a:buNone/>
              <a:defRPr sz="9599"/>
            </a:lvl6pPr>
            <a:lvl7pPr marL="13164685" indent="0">
              <a:buNone/>
              <a:defRPr sz="9599"/>
            </a:lvl7pPr>
            <a:lvl8pPr marL="15358799" indent="0">
              <a:buNone/>
              <a:defRPr sz="9599"/>
            </a:lvl8pPr>
            <a:lvl9pPr marL="17552913" indent="0">
              <a:buNone/>
              <a:defRPr sz="9599"/>
            </a:lvl9pPr>
          </a:lstStyle>
          <a:p>
            <a:pPr lvl="0"/>
            <a:endParaRPr lang="en-US" noProof="0" dirty="0"/>
          </a:p>
        </p:txBody>
      </p:sp>
      <p:sp>
        <p:nvSpPr>
          <p:cNvPr id="4" name="Text Placeholder 3"/>
          <p:cNvSpPr>
            <a:spLocks noGrp="1"/>
          </p:cNvSpPr>
          <p:nvPr>
            <p:ph type="body" sz="half" idx="2"/>
          </p:nvPr>
        </p:nvSpPr>
        <p:spPr>
          <a:xfrm>
            <a:off x="8602982" y="25763232"/>
            <a:ext cx="26334720" cy="3863339"/>
          </a:xfrm>
        </p:spPr>
        <p:txBody>
          <a:bodyPr/>
          <a:lstStyle>
            <a:lvl1pPr marL="0" indent="0">
              <a:buNone/>
              <a:defRPr sz="6699"/>
            </a:lvl1pPr>
            <a:lvl2pPr marL="2194116" indent="0">
              <a:buNone/>
              <a:defRPr sz="5800"/>
            </a:lvl2pPr>
            <a:lvl3pPr marL="4388229" indent="0">
              <a:buNone/>
              <a:defRPr sz="4799"/>
            </a:lvl3pPr>
            <a:lvl4pPr marL="6582344" indent="0">
              <a:buNone/>
              <a:defRPr sz="4299"/>
            </a:lvl4pPr>
            <a:lvl5pPr marL="8776454" indent="0">
              <a:buNone/>
              <a:defRPr sz="4299"/>
            </a:lvl5pPr>
            <a:lvl6pPr marL="10970571" indent="0">
              <a:buNone/>
              <a:defRPr sz="4299"/>
            </a:lvl6pPr>
            <a:lvl7pPr marL="13164685" indent="0">
              <a:buNone/>
              <a:defRPr sz="4299"/>
            </a:lvl7pPr>
            <a:lvl8pPr marL="15358799" indent="0">
              <a:buNone/>
              <a:defRPr sz="4299"/>
            </a:lvl8pPr>
            <a:lvl9pPr marL="17552913" indent="0">
              <a:buNone/>
              <a:defRPr sz="4299"/>
            </a:lvl9pPr>
          </a:lstStyle>
          <a:p>
            <a:pPr lvl="0"/>
            <a:r>
              <a:rPr lang="en-US"/>
              <a:t>Click to edit Master text styles</a:t>
            </a:r>
          </a:p>
        </p:txBody>
      </p:sp>
      <p:sp>
        <p:nvSpPr>
          <p:cNvPr id="5" name="Date Placeholder 3">
            <a:extLst>
              <a:ext uri="{FF2B5EF4-FFF2-40B4-BE49-F238E27FC236}">
                <a16:creationId xmlns:a16="http://schemas.microsoft.com/office/drawing/2014/main" id="{0B5B36EC-3250-4BA9-9849-3B5F6147D842}"/>
              </a:ext>
            </a:extLst>
          </p:cNvPr>
          <p:cNvSpPr>
            <a:spLocks noGrp="1"/>
          </p:cNvSpPr>
          <p:nvPr>
            <p:ph type="dt" sz="half" idx="10"/>
          </p:nvPr>
        </p:nvSpPr>
        <p:spPr/>
        <p:txBody>
          <a:bodyPr/>
          <a:lstStyle>
            <a:lvl1pPr>
              <a:defRPr/>
            </a:lvl1pPr>
          </a:lstStyle>
          <a:p>
            <a:pPr>
              <a:defRPr/>
            </a:pPr>
            <a:fld id="{C5694EA7-7F3C-43A7-8E37-2A0E6F77C4C9}" type="datetimeFigureOut">
              <a:rPr lang="en-US"/>
              <a:pPr>
                <a:defRPr/>
              </a:pPr>
              <a:t>3/17/2023</a:t>
            </a:fld>
            <a:endParaRPr lang="en-US" dirty="0"/>
          </a:p>
        </p:txBody>
      </p:sp>
      <p:sp>
        <p:nvSpPr>
          <p:cNvPr id="6" name="Footer Placeholder 4">
            <a:extLst>
              <a:ext uri="{FF2B5EF4-FFF2-40B4-BE49-F238E27FC236}">
                <a16:creationId xmlns:a16="http://schemas.microsoft.com/office/drawing/2014/main" id="{2A0B14E5-2BEA-436D-8039-D2AC95A65A2A}"/>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5">
            <a:extLst>
              <a:ext uri="{FF2B5EF4-FFF2-40B4-BE49-F238E27FC236}">
                <a16:creationId xmlns:a16="http://schemas.microsoft.com/office/drawing/2014/main" id="{0593168E-BF43-461B-A3FC-7E2A77821C6A}"/>
              </a:ext>
            </a:extLst>
          </p:cNvPr>
          <p:cNvSpPr>
            <a:spLocks noGrp="1"/>
          </p:cNvSpPr>
          <p:nvPr>
            <p:ph type="sldNum" sz="quarter" idx="12"/>
          </p:nvPr>
        </p:nvSpPr>
        <p:spPr/>
        <p:txBody>
          <a:bodyPr/>
          <a:lstStyle>
            <a:lvl1pPr>
              <a:defRPr/>
            </a:lvl1pPr>
          </a:lstStyle>
          <a:p>
            <a:pPr>
              <a:defRPr/>
            </a:pPr>
            <a:fld id="{B689A1C3-4626-4AC9-B089-268BD9A7D21A}" type="slidenum">
              <a:rPr lang="en-US" altLang="en-US"/>
              <a:pPr>
                <a:defRPr/>
              </a:pPr>
              <a:t>‹#›</a:t>
            </a:fld>
            <a:endParaRPr lang="en-US" altLang="en-US" dirty="0"/>
          </a:p>
        </p:txBody>
      </p:sp>
    </p:spTree>
    <p:extLst>
      <p:ext uri="{BB962C8B-B14F-4D97-AF65-F5344CB8AC3E}">
        <p14:creationId xmlns:p14="http://schemas.microsoft.com/office/powerpoint/2010/main" val="15254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7057"/>
          </a:schemeClr>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F0AB672-69F5-44B9-8374-44DEE7B9BFC6}"/>
              </a:ext>
            </a:extLst>
          </p:cNvPr>
          <p:cNvSpPr>
            <a:spLocks noGrp="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894" tIns="219448" rIns="438894" bIns="219448"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9FE04820-0540-4217-A58A-EE73AE7F245C}"/>
              </a:ext>
            </a:extLst>
          </p:cNvPr>
          <p:cNvSpPr>
            <a:spLocks noGrp="1"/>
          </p:cNvSpPr>
          <p:nvPr>
            <p:ph type="body" idx="1"/>
          </p:nvPr>
        </p:nvSpPr>
        <p:spPr bwMode="auto">
          <a:xfrm>
            <a:off x="2193925" y="7680328"/>
            <a:ext cx="39503350" cy="2172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894" tIns="219448" rIns="438894" bIns="21944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734F2D3-68CA-4F99-9423-7C0E4E41573D}"/>
              </a:ext>
            </a:extLst>
          </p:cNvPr>
          <p:cNvSpPr>
            <a:spLocks noGrp="1"/>
          </p:cNvSpPr>
          <p:nvPr>
            <p:ph type="dt" sz="half" idx="2"/>
          </p:nvPr>
        </p:nvSpPr>
        <p:spPr>
          <a:xfrm>
            <a:off x="2193925" y="30511754"/>
            <a:ext cx="10242550" cy="1752600"/>
          </a:xfrm>
          <a:prstGeom prst="rect">
            <a:avLst/>
          </a:prstGeom>
        </p:spPr>
        <p:txBody>
          <a:bodyPr vert="horz" wrap="square" lIns="438894" tIns="219448" rIns="438894" bIns="219448" numCol="1" anchor="ctr" anchorCtr="0" compatLnSpc="1">
            <a:prstTxWarp prst="textNoShape">
              <a:avLst/>
            </a:prstTxWarp>
          </a:bodyPr>
          <a:lstStyle>
            <a:lvl1pPr defTabSz="4386958" eaLnBrk="1" hangingPunct="1">
              <a:defRPr sz="5800">
                <a:solidFill>
                  <a:srgbClr val="898989"/>
                </a:solidFill>
                <a:cs typeface="Arial" pitchFamily="34" charset="0"/>
              </a:defRPr>
            </a:lvl1pPr>
          </a:lstStyle>
          <a:p>
            <a:pPr>
              <a:defRPr/>
            </a:pPr>
            <a:fld id="{C6A3B2DA-472B-4DB2-ABC0-7402F8DA3A4B}" type="datetimeFigureOut">
              <a:rPr lang="en-US"/>
              <a:pPr>
                <a:defRPr/>
              </a:pPr>
              <a:t>3/17/2023</a:t>
            </a:fld>
            <a:endParaRPr lang="en-US" dirty="0"/>
          </a:p>
        </p:txBody>
      </p:sp>
      <p:sp>
        <p:nvSpPr>
          <p:cNvPr id="5" name="Footer Placeholder 4">
            <a:extLst>
              <a:ext uri="{FF2B5EF4-FFF2-40B4-BE49-F238E27FC236}">
                <a16:creationId xmlns:a16="http://schemas.microsoft.com/office/drawing/2014/main" id="{C914C539-EE74-4D9F-88E1-03B88F7C34A8}"/>
              </a:ext>
            </a:extLst>
          </p:cNvPr>
          <p:cNvSpPr>
            <a:spLocks noGrp="1"/>
          </p:cNvSpPr>
          <p:nvPr>
            <p:ph type="ftr" sz="quarter" idx="3"/>
          </p:nvPr>
        </p:nvSpPr>
        <p:spPr>
          <a:xfrm>
            <a:off x="14995525" y="30511754"/>
            <a:ext cx="13900150" cy="1752600"/>
          </a:xfrm>
          <a:prstGeom prst="rect">
            <a:avLst/>
          </a:prstGeom>
        </p:spPr>
        <p:txBody>
          <a:bodyPr vert="horz" lIns="438894" tIns="219448" rIns="438894" bIns="219448" rtlCol="0" anchor="ctr"/>
          <a:lstStyle>
            <a:lvl1pPr algn="ctr" defTabSz="4388229" eaLnBrk="1" fontAlgn="auto" hangingPunct="1">
              <a:spcBef>
                <a:spcPts val="0"/>
              </a:spcBef>
              <a:spcAft>
                <a:spcPts val="0"/>
              </a:spcAft>
              <a:defRPr sz="5800">
                <a:solidFill>
                  <a:schemeClr val="tx1">
                    <a:tint val="75000"/>
                  </a:schemeClr>
                </a:solidFill>
                <a:latin typeface="+mn-lt"/>
                <a:ea typeface="+mn-ea"/>
                <a:cs typeface="+mn-cs"/>
              </a:defRPr>
            </a:lvl1pPr>
          </a:lstStyle>
          <a:p>
            <a:pPr>
              <a:defRPr/>
            </a:pPr>
            <a:endParaRPr lang="en-US" dirty="0"/>
          </a:p>
        </p:txBody>
      </p:sp>
      <p:sp>
        <p:nvSpPr>
          <p:cNvPr id="6" name="Slide Number Placeholder 5">
            <a:extLst>
              <a:ext uri="{FF2B5EF4-FFF2-40B4-BE49-F238E27FC236}">
                <a16:creationId xmlns:a16="http://schemas.microsoft.com/office/drawing/2014/main" id="{AC5DEC1C-3C83-4125-813E-67C8221315B3}"/>
              </a:ext>
            </a:extLst>
          </p:cNvPr>
          <p:cNvSpPr>
            <a:spLocks noGrp="1"/>
          </p:cNvSpPr>
          <p:nvPr>
            <p:ph type="sldNum" sz="quarter" idx="4"/>
          </p:nvPr>
        </p:nvSpPr>
        <p:spPr>
          <a:xfrm>
            <a:off x="31454725" y="30511754"/>
            <a:ext cx="10242550" cy="1752600"/>
          </a:xfrm>
          <a:prstGeom prst="rect">
            <a:avLst/>
          </a:prstGeom>
        </p:spPr>
        <p:txBody>
          <a:bodyPr vert="horz" wrap="square" lIns="438894" tIns="219448" rIns="438894" bIns="219448" numCol="1" anchor="ctr" anchorCtr="0" compatLnSpc="1">
            <a:prstTxWarp prst="textNoShape">
              <a:avLst/>
            </a:prstTxWarp>
          </a:bodyPr>
          <a:lstStyle>
            <a:lvl1pPr algn="r" eaLnBrk="1" hangingPunct="1">
              <a:defRPr sz="5800">
                <a:solidFill>
                  <a:srgbClr val="898989"/>
                </a:solidFill>
                <a:cs typeface="Arial" panose="020B0604020202020204" pitchFamily="34" charset="0"/>
              </a:defRPr>
            </a:lvl1pPr>
          </a:lstStyle>
          <a:p>
            <a:pPr>
              <a:defRPr/>
            </a:pPr>
            <a:fld id="{18150072-FBE3-4428-9986-22B60AA2D211}"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5546" rtl="0" eaLnBrk="0" fontAlgn="base" hangingPunct="0">
        <a:spcBef>
          <a:spcPct val="0"/>
        </a:spcBef>
        <a:spcAft>
          <a:spcPct val="0"/>
        </a:spcAft>
        <a:defRPr sz="21097" kern="1200">
          <a:solidFill>
            <a:schemeClr val="tx1"/>
          </a:solidFill>
          <a:latin typeface="+mj-lt"/>
          <a:ea typeface="MS PGothic" pitchFamily="34" charset="-128"/>
          <a:cs typeface="ＭＳ Ｐゴシック" charset="0"/>
        </a:defRPr>
      </a:lvl1pPr>
      <a:lvl2pPr algn="ctr" defTabSz="4385546" rtl="0" eaLnBrk="0" fontAlgn="base" hangingPunct="0">
        <a:spcBef>
          <a:spcPct val="0"/>
        </a:spcBef>
        <a:spcAft>
          <a:spcPct val="0"/>
        </a:spcAft>
        <a:defRPr sz="21097">
          <a:solidFill>
            <a:schemeClr val="tx1"/>
          </a:solidFill>
          <a:latin typeface="Calibri" pitchFamily="34" charset="0"/>
          <a:ea typeface="MS PGothic" pitchFamily="34" charset="-128"/>
          <a:cs typeface="ＭＳ Ｐゴシック" charset="0"/>
        </a:defRPr>
      </a:lvl2pPr>
      <a:lvl3pPr algn="ctr" defTabSz="4385546" rtl="0" eaLnBrk="0" fontAlgn="base" hangingPunct="0">
        <a:spcBef>
          <a:spcPct val="0"/>
        </a:spcBef>
        <a:spcAft>
          <a:spcPct val="0"/>
        </a:spcAft>
        <a:defRPr sz="21097">
          <a:solidFill>
            <a:schemeClr val="tx1"/>
          </a:solidFill>
          <a:latin typeface="Calibri" pitchFamily="34" charset="0"/>
          <a:ea typeface="MS PGothic" pitchFamily="34" charset="-128"/>
          <a:cs typeface="ＭＳ Ｐゴシック" charset="0"/>
        </a:defRPr>
      </a:lvl3pPr>
      <a:lvl4pPr algn="ctr" defTabSz="4385546" rtl="0" eaLnBrk="0" fontAlgn="base" hangingPunct="0">
        <a:spcBef>
          <a:spcPct val="0"/>
        </a:spcBef>
        <a:spcAft>
          <a:spcPct val="0"/>
        </a:spcAft>
        <a:defRPr sz="21097">
          <a:solidFill>
            <a:schemeClr val="tx1"/>
          </a:solidFill>
          <a:latin typeface="Calibri" pitchFamily="34" charset="0"/>
          <a:ea typeface="MS PGothic" pitchFamily="34" charset="-128"/>
          <a:cs typeface="ＭＳ Ｐゴシック" charset="0"/>
        </a:defRPr>
      </a:lvl4pPr>
      <a:lvl5pPr algn="ctr" defTabSz="4385546" rtl="0" eaLnBrk="0" fontAlgn="base" hangingPunct="0">
        <a:spcBef>
          <a:spcPct val="0"/>
        </a:spcBef>
        <a:spcAft>
          <a:spcPct val="0"/>
        </a:spcAft>
        <a:defRPr sz="21097">
          <a:solidFill>
            <a:schemeClr val="tx1"/>
          </a:solidFill>
          <a:latin typeface="Calibri" pitchFamily="34" charset="0"/>
          <a:ea typeface="MS PGothic" pitchFamily="34" charset="-128"/>
          <a:cs typeface="ＭＳ Ｐゴシック" charset="0"/>
        </a:defRPr>
      </a:lvl5pPr>
      <a:lvl6pPr marL="457108" algn="ctr" defTabSz="4386958" rtl="0" fontAlgn="base">
        <a:spcBef>
          <a:spcPct val="0"/>
        </a:spcBef>
        <a:spcAft>
          <a:spcPct val="0"/>
        </a:spcAft>
        <a:defRPr sz="21097">
          <a:solidFill>
            <a:schemeClr val="tx1"/>
          </a:solidFill>
          <a:latin typeface="Calibri" pitchFamily="34" charset="0"/>
        </a:defRPr>
      </a:lvl6pPr>
      <a:lvl7pPr marL="914216" algn="ctr" defTabSz="4386958" rtl="0" fontAlgn="base">
        <a:spcBef>
          <a:spcPct val="0"/>
        </a:spcBef>
        <a:spcAft>
          <a:spcPct val="0"/>
        </a:spcAft>
        <a:defRPr sz="21097">
          <a:solidFill>
            <a:schemeClr val="tx1"/>
          </a:solidFill>
          <a:latin typeface="Calibri" pitchFamily="34" charset="0"/>
        </a:defRPr>
      </a:lvl7pPr>
      <a:lvl8pPr marL="1371321" algn="ctr" defTabSz="4386958" rtl="0" fontAlgn="base">
        <a:spcBef>
          <a:spcPct val="0"/>
        </a:spcBef>
        <a:spcAft>
          <a:spcPct val="0"/>
        </a:spcAft>
        <a:defRPr sz="21097">
          <a:solidFill>
            <a:schemeClr val="tx1"/>
          </a:solidFill>
          <a:latin typeface="Calibri" pitchFamily="34" charset="0"/>
        </a:defRPr>
      </a:lvl8pPr>
      <a:lvl9pPr marL="1828427" algn="ctr" defTabSz="4386958" rtl="0" fontAlgn="base">
        <a:spcBef>
          <a:spcPct val="0"/>
        </a:spcBef>
        <a:spcAft>
          <a:spcPct val="0"/>
        </a:spcAft>
        <a:defRPr sz="21097">
          <a:solidFill>
            <a:schemeClr val="tx1"/>
          </a:solidFill>
          <a:latin typeface="Calibri" pitchFamily="34" charset="0"/>
        </a:defRPr>
      </a:lvl9pPr>
    </p:titleStyle>
    <p:bodyStyle>
      <a:lvl1pPr marL="1642795" indent="-1642795" algn="l" defTabSz="4385546" rtl="0" eaLnBrk="0" fontAlgn="base" hangingPunct="0">
        <a:spcBef>
          <a:spcPct val="20000"/>
        </a:spcBef>
        <a:spcAft>
          <a:spcPct val="0"/>
        </a:spcAft>
        <a:buFont typeface="Arial" panose="020B0604020202020204" pitchFamily="34" charset="0"/>
        <a:buChar char="•"/>
        <a:defRPr sz="15397" kern="1200">
          <a:solidFill>
            <a:schemeClr val="tx1"/>
          </a:solidFill>
          <a:latin typeface="+mn-lt"/>
          <a:ea typeface="MS PGothic" pitchFamily="34" charset="-128"/>
          <a:cs typeface="ＭＳ Ｐゴシック" charset="0"/>
        </a:defRPr>
      </a:lvl1pPr>
      <a:lvl2pPr marL="3563358" indent="-1368201" algn="l" defTabSz="4385546" rtl="0" eaLnBrk="0" fontAlgn="base" hangingPunct="0">
        <a:spcBef>
          <a:spcPct val="20000"/>
        </a:spcBef>
        <a:spcAft>
          <a:spcPct val="0"/>
        </a:spcAft>
        <a:buFont typeface="Arial" panose="020B0604020202020204" pitchFamily="34" charset="0"/>
        <a:buChar char="–"/>
        <a:defRPr sz="13398" kern="1200">
          <a:solidFill>
            <a:schemeClr val="tx1"/>
          </a:solidFill>
          <a:latin typeface="+mn-lt"/>
          <a:ea typeface="MS PGothic" pitchFamily="34" charset="-128"/>
          <a:cs typeface="+mn-cs"/>
        </a:defRPr>
      </a:lvl2pPr>
      <a:lvl3pPr marL="5482331" indent="-1095195" algn="l" defTabSz="4385546" rtl="0" eaLnBrk="0" fontAlgn="base" hangingPunct="0">
        <a:spcBef>
          <a:spcPct val="20000"/>
        </a:spcBef>
        <a:spcAft>
          <a:spcPct val="0"/>
        </a:spcAft>
        <a:buFont typeface="Arial" panose="020B0604020202020204" pitchFamily="34" charset="0"/>
        <a:buChar char="•"/>
        <a:defRPr sz="11497" kern="1200">
          <a:solidFill>
            <a:schemeClr val="tx1"/>
          </a:solidFill>
          <a:latin typeface="+mn-lt"/>
          <a:ea typeface="MS PGothic" pitchFamily="34" charset="-128"/>
          <a:cs typeface="+mn-cs"/>
        </a:defRPr>
      </a:lvl3pPr>
      <a:lvl4pPr marL="7677485" indent="-1095195" algn="l" defTabSz="4385546" rtl="0" eaLnBrk="0" fontAlgn="base" hangingPunct="0">
        <a:spcBef>
          <a:spcPct val="20000"/>
        </a:spcBef>
        <a:spcAft>
          <a:spcPct val="0"/>
        </a:spcAft>
        <a:buFont typeface="Arial" panose="020B0604020202020204" pitchFamily="34" charset="0"/>
        <a:buChar char="–"/>
        <a:defRPr sz="9599" kern="1200">
          <a:solidFill>
            <a:schemeClr val="tx1"/>
          </a:solidFill>
          <a:latin typeface="+mn-lt"/>
          <a:ea typeface="MS PGothic" pitchFamily="34" charset="-128"/>
          <a:cs typeface="+mn-cs"/>
        </a:defRPr>
      </a:lvl4pPr>
      <a:lvl5pPr marL="9871053" indent="-1095195" algn="l" defTabSz="4385546" rtl="0" eaLnBrk="0" fontAlgn="base" hangingPunct="0">
        <a:spcBef>
          <a:spcPct val="20000"/>
        </a:spcBef>
        <a:spcAft>
          <a:spcPct val="0"/>
        </a:spcAft>
        <a:buFont typeface="Arial" panose="020B0604020202020204" pitchFamily="34" charset="0"/>
        <a:buChar char="»"/>
        <a:defRPr sz="9599" kern="1200">
          <a:solidFill>
            <a:schemeClr val="tx1"/>
          </a:solidFill>
          <a:latin typeface="+mn-lt"/>
          <a:ea typeface="MS PGothic" pitchFamily="34" charset="-128"/>
          <a:cs typeface="+mn-cs"/>
        </a:defRPr>
      </a:lvl5pPr>
      <a:lvl6pPr marL="12067630" indent="-1097057" algn="l" defTabSz="4388229" rtl="0" eaLnBrk="1" latinLnBrk="0" hangingPunct="1">
        <a:spcBef>
          <a:spcPct val="20000"/>
        </a:spcBef>
        <a:buFont typeface="Arial" pitchFamily="34" charset="0"/>
        <a:buChar char="•"/>
        <a:defRPr sz="9599" kern="1200">
          <a:solidFill>
            <a:schemeClr val="tx1"/>
          </a:solidFill>
          <a:latin typeface="+mn-lt"/>
          <a:ea typeface="+mn-ea"/>
          <a:cs typeface="+mn-cs"/>
        </a:defRPr>
      </a:lvl6pPr>
      <a:lvl7pPr marL="14261742" indent="-1097057" algn="l" defTabSz="4388229" rtl="0" eaLnBrk="1" latinLnBrk="0" hangingPunct="1">
        <a:spcBef>
          <a:spcPct val="20000"/>
        </a:spcBef>
        <a:buFont typeface="Arial" pitchFamily="34" charset="0"/>
        <a:buChar char="•"/>
        <a:defRPr sz="9599" kern="1200">
          <a:solidFill>
            <a:schemeClr val="tx1"/>
          </a:solidFill>
          <a:latin typeface="+mn-lt"/>
          <a:ea typeface="+mn-ea"/>
          <a:cs typeface="+mn-cs"/>
        </a:defRPr>
      </a:lvl7pPr>
      <a:lvl8pPr marL="16455857" indent="-1097057" algn="l" defTabSz="4388229" rtl="0" eaLnBrk="1" latinLnBrk="0" hangingPunct="1">
        <a:spcBef>
          <a:spcPct val="20000"/>
        </a:spcBef>
        <a:buFont typeface="Arial" pitchFamily="34" charset="0"/>
        <a:buChar char="•"/>
        <a:defRPr sz="9599" kern="1200">
          <a:solidFill>
            <a:schemeClr val="tx1"/>
          </a:solidFill>
          <a:latin typeface="+mn-lt"/>
          <a:ea typeface="+mn-ea"/>
          <a:cs typeface="+mn-cs"/>
        </a:defRPr>
      </a:lvl8pPr>
      <a:lvl9pPr marL="18649969" indent="-1097057" algn="l" defTabSz="4388229" rtl="0" eaLnBrk="1" latinLnBrk="0" hangingPunct="1">
        <a:spcBef>
          <a:spcPct val="20000"/>
        </a:spcBef>
        <a:buFont typeface="Arial" pitchFamily="34" charset="0"/>
        <a:buChar char="•"/>
        <a:defRPr sz="9599" kern="1200">
          <a:solidFill>
            <a:schemeClr val="tx1"/>
          </a:solidFill>
          <a:latin typeface="+mn-lt"/>
          <a:ea typeface="+mn-ea"/>
          <a:cs typeface="+mn-cs"/>
        </a:defRPr>
      </a:lvl9pPr>
    </p:bodyStyle>
    <p:otherStyle>
      <a:defPPr>
        <a:defRPr lang="en-US"/>
      </a:defPPr>
      <a:lvl1pPr marL="0" algn="l" defTabSz="4388229" rtl="0" eaLnBrk="1" latinLnBrk="0" hangingPunct="1">
        <a:defRPr sz="8597" kern="1200">
          <a:solidFill>
            <a:schemeClr val="tx1"/>
          </a:solidFill>
          <a:latin typeface="+mn-lt"/>
          <a:ea typeface="+mn-ea"/>
          <a:cs typeface="+mn-cs"/>
        </a:defRPr>
      </a:lvl1pPr>
      <a:lvl2pPr marL="2194116" algn="l" defTabSz="4388229" rtl="0" eaLnBrk="1" latinLnBrk="0" hangingPunct="1">
        <a:defRPr sz="8597" kern="1200">
          <a:solidFill>
            <a:schemeClr val="tx1"/>
          </a:solidFill>
          <a:latin typeface="+mn-lt"/>
          <a:ea typeface="+mn-ea"/>
          <a:cs typeface="+mn-cs"/>
        </a:defRPr>
      </a:lvl2pPr>
      <a:lvl3pPr marL="4388229" algn="l" defTabSz="4388229" rtl="0" eaLnBrk="1" latinLnBrk="0" hangingPunct="1">
        <a:defRPr sz="8597" kern="1200">
          <a:solidFill>
            <a:schemeClr val="tx1"/>
          </a:solidFill>
          <a:latin typeface="+mn-lt"/>
          <a:ea typeface="+mn-ea"/>
          <a:cs typeface="+mn-cs"/>
        </a:defRPr>
      </a:lvl3pPr>
      <a:lvl4pPr marL="6582344" algn="l" defTabSz="4388229" rtl="0" eaLnBrk="1" latinLnBrk="0" hangingPunct="1">
        <a:defRPr sz="8597" kern="1200">
          <a:solidFill>
            <a:schemeClr val="tx1"/>
          </a:solidFill>
          <a:latin typeface="+mn-lt"/>
          <a:ea typeface="+mn-ea"/>
          <a:cs typeface="+mn-cs"/>
        </a:defRPr>
      </a:lvl4pPr>
      <a:lvl5pPr marL="8776454" algn="l" defTabSz="4388229" rtl="0" eaLnBrk="1" latinLnBrk="0" hangingPunct="1">
        <a:defRPr sz="8597" kern="1200">
          <a:solidFill>
            <a:schemeClr val="tx1"/>
          </a:solidFill>
          <a:latin typeface="+mn-lt"/>
          <a:ea typeface="+mn-ea"/>
          <a:cs typeface="+mn-cs"/>
        </a:defRPr>
      </a:lvl5pPr>
      <a:lvl6pPr marL="10970571" algn="l" defTabSz="4388229" rtl="0" eaLnBrk="1" latinLnBrk="0" hangingPunct="1">
        <a:defRPr sz="8597" kern="1200">
          <a:solidFill>
            <a:schemeClr val="tx1"/>
          </a:solidFill>
          <a:latin typeface="+mn-lt"/>
          <a:ea typeface="+mn-ea"/>
          <a:cs typeface="+mn-cs"/>
        </a:defRPr>
      </a:lvl6pPr>
      <a:lvl7pPr marL="13164685" algn="l" defTabSz="4388229" rtl="0" eaLnBrk="1" latinLnBrk="0" hangingPunct="1">
        <a:defRPr sz="8597" kern="1200">
          <a:solidFill>
            <a:schemeClr val="tx1"/>
          </a:solidFill>
          <a:latin typeface="+mn-lt"/>
          <a:ea typeface="+mn-ea"/>
          <a:cs typeface="+mn-cs"/>
        </a:defRPr>
      </a:lvl7pPr>
      <a:lvl8pPr marL="15358799" algn="l" defTabSz="4388229" rtl="0" eaLnBrk="1" latinLnBrk="0" hangingPunct="1">
        <a:defRPr sz="8597" kern="1200">
          <a:solidFill>
            <a:schemeClr val="tx1"/>
          </a:solidFill>
          <a:latin typeface="+mn-lt"/>
          <a:ea typeface="+mn-ea"/>
          <a:cs typeface="+mn-cs"/>
        </a:defRPr>
      </a:lvl8pPr>
      <a:lvl9pPr marL="17552913" algn="l" defTabSz="4388229" rtl="0" eaLnBrk="1" latinLnBrk="0" hangingPunct="1">
        <a:defRPr sz="859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Picture 127" descr="Chart, histogram&#10;&#10;Description automatically generated">
            <a:extLst>
              <a:ext uri="{FF2B5EF4-FFF2-40B4-BE49-F238E27FC236}">
                <a16:creationId xmlns:a16="http://schemas.microsoft.com/office/drawing/2014/main" id="{0AEC8033-D1F0-9F63-44C9-888F36D64A23}"/>
              </a:ext>
            </a:extLst>
          </p:cNvPr>
          <p:cNvPicPr>
            <a:picLocks noChangeAspect="1"/>
          </p:cNvPicPr>
          <p:nvPr/>
        </p:nvPicPr>
        <p:blipFill rotWithShape="1">
          <a:blip r:embed="rId2">
            <a:extLst>
              <a:ext uri="{28A0092B-C50C-407E-A947-70E740481C1C}">
                <a14:useLocalDpi xmlns:a14="http://schemas.microsoft.com/office/drawing/2010/main" val="0"/>
              </a:ext>
            </a:extLst>
          </a:blip>
          <a:srcRect l="2055" t="10094" b="11228"/>
          <a:stretch/>
        </p:blipFill>
        <p:spPr>
          <a:xfrm>
            <a:off x="14154009" y="21549314"/>
            <a:ext cx="6074589" cy="3413368"/>
          </a:xfrm>
          <a:prstGeom prst="rect">
            <a:avLst/>
          </a:prstGeom>
        </p:spPr>
      </p:pic>
      <p:pic>
        <p:nvPicPr>
          <p:cNvPr id="133" name="Picture 132" descr="Chart, box and whisker chart&#10;&#10;Description automatically generated">
            <a:extLst>
              <a:ext uri="{FF2B5EF4-FFF2-40B4-BE49-F238E27FC236}">
                <a16:creationId xmlns:a16="http://schemas.microsoft.com/office/drawing/2014/main" id="{A831C653-02B4-E96D-579F-287315B085E1}"/>
              </a:ext>
            </a:extLst>
          </p:cNvPr>
          <p:cNvPicPr>
            <a:picLocks noChangeAspect="1"/>
          </p:cNvPicPr>
          <p:nvPr/>
        </p:nvPicPr>
        <p:blipFill rotWithShape="1">
          <a:blip r:embed="rId3">
            <a:extLst>
              <a:ext uri="{28A0092B-C50C-407E-A947-70E740481C1C}">
                <a14:useLocalDpi xmlns:a14="http://schemas.microsoft.com/office/drawing/2010/main" val="0"/>
              </a:ext>
            </a:extLst>
          </a:blip>
          <a:srcRect l="5460" r="6891"/>
          <a:stretch/>
        </p:blipFill>
        <p:spPr>
          <a:xfrm>
            <a:off x="23239205" y="21387725"/>
            <a:ext cx="5146278" cy="3654171"/>
          </a:xfrm>
          <a:prstGeom prst="rect">
            <a:avLst/>
          </a:prstGeom>
        </p:spPr>
      </p:pic>
      <p:pic>
        <p:nvPicPr>
          <p:cNvPr id="236" name="Picture 235" descr="Chart, box and whisker chart&#10;&#10;Description automatically generated">
            <a:extLst>
              <a:ext uri="{FF2B5EF4-FFF2-40B4-BE49-F238E27FC236}">
                <a16:creationId xmlns:a16="http://schemas.microsoft.com/office/drawing/2014/main" id="{50E3C742-0E34-0939-4B37-2E6554396C34}"/>
              </a:ext>
            </a:extLst>
          </p:cNvPr>
          <p:cNvPicPr>
            <a:picLocks noChangeAspect="1"/>
          </p:cNvPicPr>
          <p:nvPr/>
        </p:nvPicPr>
        <p:blipFill rotWithShape="1">
          <a:blip r:embed="rId4">
            <a:extLst>
              <a:ext uri="{28A0092B-C50C-407E-A947-70E740481C1C}">
                <a14:useLocalDpi xmlns:a14="http://schemas.microsoft.com/office/drawing/2010/main" val="0"/>
              </a:ext>
            </a:extLst>
          </a:blip>
          <a:srcRect l="2184" r="4696"/>
          <a:stretch/>
        </p:blipFill>
        <p:spPr>
          <a:xfrm>
            <a:off x="23048721" y="27870181"/>
            <a:ext cx="5391261" cy="4049842"/>
          </a:xfrm>
          <a:prstGeom prst="rect">
            <a:avLst/>
          </a:prstGeom>
        </p:spPr>
      </p:pic>
      <p:pic>
        <p:nvPicPr>
          <p:cNvPr id="231" name="Picture 230" descr="Chart, bar chart&#10;&#10;Description automatically generated">
            <a:extLst>
              <a:ext uri="{FF2B5EF4-FFF2-40B4-BE49-F238E27FC236}">
                <a16:creationId xmlns:a16="http://schemas.microsoft.com/office/drawing/2014/main" id="{9EBFFB0C-7F16-5C46-CB55-B59A90137628}"/>
              </a:ext>
            </a:extLst>
          </p:cNvPr>
          <p:cNvPicPr>
            <a:picLocks noChangeAspect="1"/>
          </p:cNvPicPr>
          <p:nvPr/>
        </p:nvPicPr>
        <p:blipFill rotWithShape="1">
          <a:blip r:embed="rId5">
            <a:extLst>
              <a:ext uri="{28A0092B-C50C-407E-A947-70E740481C1C}">
                <a14:useLocalDpi xmlns:a14="http://schemas.microsoft.com/office/drawing/2010/main" val="0"/>
              </a:ext>
            </a:extLst>
          </a:blip>
          <a:srcRect r="5617"/>
          <a:stretch/>
        </p:blipFill>
        <p:spPr>
          <a:xfrm>
            <a:off x="14028680" y="27893148"/>
            <a:ext cx="5885743" cy="3859568"/>
          </a:xfrm>
          <a:prstGeom prst="rect">
            <a:avLst/>
          </a:prstGeom>
        </p:spPr>
      </p:pic>
      <p:pic>
        <p:nvPicPr>
          <p:cNvPr id="48" name="Picture 47" descr="Chart, bar chart, histogram&#10;&#10;Description automatically generated">
            <a:extLst>
              <a:ext uri="{FF2B5EF4-FFF2-40B4-BE49-F238E27FC236}">
                <a16:creationId xmlns:a16="http://schemas.microsoft.com/office/drawing/2014/main" id="{E26816B0-9377-47E6-1CD8-295FD2398D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067506" y="14332439"/>
            <a:ext cx="8050031" cy="4281350"/>
          </a:xfrm>
          <a:prstGeom prst="rect">
            <a:avLst/>
          </a:prstGeom>
        </p:spPr>
      </p:pic>
      <p:sp>
        <p:nvSpPr>
          <p:cNvPr id="178" name="Rectangle: Rounded Corners 177">
            <a:extLst>
              <a:ext uri="{FF2B5EF4-FFF2-40B4-BE49-F238E27FC236}">
                <a16:creationId xmlns:a16="http://schemas.microsoft.com/office/drawing/2014/main" id="{F8AFD2C1-4757-59B0-2A1B-8148F7265F58}"/>
              </a:ext>
            </a:extLst>
          </p:cNvPr>
          <p:cNvSpPr/>
          <p:nvPr/>
        </p:nvSpPr>
        <p:spPr>
          <a:xfrm>
            <a:off x="32411908" y="7153336"/>
            <a:ext cx="4035238" cy="111122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sp>
        <p:nvSpPr>
          <p:cNvPr id="179" name="Rectangle: Rounded Corners 178">
            <a:extLst>
              <a:ext uri="{FF2B5EF4-FFF2-40B4-BE49-F238E27FC236}">
                <a16:creationId xmlns:a16="http://schemas.microsoft.com/office/drawing/2014/main" id="{B91A49B5-87B8-958D-9561-88ACF29BFD4B}"/>
              </a:ext>
            </a:extLst>
          </p:cNvPr>
          <p:cNvSpPr/>
          <p:nvPr/>
        </p:nvSpPr>
        <p:spPr>
          <a:xfrm>
            <a:off x="36802886" y="7155212"/>
            <a:ext cx="3174033" cy="111122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mj-lt"/>
              <a:cs typeface="Arial" panose="020B0604020202020204" pitchFamily="34" charset="0"/>
            </a:endParaRPr>
          </a:p>
        </p:txBody>
      </p:sp>
      <p:sp>
        <p:nvSpPr>
          <p:cNvPr id="180" name="Rectangle: Rounded Corners 179">
            <a:extLst>
              <a:ext uri="{FF2B5EF4-FFF2-40B4-BE49-F238E27FC236}">
                <a16:creationId xmlns:a16="http://schemas.microsoft.com/office/drawing/2014/main" id="{9B82D6AB-5C9B-73C9-B805-A72284930338}"/>
              </a:ext>
            </a:extLst>
          </p:cNvPr>
          <p:cNvSpPr/>
          <p:nvPr/>
        </p:nvSpPr>
        <p:spPr>
          <a:xfrm>
            <a:off x="40332659" y="7162871"/>
            <a:ext cx="3174033" cy="111122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sp>
        <p:nvSpPr>
          <p:cNvPr id="70" name="Rectangle: Rounded Corners 69">
            <a:extLst>
              <a:ext uri="{FF2B5EF4-FFF2-40B4-BE49-F238E27FC236}">
                <a16:creationId xmlns:a16="http://schemas.microsoft.com/office/drawing/2014/main" id="{58F7FA0C-35A5-D79C-515B-8C0850496502}"/>
              </a:ext>
            </a:extLst>
          </p:cNvPr>
          <p:cNvSpPr/>
          <p:nvPr/>
        </p:nvSpPr>
        <p:spPr>
          <a:xfrm>
            <a:off x="25602395" y="10789624"/>
            <a:ext cx="1975183" cy="2173193"/>
          </a:xfrm>
          <a:prstGeom prst="roundRect">
            <a:avLst/>
          </a:prstGeom>
          <a:noFill/>
          <a:ln>
            <a:solidFill>
              <a:schemeClr val="accent3">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sp>
        <p:nvSpPr>
          <p:cNvPr id="4" name="Rectangle 3">
            <a:extLst>
              <a:ext uri="{FF2B5EF4-FFF2-40B4-BE49-F238E27FC236}">
                <a16:creationId xmlns:a16="http://schemas.microsoft.com/office/drawing/2014/main" id="{F8251B1E-6B32-65BB-CBE5-59D91DA8E586}"/>
              </a:ext>
            </a:extLst>
          </p:cNvPr>
          <p:cNvSpPr/>
          <p:nvPr/>
        </p:nvSpPr>
        <p:spPr>
          <a:xfrm>
            <a:off x="0" y="0"/>
            <a:ext cx="43891200" cy="5143039"/>
          </a:xfrm>
          <a:prstGeom prst="rect">
            <a:avLst/>
          </a:prstGeom>
          <a:solidFill>
            <a:srgbClr val="331858"/>
          </a:solidFill>
          <a:ln>
            <a:solidFill>
              <a:srgbClr val="331858"/>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4388229" eaLnBrk="1" fontAlgn="auto" hangingPunct="1">
              <a:spcBef>
                <a:spcPts val="0"/>
              </a:spcBef>
              <a:spcAft>
                <a:spcPts val="0"/>
              </a:spcAft>
              <a:defRPr/>
            </a:pPr>
            <a:r>
              <a:rPr lang="en-US" sz="8597" dirty="0">
                <a:latin typeface="+mj-lt"/>
                <a:cs typeface="Arial" panose="020B0604020202020204" pitchFamily="34" charset="0"/>
              </a:rPr>
              <a:t>  </a:t>
            </a:r>
          </a:p>
        </p:txBody>
      </p:sp>
      <p:sp>
        <p:nvSpPr>
          <p:cNvPr id="5" name="TextBox 8">
            <a:extLst>
              <a:ext uri="{FF2B5EF4-FFF2-40B4-BE49-F238E27FC236}">
                <a16:creationId xmlns:a16="http://schemas.microsoft.com/office/drawing/2014/main" id="{50574F27-E346-B9B9-B6E5-9992369CE1FA}"/>
              </a:ext>
            </a:extLst>
          </p:cNvPr>
          <p:cNvSpPr txBox="1">
            <a:spLocks noChangeArrowheads="1"/>
          </p:cNvSpPr>
          <p:nvPr/>
        </p:nvSpPr>
        <p:spPr bwMode="auto">
          <a:xfrm>
            <a:off x="4964112" y="3368827"/>
            <a:ext cx="33680400" cy="138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spcBef>
                <a:spcPct val="20000"/>
              </a:spcBef>
              <a:buFont typeface="Arial" panose="020B0604020202020204" pitchFamily="34" charset="0"/>
              <a:buChar char="•"/>
              <a:defRPr sz="154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13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115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96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9600">
                <a:solidFill>
                  <a:schemeClr val="tx1"/>
                </a:solidFill>
                <a:latin typeface="Calibri" panose="020F0502020204030204" pitchFamily="34" charset="0"/>
                <a:ea typeface="MS PGothic" panose="020B0600070205080204" pitchFamily="34" charset="-128"/>
              </a:defRPr>
            </a:lvl5pPr>
            <a:lvl6pPr marL="2514600" indent="-228600" defTabSz="4386263"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ea typeface="MS PGothic" panose="020B0600070205080204" pitchFamily="34" charset="-128"/>
              </a:defRPr>
            </a:lvl6pPr>
            <a:lvl7pPr marL="2971800" indent="-228600" defTabSz="4386263"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ea typeface="MS PGothic" panose="020B0600070205080204" pitchFamily="34" charset="-128"/>
              </a:defRPr>
            </a:lvl7pPr>
            <a:lvl8pPr marL="3429000" indent="-228600" defTabSz="4386263"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ea typeface="MS PGothic" panose="020B0600070205080204" pitchFamily="34" charset="-128"/>
              </a:defRPr>
            </a:lvl8pPr>
            <a:lvl9pPr marL="3886200" indent="-228600" defTabSz="4386263"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en-US" sz="4799" dirty="0">
                <a:solidFill>
                  <a:schemeClr val="bg1"/>
                </a:solidFill>
                <a:latin typeface="+mj-lt"/>
                <a:cs typeface="Arial" panose="020B0604020202020204" pitchFamily="34" charset="0"/>
              </a:rPr>
              <a:t>Lucy Hui, Bahaaldin Helal, Taylor W. Schmitz</a:t>
            </a:r>
            <a:endParaRPr lang="en-US" altLang="en-US" sz="4799" baseline="30000" dirty="0">
              <a:solidFill>
                <a:schemeClr val="bg1"/>
              </a:solidFill>
              <a:latin typeface="+mj-lt"/>
              <a:cs typeface="Arial" panose="020B0604020202020204" pitchFamily="34" charset="0"/>
            </a:endParaRPr>
          </a:p>
          <a:p>
            <a:pPr algn="ctr" eaLnBrk="1" hangingPunct="1">
              <a:spcBef>
                <a:spcPct val="0"/>
              </a:spcBef>
              <a:buFontTx/>
              <a:buNone/>
            </a:pPr>
            <a:r>
              <a:rPr lang="en-US" altLang="en-US" sz="3600" dirty="0">
                <a:solidFill>
                  <a:schemeClr val="bg1"/>
                </a:solidFill>
                <a:latin typeface="+mj-lt"/>
                <a:cs typeface="Arial" panose="020B0604020202020204" pitchFamily="34" charset="0"/>
              </a:rPr>
              <a:t>Department of Physiology and Pharmacology, Schulich School of Medicine and Dentistry, University of Western Ontario, London, ON, Canada</a:t>
            </a:r>
          </a:p>
        </p:txBody>
      </p:sp>
      <p:sp>
        <p:nvSpPr>
          <p:cNvPr id="6" name="TextBox 7">
            <a:extLst>
              <a:ext uri="{FF2B5EF4-FFF2-40B4-BE49-F238E27FC236}">
                <a16:creationId xmlns:a16="http://schemas.microsoft.com/office/drawing/2014/main" id="{2D75EE7A-DED7-5FAE-8A2A-AA70D5DB2DE5}"/>
              </a:ext>
            </a:extLst>
          </p:cNvPr>
          <p:cNvSpPr txBox="1">
            <a:spLocks noChangeArrowheads="1"/>
          </p:cNvSpPr>
          <p:nvPr/>
        </p:nvSpPr>
        <p:spPr bwMode="auto">
          <a:xfrm>
            <a:off x="2972619" y="941996"/>
            <a:ext cx="38100000" cy="230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spcBef>
                <a:spcPct val="20000"/>
              </a:spcBef>
              <a:buFont typeface="Arial" panose="020B0604020202020204" pitchFamily="34" charset="0"/>
              <a:buChar char="•"/>
              <a:defRPr sz="154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13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115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96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9600">
                <a:solidFill>
                  <a:schemeClr val="tx1"/>
                </a:solidFill>
                <a:latin typeface="Calibri" panose="020F0502020204030204" pitchFamily="34" charset="0"/>
                <a:ea typeface="MS PGothic" panose="020B0600070205080204" pitchFamily="34" charset="-128"/>
              </a:defRPr>
            </a:lvl5pPr>
            <a:lvl6pPr marL="2514600" indent="-228600" defTabSz="4386263"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ea typeface="MS PGothic" panose="020B0600070205080204" pitchFamily="34" charset="-128"/>
              </a:defRPr>
            </a:lvl6pPr>
            <a:lvl7pPr marL="2971800" indent="-228600" defTabSz="4386263"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ea typeface="MS PGothic" panose="020B0600070205080204" pitchFamily="34" charset="-128"/>
              </a:defRPr>
            </a:lvl7pPr>
            <a:lvl8pPr marL="3429000" indent="-228600" defTabSz="4386263"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ea typeface="MS PGothic" panose="020B0600070205080204" pitchFamily="34" charset="-128"/>
              </a:defRPr>
            </a:lvl8pPr>
            <a:lvl9pPr marL="3886200" indent="-228600" defTabSz="4386263"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en-US" sz="7200" b="1" dirty="0">
                <a:solidFill>
                  <a:schemeClr val="bg1"/>
                </a:solidFill>
                <a:latin typeface="+mj-lt"/>
                <a:cs typeface="Arial" panose="020B0604020202020204" pitchFamily="34" charset="0"/>
              </a:rPr>
              <a:t>Multivariate analysis of longitudinal cerebrospinal fluid biomarkers</a:t>
            </a:r>
          </a:p>
          <a:p>
            <a:pPr algn="ctr" eaLnBrk="1" hangingPunct="1">
              <a:spcBef>
                <a:spcPct val="0"/>
              </a:spcBef>
              <a:buFontTx/>
              <a:buNone/>
            </a:pPr>
            <a:r>
              <a:rPr lang="en-US" altLang="en-US" sz="7200" b="1" dirty="0">
                <a:solidFill>
                  <a:schemeClr val="bg1"/>
                </a:solidFill>
                <a:latin typeface="+mj-lt"/>
                <a:cs typeface="Arial" panose="020B0604020202020204" pitchFamily="34" charset="0"/>
              </a:rPr>
              <a:t>of pathophysiology in preclinical Alzheimer’s disease</a:t>
            </a:r>
          </a:p>
        </p:txBody>
      </p:sp>
      <p:pic>
        <p:nvPicPr>
          <p:cNvPr id="7" name="Picture 4">
            <a:extLst>
              <a:ext uri="{FF2B5EF4-FFF2-40B4-BE49-F238E27FC236}">
                <a16:creationId xmlns:a16="http://schemas.microsoft.com/office/drawing/2014/main" id="{5E0201A9-C737-D0BE-4F0A-128BB143C824}"/>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0171384" y="1496850"/>
            <a:ext cx="2576816"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44B46AE2-20B4-388F-6EB9-25877B17063A}"/>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404931" y="1568450"/>
            <a:ext cx="2644781"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20">
            <a:extLst>
              <a:ext uri="{FF2B5EF4-FFF2-40B4-BE49-F238E27FC236}">
                <a16:creationId xmlns:a16="http://schemas.microsoft.com/office/drawing/2014/main" id="{AEB480A2-0BBE-7C3B-C420-E81EA869811C}"/>
              </a:ext>
            </a:extLst>
          </p:cNvPr>
          <p:cNvSpPr txBox="1">
            <a:spLocks noChangeArrowheads="1"/>
          </p:cNvSpPr>
          <p:nvPr/>
        </p:nvSpPr>
        <p:spPr bwMode="auto">
          <a:xfrm>
            <a:off x="264160" y="5414259"/>
            <a:ext cx="11557954" cy="830997"/>
          </a:xfrm>
          <a:prstGeom prst="rect">
            <a:avLst/>
          </a:prstGeom>
          <a:solidFill>
            <a:srgbClr val="331858"/>
          </a:solidFill>
          <a:ln w="152400">
            <a:solidFill>
              <a:srgbClr val="331858"/>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r>
              <a:rPr lang="en-US" altLang="en-US" sz="4800" b="1" dirty="0">
                <a:solidFill>
                  <a:schemeClr val="bg1"/>
                </a:solidFill>
                <a:latin typeface="+mj-lt"/>
                <a:cs typeface="Arial" panose="020B0604020202020204" pitchFamily="34" charset="0"/>
              </a:rPr>
              <a:t>BACKGROUND</a:t>
            </a:r>
          </a:p>
        </p:txBody>
      </p:sp>
      <p:sp>
        <p:nvSpPr>
          <p:cNvPr id="10" name="TextBox 20">
            <a:extLst>
              <a:ext uri="{FF2B5EF4-FFF2-40B4-BE49-F238E27FC236}">
                <a16:creationId xmlns:a16="http://schemas.microsoft.com/office/drawing/2014/main" id="{4A9AF6F8-8A8D-2D10-6260-22AC320FC0EF}"/>
              </a:ext>
            </a:extLst>
          </p:cNvPr>
          <p:cNvSpPr txBox="1">
            <a:spLocks noChangeArrowheads="1"/>
          </p:cNvSpPr>
          <p:nvPr/>
        </p:nvSpPr>
        <p:spPr bwMode="auto">
          <a:xfrm>
            <a:off x="32069088" y="13269529"/>
            <a:ext cx="11557954" cy="830997"/>
          </a:xfrm>
          <a:prstGeom prst="rect">
            <a:avLst/>
          </a:prstGeom>
          <a:solidFill>
            <a:srgbClr val="331858"/>
          </a:solidFill>
          <a:ln w="152400">
            <a:solidFill>
              <a:srgbClr val="331858"/>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r>
              <a:rPr lang="en-US" altLang="en-US" sz="4800" b="1" dirty="0">
                <a:solidFill>
                  <a:schemeClr val="bg1"/>
                </a:solidFill>
                <a:latin typeface="+mj-lt"/>
                <a:cs typeface="Arial" panose="020B0604020202020204" pitchFamily="34" charset="0"/>
              </a:rPr>
              <a:t>DISCUSSION</a:t>
            </a:r>
          </a:p>
        </p:txBody>
      </p:sp>
      <p:sp>
        <p:nvSpPr>
          <p:cNvPr id="11" name="TextBox 2">
            <a:extLst>
              <a:ext uri="{FF2B5EF4-FFF2-40B4-BE49-F238E27FC236}">
                <a16:creationId xmlns:a16="http://schemas.microsoft.com/office/drawing/2014/main" id="{56B6F543-2EBC-919E-0FB6-F387600070FE}"/>
              </a:ext>
            </a:extLst>
          </p:cNvPr>
          <p:cNvSpPr txBox="1">
            <a:spLocks noChangeArrowheads="1"/>
          </p:cNvSpPr>
          <p:nvPr/>
        </p:nvSpPr>
        <p:spPr bwMode="auto">
          <a:xfrm>
            <a:off x="264151" y="6454588"/>
            <a:ext cx="11557963" cy="1388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200"/>
              </a:spcAft>
              <a:buNone/>
              <a:defRPr/>
            </a:pPr>
            <a:r>
              <a:rPr lang="en-US" altLang="en-US" sz="3200" b="1" dirty="0">
                <a:latin typeface="+mj-lt"/>
                <a:cs typeface="Arial" panose="020B0604020202020204" pitchFamily="34" charset="0"/>
              </a:rPr>
              <a:t>Cerebrospinal Fluid (CSF) Biomarkers</a:t>
            </a:r>
          </a:p>
          <a:p>
            <a:pPr eaLnBrk="1" hangingPunct="1">
              <a:spcBef>
                <a:spcPct val="0"/>
              </a:spcBef>
              <a:spcAft>
                <a:spcPts val="1200"/>
              </a:spcAft>
              <a:defRPr/>
            </a:pPr>
            <a:r>
              <a:rPr lang="en-US" altLang="en-US" sz="3200" dirty="0">
                <a:latin typeface="+mj-lt"/>
                <a:cs typeface="Arial" panose="020B0604020202020204" pitchFamily="34" charset="0"/>
              </a:rPr>
              <a:t>Distinct pathological features of Alzheimer’s disease (AD) [1]:</a:t>
            </a:r>
          </a:p>
          <a:p>
            <a:pPr marL="514350" indent="-514350" eaLnBrk="1" hangingPunct="1">
              <a:spcBef>
                <a:spcPct val="0"/>
              </a:spcBef>
              <a:spcAft>
                <a:spcPts val="1200"/>
              </a:spcAft>
              <a:buFont typeface="+mj-lt"/>
              <a:buAutoNum type="arabicPeriod"/>
              <a:defRPr/>
            </a:pPr>
            <a:r>
              <a:rPr lang="en-US" altLang="en-US" sz="3200" dirty="0">
                <a:latin typeface="+mj-lt"/>
                <a:cs typeface="Arial" panose="020B0604020202020204" pitchFamily="34" charset="0"/>
              </a:rPr>
              <a:t>Senile plaques composed of amyloid </a:t>
            </a:r>
            <a:r>
              <a:rPr lang="el-GR" sz="3200" dirty="0">
                <a:latin typeface="+mj-lt"/>
                <a:cs typeface="Arial" panose="020B0604020202020204" pitchFamily="34" charset="0"/>
              </a:rPr>
              <a:t>β </a:t>
            </a:r>
            <a:r>
              <a:rPr lang="en-US" altLang="en-US" sz="3200" dirty="0">
                <a:latin typeface="+mj-lt"/>
                <a:cs typeface="Arial" panose="020B0604020202020204" pitchFamily="34" charset="0"/>
              </a:rPr>
              <a:t>-protein (</a:t>
            </a:r>
            <a:r>
              <a:rPr lang="en-CA" altLang="en-US" sz="3200" dirty="0">
                <a:latin typeface="+mj-lt"/>
                <a:cs typeface="Arial" panose="020B0604020202020204" pitchFamily="34" charset="0"/>
              </a:rPr>
              <a:t>A</a:t>
            </a:r>
            <a:r>
              <a:rPr lang="el-GR" sz="3200" dirty="0">
                <a:latin typeface="+mj-lt"/>
                <a:cs typeface="Arial" panose="020B0604020202020204" pitchFamily="34" charset="0"/>
              </a:rPr>
              <a:t>β</a:t>
            </a:r>
            <a:r>
              <a:rPr lang="en-US" altLang="en-US" sz="3200" dirty="0">
                <a:latin typeface="+mj-lt"/>
                <a:cs typeface="Arial" panose="020B0604020202020204" pitchFamily="34" charset="0"/>
              </a:rPr>
              <a:t>)</a:t>
            </a:r>
          </a:p>
          <a:p>
            <a:pPr marL="514350" indent="-514350" eaLnBrk="1" hangingPunct="1">
              <a:spcBef>
                <a:spcPct val="0"/>
              </a:spcBef>
              <a:spcAft>
                <a:spcPts val="1200"/>
              </a:spcAft>
              <a:buFont typeface="+mj-lt"/>
              <a:buAutoNum type="arabicPeriod"/>
              <a:defRPr/>
            </a:pPr>
            <a:r>
              <a:rPr lang="en-US" altLang="en-US" sz="3200" dirty="0">
                <a:latin typeface="+mj-lt"/>
                <a:cs typeface="Arial" panose="020B0604020202020204" pitchFamily="34" charset="0"/>
              </a:rPr>
              <a:t>Neurofibrillary tangles composed of phosphorylated tau (p-tau) </a:t>
            </a:r>
          </a:p>
          <a:p>
            <a:pPr marL="514350" indent="-514350" eaLnBrk="1" hangingPunct="1">
              <a:spcBef>
                <a:spcPct val="0"/>
              </a:spcBef>
              <a:spcAft>
                <a:spcPts val="1200"/>
              </a:spcAft>
              <a:buFont typeface="+mj-lt"/>
              <a:buAutoNum type="arabicPeriod"/>
              <a:defRPr/>
            </a:pPr>
            <a:r>
              <a:rPr lang="en-US" altLang="en-US" sz="3200" dirty="0">
                <a:latin typeface="+mj-lt"/>
                <a:cs typeface="Arial" panose="020B0604020202020204" pitchFamily="34" charset="0"/>
              </a:rPr>
              <a:t>Reactive microglia producing soluble trigger receptors expressed on myeloid cells 2 (sTREM2) [2]</a:t>
            </a:r>
          </a:p>
          <a:p>
            <a:pPr marL="0" indent="0" eaLnBrk="1" hangingPunct="1">
              <a:spcBef>
                <a:spcPct val="0"/>
              </a:spcBef>
              <a:spcAft>
                <a:spcPts val="1200"/>
              </a:spcAft>
              <a:buNone/>
              <a:defRPr/>
            </a:pPr>
            <a:endParaRPr lang="en-US" altLang="en-US" sz="3200" b="1" i="1" dirty="0">
              <a:latin typeface="+mj-lt"/>
              <a:cs typeface="Arial" panose="020B0604020202020204" pitchFamily="34" charset="0"/>
            </a:endParaRPr>
          </a:p>
          <a:p>
            <a:pPr marL="0" indent="0" eaLnBrk="1" hangingPunct="1">
              <a:spcBef>
                <a:spcPct val="0"/>
              </a:spcBef>
              <a:spcAft>
                <a:spcPts val="1200"/>
              </a:spcAft>
              <a:buNone/>
              <a:defRPr/>
            </a:pPr>
            <a:endParaRPr lang="en-US" altLang="en-US" sz="3200" b="1" i="1" dirty="0">
              <a:latin typeface="+mj-lt"/>
              <a:cs typeface="Arial" panose="020B0604020202020204" pitchFamily="34" charset="0"/>
            </a:endParaRPr>
          </a:p>
          <a:p>
            <a:pPr marL="0" indent="0" eaLnBrk="1" hangingPunct="1">
              <a:spcBef>
                <a:spcPct val="0"/>
              </a:spcBef>
              <a:spcAft>
                <a:spcPts val="1200"/>
              </a:spcAft>
              <a:buNone/>
              <a:defRPr/>
            </a:pPr>
            <a:endParaRPr lang="en-US" altLang="en-US" sz="3200" b="1" i="1" dirty="0">
              <a:latin typeface="+mj-lt"/>
              <a:cs typeface="Arial" panose="020B0604020202020204" pitchFamily="34" charset="0"/>
            </a:endParaRPr>
          </a:p>
          <a:p>
            <a:pPr marL="0" indent="0" eaLnBrk="1" hangingPunct="1">
              <a:spcBef>
                <a:spcPct val="0"/>
              </a:spcBef>
              <a:spcAft>
                <a:spcPts val="1200"/>
              </a:spcAft>
              <a:buNone/>
              <a:defRPr/>
            </a:pPr>
            <a:endParaRPr lang="en-US" altLang="en-US" sz="3200" b="1" i="1" dirty="0">
              <a:latin typeface="+mj-lt"/>
              <a:cs typeface="Arial" panose="020B0604020202020204" pitchFamily="34" charset="0"/>
            </a:endParaRPr>
          </a:p>
          <a:p>
            <a:pPr marL="0" indent="0" eaLnBrk="1" hangingPunct="1">
              <a:spcBef>
                <a:spcPct val="0"/>
              </a:spcBef>
              <a:spcAft>
                <a:spcPts val="1200"/>
              </a:spcAft>
              <a:buNone/>
              <a:defRPr/>
            </a:pPr>
            <a:endParaRPr lang="en-US" altLang="en-US" sz="3200" b="1" i="1" dirty="0">
              <a:latin typeface="+mj-lt"/>
              <a:cs typeface="Arial" panose="020B0604020202020204" pitchFamily="34" charset="0"/>
            </a:endParaRPr>
          </a:p>
          <a:p>
            <a:pPr marL="0" indent="0" eaLnBrk="1" hangingPunct="1">
              <a:spcBef>
                <a:spcPct val="0"/>
              </a:spcBef>
              <a:spcAft>
                <a:spcPts val="1200"/>
              </a:spcAft>
              <a:buNone/>
              <a:defRPr/>
            </a:pPr>
            <a:endParaRPr lang="en-US" altLang="en-US" sz="2000" b="1" i="1" dirty="0">
              <a:latin typeface="+mj-lt"/>
              <a:cs typeface="Arial" panose="020B0604020202020204" pitchFamily="34" charset="0"/>
            </a:endParaRPr>
          </a:p>
          <a:p>
            <a:pPr marL="0" indent="0" eaLnBrk="1" hangingPunct="1">
              <a:spcBef>
                <a:spcPct val="0"/>
              </a:spcBef>
              <a:spcAft>
                <a:spcPts val="1200"/>
              </a:spcAft>
              <a:buNone/>
              <a:defRPr/>
            </a:pPr>
            <a:r>
              <a:rPr lang="en-US" altLang="en-US" sz="3200" b="1" i="1" dirty="0">
                <a:latin typeface="+mj-lt"/>
                <a:cs typeface="Arial" panose="020B0604020202020204" pitchFamily="34" charset="0"/>
              </a:rPr>
              <a:t>APOE</a:t>
            </a:r>
            <a:r>
              <a:rPr lang="en-US" altLang="en-US" sz="3200" b="1" dirty="0">
                <a:latin typeface="+mj-lt"/>
                <a:cs typeface="Arial" panose="020B0604020202020204" pitchFamily="34" charset="0"/>
              </a:rPr>
              <a:t> e4 allele</a:t>
            </a:r>
          </a:p>
          <a:p>
            <a:pPr eaLnBrk="1" hangingPunct="1">
              <a:spcBef>
                <a:spcPct val="0"/>
              </a:spcBef>
              <a:spcAft>
                <a:spcPts val="1200"/>
              </a:spcAft>
              <a:defRPr/>
            </a:pPr>
            <a:r>
              <a:rPr lang="en-CA" altLang="en-US" sz="3200" dirty="0">
                <a:latin typeface="+mj-lt"/>
                <a:cs typeface="Arial" panose="020B0604020202020204" pitchFamily="34" charset="0"/>
              </a:rPr>
              <a:t>The greatest genetic risk factor encoding apolipoprotein E protein (</a:t>
            </a:r>
            <a:r>
              <a:rPr lang="en-CA" altLang="en-US" sz="3200" dirty="0" err="1">
                <a:latin typeface="+mj-lt"/>
                <a:cs typeface="Arial" panose="020B0604020202020204" pitchFamily="34" charset="0"/>
              </a:rPr>
              <a:t>ApoE</a:t>
            </a:r>
            <a:r>
              <a:rPr lang="en-CA" altLang="en-US" sz="3200" dirty="0">
                <a:latin typeface="+mj-lt"/>
                <a:cs typeface="Arial" panose="020B0604020202020204" pitchFamily="34" charset="0"/>
              </a:rPr>
              <a:t>) [3]</a:t>
            </a:r>
          </a:p>
          <a:p>
            <a:pPr marL="0" indent="0" eaLnBrk="1" hangingPunct="1">
              <a:spcBef>
                <a:spcPct val="0"/>
              </a:spcBef>
              <a:spcAft>
                <a:spcPts val="1200"/>
              </a:spcAft>
              <a:buNone/>
              <a:defRPr/>
            </a:pPr>
            <a:r>
              <a:rPr lang="en-US" altLang="en-US" sz="3200" b="1" dirty="0">
                <a:latin typeface="+mj-lt"/>
                <a:cs typeface="Arial" panose="020B0604020202020204" pitchFamily="34" charset="0"/>
              </a:rPr>
              <a:t>Similarity Network Fusion (SNF)</a:t>
            </a:r>
          </a:p>
          <a:p>
            <a:pPr marL="457200" indent="-457200" eaLnBrk="1" hangingPunct="1">
              <a:spcBef>
                <a:spcPct val="0"/>
              </a:spcBef>
              <a:spcAft>
                <a:spcPts val="1200"/>
              </a:spcAft>
              <a:buFont typeface="Arial" panose="020B0604020202020204" pitchFamily="34" charset="0"/>
              <a:buChar char="•"/>
              <a:defRPr/>
            </a:pPr>
            <a:r>
              <a:rPr lang="en-US" altLang="en-US" sz="3200" dirty="0">
                <a:latin typeface="+mj-lt"/>
                <a:cs typeface="Arial" panose="020B0604020202020204" pitchFamily="34" charset="0"/>
              </a:rPr>
              <a:t>Studies evaluating CSF biomarkers have been using univariate and cross-sectional analyses, which fail to capture the dynamic biomarker interactions and trajectories [4]</a:t>
            </a:r>
          </a:p>
          <a:p>
            <a:pPr marL="457200" indent="-457200" eaLnBrk="1" hangingPunct="1">
              <a:spcBef>
                <a:spcPct val="0"/>
              </a:spcBef>
              <a:spcAft>
                <a:spcPts val="1200"/>
              </a:spcAft>
              <a:buFont typeface="Arial" panose="020B0604020202020204" pitchFamily="34" charset="0"/>
              <a:buChar char="•"/>
              <a:defRPr/>
            </a:pPr>
            <a:r>
              <a:rPr lang="en-US" altLang="en-US" sz="3200" dirty="0">
                <a:latin typeface="+mj-lt"/>
                <a:cs typeface="Arial" panose="020B0604020202020204" pitchFamily="34" charset="0"/>
              </a:rPr>
              <a:t>SNF</a:t>
            </a:r>
            <a:r>
              <a:rPr lang="en-CA" sz="3200" dirty="0">
                <a:latin typeface="+mj-lt"/>
                <a:cs typeface="Arial" panose="020B0604020202020204" pitchFamily="34" charset="0"/>
              </a:rPr>
              <a:t>—a novel data integration technique—presents a balanced analysis of multimodal data while accounting for patient heterogeneity [5]</a:t>
            </a:r>
            <a:endParaRPr lang="en-US" altLang="en-US" sz="3200" dirty="0">
              <a:latin typeface="+mj-lt"/>
              <a:cs typeface="Arial" panose="020B0604020202020204" pitchFamily="34" charset="0"/>
            </a:endParaRPr>
          </a:p>
          <a:p>
            <a:pPr marL="0" indent="0" eaLnBrk="1" hangingPunct="1">
              <a:spcBef>
                <a:spcPct val="0"/>
              </a:spcBef>
              <a:spcAft>
                <a:spcPts val="1200"/>
              </a:spcAft>
              <a:buNone/>
              <a:defRPr/>
            </a:pPr>
            <a:endParaRPr lang="en-US" altLang="en-US" sz="3200" b="1" dirty="0">
              <a:latin typeface="+mj-lt"/>
              <a:cs typeface="Arial" panose="020B0604020202020204" pitchFamily="34" charset="0"/>
            </a:endParaRPr>
          </a:p>
        </p:txBody>
      </p:sp>
      <p:sp>
        <p:nvSpPr>
          <p:cNvPr id="12" name="TextBox 21">
            <a:extLst>
              <a:ext uri="{FF2B5EF4-FFF2-40B4-BE49-F238E27FC236}">
                <a16:creationId xmlns:a16="http://schemas.microsoft.com/office/drawing/2014/main" id="{321134CF-409F-2FD4-7A40-890B7354AE91}"/>
              </a:ext>
            </a:extLst>
          </p:cNvPr>
          <p:cNvSpPr txBox="1">
            <a:spLocks noChangeArrowheads="1"/>
          </p:cNvSpPr>
          <p:nvPr/>
        </p:nvSpPr>
        <p:spPr bwMode="auto">
          <a:xfrm>
            <a:off x="264159" y="29730687"/>
            <a:ext cx="11557955" cy="933211"/>
          </a:xfrm>
          <a:prstGeom prst="rect">
            <a:avLst/>
          </a:prstGeom>
          <a:solidFill>
            <a:srgbClr val="331858"/>
          </a:solidFill>
          <a:ln w="152400">
            <a:solidFill>
              <a:srgbClr val="331858"/>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r>
              <a:rPr lang="en-US" altLang="en-US" sz="4799" b="1" dirty="0">
                <a:solidFill>
                  <a:schemeClr val="bg1"/>
                </a:solidFill>
                <a:latin typeface="+mj-lt"/>
                <a:cs typeface="Arial" panose="020B0604020202020204" pitchFamily="34" charset="0"/>
              </a:rPr>
              <a:t>HYPOTHESIS</a:t>
            </a:r>
          </a:p>
        </p:txBody>
      </p:sp>
      <p:sp>
        <p:nvSpPr>
          <p:cNvPr id="13" name="TextBox 2">
            <a:extLst>
              <a:ext uri="{FF2B5EF4-FFF2-40B4-BE49-F238E27FC236}">
                <a16:creationId xmlns:a16="http://schemas.microsoft.com/office/drawing/2014/main" id="{51F0EA1C-6E72-9FB1-C7C5-36B081BA6380}"/>
              </a:ext>
            </a:extLst>
          </p:cNvPr>
          <p:cNvSpPr txBox="1">
            <a:spLocks noChangeArrowheads="1"/>
          </p:cNvSpPr>
          <p:nvPr/>
        </p:nvSpPr>
        <p:spPr bwMode="auto">
          <a:xfrm>
            <a:off x="207009" y="31000265"/>
            <a:ext cx="11615097" cy="172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200"/>
              </a:spcAft>
              <a:buNone/>
              <a:defRPr/>
            </a:pPr>
            <a:r>
              <a:rPr lang="en-US" altLang="en-US" sz="3200" dirty="0">
                <a:latin typeface="+mj-lt"/>
                <a:cs typeface="Arial" panose="020B0604020202020204" pitchFamily="34" charset="0"/>
              </a:rPr>
              <a:t>Longitudinal multivariate analysis of CSF biomarkers will reveal clusters of patients associated with the </a:t>
            </a:r>
            <a:r>
              <a:rPr lang="en-US" altLang="en-US" sz="3200" i="1" dirty="0">
                <a:latin typeface="+mj-lt"/>
                <a:cs typeface="Arial" panose="020B0604020202020204" pitchFamily="34" charset="0"/>
              </a:rPr>
              <a:t>APOE</a:t>
            </a:r>
            <a:r>
              <a:rPr lang="en-US" altLang="en-US" sz="3200" dirty="0">
                <a:latin typeface="+mj-lt"/>
                <a:cs typeface="Arial" panose="020B0604020202020204" pitchFamily="34" charset="0"/>
              </a:rPr>
              <a:t> genotype and predict AD disease progression</a:t>
            </a:r>
          </a:p>
        </p:txBody>
      </p:sp>
      <p:sp>
        <p:nvSpPr>
          <p:cNvPr id="14" name="TextBox 21">
            <a:extLst>
              <a:ext uri="{FF2B5EF4-FFF2-40B4-BE49-F238E27FC236}">
                <a16:creationId xmlns:a16="http://schemas.microsoft.com/office/drawing/2014/main" id="{BD382824-271B-A56D-B85D-BBE9BCBE69A9}"/>
              </a:ext>
            </a:extLst>
          </p:cNvPr>
          <p:cNvSpPr txBox="1">
            <a:spLocks noChangeArrowheads="1"/>
          </p:cNvSpPr>
          <p:nvPr/>
        </p:nvSpPr>
        <p:spPr bwMode="auto">
          <a:xfrm>
            <a:off x="264154" y="24796412"/>
            <a:ext cx="11557955" cy="848374"/>
          </a:xfrm>
          <a:prstGeom prst="rect">
            <a:avLst/>
          </a:prstGeom>
          <a:solidFill>
            <a:srgbClr val="331858"/>
          </a:solidFill>
          <a:ln w="152400">
            <a:solidFill>
              <a:srgbClr val="331858"/>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r>
              <a:rPr lang="en-US" altLang="en-US" sz="4799" b="1" dirty="0">
                <a:solidFill>
                  <a:schemeClr val="bg1"/>
                </a:solidFill>
                <a:latin typeface="+mj-lt"/>
                <a:cs typeface="Arial" panose="020B0604020202020204" pitchFamily="34" charset="0"/>
              </a:rPr>
              <a:t>OBJECTIVES</a:t>
            </a:r>
          </a:p>
        </p:txBody>
      </p:sp>
      <p:sp>
        <p:nvSpPr>
          <p:cNvPr id="18" name="TextBox 17">
            <a:extLst>
              <a:ext uri="{FF2B5EF4-FFF2-40B4-BE49-F238E27FC236}">
                <a16:creationId xmlns:a16="http://schemas.microsoft.com/office/drawing/2014/main" id="{78C5CAA0-7F7D-44C2-D606-E01B18A0010A}"/>
              </a:ext>
            </a:extLst>
          </p:cNvPr>
          <p:cNvSpPr txBox="1"/>
          <p:nvPr/>
        </p:nvSpPr>
        <p:spPr>
          <a:xfrm>
            <a:off x="207009" y="25967203"/>
            <a:ext cx="11615097" cy="3252172"/>
          </a:xfrm>
          <a:prstGeom prst="rect">
            <a:avLst/>
          </a:prstGeom>
          <a:noFill/>
        </p:spPr>
        <p:txBody>
          <a:bodyPr wrap="square">
            <a:spAutoFit/>
          </a:bodyPr>
          <a:lstStyle/>
          <a:p>
            <a:pPr marL="514350" indent="-514350" eaLnBrk="1" hangingPunct="1">
              <a:spcBef>
                <a:spcPct val="0"/>
              </a:spcBef>
              <a:spcAft>
                <a:spcPts val="800"/>
              </a:spcAft>
              <a:buFont typeface="+mj-lt"/>
              <a:buAutoNum type="arabicPeriod"/>
              <a:defRPr/>
            </a:pPr>
            <a:r>
              <a:rPr lang="en-US" altLang="en-US" sz="3200" dirty="0">
                <a:latin typeface="+mj-lt"/>
                <a:cs typeface="Arial" panose="020B0604020202020204" pitchFamily="34" charset="0"/>
              </a:rPr>
              <a:t>Detect distinct AD phenotypes based on CSF biomarkers using the patient similarity networks constructed by SNF</a:t>
            </a:r>
          </a:p>
          <a:p>
            <a:pPr marL="514350" indent="-514350" eaLnBrk="1" hangingPunct="1">
              <a:spcBef>
                <a:spcPct val="0"/>
              </a:spcBef>
              <a:spcAft>
                <a:spcPts val="800"/>
              </a:spcAft>
              <a:buFont typeface="+mj-lt"/>
              <a:buAutoNum type="arabicPeriod"/>
              <a:defRPr/>
            </a:pPr>
            <a:r>
              <a:rPr lang="en-US" altLang="en-US" sz="3200" dirty="0">
                <a:latin typeface="+mj-lt"/>
                <a:cs typeface="Arial" panose="020B0604020202020204" pitchFamily="34" charset="0"/>
              </a:rPr>
              <a:t>Determine whether the CSF biomarker profiles can identify patients in the preclinical stages of AD</a:t>
            </a:r>
          </a:p>
          <a:p>
            <a:pPr marL="514350" indent="-514350" eaLnBrk="1" hangingPunct="1">
              <a:spcBef>
                <a:spcPct val="0"/>
              </a:spcBef>
              <a:spcAft>
                <a:spcPts val="800"/>
              </a:spcAft>
              <a:buFont typeface="+mj-lt"/>
              <a:buAutoNum type="arabicPeriod"/>
              <a:defRPr/>
            </a:pPr>
            <a:r>
              <a:rPr lang="en-US" altLang="en-US" sz="3200" dirty="0">
                <a:latin typeface="+mj-lt"/>
                <a:cs typeface="Arial" panose="020B0604020202020204" pitchFamily="34" charset="0"/>
              </a:rPr>
              <a:t>Examine whether the </a:t>
            </a:r>
            <a:r>
              <a:rPr lang="en-US" altLang="en-US" sz="3200" i="1" dirty="0">
                <a:latin typeface="+mj-lt"/>
                <a:cs typeface="Arial" panose="020B0604020202020204" pitchFamily="34" charset="0"/>
              </a:rPr>
              <a:t>APOE</a:t>
            </a:r>
            <a:r>
              <a:rPr lang="en-US" altLang="en-US" sz="3200" dirty="0">
                <a:latin typeface="+mj-lt"/>
                <a:cs typeface="Arial" panose="020B0604020202020204" pitchFamily="34" charset="0"/>
              </a:rPr>
              <a:t> genotype is associated with the distinct CSF biomarker profiles detected by SNF</a:t>
            </a:r>
          </a:p>
        </p:txBody>
      </p:sp>
      <p:grpSp>
        <p:nvGrpSpPr>
          <p:cNvPr id="19" name="Group 18">
            <a:extLst>
              <a:ext uri="{FF2B5EF4-FFF2-40B4-BE49-F238E27FC236}">
                <a16:creationId xmlns:a16="http://schemas.microsoft.com/office/drawing/2014/main" id="{1E9F41F5-A346-A0B1-964B-95B0D835D16C}"/>
              </a:ext>
            </a:extLst>
          </p:cNvPr>
          <p:cNvGrpSpPr/>
          <p:nvPr/>
        </p:nvGrpSpPr>
        <p:grpSpPr>
          <a:xfrm>
            <a:off x="2080580" y="19693148"/>
            <a:ext cx="5602822" cy="3823620"/>
            <a:chOff x="1562119" y="15524060"/>
            <a:chExt cx="4381481" cy="3862038"/>
          </a:xfrm>
        </p:grpSpPr>
        <p:sp>
          <p:nvSpPr>
            <p:cNvPr id="20" name="TextBox 19">
              <a:extLst>
                <a:ext uri="{FF2B5EF4-FFF2-40B4-BE49-F238E27FC236}">
                  <a16:creationId xmlns:a16="http://schemas.microsoft.com/office/drawing/2014/main" id="{FC4A07BF-EE61-EC42-D579-3A5B60CF7F69}"/>
                </a:ext>
              </a:extLst>
            </p:cNvPr>
            <p:cNvSpPr txBox="1"/>
            <p:nvPr/>
          </p:nvSpPr>
          <p:spPr>
            <a:xfrm rot="16200000">
              <a:off x="249995" y="16836184"/>
              <a:ext cx="3081549" cy="457302"/>
            </a:xfrm>
            <a:prstGeom prst="rect">
              <a:avLst/>
            </a:prstGeom>
            <a:noFill/>
          </p:spPr>
          <p:txBody>
            <a:bodyPr wrap="square" rtlCol="0">
              <a:spAutoFit/>
            </a:bodyPr>
            <a:lstStyle/>
            <a:p>
              <a:pPr algn="ctr"/>
              <a:r>
                <a:rPr lang="en-CA" sz="3200" dirty="0">
                  <a:latin typeface="+mj-lt"/>
                  <a:cs typeface="Arial" panose="020B0604020202020204" pitchFamily="34" charset="0"/>
                </a:rPr>
                <a:t>Biomarker Levels</a:t>
              </a:r>
            </a:p>
          </p:txBody>
        </p:sp>
        <p:sp>
          <p:nvSpPr>
            <p:cNvPr id="21" name="TextBox 20">
              <a:extLst>
                <a:ext uri="{FF2B5EF4-FFF2-40B4-BE49-F238E27FC236}">
                  <a16:creationId xmlns:a16="http://schemas.microsoft.com/office/drawing/2014/main" id="{1FADFB05-2D22-6CDE-BC68-B78781C82488}"/>
                </a:ext>
              </a:extLst>
            </p:cNvPr>
            <p:cNvSpPr txBox="1"/>
            <p:nvPr/>
          </p:nvSpPr>
          <p:spPr>
            <a:xfrm>
              <a:off x="2705099" y="18795447"/>
              <a:ext cx="2590801" cy="590651"/>
            </a:xfrm>
            <a:prstGeom prst="rect">
              <a:avLst/>
            </a:prstGeom>
            <a:noFill/>
          </p:spPr>
          <p:txBody>
            <a:bodyPr wrap="square" rtlCol="0">
              <a:spAutoFit/>
            </a:bodyPr>
            <a:lstStyle/>
            <a:p>
              <a:pPr algn="ctr"/>
              <a:r>
                <a:rPr lang="en-CA" sz="3200" dirty="0">
                  <a:latin typeface="+mj-lt"/>
                  <a:cs typeface="Arial" panose="020B0604020202020204" pitchFamily="34" charset="0"/>
                </a:rPr>
                <a:t>Clinical AD Stage</a:t>
              </a:r>
            </a:p>
          </p:txBody>
        </p:sp>
        <p:sp>
          <p:nvSpPr>
            <p:cNvPr id="22" name="TextBox 21">
              <a:extLst>
                <a:ext uri="{FF2B5EF4-FFF2-40B4-BE49-F238E27FC236}">
                  <a16:creationId xmlns:a16="http://schemas.microsoft.com/office/drawing/2014/main" id="{E1B60BB2-629C-672F-551F-F1B3282E49DD}"/>
                </a:ext>
              </a:extLst>
            </p:cNvPr>
            <p:cNvSpPr txBox="1"/>
            <p:nvPr/>
          </p:nvSpPr>
          <p:spPr>
            <a:xfrm>
              <a:off x="2362198" y="18287745"/>
              <a:ext cx="685800" cy="590651"/>
            </a:xfrm>
            <a:prstGeom prst="rect">
              <a:avLst/>
            </a:prstGeom>
            <a:noFill/>
          </p:spPr>
          <p:txBody>
            <a:bodyPr wrap="square" rtlCol="0">
              <a:spAutoFit/>
            </a:bodyPr>
            <a:lstStyle/>
            <a:p>
              <a:pPr algn="ctr"/>
              <a:r>
                <a:rPr lang="en-CA" sz="3200" dirty="0">
                  <a:latin typeface="+mj-lt"/>
                  <a:cs typeface="Arial" panose="020B0604020202020204" pitchFamily="34" charset="0"/>
                </a:rPr>
                <a:t>CN</a:t>
              </a:r>
            </a:p>
          </p:txBody>
        </p:sp>
        <p:sp>
          <p:nvSpPr>
            <p:cNvPr id="23" name="TextBox 22">
              <a:extLst>
                <a:ext uri="{FF2B5EF4-FFF2-40B4-BE49-F238E27FC236}">
                  <a16:creationId xmlns:a16="http://schemas.microsoft.com/office/drawing/2014/main" id="{5EBE0DF5-13F6-06DB-2089-48816165BFB7}"/>
                </a:ext>
              </a:extLst>
            </p:cNvPr>
            <p:cNvSpPr txBox="1"/>
            <p:nvPr/>
          </p:nvSpPr>
          <p:spPr>
            <a:xfrm>
              <a:off x="3653789" y="18288000"/>
              <a:ext cx="1036320" cy="590651"/>
            </a:xfrm>
            <a:prstGeom prst="rect">
              <a:avLst/>
            </a:prstGeom>
            <a:noFill/>
          </p:spPr>
          <p:txBody>
            <a:bodyPr wrap="square" rtlCol="0">
              <a:spAutoFit/>
            </a:bodyPr>
            <a:lstStyle/>
            <a:p>
              <a:pPr algn="ctr"/>
              <a:r>
                <a:rPr lang="en-CA" sz="3200" dirty="0">
                  <a:latin typeface="+mj-lt"/>
                  <a:cs typeface="Arial" panose="020B0604020202020204" pitchFamily="34" charset="0"/>
                </a:rPr>
                <a:t>MCI</a:t>
              </a:r>
            </a:p>
          </p:txBody>
        </p:sp>
        <p:sp>
          <p:nvSpPr>
            <p:cNvPr id="24" name="TextBox 23">
              <a:extLst>
                <a:ext uri="{FF2B5EF4-FFF2-40B4-BE49-F238E27FC236}">
                  <a16:creationId xmlns:a16="http://schemas.microsoft.com/office/drawing/2014/main" id="{684EA9C5-FAB2-2CB2-E1AF-33922BC70AEF}"/>
                </a:ext>
              </a:extLst>
            </p:cNvPr>
            <p:cNvSpPr txBox="1"/>
            <p:nvPr/>
          </p:nvSpPr>
          <p:spPr>
            <a:xfrm>
              <a:off x="5105399" y="18265813"/>
              <a:ext cx="838200" cy="590651"/>
            </a:xfrm>
            <a:prstGeom prst="rect">
              <a:avLst/>
            </a:prstGeom>
            <a:noFill/>
          </p:spPr>
          <p:txBody>
            <a:bodyPr wrap="square" rtlCol="0">
              <a:spAutoFit/>
            </a:bodyPr>
            <a:lstStyle/>
            <a:p>
              <a:pPr algn="ctr"/>
              <a:r>
                <a:rPr lang="en-CA" sz="3200" dirty="0">
                  <a:latin typeface="+mj-lt"/>
                  <a:cs typeface="Arial" panose="020B0604020202020204" pitchFamily="34" charset="0"/>
                </a:rPr>
                <a:t>AD</a:t>
              </a:r>
            </a:p>
          </p:txBody>
        </p:sp>
        <p:sp>
          <p:nvSpPr>
            <p:cNvPr id="25" name="Freeform: Shape 24">
              <a:extLst>
                <a:ext uri="{FF2B5EF4-FFF2-40B4-BE49-F238E27FC236}">
                  <a16:creationId xmlns:a16="http://schemas.microsoft.com/office/drawing/2014/main" id="{D55738EC-B73D-8486-484B-D0C7AD9CE049}"/>
                </a:ext>
              </a:extLst>
            </p:cNvPr>
            <p:cNvSpPr/>
            <p:nvPr/>
          </p:nvSpPr>
          <p:spPr>
            <a:xfrm>
              <a:off x="2066192" y="15843198"/>
              <a:ext cx="3868618" cy="2444802"/>
            </a:xfrm>
            <a:custGeom>
              <a:avLst/>
              <a:gdLst>
                <a:gd name="connsiteX0" fmla="*/ 0 w 4519246"/>
                <a:gd name="connsiteY0" fmla="*/ 2444802 h 2444802"/>
                <a:gd name="connsiteX1" fmla="*/ 703385 w 4519246"/>
                <a:gd name="connsiteY1" fmla="*/ 2339294 h 2444802"/>
                <a:gd name="connsiteX2" fmla="*/ 931985 w 4519246"/>
                <a:gd name="connsiteY2" fmla="*/ 2286540 h 2444802"/>
                <a:gd name="connsiteX3" fmla="*/ 1310054 w 4519246"/>
                <a:gd name="connsiteY3" fmla="*/ 2110694 h 2444802"/>
                <a:gd name="connsiteX4" fmla="*/ 1441939 w 4519246"/>
                <a:gd name="connsiteY4" fmla="*/ 2057940 h 2444802"/>
                <a:gd name="connsiteX5" fmla="*/ 1776046 w 4519246"/>
                <a:gd name="connsiteY5" fmla="*/ 1838133 h 2444802"/>
                <a:gd name="connsiteX6" fmla="*/ 1960685 w 4519246"/>
                <a:gd name="connsiteY6" fmla="*/ 1706248 h 2444802"/>
                <a:gd name="connsiteX7" fmla="*/ 2198077 w 4519246"/>
                <a:gd name="connsiteY7" fmla="*/ 1451271 h 2444802"/>
                <a:gd name="connsiteX8" fmla="*/ 2286000 w 4519246"/>
                <a:gd name="connsiteY8" fmla="*/ 1345764 h 2444802"/>
                <a:gd name="connsiteX9" fmla="*/ 2356339 w 4519246"/>
                <a:gd name="connsiteY9" fmla="*/ 1240256 h 2444802"/>
                <a:gd name="connsiteX10" fmla="*/ 2479431 w 4519246"/>
                <a:gd name="connsiteY10" fmla="*/ 1064410 h 2444802"/>
                <a:gd name="connsiteX11" fmla="*/ 2558562 w 4519246"/>
                <a:gd name="connsiteY11" fmla="*/ 923733 h 2444802"/>
                <a:gd name="connsiteX12" fmla="*/ 2611316 w 4519246"/>
                <a:gd name="connsiteY12" fmla="*/ 853394 h 2444802"/>
                <a:gd name="connsiteX13" fmla="*/ 2646485 w 4519246"/>
                <a:gd name="connsiteY13" fmla="*/ 783056 h 2444802"/>
                <a:gd name="connsiteX14" fmla="*/ 2716823 w 4519246"/>
                <a:gd name="connsiteY14" fmla="*/ 695133 h 2444802"/>
                <a:gd name="connsiteX15" fmla="*/ 2831123 w 4519246"/>
                <a:gd name="connsiteY15" fmla="*/ 528079 h 2444802"/>
                <a:gd name="connsiteX16" fmla="*/ 2892670 w 4519246"/>
                <a:gd name="connsiteY16" fmla="*/ 475325 h 2444802"/>
                <a:gd name="connsiteX17" fmla="*/ 2936631 w 4519246"/>
                <a:gd name="connsiteY17" fmla="*/ 422571 h 2444802"/>
                <a:gd name="connsiteX18" fmla="*/ 3024554 w 4519246"/>
                <a:gd name="connsiteY18" fmla="*/ 334648 h 2444802"/>
                <a:gd name="connsiteX19" fmla="*/ 3059723 w 4519246"/>
                <a:gd name="connsiteY19" fmla="*/ 299479 h 2444802"/>
                <a:gd name="connsiteX20" fmla="*/ 3103685 w 4519246"/>
                <a:gd name="connsiteY20" fmla="*/ 273102 h 2444802"/>
                <a:gd name="connsiteX21" fmla="*/ 3156439 w 4519246"/>
                <a:gd name="connsiteY21" fmla="*/ 220348 h 2444802"/>
                <a:gd name="connsiteX22" fmla="*/ 3200400 w 4519246"/>
                <a:gd name="connsiteY22" fmla="*/ 202764 h 2444802"/>
                <a:gd name="connsiteX23" fmla="*/ 3323493 w 4519246"/>
                <a:gd name="connsiteY23" fmla="*/ 150010 h 2444802"/>
                <a:gd name="connsiteX24" fmla="*/ 3358662 w 4519246"/>
                <a:gd name="connsiteY24" fmla="*/ 141217 h 2444802"/>
                <a:gd name="connsiteX25" fmla="*/ 3393831 w 4519246"/>
                <a:gd name="connsiteY25" fmla="*/ 123633 h 2444802"/>
                <a:gd name="connsiteX26" fmla="*/ 3420208 w 4519246"/>
                <a:gd name="connsiteY26" fmla="*/ 114840 h 2444802"/>
                <a:gd name="connsiteX27" fmla="*/ 3446585 w 4519246"/>
                <a:gd name="connsiteY27" fmla="*/ 97256 h 2444802"/>
                <a:gd name="connsiteX28" fmla="*/ 3499339 w 4519246"/>
                <a:gd name="connsiteY28" fmla="*/ 79671 h 2444802"/>
                <a:gd name="connsiteX29" fmla="*/ 3534508 w 4519246"/>
                <a:gd name="connsiteY29" fmla="*/ 62087 h 2444802"/>
                <a:gd name="connsiteX30" fmla="*/ 3771900 w 4519246"/>
                <a:gd name="connsiteY30" fmla="*/ 44502 h 2444802"/>
                <a:gd name="connsiteX31" fmla="*/ 3903785 w 4519246"/>
                <a:gd name="connsiteY31" fmla="*/ 26917 h 2444802"/>
                <a:gd name="connsiteX32" fmla="*/ 4369777 w 4519246"/>
                <a:gd name="connsiteY32" fmla="*/ 540 h 2444802"/>
                <a:gd name="connsiteX33" fmla="*/ 4519246 w 4519246"/>
                <a:gd name="connsiteY33" fmla="*/ 540 h 244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519246" h="2444802">
                  <a:moveTo>
                    <a:pt x="0" y="2444802"/>
                  </a:moveTo>
                  <a:cubicBezTo>
                    <a:pt x="323938" y="2401610"/>
                    <a:pt x="401303" y="2396291"/>
                    <a:pt x="703385" y="2339294"/>
                  </a:cubicBezTo>
                  <a:cubicBezTo>
                    <a:pt x="721356" y="2335903"/>
                    <a:pt x="882510" y="2300675"/>
                    <a:pt x="931985" y="2286540"/>
                  </a:cubicBezTo>
                  <a:cubicBezTo>
                    <a:pt x="1066055" y="2248235"/>
                    <a:pt x="1182237" y="2161821"/>
                    <a:pt x="1310054" y="2110694"/>
                  </a:cubicBezTo>
                  <a:cubicBezTo>
                    <a:pt x="1354016" y="2093109"/>
                    <a:pt x="1400452" y="2080758"/>
                    <a:pt x="1441939" y="2057940"/>
                  </a:cubicBezTo>
                  <a:cubicBezTo>
                    <a:pt x="1577780" y="1983228"/>
                    <a:pt x="1655744" y="1918334"/>
                    <a:pt x="1776046" y="1838133"/>
                  </a:cubicBezTo>
                  <a:cubicBezTo>
                    <a:pt x="1892952" y="1760196"/>
                    <a:pt x="1854194" y="1796766"/>
                    <a:pt x="1960685" y="1706248"/>
                  </a:cubicBezTo>
                  <a:cubicBezTo>
                    <a:pt x="2081812" y="1603289"/>
                    <a:pt x="2069851" y="1603242"/>
                    <a:pt x="2198077" y="1451271"/>
                  </a:cubicBezTo>
                  <a:cubicBezTo>
                    <a:pt x="2227599" y="1416282"/>
                    <a:pt x="2260606" y="1383855"/>
                    <a:pt x="2286000" y="1345764"/>
                  </a:cubicBezTo>
                  <a:cubicBezTo>
                    <a:pt x="2309446" y="1310595"/>
                    <a:pt x="2331771" y="1274651"/>
                    <a:pt x="2356339" y="1240256"/>
                  </a:cubicBezTo>
                  <a:cubicBezTo>
                    <a:pt x="2437926" y="1126034"/>
                    <a:pt x="2403854" y="1194952"/>
                    <a:pt x="2479431" y="1064410"/>
                  </a:cubicBezTo>
                  <a:cubicBezTo>
                    <a:pt x="2545250" y="950722"/>
                    <a:pt x="2481420" y="1035938"/>
                    <a:pt x="2558562" y="923733"/>
                  </a:cubicBezTo>
                  <a:cubicBezTo>
                    <a:pt x="2575166" y="899582"/>
                    <a:pt x="2595783" y="878247"/>
                    <a:pt x="2611316" y="853394"/>
                  </a:cubicBezTo>
                  <a:cubicBezTo>
                    <a:pt x="2625209" y="831165"/>
                    <a:pt x="2631944" y="804867"/>
                    <a:pt x="2646485" y="783056"/>
                  </a:cubicBezTo>
                  <a:cubicBezTo>
                    <a:pt x="2667304" y="751827"/>
                    <a:pt x="2695008" y="725674"/>
                    <a:pt x="2716823" y="695133"/>
                  </a:cubicBezTo>
                  <a:cubicBezTo>
                    <a:pt x="2756789" y="639181"/>
                    <a:pt x="2784062" y="578760"/>
                    <a:pt x="2831123" y="528079"/>
                  </a:cubicBezTo>
                  <a:cubicBezTo>
                    <a:pt x="2849509" y="508278"/>
                    <a:pt x="2873564" y="494431"/>
                    <a:pt x="2892670" y="475325"/>
                  </a:cubicBezTo>
                  <a:cubicBezTo>
                    <a:pt x="2908856" y="459139"/>
                    <a:pt x="2920976" y="439270"/>
                    <a:pt x="2936631" y="422571"/>
                  </a:cubicBezTo>
                  <a:cubicBezTo>
                    <a:pt x="2964978" y="392334"/>
                    <a:pt x="2995246" y="363956"/>
                    <a:pt x="3024554" y="334648"/>
                  </a:cubicBezTo>
                  <a:cubicBezTo>
                    <a:pt x="3036277" y="322925"/>
                    <a:pt x="3045507" y="308009"/>
                    <a:pt x="3059723" y="299479"/>
                  </a:cubicBezTo>
                  <a:cubicBezTo>
                    <a:pt x="3074377" y="290687"/>
                    <a:pt x="3090459" y="283924"/>
                    <a:pt x="3103685" y="273102"/>
                  </a:cubicBezTo>
                  <a:cubicBezTo>
                    <a:pt x="3122932" y="257354"/>
                    <a:pt x="3133349" y="229584"/>
                    <a:pt x="3156439" y="220348"/>
                  </a:cubicBezTo>
                  <a:cubicBezTo>
                    <a:pt x="3171093" y="214487"/>
                    <a:pt x="3185978" y="209174"/>
                    <a:pt x="3200400" y="202764"/>
                  </a:cubicBezTo>
                  <a:cubicBezTo>
                    <a:pt x="3249860" y="180782"/>
                    <a:pt x="3256978" y="166640"/>
                    <a:pt x="3323493" y="150010"/>
                  </a:cubicBezTo>
                  <a:cubicBezTo>
                    <a:pt x="3335216" y="147079"/>
                    <a:pt x="3347348" y="145460"/>
                    <a:pt x="3358662" y="141217"/>
                  </a:cubicBezTo>
                  <a:cubicBezTo>
                    <a:pt x="3370934" y="136615"/>
                    <a:pt x="3381784" y="128796"/>
                    <a:pt x="3393831" y="123633"/>
                  </a:cubicBezTo>
                  <a:cubicBezTo>
                    <a:pt x="3402350" y="119982"/>
                    <a:pt x="3411918" y="118985"/>
                    <a:pt x="3420208" y="114840"/>
                  </a:cubicBezTo>
                  <a:cubicBezTo>
                    <a:pt x="3429659" y="110114"/>
                    <a:pt x="3436929" y="101548"/>
                    <a:pt x="3446585" y="97256"/>
                  </a:cubicBezTo>
                  <a:cubicBezTo>
                    <a:pt x="3463523" y="89728"/>
                    <a:pt x="3482760" y="87960"/>
                    <a:pt x="3499339" y="79671"/>
                  </a:cubicBezTo>
                  <a:cubicBezTo>
                    <a:pt x="3511062" y="73810"/>
                    <a:pt x="3521509" y="63764"/>
                    <a:pt x="3534508" y="62087"/>
                  </a:cubicBezTo>
                  <a:cubicBezTo>
                    <a:pt x="3613203" y="51933"/>
                    <a:pt x="3692910" y="52025"/>
                    <a:pt x="3771900" y="44502"/>
                  </a:cubicBezTo>
                  <a:cubicBezTo>
                    <a:pt x="3816051" y="40297"/>
                    <a:pt x="3859616" y="30932"/>
                    <a:pt x="3903785" y="26917"/>
                  </a:cubicBezTo>
                  <a:cubicBezTo>
                    <a:pt x="4028612" y="15569"/>
                    <a:pt x="4239226" y="3724"/>
                    <a:pt x="4369777" y="540"/>
                  </a:cubicBezTo>
                  <a:cubicBezTo>
                    <a:pt x="4419585" y="-675"/>
                    <a:pt x="4469423" y="540"/>
                    <a:pt x="4519246" y="540"/>
                  </a:cubicBezTo>
                </a:path>
              </a:pathLst>
            </a:custGeom>
            <a:ln w="76200">
              <a:solidFill>
                <a:srgbClr val="F3B8B1"/>
              </a:solidFill>
              <a:extLst>
                <a:ext uri="{C807C97D-BFC1-408E-A445-0C87EB9F89A2}">
                  <ask:lineSketchStyleProps xmlns:ask="http://schemas.microsoft.com/office/drawing/2018/sketchyshapes" sd="3023561497">
                    <a:custGeom>
                      <a:avLst/>
                      <a:gdLst>
                        <a:gd name="connsiteX0" fmla="*/ 0 w 4946998"/>
                        <a:gd name="connsiteY0" fmla="*/ 2420482 h 2420482"/>
                        <a:gd name="connsiteX1" fmla="*/ 769961 w 4946998"/>
                        <a:gd name="connsiteY1" fmla="*/ 2316023 h 2420482"/>
                        <a:gd name="connsiteX2" fmla="*/ 1020198 w 4946998"/>
                        <a:gd name="connsiteY2" fmla="*/ 2263794 h 2420482"/>
                        <a:gd name="connsiteX3" fmla="*/ 1434052 w 4946998"/>
                        <a:gd name="connsiteY3" fmla="*/ 2089697 h 2420482"/>
                        <a:gd name="connsiteX4" fmla="*/ 1578420 w 4946998"/>
                        <a:gd name="connsiteY4" fmla="*/ 2037468 h 2420482"/>
                        <a:gd name="connsiteX5" fmla="*/ 1944150 w 4946998"/>
                        <a:gd name="connsiteY5" fmla="*/ 1819847 h 2420482"/>
                        <a:gd name="connsiteX6" fmla="*/ 2146266 w 4946998"/>
                        <a:gd name="connsiteY6" fmla="*/ 1689274 h 2420482"/>
                        <a:gd name="connsiteX7" fmla="*/ 2406127 w 4946998"/>
                        <a:gd name="connsiteY7" fmla="*/ 1436834 h 2420482"/>
                        <a:gd name="connsiteX8" fmla="*/ 2502372 w 4946998"/>
                        <a:gd name="connsiteY8" fmla="*/ 1332376 h 2420482"/>
                        <a:gd name="connsiteX9" fmla="*/ 2579369 w 4946998"/>
                        <a:gd name="connsiteY9" fmla="*/ 1227918 h 2420482"/>
                        <a:gd name="connsiteX10" fmla="*/ 2714112 w 4946998"/>
                        <a:gd name="connsiteY10" fmla="*/ 1053821 h 2420482"/>
                        <a:gd name="connsiteX11" fmla="*/ 2800732 w 4946998"/>
                        <a:gd name="connsiteY11" fmla="*/ 914544 h 2420482"/>
                        <a:gd name="connsiteX12" fmla="*/ 2858480 w 4946998"/>
                        <a:gd name="connsiteY12" fmla="*/ 844904 h 2420482"/>
                        <a:gd name="connsiteX13" fmla="*/ 2896977 w 4946998"/>
                        <a:gd name="connsiteY13" fmla="*/ 775266 h 2420482"/>
                        <a:gd name="connsiteX14" fmla="*/ 2973973 w 4946998"/>
                        <a:gd name="connsiteY14" fmla="*/ 688218 h 2420482"/>
                        <a:gd name="connsiteX15" fmla="*/ 3099092 w 4946998"/>
                        <a:gd name="connsiteY15" fmla="*/ 522825 h 2420482"/>
                        <a:gd name="connsiteX16" fmla="*/ 3166464 w 4946998"/>
                        <a:gd name="connsiteY16" fmla="*/ 470596 h 2420482"/>
                        <a:gd name="connsiteX17" fmla="*/ 3214586 w 4946998"/>
                        <a:gd name="connsiteY17" fmla="*/ 418367 h 2420482"/>
                        <a:gd name="connsiteX18" fmla="*/ 3310831 w 4946998"/>
                        <a:gd name="connsiteY18" fmla="*/ 331319 h 2420482"/>
                        <a:gd name="connsiteX19" fmla="*/ 3349329 w 4946998"/>
                        <a:gd name="connsiteY19" fmla="*/ 296499 h 2420482"/>
                        <a:gd name="connsiteX20" fmla="*/ 3397452 w 4946998"/>
                        <a:gd name="connsiteY20" fmla="*/ 270385 h 2420482"/>
                        <a:gd name="connsiteX21" fmla="*/ 3455199 w 4946998"/>
                        <a:gd name="connsiteY21" fmla="*/ 218156 h 2420482"/>
                        <a:gd name="connsiteX22" fmla="*/ 3503321 w 4946998"/>
                        <a:gd name="connsiteY22" fmla="*/ 200746 h 2420482"/>
                        <a:gd name="connsiteX23" fmla="*/ 3638065 w 4946998"/>
                        <a:gd name="connsiteY23" fmla="*/ 148517 h 2420482"/>
                        <a:gd name="connsiteX24" fmla="*/ 3676563 w 4946998"/>
                        <a:gd name="connsiteY24" fmla="*/ 139812 h 2420482"/>
                        <a:gd name="connsiteX25" fmla="*/ 3715061 w 4946998"/>
                        <a:gd name="connsiteY25" fmla="*/ 122403 h 2420482"/>
                        <a:gd name="connsiteX26" fmla="*/ 3743934 w 4946998"/>
                        <a:gd name="connsiteY26" fmla="*/ 113697 h 2420482"/>
                        <a:gd name="connsiteX27" fmla="*/ 3772808 w 4946998"/>
                        <a:gd name="connsiteY27" fmla="*/ 96288 h 2420482"/>
                        <a:gd name="connsiteX28" fmla="*/ 3830555 w 4946998"/>
                        <a:gd name="connsiteY28" fmla="*/ 78878 h 2420482"/>
                        <a:gd name="connsiteX29" fmla="*/ 3869053 w 4946998"/>
                        <a:gd name="connsiteY29" fmla="*/ 61469 h 2420482"/>
                        <a:gd name="connsiteX30" fmla="*/ 4128914 w 4946998"/>
                        <a:gd name="connsiteY30" fmla="*/ 44059 h 2420482"/>
                        <a:gd name="connsiteX31" fmla="*/ 4273282 w 4946998"/>
                        <a:gd name="connsiteY31" fmla="*/ 26649 h 2420482"/>
                        <a:gd name="connsiteX32" fmla="*/ 4783381 w 4946998"/>
                        <a:gd name="connsiteY32" fmla="*/ 534 h 2420482"/>
                        <a:gd name="connsiteX33" fmla="*/ 4946998 w 4946998"/>
                        <a:gd name="connsiteY33" fmla="*/ 534 h 242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946998" h="2420482" extrusionOk="0">
                          <a:moveTo>
                            <a:pt x="0" y="2420482"/>
                          </a:moveTo>
                          <a:cubicBezTo>
                            <a:pt x="358725" y="2362988"/>
                            <a:pt x="452086" y="2378302"/>
                            <a:pt x="769961" y="2316023"/>
                          </a:cubicBezTo>
                          <a:cubicBezTo>
                            <a:pt x="790913" y="2308485"/>
                            <a:pt x="974223" y="2281743"/>
                            <a:pt x="1020198" y="2263794"/>
                          </a:cubicBezTo>
                          <a:cubicBezTo>
                            <a:pt x="1165801" y="2230914"/>
                            <a:pt x="1294522" y="2147000"/>
                            <a:pt x="1434052" y="2089697"/>
                          </a:cubicBezTo>
                          <a:cubicBezTo>
                            <a:pt x="1479176" y="2076456"/>
                            <a:pt x="1532293" y="2059820"/>
                            <a:pt x="1578420" y="2037468"/>
                          </a:cubicBezTo>
                          <a:cubicBezTo>
                            <a:pt x="1727717" y="1958187"/>
                            <a:pt x="1827726" y="1887939"/>
                            <a:pt x="1944150" y="1819847"/>
                          </a:cubicBezTo>
                          <a:cubicBezTo>
                            <a:pt x="2064135" y="1738027"/>
                            <a:pt x="2019924" y="1779943"/>
                            <a:pt x="2146266" y="1689274"/>
                          </a:cubicBezTo>
                          <a:cubicBezTo>
                            <a:pt x="2278275" y="1589702"/>
                            <a:pt x="2266681" y="1587489"/>
                            <a:pt x="2406127" y="1436834"/>
                          </a:cubicBezTo>
                          <a:cubicBezTo>
                            <a:pt x="2443542" y="1407859"/>
                            <a:pt x="2477150" y="1373588"/>
                            <a:pt x="2502372" y="1332376"/>
                          </a:cubicBezTo>
                          <a:cubicBezTo>
                            <a:pt x="2531767" y="1291976"/>
                            <a:pt x="2550901" y="1263108"/>
                            <a:pt x="2579369" y="1227918"/>
                          </a:cubicBezTo>
                          <a:cubicBezTo>
                            <a:pt x="2660042" y="1123599"/>
                            <a:pt x="2623297" y="1196131"/>
                            <a:pt x="2714112" y="1053821"/>
                          </a:cubicBezTo>
                          <a:cubicBezTo>
                            <a:pt x="2764364" y="942480"/>
                            <a:pt x="2714804" y="1026999"/>
                            <a:pt x="2800732" y="914544"/>
                          </a:cubicBezTo>
                          <a:cubicBezTo>
                            <a:pt x="2818302" y="891358"/>
                            <a:pt x="2845050" y="872303"/>
                            <a:pt x="2858480" y="844904"/>
                          </a:cubicBezTo>
                          <a:cubicBezTo>
                            <a:pt x="2877074" y="825881"/>
                            <a:pt x="2880268" y="798469"/>
                            <a:pt x="2896977" y="775266"/>
                          </a:cubicBezTo>
                          <a:cubicBezTo>
                            <a:pt x="2920170" y="745716"/>
                            <a:pt x="2946426" y="712759"/>
                            <a:pt x="2973973" y="688218"/>
                          </a:cubicBezTo>
                          <a:cubicBezTo>
                            <a:pt x="3016818" y="640243"/>
                            <a:pt x="3057209" y="566010"/>
                            <a:pt x="3099092" y="522825"/>
                          </a:cubicBezTo>
                          <a:cubicBezTo>
                            <a:pt x="3117822" y="506676"/>
                            <a:pt x="3143762" y="489333"/>
                            <a:pt x="3166464" y="470596"/>
                          </a:cubicBezTo>
                          <a:cubicBezTo>
                            <a:pt x="3181964" y="454242"/>
                            <a:pt x="3198344" y="435835"/>
                            <a:pt x="3214586" y="418367"/>
                          </a:cubicBezTo>
                          <a:cubicBezTo>
                            <a:pt x="3245076" y="385739"/>
                            <a:pt x="3274275" y="357966"/>
                            <a:pt x="3310831" y="331319"/>
                          </a:cubicBezTo>
                          <a:cubicBezTo>
                            <a:pt x="3323096" y="320883"/>
                            <a:pt x="3337127" y="305082"/>
                            <a:pt x="3349329" y="296499"/>
                          </a:cubicBezTo>
                          <a:cubicBezTo>
                            <a:pt x="3364933" y="286814"/>
                            <a:pt x="3384523" y="280650"/>
                            <a:pt x="3397452" y="270385"/>
                          </a:cubicBezTo>
                          <a:cubicBezTo>
                            <a:pt x="3420111" y="251087"/>
                            <a:pt x="3428192" y="227041"/>
                            <a:pt x="3455199" y="218156"/>
                          </a:cubicBezTo>
                          <a:cubicBezTo>
                            <a:pt x="3470259" y="211891"/>
                            <a:pt x="3489977" y="205589"/>
                            <a:pt x="3503321" y="200746"/>
                          </a:cubicBezTo>
                          <a:cubicBezTo>
                            <a:pt x="3559685" y="179777"/>
                            <a:pt x="3565181" y="165465"/>
                            <a:pt x="3638065" y="148517"/>
                          </a:cubicBezTo>
                          <a:cubicBezTo>
                            <a:pt x="3651917" y="143849"/>
                            <a:pt x="3664413" y="142607"/>
                            <a:pt x="3676563" y="139812"/>
                          </a:cubicBezTo>
                          <a:cubicBezTo>
                            <a:pt x="3688977" y="133199"/>
                            <a:pt x="3701121" y="127901"/>
                            <a:pt x="3715061" y="122403"/>
                          </a:cubicBezTo>
                          <a:cubicBezTo>
                            <a:pt x="3724668" y="118978"/>
                            <a:pt x="3735323" y="117739"/>
                            <a:pt x="3743934" y="113697"/>
                          </a:cubicBezTo>
                          <a:cubicBezTo>
                            <a:pt x="3753052" y="109205"/>
                            <a:pt x="3762907" y="102566"/>
                            <a:pt x="3772808" y="96288"/>
                          </a:cubicBezTo>
                          <a:cubicBezTo>
                            <a:pt x="3789635" y="89990"/>
                            <a:pt x="3811194" y="84678"/>
                            <a:pt x="3830555" y="78878"/>
                          </a:cubicBezTo>
                          <a:cubicBezTo>
                            <a:pt x="3844760" y="70583"/>
                            <a:pt x="3855210" y="63840"/>
                            <a:pt x="3869053" y="61469"/>
                          </a:cubicBezTo>
                          <a:cubicBezTo>
                            <a:pt x="3942537" y="58065"/>
                            <a:pt x="4038447" y="40068"/>
                            <a:pt x="4128914" y="44059"/>
                          </a:cubicBezTo>
                          <a:cubicBezTo>
                            <a:pt x="4181746" y="32028"/>
                            <a:pt x="4228240" y="28981"/>
                            <a:pt x="4273282" y="26649"/>
                          </a:cubicBezTo>
                          <a:cubicBezTo>
                            <a:pt x="4410486" y="24536"/>
                            <a:pt x="4646358" y="-2882"/>
                            <a:pt x="4783381" y="534"/>
                          </a:cubicBezTo>
                          <a:cubicBezTo>
                            <a:pt x="4839012" y="-1003"/>
                            <a:pt x="4894572" y="3739"/>
                            <a:pt x="4946998" y="534"/>
                          </a:cubicBezTo>
                        </a:path>
                      </a:pathLst>
                    </a:custGeom>
                    <ask:type>
                      <ask:lineSketchNone/>
                    </ask:type>
                  </ask:lineSketchStyleProps>
                </a:ext>
              </a:extLst>
            </a:ln>
          </p:spPr>
          <p:style>
            <a:lnRef idx="3">
              <a:schemeClr val="dk1"/>
            </a:lnRef>
            <a:fillRef idx="0">
              <a:schemeClr val="dk1"/>
            </a:fillRef>
            <a:effectRef idx="2">
              <a:schemeClr val="dk1"/>
            </a:effectRef>
            <a:fontRef idx="minor">
              <a:schemeClr val="tx1"/>
            </a:fontRef>
          </p:style>
          <p:txBody>
            <a:bodyPr rtlCol="0" anchor="ctr"/>
            <a:lstStyle/>
            <a:p>
              <a:pPr algn="ctr"/>
              <a:endParaRPr lang="en-CA" sz="3200" dirty="0">
                <a:latin typeface="+mj-lt"/>
                <a:cs typeface="Arial" panose="020B0604020202020204" pitchFamily="34" charset="0"/>
              </a:endParaRPr>
            </a:p>
          </p:txBody>
        </p:sp>
        <p:sp>
          <p:nvSpPr>
            <p:cNvPr id="26" name="Freeform: Shape 25">
              <a:extLst>
                <a:ext uri="{FF2B5EF4-FFF2-40B4-BE49-F238E27FC236}">
                  <a16:creationId xmlns:a16="http://schemas.microsoft.com/office/drawing/2014/main" id="{EFF1C995-E17C-D2DF-309D-D09733DC8451}"/>
                </a:ext>
              </a:extLst>
            </p:cNvPr>
            <p:cNvSpPr/>
            <p:nvPr/>
          </p:nvSpPr>
          <p:spPr>
            <a:xfrm>
              <a:off x="2085808" y="15874780"/>
              <a:ext cx="3095792" cy="2417886"/>
            </a:xfrm>
            <a:custGeom>
              <a:avLst/>
              <a:gdLst>
                <a:gd name="connsiteX0" fmla="*/ 0 w 4519246"/>
                <a:gd name="connsiteY0" fmla="*/ 2444802 h 2444802"/>
                <a:gd name="connsiteX1" fmla="*/ 703385 w 4519246"/>
                <a:gd name="connsiteY1" fmla="*/ 2339294 h 2444802"/>
                <a:gd name="connsiteX2" fmla="*/ 931985 w 4519246"/>
                <a:gd name="connsiteY2" fmla="*/ 2286540 h 2444802"/>
                <a:gd name="connsiteX3" fmla="*/ 1310054 w 4519246"/>
                <a:gd name="connsiteY3" fmla="*/ 2110694 h 2444802"/>
                <a:gd name="connsiteX4" fmla="*/ 1441939 w 4519246"/>
                <a:gd name="connsiteY4" fmla="*/ 2057940 h 2444802"/>
                <a:gd name="connsiteX5" fmla="*/ 1776046 w 4519246"/>
                <a:gd name="connsiteY5" fmla="*/ 1838133 h 2444802"/>
                <a:gd name="connsiteX6" fmla="*/ 1960685 w 4519246"/>
                <a:gd name="connsiteY6" fmla="*/ 1706248 h 2444802"/>
                <a:gd name="connsiteX7" fmla="*/ 2198077 w 4519246"/>
                <a:gd name="connsiteY7" fmla="*/ 1451271 h 2444802"/>
                <a:gd name="connsiteX8" fmla="*/ 2286000 w 4519246"/>
                <a:gd name="connsiteY8" fmla="*/ 1345764 h 2444802"/>
                <a:gd name="connsiteX9" fmla="*/ 2356339 w 4519246"/>
                <a:gd name="connsiteY9" fmla="*/ 1240256 h 2444802"/>
                <a:gd name="connsiteX10" fmla="*/ 2479431 w 4519246"/>
                <a:gd name="connsiteY10" fmla="*/ 1064410 h 2444802"/>
                <a:gd name="connsiteX11" fmla="*/ 2558562 w 4519246"/>
                <a:gd name="connsiteY11" fmla="*/ 923733 h 2444802"/>
                <a:gd name="connsiteX12" fmla="*/ 2611316 w 4519246"/>
                <a:gd name="connsiteY12" fmla="*/ 853394 h 2444802"/>
                <a:gd name="connsiteX13" fmla="*/ 2646485 w 4519246"/>
                <a:gd name="connsiteY13" fmla="*/ 783056 h 2444802"/>
                <a:gd name="connsiteX14" fmla="*/ 2716823 w 4519246"/>
                <a:gd name="connsiteY14" fmla="*/ 695133 h 2444802"/>
                <a:gd name="connsiteX15" fmla="*/ 2831123 w 4519246"/>
                <a:gd name="connsiteY15" fmla="*/ 528079 h 2444802"/>
                <a:gd name="connsiteX16" fmla="*/ 2892670 w 4519246"/>
                <a:gd name="connsiteY16" fmla="*/ 475325 h 2444802"/>
                <a:gd name="connsiteX17" fmla="*/ 2936631 w 4519246"/>
                <a:gd name="connsiteY17" fmla="*/ 422571 h 2444802"/>
                <a:gd name="connsiteX18" fmla="*/ 3024554 w 4519246"/>
                <a:gd name="connsiteY18" fmla="*/ 334648 h 2444802"/>
                <a:gd name="connsiteX19" fmla="*/ 3059723 w 4519246"/>
                <a:gd name="connsiteY19" fmla="*/ 299479 h 2444802"/>
                <a:gd name="connsiteX20" fmla="*/ 3103685 w 4519246"/>
                <a:gd name="connsiteY20" fmla="*/ 273102 h 2444802"/>
                <a:gd name="connsiteX21" fmla="*/ 3156439 w 4519246"/>
                <a:gd name="connsiteY21" fmla="*/ 220348 h 2444802"/>
                <a:gd name="connsiteX22" fmla="*/ 3200400 w 4519246"/>
                <a:gd name="connsiteY22" fmla="*/ 202764 h 2444802"/>
                <a:gd name="connsiteX23" fmla="*/ 3323493 w 4519246"/>
                <a:gd name="connsiteY23" fmla="*/ 150010 h 2444802"/>
                <a:gd name="connsiteX24" fmla="*/ 3358662 w 4519246"/>
                <a:gd name="connsiteY24" fmla="*/ 141217 h 2444802"/>
                <a:gd name="connsiteX25" fmla="*/ 3393831 w 4519246"/>
                <a:gd name="connsiteY25" fmla="*/ 123633 h 2444802"/>
                <a:gd name="connsiteX26" fmla="*/ 3420208 w 4519246"/>
                <a:gd name="connsiteY26" fmla="*/ 114840 h 2444802"/>
                <a:gd name="connsiteX27" fmla="*/ 3446585 w 4519246"/>
                <a:gd name="connsiteY27" fmla="*/ 97256 h 2444802"/>
                <a:gd name="connsiteX28" fmla="*/ 3499339 w 4519246"/>
                <a:gd name="connsiteY28" fmla="*/ 79671 h 2444802"/>
                <a:gd name="connsiteX29" fmla="*/ 3534508 w 4519246"/>
                <a:gd name="connsiteY29" fmla="*/ 62087 h 2444802"/>
                <a:gd name="connsiteX30" fmla="*/ 3771900 w 4519246"/>
                <a:gd name="connsiteY30" fmla="*/ 44502 h 2444802"/>
                <a:gd name="connsiteX31" fmla="*/ 3903785 w 4519246"/>
                <a:gd name="connsiteY31" fmla="*/ 26917 h 2444802"/>
                <a:gd name="connsiteX32" fmla="*/ 4369777 w 4519246"/>
                <a:gd name="connsiteY32" fmla="*/ 540 h 2444802"/>
                <a:gd name="connsiteX33" fmla="*/ 4519246 w 4519246"/>
                <a:gd name="connsiteY33" fmla="*/ 540 h 244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519246" h="2444802">
                  <a:moveTo>
                    <a:pt x="0" y="2444802"/>
                  </a:moveTo>
                  <a:cubicBezTo>
                    <a:pt x="323938" y="2401610"/>
                    <a:pt x="401303" y="2396291"/>
                    <a:pt x="703385" y="2339294"/>
                  </a:cubicBezTo>
                  <a:cubicBezTo>
                    <a:pt x="721356" y="2335903"/>
                    <a:pt x="882510" y="2300675"/>
                    <a:pt x="931985" y="2286540"/>
                  </a:cubicBezTo>
                  <a:cubicBezTo>
                    <a:pt x="1066055" y="2248235"/>
                    <a:pt x="1182237" y="2161821"/>
                    <a:pt x="1310054" y="2110694"/>
                  </a:cubicBezTo>
                  <a:cubicBezTo>
                    <a:pt x="1354016" y="2093109"/>
                    <a:pt x="1400452" y="2080758"/>
                    <a:pt x="1441939" y="2057940"/>
                  </a:cubicBezTo>
                  <a:cubicBezTo>
                    <a:pt x="1577780" y="1983228"/>
                    <a:pt x="1655744" y="1918334"/>
                    <a:pt x="1776046" y="1838133"/>
                  </a:cubicBezTo>
                  <a:cubicBezTo>
                    <a:pt x="1892952" y="1760196"/>
                    <a:pt x="1854194" y="1796766"/>
                    <a:pt x="1960685" y="1706248"/>
                  </a:cubicBezTo>
                  <a:cubicBezTo>
                    <a:pt x="2081812" y="1603289"/>
                    <a:pt x="2069851" y="1603242"/>
                    <a:pt x="2198077" y="1451271"/>
                  </a:cubicBezTo>
                  <a:cubicBezTo>
                    <a:pt x="2227599" y="1416282"/>
                    <a:pt x="2260606" y="1383855"/>
                    <a:pt x="2286000" y="1345764"/>
                  </a:cubicBezTo>
                  <a:cubicBezTo>
                    <a:pt x="2309446" y="1310595"/>
                    <a:pt x="2331771" y="1274651"/>
                    <a:pt x="2356339" y="1240256"/>
                  </a:cubicBezTo>
                  <a:cubicBezTo>
                    <a:pt x="2437926" y="1126034"/>
                    <a:pt x="2403854" y="1194952"/>
                    <a:pt x="2479431" y="1064410"/>
                  </a:cubicBezTo>
                  <a:cubicBezTo>
                    <a:pt x="2545250" y="950722"/>
                    <a:pt x="2481420" y="1035938"/>
                    <a:pt x="2558562" y="923733"/>
                  </a:cubicBezTo>
                  <a:cubicBezTo>
                    <a:pt x="2575166" y="899582"/>
                    <a:pt x="2595783" y="878247"/>
                    <a:pt x="2611316" y="853394"/>
                  </a:cubicBezTo>
                  <a:cubicBezTo>
                    <a:pt x="2625209" y="831165"/>
                    <a:pt x="2631944" y="804867"/>
                    <a:pt x="2646485" y="783056"/>
                  </a:cubicBezTo>
                  <a:cubicBezTo>
                    <a:pt x="2667304" y="751827"/>
                    <a:pt x="2695008" y="725674"/>
                    <a:pt x="2716823" y="695133"/>
                  </a:cubicBezTo>
                  <a:cubicBezTo>
                    <a:pt x="2756789" y="639181"/>
                    <a:pt x="2784062" y="578760"/>
                    <a:pt x="2831123" y="528079"/>
                  </a:cubicBezTo>
                  <a:cubicBezTo>
                    <a:pt x="2849509" y="508278"/>
                    <a:pt x="2873564" y="494431"/>
                    <a:pt x="2892670" y="475325"/>
                  </a:cubicBezTo>
                  <a:cubicBezTo>
                    <a:pt x="2908856" y="459139"/>
                    <a:pt x="2920976" y="439270"/>
                    <a:pt x="2936631" y="422571"/>
                  </a:cubicBezTo>
                  <a:cubicBezTo>
                    <a:pt x="2964978" y="392334"/>
                    <a:pt x="2995246" y="363956"/>
                    <a:pt x="3024554" y="334648"/>
                  </a:cubicBezTo>
                  <a:cubicBezTo>
                    <a:pt x="3036277" y="322925"/>
                    <a:pt x="3045507" y="308009"/>
                    <a:pt x="3059723" y="299479"/>
                  </a:cubicBezTo>
                  <a:cubicBezTo>
                    <a:pt x="3074377" y="290687"/>
                    <a:pt x="3090459" y="283924"/>
                    <a:pt x="3103685" y="273102"/>
                  </a:cubicBezTo>
                  <a:cubicBezTo>
                    <a:pt x="3122932" y="257354"/>
                    <a:pt x="3133349" y="229584"/>
                    <a:pt x="3156439" y="220348"/>
                  </a:cubicBezTo>
                  <a:cubicBezTo>
                    <a:pt x="3171093" y="214487"/>
                    <a:pt x="3185978" y="209174"/>
                    <a:pt x="3200400" y="202764"/>
                  </a:cubicBezTo>
                  <a:cubicBezTo>
                    <a:pt x="3249860" y="180782"/>
                    <a:pt x="3256978" y="166640"/>
                    <a:pt x="3323493" y="150010"/>
                  </a:cubicBezTo>
                  <a:cubicBezTo>
                    <a:pt x="3335216" y="147079"/>
                    <a:pt x="3347348" y="145460"/>
                    <a:pt x="3358662" y="141217"/>
                  </a:cubicBezTo>
                  <a:cubicBezTo>
                    <a:pt x="3370934" y="136615"/>
                    <a:pt x="3381784" y="128796"/>
                    <a:pt x="3393831" y="123633"/>
                  </a:cubicBezTo>
                  <a:cubicBezTo>
                    <a:pt x="3402350" y="119982"/>
                    <a:pt x="3411918" y="118985"/>
                    <a:pt x="3420208" y="114840"/>
                  </a:cubicBezTo>
                  <a:cubicBezTo>
                    <a:pt x="3429659" y="110114"/>
                    <a:pt x="3436929" y="101548"/>
                    <a:pt x="3446585" y="97256"/>
                  </a:cubicBezTo>
                  <a:cubicBezTo>
                    <a:pt x="3463523" y="89728"/>
                    <a:pt x="3482760" y="87960"/>
                    <a:pt x="3499339" y="79671"/>
                  </a:cubicBezTo>
                  <a:cubicBezTo>
                    <a:pt x="3511062" y="73810"/>
                    <a:pt x="3521509" y="63764"/>
                    <a:pt x="3534508" y="62087"/>
                  </a:cubicBezTo>
                  <a:cubicBezTo>
                    <a:pt x="3613203" y="51933"/>
                    <a:pt x="3692910" y="52025"/>
                    <a:pt x="3771900" y="44502"/>
                  </a:cubicBezTo>
                  <a:cubicBezTo>
                    <a:pt x="3816051" y="40297"/>
                    <a:pt x="3859616" y="30932"/>
                    <a:pt x="3903785" y="26917"/>
                  </a:cubicBezTo>
                  <a:cubicBezTo>
                    <a:pt x="4028612" y="15569"/>
                    <a:pt x="4239226" y="3724"/>
                    <a:pt x="4369777" y="540"/>
                  </a:cubicBezTo>
                  <a:cubicBezTo>
                    <a:pt x="4419585" y="-675"/>
                    <a:pt x="4469423" y="540"/>
                    <a:pt x="4519246" y="540"/>
                  </a:cubicBezTo>
                </a:path>
              </a:pathLst>
            </a:custGeom>
            <a:ln w="76200">
              <a:solidFill>
                <a:srgbClr val="7DC8CA"/>
              </a:solidFill>
              <a:extLst>
                <a:ext uri="{C807C97D-BFC1-408E-A445-0C87EB9F89A2}">
                  <ask:lineSketchStyleProps xmlns:ask="http://schemas.microsoft.com/office/drawing/2018/sketchyshapes" sd="1780420064">
                    <a:custGeom>
                      <a:avLst/>
                      <a:gdLst>
                        <a:gd name="connsiteX0" fmla="*/ 0 w 3958746"/>
                        <a:gd name="connsiteY0" fmla="*/ 2393834 h 2393834"/>
                        <a:gd name="connsiteX1" fmla="*/ 616147 w 3958746"/>
                        <a:gd name="connsiteY1" fmla="*/ 2290525 h 2393834"/>
                        <a:gd name="connsiteX2" fmla="*/ 816395 w 3958746"/>
                        <a:gd name="connsiteY2" fmla="*/ 2238871 h 2393834"/>
                        <a:gd name="connsiteX3" fmla="*/ 1147574 w 3958746"/>
                        <a:gd name="connsiteY3" fmla="*/ 2066691 h 2393834"/>
                        <a:gd name="connsiteX4" fmla="*/ 1263102 w 3958746"/>
                        <a:gd name="connsiteY4" fmla="*/ 2015037 h 2393834"/>
                        <a:gd name="connsiteX5" fmla="*/ 1555771 w 3958746"/>
                        <a:gd name="connsiteY5" fmla="*/ 1799812 h 2393834"/>
                        <a:gd name="connsiteX6" fmla="*/ 1717510 w 3958746"/>
                        <a:gd name="connsiteY6" fmla="*/ 1670677 h 2393834"/>
                        <a:gd name="connsiteX7" fmla="*/ 1925460 w 3958746"/>
                        <a:gd name="connsiteY7" fmla="*/ 1421015 h 2393834"/>
                        <a:gd name="connsiteX8" fmla="*/ 2002478 w 3958746"/>
                        <a:gd name="connsiteY8" fmla="*/ 1317708 h 2393834"/>
                        <a:gd name="connsiteX9" fmla="*/ 2064093 w 3958746"/>
                        <a:gd name="connsiteY9" fmla="*/ 1214399 h 2393834"/>
                        <a:gd name="connsiteX10" fmla="*/ 2171919 w 3958746"/>
                        <a:gd name="connsiteY10" fmla="*/ 1042219 h 2393834"/>
                        <a:gd name="connsiteX11" fmla="*/ 2241236 w 3958746"/>
                        <a:gd name="connsiteY11" fmla="*/ 904475 h 2393834"/>
                        <a:gd name="connsiteX12" fmla="*/ 2287447 w 3958746"/>
                        <a:gd name="connsiteY12" fmla="*/ 835602 h 2393834"/>
                        <a:gd name="connsiteX13" fmla="*/ 2318254 w 3958746"/>
                        <a:gd name="connsiteY13" fmla="*/ 766731 h 2393834"/>
                        <a:gd name="connsiteX14" fmla="*/ 2379868 w 3958746"/>
                        <a:gd name="connsiteY14" fmla="*/ 680641 h 2393834"/>
                        <a:gd name="connsiteX15" fmla="*/ 2479992 w 3958746"/>
                        <a:gd name="connsiteY15" fmla="*/ 517069 h 2393834"/>
                        <a:gd name="connsiteX16" fmla="*/ 2533906 w 3958746"/>
                        <a:gd name="connsiteY16" fmla="*/ 465415 h 2393834"/>
                        <a:gd name="connsiteX17" fmla="*/ 2572415 w 3958746"/>
                        <a:gd name="connsiteY17" fmla="*/ 413761 h 2393834"/>
                        <a:gd name="connsiteX18" fmla="*/ 2649433 w 3958746"/>
                        <a:gd name="connsiteY18" fmla="*/ 327671 h 2393834"/>
                        <a:gd name="connsiteX19" fmla="*/ 2680240 w 3958746"/>
                        <a:gd name="connsiteY19" fmla="*/ 293235 h 2393834"/>
                        <a:gd name="connsiteX20" fmla="*/ 2718750 w 3958746"/>
                        <a:gd name="connsiteY20" fmla="*/ 267408 h 2393834"/>
                        <a:gd name="connsiteX21" fmla="*/ 2764961 w 3958746"/>
                        <a:gd name="connsiteY21" fmla="*/ 215754 h 2393834"/>
                        <a:gd name="connsiteX22" fmla="*/ 2803470 w 3958746"/>
                        <a:gd name="connsiteY22" fmla="*/ 198536 h 2393834"/>
                        <a:gd name="connsiteX23" fmla="*/ 2911296 w 3958746"/>
                        <a:gd name="connsiteY23" fmla="*/ 146882 h 2393834"/>
                        <a:gd name="connsiteX24" fmla="*/ 2942103 w 3958746"/>
                        <a:gd name="connsiteY24" fmla="*/ 138272 h 2393834"/>
                        <a:gd name="connsiteX25" fmla="*/ 2972910 w 3958746"/>
                        <a:gd name="connsiteY25" fmla="*/ 121055 h 2393834"/>
                        <a:gd name="connsiteX26" fmla="*/ 2996016 w 3958746"/>
                        <a:gd name="connsiteY26" fmla="*/ 112445 h 2393834"/>
                        <a:gd name="connsiteX27" fmla="*/ 3019121 w 3958746"/>
                        <a:gd name="connsiteY27" fmla="*/ 95228 h 2393834"/>
                        <a:gd name="connsiteX28" fmla="*/ 3065333 w 3958746"/>
                        <a:gd name="connsiteY28" fmla="*/ 78010 h 2393834"/>
                        <a:gd name="connsiteX29" fmla="*/ 3096140 w 3958746"/>
                        <a:gd name="connsiteY29" fmla="*/ 60792 h 2393834"/>
                        <a:gd name="connsiteX30" fmla="*/ 3304089 w 3958746"/>
                        <a:gd name="connsiteY30" fmla="*/ 43574 h 2393834"/>
                        <a:gd name="connsiteX31" fmla="*/ 3419617 w 3958746"/>
                        <a:gd name="connsiteY31" fmla="*/ 26355 h 2393834"/>
                        <a:gd name="connsiteX32" fmla="*/ 3827814 w 3958746"/>
                        <a:gd name="connsiteY32" fmla="*/ 528 h 2393834"/>
                        <a:gd name="connsiteX33" fmla="*/ 3958746 w 3958746"/>
                        <a:gd name="connsiteY33" fmla="*/ 528 h 2393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958746" h="2393834" extrusionOk="0">
                          <a:moveTo>
                            <a:pt x="0" y="2393834"/>
                          </a:moveTo>
                          <a:cubicBezTo>
                            <a:pt x="282679" y="2353589"/>
                            <a:pt x="338440" y="2343805"/>
                            <a:pt x="616147" y="2290525"/>
                          </a:cubicBezTo>
                          <a:cubicBezTo>
                            <a:pt x="632609" y="2286154"/>
                            <a:pt x="772780" y="2253545"/>
                            <a:pt x="816395" y="2238871"/>
                          </a:cubicBezTo>
                          <a:cubicBezTo>
                            <a:pt x="951273" y="2215334"/>
                            <a:pt x="1050855" y="2116174"/>
                            <a:pt x="1147574" y="2066691"/>
                          </a:cubicBezTo>
                          <a:cubicBezTo>
                            <a:pt x="1189414" y="2042898"/>
                            <a:pt x="1224161" y="2035706"/>
                            <a:pt x="1263102" y="2015037"/>
                          </a:cubicBezTo>
                          <a:cubicBezTo>
                            <a:pt x="1378797" y="1939338"/>
                            <a:pt x="1451485" y="1877266"/>
                            <a:pt x="1555771" y="1799812"/>
                          </a:cubicBezTo>
                          <a:cubicBezTo>
                            <a:pt x="1664142" y="1716284"/>
                            <a:pt x="1625771" y="1765546"/>
                            <a:pt x="1717510" y="1670677"/>
                          </a:cubicBezTo>
                          <a:cubicBezTo>
                            <a:pt x="1825140" y="1570817"/>
                            <a:pt x="1813067" y="1569497"/>
                            <a:pt x="1925460" y="1421015"/>
                          </a:cubicBezTo>
                          <a:cubicBezTo>
                            <a:pt x="1953901" y="1388037"/>
                            <a:pt x="1982036" y="1358191"/>
                            <a:pt x="2002478" y="1317708"/>
                          </a:cubicBezTo>
                          <a:cubicBezTo>
                            <a:pt x="2028416" y="1284696"/>
                            <a:pt x="2040550" y="1241774"/>
                            <a:pt x="2064093" y="1214399"/>
                          </a:cubicBezTo>
                          <a:cubicBezTo>
                            <a:pt x="2137010" y="1092880"/>
                            <a:pt x="2105820" y="1174535"/>
                            <a:pt x="2171919" y="1042219"/>
                          </a:cubicBezTo>
                          <a:cubicBezTo>
                            <a:pt x="2232258" y="932866"/>
                            <a:pt x="2165223" y="1017264"/>
                            <a:pt x="2241236" y="904475"/>
                          </a:cubicBezTo>
                          <a:cubicBezTo>
                            <a:pt x="2257942" y="882070"/>
                            <a:pt x="2272174" y="863854"/>
                            <a:pt x="2287447" y="835602"/>
                          </a:cubicBezTo>
                          <a:cubicBezTo>
                            <a:pt x="2304051" y="814908"/>
                            <a:pt x="2304128" y="790626"/>
                            <a:pt x="2318254" y="766731"/>
                          </a:cubicBezTo>
                          <a:cubicBezTo>
                            <a:pt x="2336996" y="734574"/>
                            <a:pt x="2364232" y="716004"/>
                            <a:pt x="2379868" y="680641"/>
                          </a:cubicBezTo>
                          <a:cubicBezTo>
                            <a:pt x="2411907" y="619094"/>
                            <a:pt x="2441759" y="576137"/>
                            <a:pt x="2479992" y="517069"/>
                          </a:cubicBezTo>
                          <a:cubicBezTo>
                            <a:pt x="2496596" y="496614"/>
                            <a:pt x="2513866" y="484251"/>
                            <a:pt x="2533906" y="465415"/>
                          </a:cubicBezTo>
                          <a:cubicBezTo>
                            <a:pt x="2546793" y="453459"/>
                            <a:pt x="2559225" y="430462"/>
                            <a:pt x="2572415" y="413761"/>
                          </a:cubicBezTo>
                          <a:cubicBezTo>
                            <a:pt x="2589859" y="383364"/>
                            <a:pt x="2624383" y="356519"/>
                            <a:pt x="2649433" y="327671"/>
                          </a:cubicBezTo>
                          <a:cubicBezTo>
                            <a:pt x="2660599" y="314206"/>
                            <a:pt x="2668244" y="303877"/>
                            <a:pt x="2680240" y="293235"/>
                          </a:cubicBezTo>
                          <a:cubicBezTo>
                            <a:pt x="2694055" y="282526"/>
                            <a:pt x="2707650" y="276740"/>
                            <a:pt x="2718750" y="267408"/>
                          </a:cubicBezTo>
                          <a:cubicBezTo>
                            <a:pt x="2738616" y="249205"/>
                            <a:pt x="2744561" y="223632"/>
                            <a:pt x="2764961" y="215754"/>
                          </a:cubicBezTo>
                          <a:cubicBezTo>
                            <a:pt x="2777840" y="210197"/>
                            <a:pt x="2790497" y="203536"/>
                            <a:pt x="2803470" y="198536"/>
                          </a:cubicBezTo>
                          <a:cubicBezTo>
                            <a:pt x="2846632" y="176622"/>
                            <a:pt x="2851616" y="163492"/>
                            <a:pt x="2911296" y="146882"/>
                          </a:cubicBezTo>
                          <a:cubicBezTo>
                            <a:pt x="2923702" y="144111"/>
                            <a:pt x="2933345" y="142349"/>
                            <a:pt x="2942103" y="138272"/>
                          </a:cubicBezTo>
                          <a:cubicBezTo>
                            <a:pt x="2953028" y="135280"/>
                            <a:pt x="2962830" y="126039"/>
                            <a:pt x="2972910" y="121055"/>
                          </a:cubicBezTo>
                          <a:cubicBezTo>
                            <a:pt x="2979329" y="117889"/>
                            <a:pt x="2989180" y="117466"/>
                            <a:pt x="2996016" y="112445"/>
                          </a:cubicBezTo>
                          <a:cubicBezTo>
                            <a:pt x="3004462" y="106908"/>
                            <a:pt x="3010339" y="98653"/>
                            <a:pt x="3019121" y="95228"/>
                          </a:cubicBezTo>
                          <a:cubicBezTo>
                            <a:pt x="3033020" y="88959"/>
                            <a:pt x="3049094" y="87749"/>
                            <a:pt x="3065333" y="78010"/>
                          </a:cubicBezTo>
                          <a:cubicBezTo>
                            <a:pt x="3075704" y="71731"/>
                            <a:pt x="3083943" y="63447"/>
                            <a:pt x="3096140" y="60792"/>
                          </a:cubicBezTo>
                          <a:cubicBezTo>
                            <a:pt x="3152550" y="51980"/>
                            <a:pt x="3227174" y="41393"/>
                            <a:pt x="3304089" y="43574"/>
                          </a:cubicBezTo>
                          <a:cubicBezTo>
                            <a:pt x="3340981" y="37502"/>
                            <a:pt x="3377482" y="33295"/>
                            <a:pt x="3419617" y="26355"/>
                          </a:cubicBezTo>
                          <a:cubicBezTo>
                            <a:pt x="3526385" y="10084"/>
                            <a:pt x="3700736" y="5887"/>
                            <a:pt x="3827814" y="528"/>
                          </a:cubicBezTo>
                          <a:cubicBezTo>
                            <a:pt x="3874681" y="-5552"/>
                            <a:pt x="3915298" y="-7144"/>
                            <a:pt x="3958746" y="528"/>
                          </a:cubicBezTo>
                        </a:path>
                      </a:pathLst>
                    </a:custGeom>
                    <ask:type>
                      <ask:lineSketchNone/>
                    </ask:type>
                  </ask:lineSketchStyleProps>
                </a:ext>
              </a:extLst>
            </a:ln>
          </p:spPr>
          <p:style>
            <a:lnRef idx="3">
              <a:schemeClr val="dk1"/>
            </a:lnRef>
            <a:fillRef idx="0">
              <a:schemeClr val="dk1"/>
            </a:fillRef>
            <a:effectRef idx="2">
              <a:schemeClr val="dk1"/>
            </a:effectRef>
            <a:fontRef idx="minor">
              <a:schemeClr val="tx1"/>
            </a:fontRef>
          </p:style>
          <p:txBody>
            <a:bodyPr rtlCol="0" anchor="ctr"/>
            <a:lstStyle/>
            <a:p>
              <a:pPr algn="ctr"/>
              <a:endParaRPr lang="en-CA" sz="3200">
                <a:latin typeface="+mj-lt"/>
                <a:cs typeface="Arial" panose="020B0604020202020204" pitchFamily="34" charset="0"/>
              </a:endParaRPr>
            </a:p>
          </p:txBody>
        </p:sp>
        <p:sp>
          <p:nvSpPr>
            <p:cNvPr id="27" name="Freeform: Shape 26">
              <a:extLst>
                <a:ext uri="{FF2B5EF4-FFF2-40B4-BE49-F238E27FC236}">
                  <a16:creationId xmlns:a16="http://schemas.microsoft.com/office/drawing/2014/main" id="{32613599-0C4C-05D5-F3B8-6BA6375F62AF}"/>
                </a:ext>
              </a:extLst>
            </p:cNvPr>
            <p:cNvSpPr/>
            <p:nvPr/>
          </p:nvSpPr>
          <p:spPr>
            <a:xfrm>
              <a:off x="2048608" y="15861323"/>
              <a:ext cx="3886201" cy="2417885"/>
            </a:xfrm>
            <a:custGeom>
              <a:avLst/>
              <a:gdLst>
                <a:gd name="connsiteX0" fmla="*/ 0 w 4448907"/>
                <a:gd name="connsiteY0" fmla="*/ 2417885 h 2417885"/>
                <a:gd name="connsiteX1" fmla="*/ 96715 w 4448907"/>
                <a:gd name="connsiteY1" fmla="*/ 2391508 h 2417885"/>
                <a:gd name="connsiteX2" fmla="*/ 140677 w 4448907"/>
                <a:gd name="connsiteY2" fmla="*/ 2373923 h 2417885"/>
                <a:gd name="connsiteX3" fmla="*/ 246184 w 4448907"/>
                <a:gd name="connsiteY3" fmla="*/ 2286000 h 2417885"/>
                <a:gd name="connsiteX4" fmla="*/ 290146 w 4448907"/>
                <a:gd name="connsiteY4" fmla="*/ 2242039 h 2417885"/>
                <a:gd name="connsiteX5" fmla="*/ 334107 w 4448907"/>
                <a:gd name="connsiteY5" fmla="*/ 2215662 h 2417885"/>
                <a:gd name="connsiteX6" fmla="*/ 457200 w 4448907"/>
                <a:gd name="connsiteY6" fmla="*/ 2031023 h 2417885"/>
                <a:gd name="connsiteX7" fmla="*/ 509954 w 4448907"/>
                <a:gd name="connsiteY7" fmla="*/ 1925515 h 2417885"/>
                <a:gd name="connsiteX8" fmla="*/ 562707 w 4448907"/>
                <a:gd name="connsiteY8" fmla="*/ 1837592 h 2417885"/>
                <a:gd name="connsiteX9" fmla="*/ 633046 w 4448907"/>
                <a:gd name="connsiteY9" fmla="*/ 1688123 h 2417885"/>
                <a:gd name="connsiteX10" fmla="*/ 720969 w 4448907"/>
                <a:gd name="connsiteY10" fmla="*/ 1547446 h 2417885"/>
                <a:gd name="connsiteX11" fmla="*/ 791307 w 4448907"/>
                <a:gd name="connsiteY11" fmla="*/ 1397977 h 2417885"/>
                <a:gd name="connsiteX12" fmla="*/ 888023 w 4448907"/>
                <a:gd name="connsiteY12" fmla="*/ 1222131 h 2417885"/>
                <a:gd name="connsiteX13" fmla="*/ 940777 w 4448907"/>
                <a:gd name="connsiteY13" fmla="*/ 1143000 h 2417885"/>
                <a:gd name="connsiteX14" fmla="*/ 993530 w 4448907"/>
                <a:gd name="connsiteY14" fmla="*/ 1055077 h 2417885"/>
                <a:gd name="connsiteX15" fmla="*/ 1055077 w 4448907"/>
                <a:gd name="connsiteY15" fmla="*/ 975946 h 2417885"/>
                <a:gd name="connsiteX16" fmla="*/ 1169377 w 4448907"/>
                <a:gd name="connsiteY16" fmla="*/ 844062 h 2417885"/>
                <a:gd name="connsiteX17" fmla="*/ 1327638 w 4448907"/>
                <a:gd name="connsiteY17" fmla="*/ 685800 h 2417885"/>
                <a:gd name="connsiteX18" fmla="*/ 1380392 w 4448907"/>
                <a:gd name="connsiteY18" fmla="*/ 633046 h 2417885"/>
                <a:gd name="connsiteX19" fmla="*/ 1424354 w 4448907"/>
                <a:gd name="connsiteY19" fmla="*/ 589085 h 2417885"/>
                <a:gd name="connsiteX20" fmla="*/ 1468315 w 4448907"/>
                <a:gd name="connsiteY20" fmla="*/ 553915 h 2417885"/>
                <a:gd name="connsiteX21" fmla="*/ 1503484 w 4448907"/>
                <a:gd name="connsiteY21" fmla="*/ 518746 h 2417885"/>
                <a:gd name="connsiteX22" fmla="*/ 1591407 w 4448907"/>
                <a:gd name="connsiteY22" fmla="*/ 465992 h 2417885"/>
                <a:gd name="connsiteX23" fmla="*/ 1740877 w 4448907"/>
                <a:gd name="connsiteY23" fmla="*/ 378069 h 2417885"/>
                <a:gd name="connsiteX24" fmla="*/ 1793630 w 4448907"/>
                <a:gd name="connsiteY24" fmla="*/ 360485 h 2417885"/>
                <a:gd name="connsiteX25" fmla="*/ 1899138 w 4448907"/>
                <a:gd name="connsiteY25" fmla="*/ 325315 h 2417885"/>
                <a:gd name="connsiteX26" fmla="*/ 1943100 w 4448907"/>
                <a:gd name="connsiteY26" fmla="*/ 307731 h 2417885"/>
                <a:gd name="connsiteX27" fmla="*/ 1987061 w 4448907"/>
                <a:gd name="connsiteY27" fmla="*/ 298939 h 2417885"/>
                <a:gd name="connsiteX28" fmla="*/ 2057400 w 4448907"/>
                <a:gd name="connsiteY28" fmla="*/ 263769 h 2417885"/>
                <a:gd name="connsiteX29" fmla="*/ 2110154 w 4448907"/>
                <a:gd name="connsiteY29" fmla="*/ 254977 h 2417885"/>
                <a:gd name="connsiteX30" fmla="*/ 2171700 w 4448907"/>
                <a:gd name="connsiteY30" fmla="*/ 237392 h 2417885"/>
                <a:gd name="connsiteX31" fmla="*/ 2198077 w 4448907"/>
                <a:gd name="connsiteY31" fmla="*/ 211015 h 2417885"/>
                <a:gd name="connsiteX32" fmla="*/ 2233246 w 4448907"/>
                <a:gd name="connsiteY32" fmla="*/ 202223 h 2417885"/>
                <a:gd name="connsiteX33" fmla="*/ 2356338 w 4448907"/>
                <a:gd name="connsiteY33" fmla="*/ 158262 h 2417885"/>
                <a:gd name="connsiteX34" fmla="*/ 2417884 w 4448907"/>
                <a:gd name="connsiteY34" fmla="*/ 140677 h 2417885"/>
                <a:gd name="connsiteX35" fmla="*/ 2505807 w 4448907"/>
                <a:gd name="connsiteY35" fmla="*/ 123092 h 2417885"/>
                <a:gd name="connsiteX36" fmla="*/ 2558561 w 4448907"/>
                <a:gd name="connsiteY36" fmla="*/ 105508 h 2417885"/>
                <a:gd name="connsiteX37" fmla="*/ 2584938 w 4448907"/>
                <a:gd name="connsiteY37" fmla="*/ 96715 h 2417885"/>
                <a:gd name="connsiteX38" fmla="*/ 2672861 w 4448907"/>
                <a:gd name="connsiteY38" fmla="*/ 87923 h 2417885"/>
                <a:gd name="connsiteX39" fmla="*/ 2725615 w 4448907"/>
                <a:gd name="connsiteY39" fmla="*/ 79131 h 2417885"/>
                <a:gd name="connsiteX40" fmla="*/ 2751992 w 4448907"/>
                <a:gd name="connsiteY40" fmla="*/ 70339 h 2417885"/>
                <a:gd name="connsiteX41" fmla="*/ 2822330 w 4448907"/>
                <a:gd name="connsiteY41" fmla="*/ 61546 h 2417885"/>
                <a:gd name="connsiteX42" fmla="*/ 2848707 w 4448907"/>
                <a:gd name="connsiteY42" fmla="*/ 52754 h 2417885"/>
                <a:gd name="connsiteX43" fmla="*/ 2901461 w 4448907"/>
                <a:gd name="connsiteY43" fmla="*/ 43962 h 2417885"/>
                <a:gd name="connsiteX44" fmla="*/ 2945423 w 4448907"/>
                <a:gd name="connsiteY44" fmla="*/ 35169 h 2417885"/>
                <a:gd name="connsiteX45" fmla="*/ 2998177 w 4448907"/>
                <a:gd name="connsiteY45" fmla="*/ 26377 h 2417885"/>
                <a:gd name="connsiteX46" fmla="*/ 3024554 w 4448907"/>
                <a:gd name="connsiteY46" fmla="*/ 17585 h 2417885"/>
                <a:gd name="connsiteX47" fmla="*/ 3305907 w 4448907"/>
                <a:gd name="connsiteY47" fmla="*/ 0 h 2417885"/>
                <a:gd name="connsiteX48" fmla="*/ 4448907 w 4448907"/>
                <a:gd name="connsiteY48" fmla="*/ 0 h 241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448907" h="2417885">
                  <a:moveTo>
                    <a:pt x="0" y="2417885"/>
                  </a:moveTo>
                  <a:cubicBezTo>
                    <a:pt x="32238" y="2409093"/>
                    <a:pt x="64820" y="2401475"/>
                    <a:pt x="96715" y="2391508"/>
                  </a:cubicBezTo>
                  <a:cubicBezTo>
                    <a:pt x="111779" y="2386800"/>
                    <a:pt x="127783" y="2383025"/>
                    <a:pt x="140677" y="2373923"/>
                  </a:cubicBezTo>
                  <a:cubicBezTo>
                    <a:pt x="178078" y="2347522"/>
                    <a:pt x="213812" y="2318371"/>
                    <a:pt x="246184" y="2286000"/>
                  </a:cubicBezTo>
                  <a:cubicBezTo>
                    <a:pt x="260838" y="2271346"/>
                    <a:pt x="273964" y="2254985"/>
                    <a:pt x="290146" y="2242039"/>
                  </a:cubicBezTo>
                  <a:cubicBezTo>
                    <a:pt x="303490" y="2231364"/>
                    <a:pt x="319453" y="2224454"/>
                    <a:pt x="334107" y="2215662"/>
                  </a:cubicBezTo>
                  <a:cubicBezTo>
                    <a:pt x="373676" y="2159136"/>
                    <a:pt x="423331" y="2090946"/>
                    <a:pt x="457200" y="2031023"/>
                  </a:cubicBezTo>
                  <a:cubicBezTo>
                    <a:pt x="476548" y="1996792"/>
                    <a:pt x="491125" y="1960034"/>
                    <a:pt x="509954" y="1925515"/>
                  </a:cubicBezTo>
                  <a:cubicBezTo>
                    <a:pt x="526320" y="1895510"/>
                    <a:pt x="546789" y="1867837"/>
                    <a:pt x="562707" y="1837592"/>
                  </a:cubicBezTo>
                  <a:cubicBezTo>
                    <a:pt x="613405" y="1741267"/>
                    <a:pt x="580536" y="1778141"/>
                    <a:pt x="633046" y="1688123"/>
                  </a:cubicBezTo>
                  <a:cubicBezTo>
                    <a:pt x="660909" y="1640358"/>
                    <a:pt x="703482" y="1599906"/>
                    <a:pt x="720969" y="1547446"/>
                  </a:cubicBezTo>
                  <a:cubicBezTo>
                    <a:pt x="763172" y="1420838"/>
                    <a:pt x="725567" y="1513021"/>
                    <a:pt x="791307" y="1397977"/>
                  </a:cubicBezTo>
                  <a:cubicBezTo>
                    <a:pt x="824497" y="1339895"/>
                    <a:pt x="850916" y="1277792"/>
                    <a:pt x="888023" y="1222131"/>
                  </a:cubicBezTo>
                  <a:cubicBezTo>
                    <a:pt x="905608" y="1195754"/>
                    <a:pt x="923849" y="1169803"/>
                    <a:pt x="940777" y="1143000"/>
                  </a:cubicBezTo>
                  <a:cubicBezTo>
                    <a:pt x="959028" y="1114103"/>
                    <a:pt x="974230" y="1083285"/>
                    <a:pt x="993530" y="1055077"/>
                  </a:cubicBezTo>
                  <a:cubicBezTo>
                    <a:pt x="1012400" y="1027498"/>
                    <a:pt x="1033684" y="1001617"/>
                    <a:pt x="1055077" y="975946"/>
                  </a:cubicBezTo>
                  <a:cubicBezTo>
                    <a:pt x="1092319" y="931256"/>
                    <a:pt x="1128242" y="885197"/>
                    <a:pt x="1169377" y="844062"/>
                  </a:cubicBezTo>
                  <a:lnTo>
                    <a:pt x="1327638" y="685800"/>
                  </a:lnTo>
                  <a:lnTo>
                    <a:pt x="1380392" y="633046"/>
                  </a:lnTo>
                  <a:cubicBezTo>
                    <a:pt x="1395046" y="618392"/>
                    <a:pt x="1408172" y="602031"/>
                    <a:pt x="1424354" y="589085"/>
                  </a:cubicBezTo>
                  <a:cubicBezTo>
                    <a:pt x="1439008" y="577362"/>
                    <a:pt x="1454289" y="566383"/>
                    <a:pt x="1468315" y="553915"/>
                  </a:cubicBezTo>
                  <a:cubicBezTo>
                    <a:pt x="1480706" y="542901"/>
                    <a:pt x="1489993" y="528382"/>
                    <a:pt x="1503484" y="518746"/>
                  </a:cubicBezTo>
                  <a:cubicBezTo>
                    <a:pt x="1531296" y="498880"/>
                    <a:pt x="1562572" y="484341"/>
                    <a:pt x="1591407" y="465992"/>
                  </a:cubicBezTo>
                  <a:cubicBezTo>
                    <a:pt x="1640616" y="434677"/>
                    <a:pt x="1686920" y="400551"/>
                    <a:pt x="1740877" y="378069"/>
                  </a:cubicBezTo>
                  <a:cubicBezTo>
                    <a:pt x="1757987" y="370940"/>
                    <a:pt x="1776520" y="367614"/>
                    <a:pt x="1793630" y="360485"/>
                  </a:cubicBezTo>
                  <a:cubicBezTo>
                    <a:pt x="1885231" y="322318"/>
                    <a:pt x="1806225" y="340802"/>
                    <a:pt x="1899138" y="325315"/>
                  </a:cubicBezTo>
                  <a:cubicBezTo>
                    <a:pt x="1913792" y="319454"/>
                    <a:pt x="1927983" y="312266"/>
                    <a:pt x="1943100" y="307731"/>
                  </a:cubicBezTo>
                  <a:cubicBezTo>
                    <a:pt x="1957414" y="303437"/>
                    <a:pt x="1973113" y="304304"/>
                    <a:pt x="1987061" y="298939"/>
                  </a:cubicBezTo>
                  <a:cubicBezTo>
                    <a:pt x="2011528" y="289529"/>
                    <a:pt x="2031543" y="268078"/>
                    <a:pt x="2057400" y="263769"/>
                  </a:cubicBezTo>
                  <a:cubicBezTo>
                    <a:pt x="2074985" y="260838"/>
                    <a:pt x="2092673" y="258473"/>
                    <a:pt x="2110154" y="254977"/>
                  </a:cubicBezTo>
                  <a:cubicBezTo>
                    <a:pt x="2137758" y="249456"/>
                    <a:pt x="2146558" y="245773"/>
                    <a:pt x="2171700" y="237392"/>
                  </a:cubicBezTo>
                  <a:cubicBezTo>
                    <a:pt x="2180492" y="228600"/>
                    <a:pt x="2187281" y="217184"/>
                    <a:pt x="2198077" y="211015"/>
                  </a:cubicBezTo>
                  <a:cubicBezTo>
                    <a:pt x="2208569" y="205020"/>
                    <a:pt x="2221782" y="206044"/>
                    <a:pt x="2233246" y="202223"/>
                  </a:cubicBezTo>
                  <a:cubicBezTo>
                    <a:pt x="2347314" y="164201"/>
                    <a:pt x="2184207" y="207444"/>
                    <a:pt x="2356338" y="158262"/>
                  </a:cubicBezTo>
                  <a:cubicBezTo>
                    <a:pt x="2376853" y="152400"/>
                    <a:pt x="2397094" y="145475"/>
                    <a:pt x="2417884" y="140677"/>
                  </a:cubicBezTo>
                  <a:cubicBezTo>
                    <a:pt x="2486570" y="124826"/>
                    <a:pt x="2450624" y="139647"/>
                    <a:pt x="2505807" y="123092"/>
                  </a:cubicBezTo>
                  <a:cubicBezTo>
                    <a:pt x="2523561" y="117766"/>
                    <a:pt x="2540976" y="111370"/>
                    <a:pt x="2558561" y="105508"/>
                  </a:cubicBezTo>
                  <a:cubicBezTo>
                    <a:pt x="2567353" y="102577"/>
                    <a:pt x="2575716" y="97637"/>
                    <a:pt x="2584938" y="96715"/>
                  </a:cubicBezTo>
                  <a:cubicBezTo>
                    <a:pt x="2614246" y="93784"/>
                    <a:pt x="2643635" y="91576"/>
                    <a:pt x="2672861" y="87923"/>
                  </a:cubicBezTo>
                  <a:cubicBezTo>
                    <a:pt x="2690551" y="85712"/>
                    <a:pt x="2708212" y="82998"/>
                    <a:pt x="2725615" y="79131"/>
                  </a:cubicBezTo>
                  <a:cubicBezTo>
                    <a:pt x="2734662" y="77121"/>
                    <a:pt x="2742874" y="71997"/>
                    <a:pt x="2751992" y="70339"/>
                  </a:cubicBezTo>
                  <a:cubicBezTo>
                    <a:pt x="2775239" y="66112"/>
                    <a:pt x="2798884" y="64477"/>
                    <a:pt x="2822330" y="61546"/>
                  </a:cubicBezTo>
                  <a:cubicBezTo>
                    <a:pt x="2831122" y="58615"/>
                    <a:pt x="2839660" y="54764"/>
                    <a:pt x="2848707" y="52754"/>
                  </a:cubicBezTo>
                  <a:cubicBezTo>
                    <a:pt x="2866110" y="48887"/>
                    <a:pt x="2883921" y="47151"/>
                    <a:pt x="2901461" y="43962"/>
                  </a:cubicBezTo>
                  <a:cubicBezTo>
                    <a:pt x="2916164" y="41289"/>
                    <a:pt x="2930720" y="37842"/>
                    <a:pt x="2945423" y="35169"/>
                  </a:cubicBezTo>
                  <a:cubicBezTo>
                    <a:pt x="2962963" y="31980"/>
                    <a:pt x="2980774" y="30244"/>
                    <a:pt x="2998177" y="26377"/>
                  </a:cubicBezTo>
                  <a:cubicBezTo>
                    <a:pt x="3007224" y="24367"/>
                    <a:pt x="3015394" y="18994"/>
                    <a:pt x="3024554" y="17585"/>
                  </a:cubicBezTo>
                  <a:cubicBezTo>
                    <a:pt x="3094231" y="6865"/>
                    <a:pt x="3263770" y="277"/>
                    <a:pt x="3305907" y="0"/>
                  </a:cubicBezTo>
                  <a:lnTo>
                    <a:pt x="4448907" y="0"/>
                  </a:lnTo>
                </a:path>
              </a:pathLst>
            </a:custGeom>
            <a:ln w="76200">
              <a:solidFill>
                <a:srgbClr val="CAE9E0"/>
              </a:solidFill>
              <a:extLst>
                <a:ext uri="{C807C97D-BFC1-408E-A445-0C87EB9F89A2}">
                  <ask:lineSketchStyleProps xmlns:ask="http://schemas.microsoft.com/office/drawing/2018/sketchyshapes" sd="1071243465">
                    <a:custGeom>
                      <a:avLst/>
                      <a:gdLst>
                        <a:gd name="connsiteX0" fmla="*/ 0 w 4969482"/>
                        <a:gd name="connsiteY0" fmla="*/ 2393833 h 2393833"/>
                        <a:gd name="connsiteX1" fmla="*/ 108031 w 4969482"/>
                        <a:gd name="connsiteY1" fmla="*/ 2367718 h 2393833"/>
                        <a:gd name="connsiteX2" fmla="*/ 157137 w 4969482"/>
                        <a:gd name="connsiteY2" fmla="*/ 2350308 h 2393833"/>
                        <a:gd name="connsiteX3" fmla="*/ 274990 w 4969482"/>
                        <a:gd name="connsiteY3" fmla="*/ 2263259 h 2393833"/>
                        <a:gd name="connsiteX4" fmla="*/ 324096 w 4969482"/>
                        <a:gd name="connsiteY4" fmla="*/ 2219736 h 2393833"/>
                        <a:gd name="connsiteX5" fmla="*/ 373201 w 4969482"/>
                        <a:gd name="connsiteY5" fmla="*/ 2193621 h 2393833"/>
                        <a:gd name="connsiteX6" fmla="*/ 510697 w 4969482"/>
                        <a:gd name="connsiteY6" fmla="*/ 2010819 h 2393833"/>
                        <a:gd name="connsiteX7" fmla="*/ 569624 w 4969482"/>
                        <a:gd name="connsiteY7" fmla="*/ 1906360 h 2393833"/>
                        <a:gd name="connsiteX8" fmla="*/ 628550 w 4969482"/>
                        <a:gd name="connsiteY8" fmla="*/ 1819312 h 2393833"/>
                        <a:gd name="connsiteX9" fmla="*/ 707119 w 4969482"/>
                        <a:gd name="connsiteY9" fmla="*/ 1671330 h 2393833"/>
                        <a:gd name="connsiteX10" fmla="*/ 805330 w 4969482"/>
                        <a:gd name="connsiteY10" fmla="*/ 1532052 h 2393833"/>
                        <a:gd name="connsiteX11" fmla="*/ 883899 w 4969482"/>
                        <a:gd name="connsiteY11" fmla="*/ 1384070 h 2393833"/>
                        <a:gd name="connsiteX12" fmla="*/ 991932 w 4969482"/>
                        <a:gd name="connsiteY12" fmla="*/ 1209973 h 2393833"/>
                        <a:gd name="connsiteX13" fmla="*/ 1050859 w 4969482"/>
                        <a:gd name="connsiteY13" fmla="*/ 1131629 h 2393833"/>
                        <a:gd name="connsiteX14" fmla="*/ 1109784 w 4969482"/>
                        <a:gd name="connsiteY14" fmla="*/ 1044581 h 2393833"/>
                        <a:gd name="connsiteX15" fmla="*/ 1178533 w 4969482"/>
                        <a:gd name="connsiteY15" fmla="*/ 966237 h 2393833"/>
                        <a:gd name="connsiteX16" fmla="*/ 1306208 w 4969482"/>
                        <a:gd name="connsiteY16" fmla="*/ 835665 h 2393833"/>
                        <a:gd name="connsiteX17" fmla="*/ 1482987 w 4969482"/>
                        <a:gd name="connsiteY17" fmla="*/ 678977 h 2393833"/>
                        <a:gd name="connsiteX18" fmla="*/ 1541914 w 4969482"/>
                        <a:gd name="connsiteY18" fmla="*/ 626748 h 2393833"/>
                        <a:gd name="connsiteX19" fmla="*/ 1591020 w 4969482"/>
                        <a:gd name="connsiteY19" fmla="*/ 583225 h 2393833"/>
                        <a:gd name="connsiteX20" fmla="*/ 1640125 w 4969482"/>
                        <a:gd name="connsiteY20" fmla="*/ 548404 h 2393833"/>
                        <a:gd name="connsiteX21" fmla="*/ 1679409 w 4969482"/>
                        <a:gd name="connsiteY21" fmla="*/ 513585 h 2393833"/>
                        <a:gd name="connsiteX22" fmla="*/ 1777620 w 4969482"/>
                        <a:gd name="connsiteY22" fmla="*/ 461356 h 2393833"/>
                        <a:gd name="connsiteX23" fmla="*/ 1944580 w 4969482"/>
                        <a:gd name="connsiteY23" fmla="*/ 374308 h 2393833"/>
                        <a:gd name="connsiteX24" fmla="*/ 2003506 w 4969482"/>
                        <a:gd name="connsiteY24" fmla="*/ 356899 h 2393833"/>
                        <a:gd name="connsiteX25" fmla="*/ 2121359 w 4969482"/>
                        <a:gd name="connsiteY25" fmla="*/ 322078 h 2393833"/>
                        <a:gd name="connsiteX26" fmla="*/ 2170465 w 4969482"/>
                        <a:gd name="connsiteY26" fmla="*/ 304669 h 2393833"/>
                        <a:gd name="connsiteX27" fmla="*/ 2219570 w 4969482"/>
                        <a:gd name="connsiteY27" fmla="*/ 295965 h 2393833"/>
                        <a:gd name="connsiteX28" fmla="*/ 2298140 w 4969482"/>
                        <a:gd name="connsiteY28" fmla="*/ 261145 h 2393833"/>
                        <a:gd name="connsiteX29" fmla="*/ 2357067 w 4969482"/>
                        <a:gd name="connsiteY29" fmla="*/ 252440 h 2393833"/>
                        <a:gd name="connsiteX30" fmla="*/ 2425814 w 4969482"/>
                        <a:gd name="connsiteY30" fmla="*/ 235030 h 2393833"/>
                        <a:gd name="connsiteX31" fmla="*/ 2455278 w 4969482"/>
                        <a:gd name="connsiteY31" fmla="*/ 208915 h 2393833"/>
                        <a:gd name="connsiteX32" fmla="*/ 2494562 w 4969482"/>
                        <a:gd name="connsiteY32" fmla="*/ 200211 h 2393833"/>
                        <a:gd name="connsiteX33" fmla="*/ 2632057 w 4969482"/>
                        <a:gd name="connsiteY33" fmla="*/ 156687 h 2393833"/>
                        <a:gd name="connsiteX34" fmla="*/ 2700805 w 4969482"/>
                        <a:gd name="connsiteY34" fmla="*/ 139277 h 2393833"/>
                        <a:gd name="connsiteX35" fmla="*/ 2799016 w 4969482"/>
                        <a:gd name="connsiteY35" fmla="*/ 121867 h 2393833"/>
                        <a:gd name="connsiteX36" fmla="*/ 2857943 w 4969482"/>
                        <a:gd name="connsiteY36" fmla="*/ 104458 h 2393833"/>
                        <a:gd name="connsiteX37" fmla="*/ 2887406 w 4969482"/>
                        <a:gd name="connsiteY37" fmla="*/ 95752 h 2393833"/>
                        <a:gd name="connsiteX38" fmla="*/ 2985617 w 4969482"/>
                        <a:gd name="connsiteY38" fmla="*/ 87048 h 2393833"/>
                        <a:gd name="connsiteX39" fmla="*/ 3044544 w 4969482"/>
                        <a:gd name="connsiteY39" fmla="*/ 78343 h 2393833"/>
                        <a:gd name="connsiteX40" fmla="*/ 3074007 w 4969482"/>
                        <a:gd name="connsiteY40" fmla="*/ 69639 h 2393833"/>
                        <a:gd name="connsiteX41" fmla="*/ 3152576 w 4969482"/>
                        <a:gd name="connsiteY41" fmla="*/ 60933 h 2393833"/>
                        <a:gd name="connsiteX42" fmla="*/ 3182039 w 4969482"/>
                        <a:gd name="connsiteY42" fmla="*/ 52229 h 2393833"/>
                        <a:gd name="connsiteX43" fmla="*/ 3240966 w 4969482"/>
                        <a:gd name="connsiteY43" fmla="*/ 43524 h 2393833"/>
                        <a:gd name="connsiteX44" fmla="*/ 3290072 w 4969482"/>
                        <a:gd name="connsiteY44" fmla="*/ 34819 h 2393833"/>
                        <a:gd name="connsiteX45" fmla="*/ 3348999 w 4969482"/>
                        <a:gd name="connsiteY45" fmla="*/ 26114 h 2393833"/>
                        <a:gd name="connsiteX46" fmla="*/ 3378462 w 4969482"/>
                        <a:gd name="connsiteY46" fmla="*/ 17410 h 2393833"/>
                        <a:gd name="connsiteX47" fmla="*/ 3692737 w 4969482"/>
                        <a:gd name="connsiteY47" fmla="*/ 0 h 2393833"/>
                        <a:gd name="connsiteX48" fmla="*/ 4969482 w 4969482"/>
                        <a:gd name="connsiteY48" fmla="*/ 0 h 2393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969482" h="2393833" extrusionOk="0">
                          <a:moveTo>
                            <a:pt x="0" y="2393833"/>
                          </a:moveTo>
                          <a:cubicBezTo>
                            <a:pt x="38341" y="2378602"/>
                            <a:pt x="73788" y="2383107"/>
                            <a:pt x="108031" y="2367718"/>
                          </a:cubicBezTo>
                          <a:cubicBezTo>
                            <a:pt x="125815" y="2364071"/>
                            <a:pt x="141900" y="2359310"/>
                            <a:pt x="157137" y="2350308"/>
                          </a:cubicBezTo>
                          <a:cubicBezTo>
                            <a:pt x="196017" y="2325566"/>
                            <a:pt x="237873" y="2291096"/>
                            <a:pt x="274990" y="2263259"/>
                          </a:cubicBezTo>
                          <a:cubicBezTo>
                            <a:pt x="291676" y="2251183"/>
                            <a:pt x="307132" y="2233270"/>
                            <a:pt x="324096" y="2219736"/>
                          </a:cubicBezTo>
                          <a:cubicBezTo>
                            <a:pt x="341247" y="2211748"/>
                            <a:pt x="356650" y="2203888"/>
                            <a:pt x="373201" y="2193621"/>
                          </a:cubicBezTo>
                          <a:cubicBezTo>
                            <a:pt x="408423" y="2147014"/>
                            <a:pt x="461157" y="2075422"/>
                            <a:pt x="510697" y="2010819"/>
                          </a:cubicBezTo>
                          <a:cubicBezTo>
                            <a:pt x="533570" y="1972647"/>
                            <a:pt x="553841" y="1945441"/>
                            <a:pt x="569624" y="1906360"/>
                          </a:cubicBezTo>
                          <a:cubicBezTo>
                            <a:pt x="588987" y="1875856"/>
                            <a:pt x="612613" y="1846481"/>
                            <a:pt x="628550" y="1819312"/>
                          </a:cubicBezTo>
                          <a:cubicBezTo>
                            <a:pt x="680458" y="1723053"/>
                            <a:pt x="644378" y="1763575"/>
                            <a:pt x="707119" y="1671330"/>
                          </a:cubicBezTo>
                          <a:cubicBezTo>
                            <a:pt x="739472" y="1621018"/>
                            <a:pt x="788145" y="1593640"/>
                            <a:pt x="805330" y="1532052"/>
                          </a:cubicBezTo>
                          <a:cubicBezTo>
                            <a:pt x="839533" y="1411415"/>
                            <a:pt x="801240" y="1498179"/>
                            <a:pt x="883899" y="1384070"/>
                          </a:cubicBezTo>
                          <a:cubicBezTo>
                            <a:pt x="923470" y="1328171"/>
                            <a:pt x="953592" y="1258521"/>
                            <a:pt x="991932" y="1209973"/>
                          </a:cubicBezTo>
                          <a:cubicBezTo>
                            <a:pt x="1008161" y="1178972"/>
                            <a:pt x="1033223" y="1161624"/>
                            <a:pt x="1050859" y="1131629"/>
                          </a:cubicBezTo>
                          <a:cubicBezTo>
                            <a:pt x="1075335" y="1105180"/>
                            <a:pt x="1091360" y="1067932"/>
                            <a:pt x="1109784" y="1044581"/>
                          </a:cubicBezTo>
                          <a:cubicBezTo>
                            <a:pt x="1126328" y="1015622"/>
                            <a:pt x="1156689" y="986035"/>
                            <a:pt x="1178533" y="966237"/>
                          </a:cubicBezTo>
                          <a:cubicBezTo>
                            <a:pt x="1215668" y="912179"/>
                            <a:pt x="1259267" y="871081"/>
                            <a:pt x="1306208" y="835665"/>
                          </a:cubicBezTo>
                          <a:cubicBezTo>
                            <a:pt x="1376191" y="769258"/>
                            <a:pt x="1426987" y="719146"/>
                            <a:pt x="1482987" y="678977"/>
                          </a:cubicBezTo>
                          <a:cubicBezTo>
                            <a:pt x="1496348" y="667210"/>
                            <a:pt x="1527473" y="647816"/>
                            <a:pt x="1541914" y="626748"/>
                          </a:cubicBezTo>
                          <a:cubicBezTo>
                            <a:pt x="1555277" y="609661"/>
                            <a:pt x="1575232" y="595066"/>
                            <a:pt x="1591020" y="583225"/>
                          </a:cubicBezTo>
                          <a:cubicBezTo>
                            <a:pt x="1609264" y="574715"/>
                            <a:pt x="1624266" y="561729"/>
                            <a:pt x="1640125" y="548404"/>
                          </a:cubicBezTo>
                          <a:cubicBezTo>
                            <a:pt x="1654786" y="540500"/>
                            <a:pt x="1664781" y="523304"/>
                            <a:pt x="1679409" y="513585"/>
                          </a:cubicBezTo>
                          <a:cubicBezTo>
                            <a:pt x="1711382" y="494316"/>
                            <a:pt x="1746966" y="479218"/>
                            <a:pt x="1777620" y="461356"/>
                          </a:cubicBezTo>
                          <a:cubicBezTo>
                            <a:pt x="1835595" y="431081"/>
                            <a:pt x="1876922" y="387553"/>
                            <a:pt x="1944580" y="374308"/>
                          </a:cubicBezTo>
                          <a:cubicBezTo>
                            <a:pt x="1964189" y="367065"/>
                            <a:pt x="1984194" y="364374"/>
                            <a:pt x="2003506" y="356899"/>
                          </a:cubicBezTo>
                          <a:cubicBezTo>
                            <a:pt x="2115673" y="313871"/>
                            <a:pt x="2016253" y="348850"/>
                            <a:pt x="2121359" y="322078"/>
                          </a:cubicBezTo>
                          <a:cubicBezTo>
                            <a:pt x="2134776" y="316688"/>
                            <a:pt x="2154420" y="306342"/>
                            <a:pt x="2170465" y="304669"/>
                          </a:cubicBezTo>
                          <a:cubicBezTo>
                            <a:pt x="2185274" y="301607"/>
                            <a:pt x="2204767" y="300802"/>
                            <a:pt x="2219570" y="295965"/>
                          </a:cubicBezTo>
                          <a:cubicBezTo>
                            <a:pt x="2249290" y="289788"/>
                            <a:pt x="2270408" y="266982"/>
                            <a:pt x="2298140" y="261145"/>
                          </a:cubicBezTo>
                          <a:cubicBezTo>
                            <a:pt x="2318436" y="255840"/>
                            <a:pt x="2336542" y="257312"/>
                            <a:pt x="2357067" y="252440"/>
                          </a:cubicBezTo>
                          <a:cubicBezTo>
                            <a:pt x="2387007" y="245160"/>
                            <a:pt x="2397492" y="243307"/>
                            <a:pt x="2425814" y="235030"/>
                          </a:cubicBezTo>
                          <a:cubicBezTo>
                            <a:pt x="2436583" y="226716"/>
                            <a:pt x="2443237" y="216066"/>
                            <a:pt x="2455278" y="208915"/>
                          </a:cubicBezTo>
                          <a:cubicBezTo>
                            <a:pt x="2468002" y="204531"/>
                            <a:pt x="2481231" y="202887"/>
                            <a:pt x="2494562" y="200211"/>
                          </a:cubicBezTo>
                          <a:cubicBezTo>
                            <a:pt x="2624848" y="196241"/>
                            <a:pt x="2445725" y="216346"/>
                            <a:pt x="2632057" y="156687"/>
                          </a:cubicBezTo>
                          <a:cubicBezTo>
                            <a:pt x="2655902" y="153216"/>
                            <a:pt x="2676326" y="143424"/>
                            <a:pt x="2700805" y="139277"/>
                          </a:cubicBezTo>
                          <a:cubicBezTo>
                            <a:pt x="2776011" y="124072"/>
                            <a:pt x="2734751" y="137578"/>
                            <a:pt x="2799016" y="121867"/>
                          </a:cubicBezTo>
                          <a:cubicBezTo>
                            <a:pt x="2815514" y="118047"/>
                            <a:pt x="2838138" y="110067"/>
                            <a:pt x="2857943" y="104458"/>
                          </a:cubicBezTo>
                          <a:cubicBezTo>
                            <a:pt x="2866317" y="101629"/>
                            <a:pt x="2877258" y="97752"/>
                            <a:pt x="2887406" y="95752"/>
                          </a:cubicBezTo>
                          <a:cubicBezTo>
                            <a:pt x="2918846" y="97768"/>
                            <a:pt x="2951151" y="92500"/>
                            <a:pt x="2985617" y="87048"/>
                          </a:cubicBezTo>
                          <a:cubicBezTo>
                            <a:pt x="3001667" y="84975"/>
                            <a:pt x="3026486" y="79790"/>
                            <a:pt x="3044544" y="78343"/>
                          </a:cubicBezTo>
                          <a:cubicBezTo>
                            <a:pt x="3055076" y="77807"/>
                            <a:pt x="3063485" y="72130"/>
                            <a:pt x="3074007" y="69639"/>
                          </a:cubicBezTo>
                          <a:cubicBezTo>
                            <a:pt x="3099041" y="61119"/>
                            <a:pt x="3125362" y="64204"/>
                            <a:pt x="3152576" y="60933"/>
                          </a:cubicBezTo>
                          <a:cubicBezTo>
                            <a:pt x="3162351" y="58883"/>
                            <a:pt x="3172387" y="54743"/>
                            <a:pt x="3182039" y="52229"/>
                          </a:cubicBezTo>
                          <a:cubicBezTo>
                            <a:pt x="3202245" y="49591"/>
                            <a:pt x="3224777" y="48536"/>
                            <a:pt x="3240966" y="43524"/>
                          </a:cubicBezTo>
                          <a:cubicBezTo>
                            <a:pt x="3260493" y="40889"/>
                            <a:pt x="3274375" y="37409"/>
                            <a:pt x="3290072" y="34819"/>
                          </a:cubicBezTo>
                          <a:cubicBezTo>
                            <a:pt x="3311090" y="28138"/>
                            <a:pt x="3329037" y="28179"/>
                            <a:pt x="3348999" y="26114"/>
                          </a:cubicBezTo>
                          <a:cubicBezTo>
                            <a:pt x="3358859" y="25320"/>
                            <a:pt x="3368226" y="19593"/>
                            <a:pt x="3378462" y="17410"/>
                          </a:cubicBezTo>
                          <a:cubicBezTo>
                            <a:pt x="3454535" y="6147"/>
                            <a:pt x="3644661" y="-7116"/>
                            <a:pt x="3692737" y="0"/>
                          </a:cubicBezTo>
                          <a:cubicBezTo>
                            <a:pt x="4264338" y="-65961"/>
                            <a:pt x="4806521" y="28976"/>
                            <a:pt x="4969482" y="0"/>
                          </a:cubicBezTo>
                        </a:path>
                      </a:pathLst>
                    </a:custGeom>
                    <ask:type>
                      <ask:lineSketchNone/>
                    </ask:type>
                  </ask:lineSketchStyleProps>
                </a:ext>
              </a:extLst>
            </a:ln>
          </p:spPr>
          <p:style>
            <a:lnRef idx="3">
              <a:schemeClr val="dk1"/>
            </a:lnRef>
            <a:fillRef idx="0">
              <a:schemeClr val="dk1"/>
            </a:fillRef>
            <a:effectRef idx="2">
              <a:schemeClr val="dk1"/>
            </a:effectRef>
            <a:fontRef idx="minor">
              <a:schemeClr val="tx1"/>
            </a:fontRef>
          </p:style>
          <p:txBody>
            <a:bodyPr rtlCol="0" anchor="ctr"/>
            <a:lstStyle/>
            <a:p>
              <a:pPr algn="ctr"/>
              <a:endParaRPr lang="en-CA" sz="3200" dirty="0">
                <a:latin typeface="+mj-lt"/>
                <a:cs typeface="Arial" panose="020B0604020202020204" pitchFamily="34" charset="0"/>
              </a:endParaRPr>
            </a:p>
          </p:txBody>
        </p:sp>
        <p:cxnSp>
          <p:nvCxnSpPr>
            <p:cNvPr id="28" name="Straight Connector 27">
              <a:extLst>
                <a:ext uri="{FF2B5EF4-FFF2-40B4-BE49-F238E27FC236}">
                  <a16:creationId xmlns:a16="http://schemas.microsoft.com/office/drawing/2014/main" id="{77D83CFE-076D-91F3-17C5-90EDE66ACE8C}"/>
                </a:ext>
              </a:extLst>
            </p:cNvPr>
            <p:cNvCxnSpPr/>
            <p:nvPr/>
          </p:nvCxnSpPr>
          <p:spPr>
            <a:xfrm flipV="1">
              <a:off x="4876800" y="15697200"/>
              <a:ext cx="0" cy="2590800"/>
            </a:xfrm>
            <a:prstGeom prst="line">
              <a:avLst/>
            </a:prstGeom>
            <a:ln w="9525" cap="flat" cmpd="sng" algn="ctr">
              <a:solidFill>
                <a:schemeClr val="dk1"/>
              </a:solidFill>
              <a:prstDash val="dash"/>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cxnSp>
          <p:nvCxnSpPr>
            <p:cNvPr id="29" name="Straight Connector 28">
              <a:extLst>
                <a:ext uri="{FF2B5EF4-FFF2-40B4-BE49-F238E27FC236}">
                  <a16:creationId xmlns:a16="http://schemas.microsoft.com/office/drawing/2014/main" id="{EBA951D1-D171-5F45-AA2C-DC02F20F620B}"/>
                </a:ext>
              </a:extLst>
            </p:cNvPr>
            <p:cNvCxnSpPr/>
            <p:nvPr/>
          </p:nvCxnSpPr>
          <p:spPr>
            <a:xfrm flipV="1">
              <a:off x="3429000" y="15697200"/>
              <a:ext cx="0" cy="2590800"/>
            </a:xfrm>
            <a:prstGeom prst="line">
              <a:avLst/>
            </a:prstGeom>
            <a:ln w="9525" cap="flat" cmpd="sng" algn="ctr">
              <a:solidFill>
                <a:schemeClr val="dk1"/>
              </a:solidFill>
              <a:prstDash val="dash"/>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1E55EB8C-EF64-6891-F805-F19F475DFF31}"/>
                </a:ext>
              </a:extLst>
            </p:cNvPr>
            <p:cNvCxnSpPr>
              <a:cxnSpLocks/>
            </p:cNvCxnSpPr>
            <p:nvPr/>
          </p:nvCxnSpPr>
          <p:spPr>
            <a:xfrm>
              <a:off x="2057400" y="15697200"/>
              <a:ext cx="0" cy="259080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6386D5DB-F6F9-BF52-0754-F42AE7CB2565}"/>
                </a:ext>
              </a:extLst>
            </p:cNvPr>
            <p:cNvCxnSpPr/>
            <p:nvPr/>
          </p:nvCxnSpPr>
          <p:spPr>
            <a:xfrm>
              <a:off x="2057400" y="18288000"/>
              <a:ext cx="3886200" cy="0"/>
            </a:xfrm>
            <a:prstGeom prst="line">
              <a:avLst/>
            </a:prstGeom>
          </p:spPr>
          <p:style>
            <a:lnRef idx="2">
              <a:schemeClr val="dk1"/>
            </a:lnRef>
            <a:fillRef idx="0">
              <a:schemeClr val="dk1"/>
            </a:fillRef>
            <a:effectRef idx="1">
              <a:schemeClr val="dk1"/>
            </a:effectRef>
            <a:fontRef idx="minor">
              <a:schemeClr val="tx1"/>
            </a:fontRef>
          </p:style>
        </p:cxnSp>
      </p:grpSp>
      <p:sp>
        <p:nvSpPr>
          <p:cNvPr id="32" name="TextBox 2">
            <a:extLst>
              <a:ext uri="{FF2B5EF4-FFF2-40B4-BE49-F238E27FC236}">
                <a16:creationId xmlns:a16="http://schemas.microsoft.com/office/drawing/2014/main" id="{A4139BC1-7710-00FD-BC63-28B9271A862A}"/>
              </a:ext>
            </a:extLst>
          </p:cNvPr>
          <p:cNvSpPr txBox="1">
            <a:spLocks noChangeArrowheads="1"/>
          </p:cNvSpPr>
          <p:nvPr/>
        </p:nvSpPr>
        <p:spPr bwMode="auto">
          <a:xfrm>
            <a:off x="264142" y="23450701"/>
            <a:ext cx="1155796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algn="ctr" eaLnBrk="1" hangingPunct="1">
              <a:spcBef>
                <a:spcPct val="0"/>
              </a:spcBef>
              <a:spcAft>
                <a:spcPts val="1200"/>
              </a:spcAft>
              <a:buNone/>
              <a:defRPr/>
            </a:pPr>
            <a:r>
              <a:rPr lang="en-US" altLang="en-US" sz="3200" b="1" dirty="0">
                <a:latin typeface="+mj-lt"/>
                <a:cs typeface="Arial" panose="020B0604020202020204" pitchFamily="34" charset="0"/>
              </a:rPr>
              <a:t>Figure 1. Dynamic biomarkers of Alzheimer’s pathological cascade. </a:t>
            </a:r>
            <a:r>
              <a:rPr lang="en-US" altLang="en-US" sz="3200" dirty="0">
                <a:latin typeface="+mj-lt"/>
                <a:cs typeface="Arial" panose="020B0604020202020204" pitchFamily="34" charset="0"/>
              </a:rPr>
              <a:t>CN = Cognitively Normal. MCI = Mild Cognitive Impairment.</a:t>
            </a:r>
            <a:endParaRPr lang="en-US" altLang="en-US" sz="3200" b="1" dirty="0">
              <a:latin typeface="+mj-lt"/>
              <a:cs typeface="Arial" panose="020B0604020202020204" pitchFamily="34" charset="0"/>
            </a:endParaRPr>
          </a:p>
        </p:txBody>
      </p:sp>
      <p:grpSp>
        <p:nvGrpSpPr>
          <p:cNvPr id="33" name="Group 32">
            <a:extLst>
              <a:ext uri="{FF2B5EF4-FFF2-40B4-BE49-F238E27FC236}">
                <a16:creationId xmlns:a16="http://schemas.microsoft.com/office/drawing/2014/main" id="{CB1AC7DB-4B24-1ED3-A86E-9C92B1551CF9}"/>
              </a:ext>
            </a:extLst>
          </p:cNvPr>
          <p:cNvGrpSpPr/>
          <p:nvPr/>
        </p:nvGrpSpPr>
        <p:grpSpPr>
          <a:xfrm>
            <a:off x="8334314" y="20209865"/>
            <a:ext cx="1844637" cy="1784928"/>
            <a:chOff x="34312528" y="8443442"/>
            <a:chExt cx="1406384" cy="1784928"/>
          </a:xfrm>
          <a:effectLst>
            <a:outerShdw blurRad="50800" dist="38100" dir="2700000" algn="tl" rotWithShape="0">
              <a:prstClr val="black">
                <a:alpha val="40000"/>
              </a:prstClr>
            </a:outerShdw>
          </a:effectLst>
        </p:grpSpPr>
        <p:sp>
          <p:nvSpPr>
            <p:cNvPr id="34" name="TextBox 33">
              <a:extLst>
                <a:ext uri="{FF2B5EF4-FFF2-40B4-BE49-F238E27FC236}">
                  <a16:creationId xmlns:a16="http://schemas.microsoft.com/office/drawing/2014/main" id="{9AAA4DA6-9B80-706B-4A2F-9E69058011EC}"/>
                </a:ext>
              </a:extLst>
            </p:cNvPr>
            <p:cNvSpPr txBox="1"/>
            <p:nvPr/>
          </p:nvSpPr>
          <p:spPr>
            <a:xfrm>
              <a:off x="34312528" y="8443442"/>
              <a:ext cx="1406379" cy="584775"/>
            </a:xfrm>
            <a:prstGeom prst="rect">
              <a:avLst/>
            </a:prstGeom>
            <a:solidFill>
              <a:srgbClr val="CAE9E0"/>
            </a:solidFill>
            <a:ln>
              <a:solidFill>
                <a:srgbClr val="CAE9E0"/>
              </a:solidFill>
            </a:ln>
          </p:spPr>
          <p:txBody>
            <a:bodyPr wrap="square">
              <a:spAutoFit/>
            </a:bodyPr>
            <a:lstStyle/>
            <a:p>
              <a:pPr algn="ctr"/>
              <a:r>
                <a:rPr lang="en-CA" altLang="en-US" sz="3200" b="1" dirty="0">
                  <a:solidFill>
                    <a:srgbClr val="3C9078"/>
                  </a:solidFill>
                  <a:latin typeface="+mj-lt"/>
                  <a:cs typeface="Arial" panose="020B0604020202020204" pitchFamily="34" charset="0"/>
                </a:rPr>
                <a:t>A</a:t>
              </a:r>
              <a:r>
                <a:rPr lang="el-GR" sz="3200" b="1" dirty="0">
                  <a:solidFill>
                    <a:srgbClr val="3C9078"/>
                  </a:solidFill>
                  <a:latin typeface="+mj-lt"/>
                  <a:cs typeface="Arial" panose="020B0604020202020204" pitchFamily="34" charset="0"/>
                </a:rPr>
                <a:t>β</a:t>
              </a:r>
              <a:endParaRPr lang="en-CA" sz="3200" b="1" dirty="0">
                <a:solidFill>
                  <a:srgbClr val="3C9078"/>
                </a:solidFill>
                <a:latin typeface="+mj-lt"/>
                <a:cs typeface="Arial" panose="020B0604020202020204" pitchFamily="34" charset="0"/>
              </a:endParaRPr>
            </a:p>
          </p:txBody>
        </p:sp>
        <p:sp>
          <p:nvSpPr>
            <p:cNvPr id="35" name="TextBox 34">
              <a:extLst>
                <a:ext uri="{FF2B5EF4-FFF2-40B4-BE49-F238E27FC236}">
                  <a16:creationId xmlns:a16="http://schemas.microsoft.com/office/drawing/2014/main" id="{5ADF955A-2D8A-BCA8-0377-B8CAC228229B}"/>
                </a:ext>
              </a:extLst>
            </p:cNvPr>
            <p:cNvSpPr txBox="1"/>
            <p:nvPr/>
          </p:nvSpPr>
          <p:spPr>
            <a:xfrm>
              <a:off x="34312528" y="9043218"/>
              <a:ext cx="1406379" cy="584775"/>
            </a:xfrm>
            <a:prstGeom prst="rect">
              <a:avLst/>
            </a:prstGeom>
            <a:solidFill>
              <a:srgbClr val="7DC8CA"/>
            </a:solidFill>
            <a:ln>
              <a:solidFill>
                <a:srgbClr val="7DC8CA"/>
              </a:solidFill>
            </a:ln>
          </p:spPr>
          <p:txBody>
            <a:bodyPr wrap="square">
              <a:spAutoFit/>
            </a:bodyPr>
            <a:lstStyle/>
            <a:p>
              <a:pPr algn="ctr"/>
              <a:r>
                <a:rPr lang="en-CA" altLang="en-US" sz="3200" b="1" dirty="0">
                  <a:solidFill>
                    <a:srgbClr val="358183"/>
                  </a:solidFill>
                  <a:latin typeface="+mj-lt"/>
                  <a:cs typeface="Arial" panose="020B0604020202020204" pitchFamily="34" charset="0"/>
                </a:rPr>
                <a:t>ptau</a:t>
              </a:r>
              <a:endParaRPr lang="en-CA" sz="3200" b="1" dirty="0">
                <a:solidFill>
                  <a:srgbClr val="358183"/>
                </a:solidFill>
                <a:latin typeface="+mj-lt"/>
                <a:cs typeface="Arial" panose="020B0604020202020204" pitchFamily="34" charset="0"/>
              </a:endParaRPr>
            </a:p>
          </p:txBody>
        </p:sp>
        <p:sp>
          <p:nvSpPr>
            <p:cNvPr id="36" name="TextBox 35">
              <a:extLst>
                <a:ext uri="{FF2B5EF4-FFF2-40B4-BE49-F238E27FC236}">
                  <a16:creationId xmlns:a16="http://schemas.microsoft.com/office/drawing/2014/main" id="{80DDDDCC-7970-FF42-41FD-2215496F89BA}"/>
                </a:ext>
              </a:extLst>
            </p:cNvPr>
            <p:cNvSpPr txBox="1"/>
            <p:nvPr/>
          </p:nvSpPr>
          <p:spPr>
            <a:xfrm>
              <a:off x="34312528" y="9643595"/>
              <a:ext cx="1406384" cy="584775"/>
            </a:xfrm>
            <a:prstGeom prst="rect">
              <a:avLst/>
            </a:prstGeom>
            <a:solidFill>
              <a:srgbClr val="F3B8B1"/>
            </a:solidFill>
            <a:ln>
              <a:solidFill>
                <a:srgbClr val="F3B8B1"/>
              </a:solidFill>
            </a:ln>
          </p:spPr>
          <p:txBody>
            <a:bodyPr wrap="square">
              <a:spAutoFit/>
            </a:bodyPr>
            <a:lstStyle/>
            <a:p>
              <a:pPr algn="ctr"/>
              <a:r>
                <a:rPr lang="en-CA" sz="3200" b="1" dirty="0">
                  <a:solidFill>
                    <a:srgbClr val="D93321"/>
                  </a:solidFill>
                  <a:latin typeface="+mj-lt"/>
                  <a:cs typeface="Arial" panose="020B0604020202020204" pitchFamily="34" charset="0"/>
                </a:rPr>
                <a:t>sTREM2</a:t>
              </a:r>
            </a:p>
          </p:txBody>
        </p:sp>
      </p:grpSp>
      <p:sp>
        <p:nvSpPr>
          <p:cNvPr id="37" name="TextBox 20">
            <a:extLst>
              <a:ext uri="{FF2B5EF4-FFF2-40B4-BE49-F238E27FC236}">
                <a16:creationId xmlns:a16="http://schemas.microsoft.com/office/drawing/2014/main" id="{F00D2D63-FB7B-B307-2D68-9DBCEC6BF85B}"/>
              </a:ext>
            </a:extLst>
          </p:cNvPr>
          <p:cNvSpPr txBox="1">
            <a:spLocks noChangeArrowheads="1"/>
          </p:cNvSpPr>
          <p:nvPr/>
        </p:nvSpPr>
        <p:spPr bwMode="auto">
          <a:xfrm>
            <a:off x="32069088" y="30509751"/>
            <a:ext cx="11557954" cy="830997"/>
          </a:xfrm>
          <a:prstGeom prst="rect">
            <a:avLst/>
          </a:prstGeom>
          <a:solidFill>
            <a:srgbClr val="331858"/>
          </a:solidFill>
          <a:ln w="152400">
            <a:solidFill>
              <a:srgbClr val="331858"/>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r>
              <a:rPr lang="en-US" altLang="en-US" sz="4800" b="1" dirty="0">
                <a:solidFill>
                  <a:schemeClr val="bg1"/>
                </a:solidFill>
                <a:latin typeface="+mj-lt"/>
                <a:cs typeface="Arial" panose="020B0604020202020204" pitchFamily="34" charset="0"/>
              </a:rPr>
              <a:t>ACKNOWLEDGEMENTS</a:t>
            </a:r>
          </a:p>
        </p:txBody>
      </p:sp>
      <p:sp>
        <p:nvSpPr>
          <p:cNvPr id="38" name="TextBox 2">
            <a:extLst>
              <a:ext uri="{FF2B5EF4-FFF2-40B4-BE49-F238E27FC236}">
                <a16:creationId xmlns:a16="http://schemas.microsoft.com/office/drawing/2014/main" id="{BD2F6466-6A62-13D2-4148-CE746C5B6261}"/>
              </a:ext>
            </a:extLst>
          </p:cNvPr>
          <p:cNvSpPr txBox="1">
            <a:spLocks noChangeArrowheads="1"/>
          </p:cNvSpPr>
          <p:nvPr/>
        </p:nvSpPr>
        <p:spPr bwMode="auto">
          <a:xfrm>
            <a:off x="31946945" y="31593670"/>
            <a:ext cx="1161509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300"/>
              </a:spcAft>
              <a:buNone/>
              <a:defRPr/>
            </a:pPr>
            <a:r>
              <a:rPr lang="en-US" altLang="en-US" sz="3200" dirty="0">
                <a:latin typeface="+mj-lt"/>
                <a:cs typeface="Arial" panose="020B0604020202020204" pitchFamily="34" charset="0"/>
              </a:rPr>
              <a:t>I would like to thank Bahaaldin Helal and Dr. Taylor Schmitz for their ongoing support and guidance throughout this thesis project.</a:t>
            </a:r>
          </a:p>
        </p:txBody>
      </p:sp>
      <p:sp>
        <p:nvSpPr>
          <p:cNvPr id="39" name="TextBox 2">
            <a:extLst>
              <a:ext uri="{FF2B5EF4-FFF2-40B4-BE49-F238E27FC236}">
                <a16:creationId xmlns:a16="http://schemas.microsoft.com/office/drawing/2014/main" id="{23559A95-2D80-0E29-F270-46D199DEDFDA}"/>
              </a:ext>
            </a:extLst>
          </p:cNvPr>
          <p:cNvSpPr txBox="1">
            <a:spLocks noChangeArrowheads="1"/>
          </p:cNvSpPr>
          <p:nvPr/>
        </p:nvSpPr>
        <p:spPr bwMode="auto">
          <a:xfrm>
            <a:off x="32060892" y="26011139"/>
            <a:ext cx="11615097" cy="4098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514350" indent="-514350" eaLnBrk="1" hangingPunct="1">
              <a:spcBef>
                <a:spcPct val="0"/>
              </a:spcBef>
              <a:spcAft>
                <a:spcPts val="400"/>
              </a:spcAft>
              <a:buFont typeface="+mj-lt"/>
              <a:buAutoNum type="arabicPeriod"/>
              <a:defRPr/>
            </a:pPr>
            <a:r>
              <a:rPr lang="en-CA" sz="1900" b="0" i="0" strike="noStrike" dirty="0">
                <a:effectLst/>
                <a:latin typeface="Arial" panose="020B0604020202020204" pitchFamily="34" charset="0"/>
              </a:rPr>
              <a:t>Anoop A, Singh PK, Jacob RS, and Maji SK (2010) CSF Biomarkers for Alzheimer’s Disease Diagnosis. </a:t>
            </a:r>
            <a:r>
              <a:rPr lang="en-CA" sz="1900" b="0" i="1" strike="noStrike" dirty="0">
                <a:effectLst/>
                <a:latin typeface="Arial" panose="020B0604020202020204" pitchFamily="34" charset="0"/>
              </a:rPr>
              <a:t>Int J </a:t>
            </a:r>
            <a:r>
              <a:rPr lang="en-CA" sz="1900" b="0" i="1" strike="noStrike" dirty="0" err="1">
                <a:effectLst/>
                <a:latin typeface="Arial" panose="020B0604020202020204" pitchFamily="34" charset="0"/>
              </a:rPr>
              <a:t>Alzheimers</a:t>
            </a:r>
            <a:r>
              <a:rPr lang="en-CA" sz="1900" b="0" i="1" strike="noStrike" dirty="0">
                <a:effectLst/>
                <a:latin typeface="Arial" panose="020B0604020202020204" pitchFamily="34" charset="0"/>
              </a:rPr>
              <a:t> Dis </a:t>
            </a:r>
            <a:r>
              <a:rPr lang="en-CA" sz="1900" b="1" i="0" strike="noStrike" dirty="0">
                <a:effectLst/>
                <a:latin typeface="Arial" panose="020B0604020202020204" pitchFamily="34" charset="0"/>
              </a:rPr>
              <a:t>2010</a:t>
            </a:r>
            <a:r>
              <a:rPr lang="en-CA" sz="1900" b="0" i="0" strike="noStrike" dirty="0">
                <a:effectLst/>
                <a:latin typeface="Arial" panose="020B0604020202020204" pitchFamily="34" charset="0"/>
              </a:rPr>
              <a:t>:606802. </a:t>
            </a:r>
            <a:endParaRPr lang="en-US" sz="1900" b="0" i="0" strike="noStrike" dirty="0">
              <a:effectLst/>
              <a:latin typeface="+mj-lt"/>
              <a:cs typeface="Arial" panose="020B0604020202020204" pitchFamily="34" charset="0"/>
            </a:endParaRPr>
          </a:p>
          <a:p>
            <a:pPr marL="514350" indent="-514350" eaLnBrk="1" hangingPunct="1">
              <a:spcBef>
                <a:spcPct val="0"/>
              </a:spcBef>
              <a:spcAft>
                <a:spcPts val="400"/>
              </a:spcAft>
              <a:buFont typeface="+mj-lt"/>
              <a:buAutoNum type="arabicPeriod"/>
              <a:defRPr/>
            </a:pPr>
            <a:r>
              <a:rPr lang="en-CA" sz="1900" b="0" i="0" u="none" strike="noStrike" dirty="0">
                <a:solidFill>
                  <a:srgbClr val="000000"/>
                </a:solidFill>
                <a:effectLst/>
                <a:latin typeface="Arial" panose="020B0604020202020204" pitchFamily="34" charset="0"/>
              </a:rPr>
              <a:t>Zhong L, Chen X-F, Wang T, Wang </a:t>
            </a:r>
            <a:r>
              <a:rPr lang="en-CA" sz="1900" b="0" i="0" u="none" strike="noStrike" dirty="0" err="1">
                <a:solidFill>
                  <a:srgbClr val="000000"/>
                </a:solidFill>
                <a:effectLst/>
                <a:latin typeface="Arial" panose="020B0604020202020204" pitchFamily="34" charset="0"/>
              </a:rPr>
              <a:t>Zhe</a:t>
            </a:r>
            <a:r>
              <a:rPr lang="en-CA" sz="1900" b="0" i="0" u="none" strike="noStrike" dirty="0">
                <a:solidFill>
                  <a:srgbClr val="000000"/>
                </a:solidFill>
                <a:effectLst/>
                <a:latin typeface="Arial" panose="020B0604020202020204" pitchFamily="34" charset="0"/>
              </a:rPr>
              <a:t>, Liao C, Wang </a:t>
            </a:r>
            <a:r>
              <a:rPr lang="en-CA" sz="1900" b="0" i="0" u="none" strike="noStrike" dirty="0" err="1">
                <a:solidFill>
                  <a:srgbClr val="000000"/>
                </a:solidFill>
                <a:effectLst/>
                <a:latin typeface="Arial" panose="020B0604020202020204" pitchFamily="34" charset="0"/>
              </a:rPr>
              <a:t>Zongqi</a:t>
            </a:r>
            <a:r>
              <a:rPr lang="en-CA" sz="1900" b="0" i="0" u="none" strike="noStrike" dirty="0">
                <a:solidFill>
                  <a:srgbClr val="000000"/>
                </a:solidFill>
                <a:effectLst/>
                <a:latin typeface="Arial" panose="020B0604020202020204" pitchFamily="34" charset="0"/>
              </a:rPr>
              <a:t>, Huang R, Wang D, Li X, Wu L, Jia L, Zheng H, Painter M, Atagi Y, Liu C-C, Zhang Y-W, Fryer JD, Xu H, and Bu G (2017) Soluble TREM2 induces inflammatory responses and enhances microglial survival. </a:t>
            </a:r>
            <a:r>
              <a:rPr lang="en-CA" sz="1900" b="0" i="1" u="none" strike="noStrike" dirty="0">
                <a:solidFill>
                  <a:srgbClr val="000000"/>
                </a:solidFill>
                <a:effectLst/>
                <a:latin typeface="Arial" panose="020B0604020202020204" pitchFamily="34" charset="0"/>
              </a:rPr>
              <a:t>J Exp Med </a:t>
            </a:r>
            <a:r>
              <a:rPr lang="en-CA" sz="1900" b="1" i="0" u="none" strike="noStrike" dirty="0">
                <a:solidFill>
                  <a:srgbClr val="000000"/>
                </a:solidFill>
                <a:effectLst/>
                <a:latin typeface="Arial" panose="020B0604020202020204" pitchFamily="34" charset="0"/>
              </a:rPr>
              <a:t>214</a:t>
            </a:r>
            <a:r>
              <a:rPr lang="en-CA" sz="1900" b="0" i="0" u="none" strike="noStrike" dirty="0">
                <a:solidFill>
                  <a:srgbClr val="000000"/>
                </a:solidFill>
                <a:effectLst/>
                <a:latin typeface="Arial" panose="020B0604020202020204" pitchFamily="34" charset="0"/>
              </a:rPr>
              <a:t>:597–607.</a:t>
            </a:r>
          </a:p>
          <a:p>
            <a:pPr marL="514350" indent="-514350" eaLnBrk="1" hangingPunct="1">
              <a:spcBef>
                <a:spcPct val="0"/>
              </a:spcBef>
              <a:spcAft>
                <a:spcPts val="400"/>
              </a:spcAft>
              <a:buFont typeface="+mj-lt"/>
              <a:buAutoNum type="arabicPeriod"/>
              <a:defRPr/>
            </a:pPr>
            <a:r>
              <a:rPr lang="en-CA" sz="1900" b="0" i="0" u="none" strike="noStrike" dirty="0">
                <a:solidFill>
                  <a:srgbClr val="000000"/>
                </a:solidFill>
                <a:effectLst/>
                <a:latin typeface="Arial" panose="020B0604020202020204" pitchFamily="34" charset="0"/>
              </a:rPr>
              <a:t>Liu C-C, </a:t>
            </a:r>
            <a:r>
              <a:rPr lang="en-CA" sz="1900" b="0" i="0" u="none" strike="noStrike" dirty="0" err="1">
                <a:solidFill>
                  <a:srgbClr val="000000"/>
                </a:solidFill>
                <a:effectLst/>
                <a:latin typeface="Arial" panose="020B0604020202020204" pitchFamily="34" charset="0"/>
              </a:rPr>
              <a:t>Kanekiyo</a:t>
            </a:r>
            <a:r>
              <a:rPr lang="en-CA" sz="1900" b="0" i="0" u="none" strike="noStrike" dirty="0">
                <a:solidFill>
                  <a:srgbClr val="000000"/>
                </a:solidFill>
                <a:effectLst/>
                <a:latin typeface="Arial" panose="020B0604020202020204" pitchFamily="34" charset="0"/>
              </a:rPr>
              <a:t> T, Xu H, and Bu) Apolipoprotein E and Alzheimer disease: risk, mechanisms, and therapy. </a:t>
            </a:r>
            <a:r>
              <a:rPr lang="en-CA" sz="1900" b="0" i="1" u="none" strike="noStrike" dirty="0">
                <a:solidFill>
                  <a:srgbClr val="000000"/>
                </a:solidFill>
                <a:effectLst/>
                <a:latin typeface="Arial" panose="020B0604020202020204" pitchFamily="34" charset="0"/>
              </a:rPr>
              <a:t>Nat Rev Neurol </a:t>
            </a:r>
            <a:r>
              <a:rPr lang="en-CA" sz="1900" b="1" i="0" u="none" strike="noStrike" dirty="0">
                <a:solidFill>
                  <a:srgbClr val="000000"/>
                </a:solidFill>
                <a:effectLst/>
                <a:latin typeface="Arial" panose="020B0604020202020204" pitchFamily="34" charset="0"/>
              </a:rPr>
              <a:t>9</a:t>
            </a:r>
            <a:r>
              <a:rPr lang="en-CA" sz="1900" dirty="0">
                <a:solidFill>
                  <a:srgbClr val="000000"/>
                </a:solidFill>
                <a:latin typeface="Arial" panose="020B0604020202020204" pitchFamily="34" charset="0"/>
              </a:rPr>
              <a:t>:106–118. G (2013</a:t>
            </a:r>
          </a:p>
          <a:p>
            <a:pPr marL="514350" indent="-514350" eaLnBrk="1" hangingPunct="1">
              <a:spcBef>
                <a:spcPct val="0"/>
              </a:spcBef>
              <a:spcAft>
                <a:spcPts val="400"/>
              </a:spcAft>
              <a:buFont typeface="+mj-lt"/>
              <a:buAutoNum type="arabicPeriod"/>
              <a:defRPr/>
            </a:pPr>
            <a:r>
              <a:rPr lang="en-CA" sz="1900" b="0" i="0" u="none" strike="noStrike" dirty="0">
                <a:solidFill>
                  <a:srgbClr val="000000"/>
                </a:solidFill>
                <a:effectLst/>
                <a:latin typeface="Arial" panose="020B0604020202020204" pitchFamily="34" charset="0"/>
              </a:rPr>
              <a:t>Jack CR, </a:t>
            </a:r>
            <a:r>
              <a:rPr lang="en-CA" sz="1900" b="0" i="0" u="none" strike="noStrike" dirty="0" err="1">
                <a:solidFill>
                  <a:srgbClr val="000000"/>
                </a:solidFill>
                <a:effectLst/>
                <a:latin typeface="Arial" panose="020B0604020202020204" pitchFamily="34" charset="0"/>
              </a:rPr>
              <a:t>Knopman</a:t>
            </a:r>
            <a:r>
              <a:rPr lang="en-CA" sz="1900" b="0" i="0" u="none" strike="noStrike" dirty="0">
                <a:solidFill>
                  <a:srgbClr val="000000"/>
                </a:solidFill>
                <a:effectLst/>
                <a:latin typeface="Arial" panose="020B0604020202020204" pitchFamily="34" charset="0"/>
              </a:rPr>
              <a:t> DS, </a:t>
            </a:r>
            <a:r>
              <a:rPr lang="en-CA" sz="1900" b="0" i="0" u="none" strike="noStrike" dirty="0" err="1">
                <a:solidFill>
                  <a:srgbClr val="000000"/>
                </a:solidFill>
                <a:effectLst/>
                <a:latin typeface="Arial" panose="020B0604020202020204" pitchFamily="34" charset="0"/>
              </a:rPr>
              <a:t>Jagust</a:t>
            </a:r>
            <a:r>
              <a:rPr lang="en-CA" sz="1900" b="0" i="0" u="none" strike="noStrike" dirty="0">
                <a:solidFill>
                  <a:srgbClr val="000000"/>
                </a:solidFill>
                <a:effectLst/>
                <a:latin typeface="Arial" panose="020B0604020202020204" pitchFamily="34" charset="0"/>
              </a:rPr>
              <a:t> WJ, Shaw LM, </a:t>
            </a:r>
            <a:r>
              <a:rPr lang="en-CA" sz="1900" b="0" i="0" u="none" strike="noStrike" dirty="0" err="1">
                <a:solidFill>
                  <a:srgbClr val="000000"/>
                </a:solidFill>
                <a:effectLst/>
                <a:latin typeface="Arial" panose="020B0604020202020204" pitchFamily="34" charset="0"/>
              </a:rPr>
              <a:t>Aisen</a:t>
            </a:r>
            <a:r>
              <a:rPr lang="en-CA" sz="1900" b="0" i="0" u="none" strike="noStrike" dirty="0">
                <a:solidFill>
                  <a:srgbClr val="000000"/>
                </a:solidFill>
                <a:effectLst/>
                <a:latin typeface="Arial" panose="020B0604020202020204" pitchFamily="34" charset="0"/>
              </a:rPr>
              <a:t> PS, Weiner MW, Petersen RC, and </a:t>
            </a:r>
            <a:r>
              <a:rPr lang="en-CA" sz="1900" b="0" i="0" u="none" strike="noStrike" dirty="0" err="1">
                <a:solidFill>
                  <a:srgbClr val="000000"/>
                </a:solidFill>
                <a:effectLst/>
                <a:latin typeface="Arial" panose="020B0604020202020204" pitchFamily="34" charset="0"/>
              </a:rPr>
              <a:t>Trojanowski</a:t>
            </a:r>
            <a:r>
              <a:rPr lang="en-CA" sz="1900" b="0" i="0" u="none" strike="noStrike" dirty="0">
                <a:solidFill>
                  <a:srgbClr val="000000"/>
                </a:solidFill>
                <a:effectLst/>
                <a:latin typeface="Arial" panose="020B0604020202020204" pitchFamily="34" charset="0"/>
              </a:rPr>
              <a:t> JQ (2010) Hypothetical model of dynamic biomarkers of the Alzheimer’s pathological cascade. </a:t>
            </a:r>
            <a:r>
              <a:rPr lang="en-CA" sz="1900" b="0" i="1" u="none" strike="noStrike" dirty="0">
                <a:solidFill>
                  <a:srgbClr val="000000"/>
                </a:solidFill>
                <a:effectLst/>
                <a:latin typeface="Arial" panose="020B0604020202020204" pitchFamily="34" charset="0"/>
              </a:rPr>
              <a:t>Lancet Neurol </a:t>
            </a:r>
            <a:r>
              <a:rPr lang="en-CA" sz="1900" b="1" i="0" u="none" strike="noStrike" dirty="0">
                <a:solidFill>
                  <a:srgbClr val="000000"/>
                </a:solidFill>
                <a:effectLst/>
                <a:latin typeface="Arial" panose="020B0604020202020204" pitchFamily="34" charset="0"/>
              </a:rPr>
              <a:t>9</a:t>
            </a:r>
            <a:r>
              <a:rPr lang="en-CA" sz="1900" b="0" i="0" u="none" strike="noStrike" dirty="0">
                <a:solidFill>
                  <a:srgbClr val="000000"/>
                </a:solidFill>
                <a:effectLst/>
                <a:latin typeface="Arial" panose="020B0604020202020204" pitchFamily="34" charset="0"/>
              </a:rPr>
              <a:t>:119.</a:t>
            </a:r>
          </a:p>
          <a:p>
            <a:pPr marL="514350" indent="-514350" eaLnBrk="1" hangingPunct="1">
              <a:spcBef>
                <a:spcPct val="0"/>
              </a:spcBef>
              <a:spcAft>
                <a:spcPts val="400"/>
              </a:spcAft>
              <a:buFont typeface="+mj-lt"/>
              <a:buAutoNum type="arabicPeriod"/>
              <a:defRPr/>
            </a:pPr>
            <a:r>
              <a:rPr lang="en-CA" sz="1900" b="0" i="0" u="none" strike="noStrike" dirty="0">
                <a:solidFill>
                  <a:srgbClr val="000000"/>
                </a:solidFill>
                <a:effectLst/>
                <a:latin typeface="Arial" panose="020B0604020202020204" pitchFamily="34" charset="0"/>
              </a:rPr>
              <a:t>Wang B, </a:t>
            </a:r>
            <a:r>
              <a:rPr lang="en-CA" sz="1900" b="0" i="0" u="none" strike="noStrike" dirty="0" err="1">
                <a:solidFill>
                  <a:srgbClr val="000000"/>
                </a:solidFill>
                <a:effectLst/>
                <a:latin typeface="Arial" panose="020B0604020202020204" pitchFamily="34" charset="0"/>
              </a:rPr>
              <a:t>Mezlini</a:t>
            </a:r>
            <a:r>
              <a:rPr lang="en-CA" sz="1900" b="0" i="0" u="none" strike="noStrike" dirty="0">
                <a:solidFill>
                  <a:srgbClr val="000000"/>
                </a:solidFill>
                <a:effectLst/>
                <a:latin typeface="Arial" panose="020B0604020202020204" pitchFamily="34" charset="0"/>
              </a:rPr>
              <a:t> AM, Demir F, Fiume M, Tu Z, </a:t>
            </a:r>
            <a:r>
              <a:rPr lang="en-CA" sz="1900" b="0" i="0" u="none" strike="noStrike" dirty="0" err="1">
                <a:solidFill>
                  <a:srgbClr val="000000"/>
                </a:solidFill>
                <a:effectLst/>
                <a:latin typeface="Arial" panose="020B0604020202020204" pitchFamily="34" charset="0"/>
              </a:rPr>
              <a:t>Brudno</a:t>
            </a:r>
            <a:r>
              <a:rPr lang="en-CA" sz="1900" b="0" i="0" u="none" strike="noStrike" dirty="0">
                <a:solidFill>
                  <a:srgbClr val="000000"/>
                </a:solidFill>
                <a:effectLst/>
                <a:latin typeface="Arial" panose="020B0604020202020204" pitchFamily="34" charset="0"/>
              </a:rPr>
              <a:t> M, </a:t>
            </a:r>
            <a:r>
              <a:rPr lang="en-CA" sz="1900" b="0" i="0" u="none" strike="noStrike" dirty="0" err="1">
                <a:solidFill>
                  <a:srgbClr val="000000"/>
                </a:solidFill>
                <a:effectLst/>
                <a:latin typeface="Arial" panose="020B0604020202020204" pitchFamily="34" charset="0"/>
              </a:rPr>
              <a:t>Haibe-Kains</a:t>
            </a:r>
            <a:r>
              <a:rPr lang="en-CA" sz="1900" b="0" i="0" u="none" strike="noStrike" dirty="0">
                <a:solidFill>
                  <a:srgbClr val="000000"/>
                </a:solidFill>
                <a:effectLst/>
                <a:latin typeface="Arial" panose="020B0604020202020204" pitchFamily="34" charset="0"/>
              </a:rPr>
              <a:t> B, and Goldenberg A (2014) Similarity network fusion for aggregating data types on a genomic scale. </a:t>
            </a:r>
            <a:r>
              <a:rPr lang="en-CA" sz="1900" b="0" i="1" u="none" strike="noStrike" dirty="0">
                <a:solidFill>
                  <a:srgbClr val="000000"/>
                </a:solidFill>
                <a:effectLst/>
                <a:latin typeface="Arial" panose="020B0604020202020204" pitchFamily="34" charset="0"/>
              </a:rPr>
              <a:t>Nat Methods </a:t>
            </a:r>
            <a:r>
              <a:rPr lang="en-CA" sz="1900" b="1" i="0" u="none" strike="noStrike" dirty="0">
                <a:solidFill>
                  <a:srgbClr val="000000"/>
                </a:solidFill>
                <a:effectLst/>
                <a:latin typeface="Arial" panose="020B0604020202020204" pitchFamily="34" charset="0"/>
              </a:rPr>
              <a:t>11</a:t>
            </a:r>
            <a:r>
              <a:rPr lang="en-CA" sz="1900" b="0" i="0" u="none" strike="noStrike" dirty="0">
                <a:solidFill>
                  <a:srgbClr val="000000"/>
                </a:solidFill>
                <a:effectLst/>
                <a:latin typeface="Arial" panose="020B0604020202020204" pitchFamily="34" charset="0"/>
              </a:rPr>
              <a:t>:333–337, Nature Publishing Group.</a:t>
            </a:r>
            <a:endParaRPr lang="en-CA" sz="1900" b="0" i="0" strike="noStrike" dirty="0">
              <a:effectLst/>
              <a:latin typeface="Arial" panose="020B0604020202020204" pitchFamily="34" charset="0"/>
            </a:endParaRPr>
          </a:p>
        </p:txBody>
      </p:sp>
      <p:sp>
        <p:nvSpPr>
          <p:cNvPr id="40" name="TextBox 20">
            <a:extLst>
              <a:ext uri="{FF2B5EF4-FFF2-40B4-BE49-F238E27FC236}">
                <a16:creationId xmlns:a16="http://schemas.microsoft.com/office/drawing/2014/main" id="{32F33F74-8E37-E148-798E-F35D5E1B487E}"/>
              </a:ext>
            </a:extLst>
          </p:cNvPr>
          <p:cNvSpPr txBox="1">
            <a:spLocks noChangeArrowheads="1"/>
          </p:cNvSpPr>
          <p:nvPr/>
        </p:nvSpPr>
        <p:spPr bwMode="auto">
          <a:xfrm>
            <a:off x="32060892" y="24843485"/>
            <a:ext cx="11557954" cy="830997"/>
          </a:xfrm>
          <a:prstGeom prst="rect">
            <a:avLst/>
          </a:prstGeom>
          <a:solidFill>
            <a:srgbClr val="331858"/>
          </a:solidFill>
          <a:ln w="152400">
            <a:solidFill>
              <a:srgbClr val="331858"/>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r>
              <a:rPr lang="en-US" altLang="en-US" sz="4800" b="1" dirty="0">
                <a:solidFill>
                  <a:schemeClr val="bg1"/>
                </a:solidFill>
                <a:latin typeface="+mj-lt"/>
                <a:cs typeface="Arial" panose="020B0604020202020204" pitchFamily="34" charset="0"/>
              </a:rPr>
              <a:t>REFERENCES</a:t>
            </a:r>
          </a:p>
        </p:txBody>
      </p:sp>
      <p:sp>
        <p:nvSpPr>
          <p:cNvPr id="41" name="TextBox 2">
            <a:extLst>
              <a:ext uri="{FF2B5EF4-FFF2-40B4-BE49-F238E27FC236}">
                <a16:creationId xmlns:a16="http://schemas.microsoft.com/office/drawing/2014/main" id="{AAAD7F86-EFB8-AA29-FD26-BF53B4D98ACA}"/>
              </a:ext>
            </a:extLst>
          </p:cNvPr>
          <p:cNvSpPr txBox="1">
            <a:spLocks noChangeArrowheads="1"/>
          </p:cNvSpPr>
          <p:nvPr/>
        </p:nvSpPr>
        <p:spPr bwMode="auto">
          <a:xfrm>
            <a:off x="31948729" y="14612679"/>
            <a:ext cx="11557963" cy="9725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eaLnBrk="1" hangingPunct="1">
              <a:spcBef>
                <a:spcPct val="0"/>
              </a:spcBef>
              <a:spcAft>
                <a:spcPts val="1500"/>
              </a:spcAft>
              <a:defRPr/>
            </a:pPr>
            <a:r>
              <a:rPr lang="en-US" altLang="en-US" sz="3200" dirty="0">
                <a:latin typeface="+mj-lt"/>
                <a:cs typeface="Arial" panose="020B0604020202020204" pitchFamily="34" charset="0"/>
              </a:rPr>
              <a:t>SNF detected two clusters of participants with unique CSF biomarker profiles exhibiting distinct baseline levels of A</a:t>
            </a:r>
            <a:r>
              <a:rPr lang="el-GR" sz="3200" dirty="0">
                <a:latin typeface="+mj-lt"/>
                <a:cs typeface="Arial" panose="020B0604020202020204" pitchFamily="34" charset="0"/>
              </a:rPr>
              <a:t>β</a:t>
            </a:r>
            <a:r>
              <a:rPr lang="en-US" altLang="en-US" sz="3200" dirty="0">
                <a:latin typeface="+mj-lt"/>
                <a:cs typeface="Arial" panose="020B0604020202020204" pitchFamily="34" charset="0"/>
              </a:rPr>
              <a:t>, p-tau, and sTREM2 as well as distinct trajectories of A</a:t>
            </a:r>
            <a:r>
              <a:rPr lang="el-GR" sz="3200" dirty="0">
                <a:latin typeface="+mj-lt"/>
                <a:cs typeface="Arial" panose="020B0604020202020204" pitchFamily="34" charset="0"/>
              </a:rPr>
              <a:t>β</a:t>
            </a:r>
            <a:r>
              <a:rPr lang="en-US" altLang="en-US" sz="3200" dirty="0">
                <a:latin typeface="+mj-lt"/>
                <a:cs typeface="Arial" panose="020B0604020202020204" pitchFamily="34" charset="0"/>
              </a:rPr>
              <a:t> and p-tau over the course of the study (Fig. 2 &amp; Fig. 4)</a:t>
            </a:r>
          </a:p>
          <a:p>
            <a:pPr eaLnBrk="1" hangingPunct="1">
              <a:spcBef>
                <a:spcPct val="0"/>
              </a:spcBef>
              <a:spcAft>
                <a:spcPts val="1500"/>
              </a:spcAft>
              <a:defRPr/>
            </a:pPr>
            <a:r>
              <a:rPr lang="en-US" altLang="en-US" sz="3200" dirty="0">
                <a:latin typeface="+mj-lt"/>
                <a:cs typeface="Arial" panose="020B0604020202020204" pitchFamily="34" charset="0"/>
              </a:rPr>
              <a:t>Cognition in all three domains declined in both clusters, suggesting strong age-related effects (Fig. 5)</a:t>
            </a:r>
          </a:p>
          <a:p>
            <a:pPr eaLnBrk="1" hangingPunct="1">
              <a:spcBef>
                <a:spcPct val="0"/>
              </a:spcBef>
              <a:spcAft>
                <a:spcPts val="1500"/>
              </a:spcAft>
              <a:defRPr/>
            </a:pPr>
            <a:r>
              <a:rPr lang="en-US" altLang="en-US" sz="3200" dirty="0">
                <a:latin typeface="+mj-lt"/>
                <a:cs typeface="Arial" panose="020B0604020202020204" pitchFamily="34" charset="0"/>
              </a:rPr>
              <a:t>None of the participants with two e4 alleles transitioned to the AD group by the end of the study. The two participants that transitioned from NC to AD had zero e4 alleles. This suggests that the </a:t>
            </a:r>
            <a:r>
              <a:rPr lang="en-US" altLang="en-US" sz="3200" i="1" dirty="0">
                <a:latin typeface="+mj-lt"/>
                <a:cs typeface="Arial" panose="020B0604020202020204" pitchFamily="34" charset="0"/>
              </a:rPr>
              <a:t>APOE</a:t>
            </a:r>
            <a:r>
              <a:rPr lang="en-US" altLang="en-US" sz="3200" dirty="0">
                <a:latin typeface="+mj-lt"/>
                <a:cs typeface="Arial" panose="020B0604020202020204" pitchFamily="34" charset="0"/>
              </a:rPr>
              <a:t> genotype is not sensitive or specific to the clinical diagnosis of AD (Fig. 3).</a:t>
            </a:r>
          </a:p>
          <a:p>
            <a:pPr eaLnBrk="1" hangingPunct="1">
              <a:spcBef>
                <a:spcPct val="0"/>
              </a:spcBef>
              <a:spcAft>
                <a:spcPts val="1500"/>
              </a:spcAft>
              <a:defRPr/>
            </a:pPr>
            <a:r>
              <a:rPr lang="en-US" altLang="en-US" sz="3200" dirty="0">
                <a:latin typeface="+mj-lt"/>
                <a:cs typeface="Arial" panose="020B0604020202020204" pitchFamily="34" charset="0"/>
              </a:rPr>
              <a:t>Ultimately, the findings from this study demonstrate that longitudinal multivariate analysis of CSF biomarkers do not predict the </a:t>
            </a:r>
            <a:r>
              <a:rPr lang="en-US" altLang="en-US" sz="3200" i="1" dirty="0">
                <a:latin typeface="+mj-lt"/>
                <a:cs typeface="Arial" panose="020B0604020202020204" pitchFamily="34" charset="0"/>
              </a:rPr>
              <a:t>APOE</a:t>
            </a:r>
            <a:r>
              <a:rPr lang="en-US" altLang="en-US" sz="3200" dirty="0">
                <a:latin typeface="+mj-lt"/>
                <a:cs typeface="Arial" panose="020B0604020202020204" pitchFamily="34" charset="0"/>
              </a:rPr>
              <a:t> e4 allele status or identify patients in the preclinical stages of AD</a:t>
            </a:r>
          </a:p>
          <a:p>
            <a:pPr eaLnBrk="1" hangingPunct="1">
              <a:spcBef>
                <a:spcPct val="0"/>
              </a:spcBef>
              <a:spcAft>
                <a:spcPts val="1500"/>
              </a:spcAft>
              <a:defRPr/>
            </a:pPr>
            <a:r>
              <a:rPr lang="en-US" altLang="en-US" sz="3200" dirty="0">
                <a:latin typeface="+mj-lt"/>
                <a:cs typeface="Arial" panose="020B0604020202020204" pitchFamily="34" charset="0"/>
              </a:rPr>
              <a:t>Future studies will investigate whether the integration of imaging biomarkers with CSF biomarkers will detect the asymptomatic trajectories of AD pathology with greater confidence </a:t>
            </a:r>
          </a:p>
        </p:txBody>
      </p:sp>
      <p:sp>
        <p:nvSpPr>
          <p:cNvPr id="42" name="TextBox 20">
            <a:extLst>
              <a:ext uri="{FF2B5EF4-FFF2-40B4-BE49-F238E27FC236}">
                <a16:creationId xmlns:a16="http://schemas.microsoft.com/office/drawing/2014/main" id="{3C09FDD3-B13A-EA9E-EABA-B2FA55BB2460}"/>
              </a:ext>
            </a:extLst>
          </p:cNvPr>
          <p:cNvSpPr txBox="1">
            <a:spLocks noChangeArrowheads="1"/>
          </p:cNvSpPr>
          <p:nvPr/>
        </p:nvSpPr>
        <p:spPr bwMode="auto">
          <a:xfrm>
            <a:off x="12470014" y="5414259"/>
            <a:ext cx="31036678" cy="830997"/>
          </a:xfrm>
          <a:prstGeom prst="rect">
            <a:avLst/>
          </a:prstGeom>
          <a:solidFill>
            <a:srgbClr val="331858"/>
          </a:solidFill>
          <a:ln w="152400">
            <a:solidFill>
              <a:srgbClr val="331858"/>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r>
              <a:rPr lang="en-US" altLang="en-US" sz="4800" b="1" dirty="0">
                <a:solidFill>
                  <a:schemeClr val="bg1"/>
                </a:solidFill>
                <a:latin typeface="+mj-lt"/>
                <a:cs typeface="Arial" panose="020B0604020202020204" pitchFamily="34" charset="0"/>
              </a:rPr>
              <a:t>METHODS</a:t>
            </a:r>
          </a:p>
        </p:txBody>
      </p:sp>
      <p:sp>
        <p:nvSpPr>
          <p:cNvPr id="43" name="TextBox 20">
            <a:extLst>
              <a:ext uri="{FF2B5EF4-FFF2-40B4-BE49-F238E27FC236}">
                <a16:creationId xmlns:a16="http://schemas.microsoft.com/office/drawing/2014/main" id="{B806D263-DF6E-EBA0-FB14-99A620A6CC13}"/>
              </a:ext>
            </a:extLst>
          </p:cNvPr>
          <p:cNvSpPr txBox="1">
            <a:spLocks noChangeArrowheads="1"/>
          </p:cNvSpPr>
          <p:nvPr/>
        </p:nvSpPr>
        <p:spPr bwMode="auto">
          <a:xfrm>
            <a:off x="12470014" y="13269528"/>
            <a:ext cx="18873154" cy="830997"/>
          </a:xfrm>
          <a:prstGeom prst="rect">
            <a:avLst/>
          </a:prstGeom>
          <a:solidFill>
            <a:srgbClr val="331858"/>
          </a:solidFill>
          <a:ln w="152400">
            <a:solidFill>
              <a:srgbClr val="331858"/>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r>
              <a:rPr lang="en-US" altLang="en-US" sz="4800" b="1" dirty="0">
                <a:solidFill>
                  <a:schemeClr val="bg1"/>
                </a:solidFill>
                <a:latin typeface="+mj-lt"/>
                <a:cs typeface="Arial" panose="020B0604020202020204" pitchFamily="34" charset="0"/>
              </a:rPr>
              <a:t>RESULTS </a:t>
            </a:r>
            <a:r>
              <a:rPr lang="en-CA" sz="4800" b="1" dirty="0">
                <a:solidFill>
                  <a:schemeClr val="bg1"/>
                </a:solidFill>
                <a:latin typeface="+mj-lt"/>
                <a:cs typeface="Arial" panose="020B0604020202020204" pitchFamily="34" charset="0"/>
              </a:rPr>
              <a:t>—</a:t>
            </a:r>
            <a:r>
              <a:rPr lang="en-CA" sz="4800" b="1" i="1" dirty="0">
                <a:solidFill>
                  <a:schemeClr val="bg1"/>
                </a:solidFill>
                <a:latin typeface="+mj-lt"/>
                <a:cs typeface="Arial" panose="020B0604020202020204" pitchFamily="34" charset="0"/>
              </a:rPr>
              <a:t> APOE </a:t>
            </a:r>
            <a:r>
              <a:rPr lang="en-CA" sz="4800" b="1" dirty="0">
                <a:solidFill>
                  <a:schemeClr val="bg1"/>
                </a:solidFill>
                <a:latin typeface="+mj-lt"/>
                <a:cs typeface="Arial" panose="020B0604020202020204" pitchFamily="34" charset="0"/>
              </a:rPr>
              <a:t>e4 Alleles &amp; Final AD Diagnosis</a:t>
            </a:r>
            <a:endParaRPr lang="en-US" altLang="en-US" sz="4800" b="1" dirty="0">
              <a:solidFill>
                <a:schemeClr val="bg1"/>
              </a:solidFill>
              <a:latin typeface="+mj-lt"/>
              <a:cs typeface="Arial" panose="020B0604020202020204" pitchFamily="34" charset="0"/>
            </a:endParaRPr>
          </a:p>
        </p:txBody>
      </p:sp>
      <p:sp>
        <p:nvSpPr>
          <p:cNvPr id="45" name="TextBox 2">
            <a:extLst>
              <a:ext uri="{FF2B5EF4-FFF2-40B4-BE49-F238E27FC236}">
                <a16:creationId xmlns:a16="http://schemas.microsoft.com/office/drawing/2014/main" id="{33C9024E-022C-B774-6DB2-88712BD65DDF}"/>
              </a:ext>
            </a:extLst>
          </p:cNvPr>
          <p:cNvSpPr txBox="1">
            <a:spLocks noChangeArrowheads="1"/>
          </p:cNvSpPr>
          <p:nvPr/>
        </p:nvSpPr>
        <p:spPr bwMode="auto">
          <a:xfrm>
            <a:off x="12470014" y="6389863"/>
            <a:ext cx="115579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200"/>
              </a:spcAft>
              <a:buNone/>
              <a:defRPr/>
            </a:pPr>
            <a:r>
              <a:rPr lang="en-US" altLang="en-US" sz="3200" b="1" dirty="0">
                <a:latin typeface="+mj-lt"/>
                <a:cs typeface="Arial" panose="020B0604020202020204" pitchFamily="34" charset="0"/>
              </a:rPr>
              <a:t>Alzheimer’s Disease Neuroimaging Initiative (ADNI)</a:t>
            </a:r>
          </a:p>
        </p:txBody>
      </p:sp>
      <p:grpSp>
        <p:nvGrpSpPr>
          <p:cNvPr id="110" name="Group 109">
            <a:extLst>
              <a:ext uri="{FF2B5EF4-FFF2-40B4-BE49-F238E27FC236}">
                <a16:creationId xmlns:a16="http://schemas.microsoft.com/office/drawing/2014/main" id="{C327887E-3CC8-5252-BDE5-EAFEE1EF2E87}"/>
              </a:ext>
            </a:extLst>
          </p:cNvPr>
          <p:cNvGrpSpPr/>
          <p:nvPr/>
        </p:nvGrpSpPr>
        <p:grpSpPr>
          <a:xfrm>
            <a:off x="13235627" y="7128322"/>
            <a:ext cx="3497561" cy="1010385"/>
            <a:chOff x="14401296" y="7228467"/>
            <a:chExt cx="3497561" cy="1010385"/>
          </a:xfrm>
        </p:grpSpPr>
        <p:sp>
          <p:nvSpPr>
            <p:cNvPr id="102" name="Rectangle: Rounded Corners 101">
              <a:extLst>
                <a:ext uri="{FF2B5EF4-FFF2-40B4-BE49-F238E27FC236}">
                  <a16:creationId xmlns:a16="http://schemas.microsoft.com/office/drawing/2014/main" id="{2EF92F13-A8B2-52FF-3744-09AA1FD17863}"/>
                </a:ext>
              </a:extLst>
            </p:cNvPr>
            <p:cNvSpPr/>
            <p:nvPr/>
          </p:nvSpPr>
          <p:spPr>
            <a:xfrm>
              <a:off x="14483484" y="7228467"/>
              <a:ext cx="3415373" cy="1010385"/>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sp>
          <p:nvSpPr>
            <p:cNvPr id="103" name="TextBox 102">
              <a:extLst>
                <a:ext uri="{FF2B5EF4-FFF2-40B4-BE49-F238E27FC236}">
                  <a16:creationId xmlns:a16="http://schemas.microsoft.com/office/drawing/2014/main" id="{DA9000E4-9058-A352-0C33-738C2B5742DE}"/>
                </a:ext>
              </a:extLst>
            </p:cNvPr>
            <p:cNvSpPr txBox="1"/>
            <p:nvPr/>
          </p:nvSpPr>
          <p:spPr>
            <a:xfrm>
              <a:off x="14401296" y="7438379"/>
              <a:ext cx="3415373" cy="584775"/>
            </a:xfrm>
            <a:prstGeom prst="rect">
              <a:avLst/>
            </a:prstGeom>
            <a:noFill/>
          </p:spPr>
          <p:txBody>
            <a:bodyPr wrap="square" rtlCol="0">
              <a:spAutoFit/>
            </a:bodyPr>
            <a:lstStyle/>
            <a:p>
              <a:pPr algn="ctr"/>
              <a:r>
                <a:rPr lang="en-CA" sz="3200" b="1" dirty="0">
                  <a:latin typeface="+mj-lt"/>
                  <a:cs typeface="Arial" panose="020B0604020202020204" pitchFamily="34" charset="0"/>
                </a:rPr>
                <a:t>ADNI (N = 819)</a:t>
              </a:r>
            </a:p>
          </p:txBody>
        </p:sp>
      </p:grpSp>
      <p:sp>
        <p:nvSpPr>
          <p:cNvPr id="96" name="Arrow: Right 95">
            <a:extLst>
              <a:ext uri="{FF2B5EF4-FFF2-40B4-BE49-F238E27FC236}">
                <a16:creationId xmlns:a16="http://schemas.microsoft.com/office/drawing/2014/main" id="{CB7D03DC-8EB7-1A39-659A-86F92D5B7D36}"/>
              </a:ext>
            </a:extLst>
          </p:cNvPr>
          <p:cNvSpPr/>
          <p:nvPr/>
        </p:nvSpPr>
        <p:spPr>
          <a:xfrm>
            <a:off x="17355451" y="7149843"/>
            <a:ext cx="5564625" cy="916850"/>
          </a:xfrm>
          <a:prstGeom prst="rightArrow">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grpSp>
        <p:nvGrpSpPr>
          <p:cNvPr id="108" name="Group 107">
            <a:extLst>
              <a:ext uri="{FF2B5EF4-FFF2-40B4-BE49-F238E27FC236}">
                <a16:creationId xmlns:a16="http://schemas.microsoft.com/office/drawing/2014/main" id="{E251E4C4-5F8E-5CC3-60EE-EF3ADFCAA0AD}"/>
              </a:ext>
            </a:extLst>
          </p:cNvPr>
          <p:cNvGrpSpPr/>
          <p:nvPr/>
        </p:nvGrpSpPr>
        <p:grpSpPr>
          <a:xfrm>
            <a:off x="18281978" y="7109741"/>
            <a:ext cx="3525835" cy="1077218"/>
            <a:chOff x="26191497" y="7146395"/>
            <a:chExt cx="3525835" cy="1077218"/>
          </a:xfrm>
        </p:grpSpPr>
        <p:sp>
          <p:nvSpPr>
            <p:cNvPr id="98" name="Rectangle: Rounded Corners 97">
              <a:extLst>
                <a:ext uri="{FF2B5EF4-FFF2-40B4-BE49-F238E27FC236}">
                  <a16:creationId xmlns:a16="http://schemas.microsoft.com/office/drawing/2014/main" id="{A4395BCD-3712-9A1C-9AC1-E058B204871B}"/>
                </a:ext>
              </a:extLst>
            </p:cNvPr>
            <p:cNvSpPr/>
            <p:nvPr/>
          </p:nvSpPr>
          <p:spPr>
            <a:xfrm flipV="1">
              <a:off x="26191497" y="7165562"/>
              <a:ext cx="3525835" cy="1010950"/>
            </a:xfrm>
            <a:prstGeom prst="roundRect">
              <a:avLst/>
            </a:prstGeom>
            <a:solidFill>
              <a:schemeClr val="bg1"/>
            </a:solidFill>
            <a:ln>
              <a:solidFill>
                <a:schemeClr val="accent4"/>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sp>
          <p:nvSpPr>
            <p:cNvPr id="99" name="TextBox 98">
              <a:extLst>
                <a:ext uri="{FF2B5EF4-FFF2-40B4-BE49-F238E27FC236}">
                  <a16:creationId xmlns:a16="http://schemas.microsoft.com/office/drawing/2014/main" id="{869A9A7C-52DD-7AC0-50CC-DC7415031146}"/>
                </a:ext>
              </a:extLst>
            </p:cNvPr>
            <p:cNvSpPr txBox="1"/>
            <p:nvPr/>
          </p:nvSpPr>
          <p:spPr>
            <a:xfrm>
              <a:off x="26293377" y="7146395"/>
              <a:ext cx="3322074" cy="1077218"/>
            </a:xfrm>
            <a:prstGeom prst="rect">
              <a:avLst/>
            </a:prstGeom>
            <a:noFill/>
          </p:spPr>
          <p:txBody>
            <a:bodyPr wrap="square" rtlCol="0">
              <a:spAutoFit/>
            </a:bodyPr>
            <a:lstStyle/>
            <a:p>
              <a:pPr algn="ctr"/>
              <a:r>
                <a:rPr lang="en-CA" sz="3200" dirty="0">
                  <a:latin typeface="+mj-lt"/>
                  <a:cs typeface="Arial" panose="020B0604020202020204" pitchFamily="34" charset="0"/>
                </a:rPr>
                <a:t>2 Timepoints</a:t>
              </a:r>
            </a:p>
            <a:p>
              <a:pPr algn="ctr"/>
              <a:r>
                <a:rPr lang="en-CA" sz="3200" dirty="0">
                  <a:latin typeface="+mj-lt"/>
                  <a:cs typeface="Arial" panose="020B0604020202020204" pitchFamily="34" charset="0"/>
                </a:rPr>
                <a:t>4 Modalities</a:t>
              </a:r>
            </a:p>
          </p:txBody>
        </p:sp>
      </p:grpSp>
      <p:grpSp>
        <p:nvGrpSpPr>
          <p:cNvPr id="113" name="Group 112">
            <a:extLst>
              <a:ext uri="{FF2B5EF4-FFF2-40B4-BE49-F238E27FC236}">
                <a16:creationId xmlns:a16="http://schemas.microsoft.com/office/drawing/2014/main" id="{9013D394-E7AC-8621-CDA7-43DDDBED3D5A}"/>
              </a:ext>
            </a:extLst>
          </p:cNvPr>
          <p:cNvGrpSpPr/>
          <p:nvPr/>
        </p:nvGrpSpPr>
        <p:grpSpPr>
          <a:xfrm>
            <a:off x="15761338" y="8360155"/>
            <a:ext cx="2118554" cy="768342"/>
            <a:chOff x="15989938" y="8752475"/>
            <a:chExt cx="2118554" cy="768342"/>
          </a:xfrm>
        </p:grpSpPr>
        <p:sp>
          <p:nvSpPr>
            <p:cNvPr id="91" name="Rectangle: Rounded Corners 90">
              <a:extLst>
                <a:ext uri="{FF2B5EF4-FFF2-40B4-BE49-F238E27FC236}">
                  <a16:creationId xmlns:a16="http://schemas.microsoft.com/office/drawing/2014/main" id="{E011D031-0332-94F8-7B67-0545FFC92488}"/>
                </a:ext>
              </a:extLst>
            </p:cNvPr>
            <p:cNvSpPr/>
            <p:nvPr/>
          </p:nvSpPr>
          <p:spPr>
            <a:xfrm>
              <a:off x="15989938" y="8752475"/>
              <a:ext cx="2118554" cy="768342"/>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sp>
          <p:nvSpPr>
            <p:cNvPr id="92" name="TextBox 91">
              <a:extLst>
                <a:ext uri="{FF2B5EF4-FFF2-40B4-BE49-F238E27FC236}">
                  <a16:creationId xmlns:a16="http://schemas.microsoft.com/office/drawing/2014/main" id="{42C40F13-9D34-1A53-5F5A-B0B8B7E3A50A}"/>
                </a:ext>
              </a:extLst>
            </p:cNvPr>
            <p:cNvSpPr txBox="1"/>
            <p:nvPr/>
          </p:nvSpPr>
          <p:spPr>
            <a:xfrm>
              <a:off x="16160594" y="8839412"/>
              <a:ext cx="1777242" cy="584775"/>
            </a:xfrm>
            <a:prstGeom prst="rect">
              <a:avLst/>
            </a:prstGeom>
            <a:noFill/>
          </p:spPr>
          <p:txBody>
            <a:bodyPr wrap="square" rtlCol="0">
              <a:spAutoFit/>
            </a:bodyPr>
            <a:lstStyle/>
            <a:p>
              <a:pPr algn="ctr"/>
              <a:r>
                <a:rPr lang="en-CA" sz="3200" b="1" dirty="0">
                  <a:latin typeface="+mj-lt"/>
                  <a:cs typeface="Arial" panose="020B0604020202020204" pitchFamily="34" charset="0"/>
                </a:rPr>
                <a:t>Baseline</a:t>
              </a:r>
            </a:p>
          </p:txBody>
        </p:sp>
      </p:grpSp>
      <p:grpSp>
        <p:nvGrpSpPr>
          <p:cNvPr id="116" name="Group 115">
            <a:extLst>
              <a:ext uri="{FF2B5EF4-FFF2-40B4-BE49-F238E27FC236}">
                <a16:creationId xmlns:a16="http://schemas.microsoft.com/office/drawing/2014/main" id="{B223E6E1-BB84-390A-D7D8-523A225AA0E4}"/>
              </a:ext>
            </a:extLst>
          </p:cNvPr>
          <p:cNvGrpSpPr/>
          <p:nvPr/>
        </p:nvGrpSpPr>
        <p:grpSpPr>
          <a:xfrm>
            <a:off x="18146700" y="8382299"/>
            <a:ext cx="9430877" cy="2144147"/>
            <a:chOff x="18607107" y="8774619"/>
            <a:chExt cx="8737420" cy="2144147"/>
          </a:xfrm>
        </p:grpSpPr>
        <p:sp>
          <p:nvSpPr>
            <p:cNvPr id="46" name="Rectangle: Rounded Corners 45">
              <a:extLst>
                <a:ext uri="{FF2B5EF4-FFF2-40B4-BE49-F238E27FC236}">
                  <a16:creationId xmlns:a16="http://schemas.microsoft.com/office/drawing/2014/main" id="{A7FED2C0-DA50-230D-BD6F-47C028F4FFB8}"/>
                </a:ext>
              </a:extLst>
            </p:cNvPr>
            <p:cNvSpPr/>
            <p:nvPr/>
          </p:nvSpPr>
          <p:spPr>
            <a:xfrm>
              <a:off x="18616020" y="8774619"/>
              <a:ext cx="8728507" cy="2144147"/>
            </a:xfrm>
            <a:prstGeom prst="roundRect">
              <a:avLst/>
            </a:prstGeom>
            <a:noFill/>
            <a:ln>
              <a:solidFill>
                <a:schemeClr val="accent6">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mj-lt"/>
                <a:cs typeface="Arial" panose="020B0604020202020204" pitchFamily="34" charset="0"/>
              </a:endParaRPr>
            </a:p>
          </p:txBody>
        </p:sp>
        <p:grpSp>
          <p:nvGrpSpPr>
            <p:cNvPr id="114" name="Group 113">
              <a:extLst>
                <a:ext uri="{FF2B5EF4-FFF2-40B4-BE49-F238E27FC236}">
                  <a16:creationId xmlns:a16="http://schemas.microsoft.com/office/drawing/2014/main" id="{4167FFB0-9FC8-E47E-48CE-15209013B40A}"/>
                </a:ext>
              </a:extLst>
            </p:cNvPr>
            <p:cNvGrpSpPr/>
            <p:nvPr/>
          </p:nvGrpSpPr>
          <p:grpSpPr>
            <a:xfrm>
              <a:off x="18607107" y="8783383"/>
              <a:ext cx="8728507" cy="734786"/>
              <a:chOff x="18607107" y="8783383"/>
              <a:chExt cx="8728507" cy="734786"/>
            </a:xfrm>
          </p:grpSpPr>
          <p:sp>
            <p:nvSpPr>
              <p:cNvPr id="47" name="Rectangle: Rounded Corners 46">
                <a:extLst>
                  <a:ext uri="{FF2B5EF4-FFF2-40B4-BE49-F238E27FC236}">
                    <a16:creationId xmlns:a16="http://schemas.microsoft.com/office/drawing/2014/main" id="{232C517C-9E22-AB2D-ABC2-EEBE35D6E821}"/>
                  </a:ext>
                </a:extLst>
              </p:cNvPr>
              <p:cNvSpPr/>
              <p:nvPr/>
            </p:nvSpPr>
            <p:spPr>
              <a:xfrm>
                <a:off x="18607107" y="8783383"/>
                <a:ext cx="8728507" cy="734786"/>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mj-lt"/>
                  <a:cs typeface="Arial" panose="020B0604020202020204" pitchFamily="34" charset="0"/>
                </a:endParaRPr>
              </a:p>
            </p:txBody>
          </p:sp>
          <p:sp>
            <p:nvSpPr>
              <p:cNvPr id="93" name="TextBox 92">
                <a:extLst>
                  <a:ext uri="{FF2B5EF4-FFF2-40B4-BE49-F238E27FC236}">
                    <a16:creationId xmlns:a16="http://schemas.microsoft.com/office/drawing/2014/main" id="{F4A68F88-7471-2166-467D-61998713278F}"/>
                  </a:ext>
                </a:extLst>
              </p:cNvPr>
              <p:cNvSpPr txBox="1"/>
              <p:nvPr/>
            </p:nvSpPr>
            <p:spPr>
              <a:xfrm>
                <a:off x="21457995" y="8859628"/>
                <a:ext cx="3094295" cy="584775"/>
              </a:xfrm>
              <a:prstGeom prst="rect">
                <a:avLst/>
              </a:prstGeom>
              <a:noFill/>
            </p:spPr>
            <p:txBody>
              <a:bodyPr wrap="square" rtlCol="0">
                <a:spAutoFit/>
              </a:bodyPr>
              <a:lstStyle/>
              <a:p>
                <a:r>
                  <a:rPr lang="en-CA" sz="3200" b="1" dirty="0">
                    <a:latin typeface="+mj-lt"/>
                    <a:cs typeface="Arial" panose="020B0604020202020204" pitchFamily="34" charset="0"/>
                  </a:rPr>
                  <a:t>Final Follow-up</a:t>
                </a:r>
              </a:p>
            </p:txBody>
          </p:sp>
        </p:grpSp>
      </p:grpSp>
      <p:grpSp>
        <p:nvGrpSpPr>
          <p:cNvPr id="111" name="Group 110">
            <a:extLst>
              <a:ext uri="{FF2B5EF4-FFF2-40B4-BE49-F238E27FC236}">
                <a16:creationId xmlns:a16="http://schemas.microsoft.com/office/drawing/2014/main" id="{774B8E52-EE9E-C38D-CE3E-6452221B5578}"/>
              </a:ext>
            </a:extLst>
          </p:cNvPr>
          <p:cNvGrpSpPr/>
          <p:nvPr/>
        </p:nvGrpSpPr>
        <p:grpSpPr>
          <a:xfrm>
            <a:off x="13343037" y="8355717"/>
            <a:ext cx="2139373" cy="772780"/>
            <a:chOff x="13343037" y="8748037"/>
            <a:chExt cx="2139373" cy="772780"/>
          </a:xfrm>
        </p:grpSpPr>
        <p:sp>
          <p:nvSpPr>
            <p:cNvPr id="89" name="Rectangle: Rounded Corners 88">
              <a:extLst>
                <a:ext uri="{FF2B5EF4-FFF2-40B4-BE49-F238E27FC236}">
                  <a16:creationId xmlns:a16="http://schemas.microsoft.com/office/drawing/2014/main" id="{3406D088-8E97-5879-43EE-75183FBF7119}"/>
                </a:ext>
              </a:extLst>
            </p:cNvPr>
            <p:cNvSpPr/>
            <p:nvPr/>
          </p:nvSpPr>
          <p:spPr>
            <a:xfrm>
              <a:off x="13343037" y="8748037"/>
              <a:ext cx="2134188" cy="772780"/>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sp>
          <p:nvSpPr>
            <p:cNvPr id="90" name="TextBox 89">
              <a:extLst>
                <a:ext uri="{FF2B5EF4-FFF2-40B4-BE49-F238E27FC236}">
                  <a16:creationId xmlns:a16="http://schemas.microsoft.com/office/drawing/2014/main" id="{93834AE5-E398-9DAB-E3CD-AE1144284782}"/>
                </a:ext>
              </a:extLst>
            </p:cNvPr>
            <p:cNvSpPr txBox="1"/>
            <p:nvPr/>
          </p:nvSpPr>
          <p:spPr>
            <a:xfrm>
              <a:off x="13363856" y="8826999"/>
              <a:ext cx="2118554" cy="584775"/>
            </a:xfrm>
            <a:prstGeom prst="rect">
              <a:avLst/>
            </a:prstGeom>
            <a:noFill/>
          </p:spPr>
          <p:txBody>
            <a:bodyPr wrap="square" rtlCol="0">
              <a:spAutoFit/>
            </a:bodyPr>
            <a:lstStyle/>
            <a:p>
              <a:r>
                <a:rPr lang="en-CA" sz="3200" b="1" dirty="0">
                  <a:latin typeface="+mj-lt"/>
                  <a:cs typeface="Arial" panose="020B0604020202020204" pitchFamily="34" charset="0"/>
                </a:rPr>
                <a:t>Timepoints</a:t>
              </a:r>
            </a:p>
          </p:txBody>
        </p:sp>
      </p:grpSp>
      <p:sp>
        <p:nvSpPr>
          <p:cNvPr id="68" name="Rectangle: Rounded Corners 67">
            <a:extLst>
              <a:ext uri="{FF2B5EF4-FFF2-40B4-BE49-F238E27FC236}">
                <a16:creationId xmlns:a16="http://schemas.microsoft.com/office/drawing/2014/main" id="{DC2C1C1F-F5C9-1657-22F9-CB40087FBD46}"/>
              </a:ext>
            </a:extLst>
          </p:cNvPr>
          <p:cNvSpPr/>
          <p:nvPr/>
        </p:nvSpPr>
        <p:spPr>
          <a:xfrm>
            <a:off x="25602394" y="10786175"/>
            <a:ext cx="1975184" cy="718073"/>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grpSp>
        <p:nvGrpSpPr>
          <p:cNvPr id="123" name="Group 122">
            <a:extLst>
              <a:ext uri="{FF2B5EF4-FFF2-40B4-BE49-F238E27FC236}">
                <a16:creationId xmlns:a16="http://schemas.microsoft.com/office/drawing/2014/main" id="{4CD13695-3109-2D91-07EF-693D97313F79}"/>
              </a:ext>
            </a:extLst>
          </p:cNvPr>
          <p:cNvGrpSpPr/>
          <p:nvPr/>
        </p:nvGrpSpPr>
        <p:grpSpPr>
          <a:xfrm>
            <a:off x="15761337" y="10784177"/>
            <a:ext cx="2118555" cy="2168730"/>
            <a:chOff x="15761337" y="10908869"/>
            <a:chExt cx="2118555" cy="2168730"/>
          </a:xfrm>
        </p:grpSpPr>
        <p:sp>
          <p:nvSpPr>
            <p:cNvPr id="65" name="Rectangle: Rounded Corners 64">
              <a:extLst>
                <a:ext uri="{FF2B5EF4-FFF2-40B4-BE49-F238E27FC236}">
                  <a16:creationId xmlns:a16="http://schemas.microsoft.com/office/drawing/2014/main" id="{B3876BA6-04F9-0932-2813-BAD1904C3630}"/>
                </a:ext>
              </a:extLst>
            </p:cNvPr>
            <p:cNvSpPr/>
            <p:nvPr/>
          </p:nvSpPr>
          <p:spPr>
            <a:xfrm>
              <a:off x="15761337" y="10918597"/>
              <a:ext cx="2110739" cy="2159002"/>
            </a:xfrm>
            <a:prstGeom prst="roundRect">
              <a:avLst/>
            </a:prstGeom>
            <a:noFill/>
            <a:ln>
              <a:solidFill>
                <a:schemeClr val="accent3">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grpSp>
          <p:nvGrpSpPr>
            <p:cNvPr id="120" name="Group 119">
              <a:extLst>
                <a:ext uri="{FF2B5EF4-FFF2-40B4-BE49-F238E27FC236}">
                  <a16:creationId xmlns:a16="http://schemas.microsoft.com/office/drawing/2014/main" id="{0643CD5C-99BA-2394-B388-C853244B7F5C}"/>
                </a:ext>
              </a:extLst>
            </p:cNvPr>
            <p:cNvGrpSpPr/>
            <p:nvPr/>
          </p:nvGrpSpPr>
          <p:grpSpPr>
            <a:xfrm>
              <a:off x="15761338" y="10908869"/>
              <a:ext cx="2118554" cy="720071"/>
              <a:chOff x="15989938" y="11090075"/>
              <a:chExt cx="2118554" cy="720071"/>
            </a:xfrm>
          </p:grpSpPr>
          <p:sp>
            <p:nvSpPr>
              <p:cNvPr id="69" name="Rectangle: Rounded Corners 68">
                <a:extLst>
                  <a:ext uri="{FF2B5EF4-FFF2-40B4-BE49-F238E27FC236}">
                    <a16:creationId xmlns:a16="http://schemas.microsoft.com/office/drawing/2014/main" id="{1411A58B-E521-127F-5F5A-3F619EC93D04}"/>
                  </a:ext>
                </a:extLst>
              </p:cNvPr>
              <p:cNvSpPr/>
              <p:nvPr/>
            </p:nvSpPr>
            <p:spPr>
              <a:xfrm>
                <a:off x="15989938" y="11090075"/>
                <a:ext cx="2118554" cy="720071"/>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sp>
            <p:nvSpPr>
              <p:cNvPr id="83" name="TextBox 82">
                <a:extLst>
                  <a:ext uri="{FF2B5EF4-FFF2-40B4-BE49-F238E27FC236}">
                    <a16:creationId xmlns:a16="http://schemas.microsoft.com/office/drawing/2014/main" id="{755FA0A8-063F-FEC7-3A77-9A2979273597}"/>
                  </a:ext>
                </a:extLst>
              </p:cNvPr>
              <p:cNvSpPr txBox="1"/>
              <p:nvPr/>
            </p:nvSpPr>
            <p:spPr>
              <a:xfrm>
                <a:off x="15989938" y="11175456"/>
                <a:ext cx="2118554" cy="584775"/>
              </a:xfrm>
              <a:prstGeom prst="rect">
                <a:avLst/>
              </a:prstGeom>
              <a:noFill/>
            </p:spPr>
            <p:txBody>
              <a:bodyPr wrap="square" rtlCol="0">
                <a:spAutoFit/>
              </a:bodyPr>
              <a:lstStyle/>
              <a:p>
                <a:pPr algn="ctr"/>
                <a:r>
                  <a:rPr lang="en-CA" sz="3200" b="1" dirty="0">
                    <a:latin typeface="+mj-lt"/>
                    <a:cs typeface="Arial" panose="020B0604020202020204" pitchFamily="34" charset="0"/>
                  </a:rPr>
                  <a:t>Biomarkers</a:t>
                </a:r>
              </a:p>
            </p:txBody>
          </p:sp>
        </p:grpSp>
      </p:grpSp>
      <p:grpSp>
        <p:nvGrpSpPr>
          <p:cNvPr id="131" name="Group 130">
            <a:extLst>
              <a:ext uri="{FF2B5EF4-FFF2-40B4-BE49-F238E27FC236}">
                <a16:creationId xmlns:a16="http://schemas.microsoft.com/office/drawing/2014/main" id="{CBA389A0-EB0B-3650-6D3B-17994FEFB80E}"/>
              </a:ext>
            </a:extLst>
          </p:cNvPr>
          <p:cNvGrpSpPr/>
          <p:nvPr/>
        </p:nvGrpSpPr>
        <p:grpSpPr>
          <a:xfrm>
            <a:off x="18164006" y="10789625"/>
            <a:ext cx="2873745" cy="2163282"/>
            <a:chOff x="18164006" y="10914317"/>
            <a:chExt cx="2873745" cy="2163282"/>
          </a:xfrm>
        </p:grpSpPr>
        <p:sp>
          <p:nvSpPr>
            <p:cNvPr id="129" name="Rectangle: Rounded Corners 128">
              <a:extLst>
                <a:ext uri="{FF2B5EF4-FFF2-40B4-BE49-F238E27FC236}">
                  <a16:creationId xmlns:a16="http://schemas.microsoft.com/office/drawing/2014/main" id="{7C4D1728-EBE2-16BB-91DC-A475C76233A0}"/>
                </a:ext>
              </a:extLst>
            </p:cNvPr>
            <p:cNvSpPr/>
            <p:nvPr/>
          </p:nvSpPr>
          <p:spPr>
            <a:xfrm>
              <a:off x="18204148" y="10918597"/>
              <a:ext cx="2794201" cy="2159002"/>
            </a:xfrm>
            <a:prstGeom prst="roundRect">
              <a:avLst/>
            </a:prstGeom>
            <a:noFill/>
            <a:ln>
              <a:solidFill>
                <a:schemeClr val="accent3">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grpSp>
          <p:nvGrpSpPr>
            <p:cNvPr id="121" name="Group 120">
              <a:extLst>
                <a:ext uri="{FF2B5EF4-FFF2-40B4-BE49-F238E27FC236}">
                  <a16:creationId xmlns:a16="http://schemas.microsoft.com/office/drawing/2014/main" id="{21CDCA81-5FBA-0373-FE29-E12E327A050A}"/>
                </a:ext>
              </a:extLst>
            </p:cNvPr>
            <p:cNvGrpSpPr/>
            <p:nvPr/>
          </p:nvGrpSpPr>
          <p:grpSpPr>
            <a:xfrm>
              <a:off x="18164006" y="10914317"/>
              <a:ext cx="2873745" cy="718073"/>
              <a:chOff x="18560286" y="11074585"/>
              <a:chExt cx="2873745" cy="718073"/>
            </a:xfrm>
          </p:grpSpPr>
          <p:sp>
            <p:nvSpPr>
              <p:cNvPr id="81" name="Rectangle: Rounded Corners 80">
                <a:extLst>
                  <a:ext uri="{FF2B5EF4-FFF2-40B4-BE49-F238E27FC236}">
                    <a16:creationId xmlns:a16="http://schemas.microsoft.com/office/drawing/2014/main" id="{7FA780E1-2BA6-B843-2B59-8101358D3ECB}"/>
                  </a:ext>
                </a:extLst>
              </p:cNvPr>
              <p:cNvSpPr/>
              <p:nvPr/>
            </p:nvSpPr>
            <p:spPr>
              <a:xfrm>
                <a:off x="18599690" y="11074585"/>
                <a:ext cx="2794939" cy="718073"/>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sp>
            <p:nvSpPr>
              <p:cNvPr id="84" name="TextBox 83">
                <a:extLst>
                  <a:ext uri="{FF2B5EF4-FFF2-40B4-BE49-F238E27FC236}">
                    <a16:creationId xmlns:a16="http://schemas.microsoft.com/office/drawing/2014/main" id="{C284F028-1A68-0011-D6DB-FA1F5A32FDAE}"/>
                  </a:ext>
                </a:extLst>
              </p:cNvPr>
              <p:cNvSpPr txBox="1"/>
              <p:nvPr/>
            </p:nvSpPr>
            <p:spPr>
              <a:xfrm>
                <a:off x="18560286" y="11140715"/>
                <a:ext cx="2873745" cy="584775"/>
              </a:xfrm>
              <a:prstGeom prst="rect">
                <a:avLst/>
              </a:prstGeom>
              <a:noFill/>
            </p:spPr>
            <p:txBody>
              <a:bodyPr wrap="square" rtlCol="0">
                <a:spAutoFit/>
              </a:bodyPr>
              <a:lstStyle/>
              <a:p>
                <a:pPr algn="ctr"/>
                <a:r>
                  <a:rPr lang="en-CA" sz="3200" b="1" i="1" dirty="0">
                    <a:latin typeface="+mj-lt"/>
                    <a:cs typeface="Arial" panose="020B0604020202020204" pitchFamily="34" charset="0"/>
                  </a:rPr>
                  <a:t>APOE</a:t>
                </a:r>
                <a:r>
                  <a:rPr lang="en-CA" sz="3200" b="1" dirty="0">
                    <a:latin typeface="+mj-lt"/>
                    <a:cs typeface="Arial" panose="020B0604020202020204" pitchFamily="34" charset="0"/>
                  </a:rPr>
                  <a:t> genotype</a:t>
                </a:r>
              </a:p>
            </p:txBody>
          </p:sp>
        </p:grpSp>
      </p:grpSp>
      <p:grpSp>
        <p:nvGrpSpPr>
          <p:cNvPr id="132" name="Group 131">
            <a:extLst>
              <a:ext uri="{FF2B5EF4-FFF2-40B4-BE49-F238E27FC236}">
                <a16:creationId xmlns:a16="http://schemas.microsoft.com/office/drawing/2014/main" id="{E1ECE9ED-8403-3C79-972A-A45AC498534A}"/>
              </a:ext>
            </a:extLst>
          </p:cNvPr>
          <p:cNvGrpSpPr/>
          <p:nvPr/>
        </p:nvGrpSpPr>
        <p:grpSpPr>
          <a:xfrm>
            <a:off x="21306326" y="10786175"/>
            <a:ext cx="4029773" cy="2176643"/>
            <a:chOff x="21306326" y="10910867"/>
            <a:chExt cx="4029773" cy="2176643"/>
          </a:xfrm>
        </p:grpSpPr>
        <p:sp>
          <p:nvSpPr>
            <p:cNvPr id="63" name="Rectangle: Rounded Corners 62">
              <a:extLst>
                <a:ext uri="{FF2B5EF4-FFF2-40B4-BE49-F238E27FC236}">
                  <a16:creationId xmlns:a16="http://schemas.microsoft.com/office/drawing/2014/main" id="{5757B514-7A5F-5E6B-8D7A-D2F690816959}"/>
                </a:ext>
              </a:extLst>
            </p:cNvPr>
            <p:cNvSpPr/>
            <p:nvPr/>
          </p:nvSpPr>
          <p:spPr>
            <a:xfrm>
              <a:off x="21314050" y="10914317"/>
              <a:ext cx="4019770" cy="2173193"/>
            </a:xfrm>
            <a:prstGeom prst="roundRect">
              <a:avLst/>
            </a:prstGeom>
            <a:noFill/>
            <a:ln>
              <a:solidFill>
                <a:schemeClr val="accent3">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mj-lt"/>
                <a:cs typeface="Arial" panose="020B0604020202020204" pitchFamily="34" charset="0"/>
              </a:endParaRPr>
            </a:p>
          </p:txBody>
        </p:sp>
        <p:grpSp>
          <p:nvGrpSpPr>
            <p:cNvPr id="122" name="Group 121">
              <a:extLst>
                <a:ext uri="{FF2B5EF4-FFF2-40B4-BE49-F238E27FC236}">
                  <a16:creationId xmlns:a16="http://schemas.microsoft.com/office/drawing/2014/main" id="{0B243412-57E1-1E34-BEB9-EC9104B736B5}"/>
                </a:ext>
              </a:extLst>
            </p:cNvPr>
            <p:cNvGrpSpPr/>
            <p:nvPr/>
          </p:nvGrpSpPr>
          <p:grpSpPr>
            <a:xfrm>
              <a:off x="21306326" y="10910867"/>
              <a:ext cx="4029773" cy="718073"/>
              <a:chOff x="21945600" y="11036552"/>
              <a:chExt cx="4029773" cy="718073"/>
            </a:xfrm>
          </p:grpSpPr>
          <p:sp>
            <p:nvSpPr>
              <p:cNvPr id="67" name="Rectangle: Rounded Corners 66">
                <a:extLst>
                  <a:ext uri="{FF2B5EF4-FFF2-40B4-BE49-F238E27FC236}">
                    <a16:creationId xmlns:a16="http://schemas.microsoft.com/office/drawing/2014/main" id="{A0427BFB-3E35-1608-6EB3-C49C01ECBAE6}"/>
                  </a:ext>
                </a:extLst>
              </p:cNvPr>
              <p:cNvSpPr/>
              <p:nvPr/>
            </p:nvSpPr>
            <p:spPr>
              <a:xfrm>
                <a:off x="21945600" y="11036552"/>
                <a:ext cx="4027493" cy="718073"/>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sp>
            <p:nvSpPr>
              <p:cNvPr id="85" name="TextBox 84">
                <a:extLst>
                  <a:ext uri="{FF2B5EF4-FFF2-40B4-BE49-F238E27FC236}">
                    <a16:creationId xmlns:a16="http://schemas.microsoft.com/office/drawing/2014/main" id="{B0A41841-1A4D-2BA4-E8A0-498AB9BB539C}"/>
                  </a:ext>
                </a:extLst>
              </p:cNvPr>
              <p:cNvSpPr txBox="1"/>
              <p:nvPr/>
            </p:nvSpPr>
            <p:spPr>
              <a:xfrm>
                <a:off x="21947880" y="11133285"/>
                <a:ext cx="4027493" cy="584775"/>
              </a:xfrm>
              <a:prstGeom prst="rect">
                <a:avLst/>
              </a:prstGeom>
              <a:noFill/>
            </p:spPr>
            <p:txBody>
              <a:bodyPr wrap="square" rtlCol="0">
                <a:spAutoFit/>
              </a:bodyPr>
              <a:lstStyle/>
              <a:p>
                <a:pPr algn="ctr"/>
                <a:r>
                  <a:rPr lang="en-CA" sz="3200" b="1" dirty="0">
                    <a:latin typeface="+mj-lt"/>
                    <a:cs typeface="Arial" panose="020B0604020202020204" pitchFamily="34" charset="0"/>
                  </a:rPr>
                  <a:t>Cognitive assessments</a:t>
                </a:r>
              </a:p>
            </p:txBody>
          </p:sp>
        </p:grpSp>
      </p:grpSp>
      <p:sp>
        <p:nvSpPr>
          <p:cNvPr id="86" name="TextBox 85">
            <a:extLst>
              <a:ext uri="{FF2B5EF4-FFF2-40B4-BE49-F238E27FC236}">
                <a16:creationId xmlns:a16="http://schemas.microsoft.com/office/drawing/2014/main" id="{2090244C-869C-5367-9F80-58AB2CE3DD66}"/>
              </a:ext>
            </a:extLst>
          </p:cNvPr>
          <p:cNvSpPr txBox="1"/>
          <p:nvPr/>
        </p:nvSpPr>
        <p:spPr>
          <a:xfrm>
            <a:off x="25584353" y="10875027"/>
            <a:ext cx="2011265" cy="584775"/>
          </a:xfrm>
          <a:prstGeom prst="rect">
            <a:avLst/>
          </a:prstGeom>
          <a:noFill/>
        </p:spPr>
        <p:txBody>
          <a:bodyPr wrap="square" rtlCol="0">
            <a:spAutoFit/>
          </a:bodyPr>
          <a:lstStyle/>
          <a:p>
            <a:pPr algn="ctr"/>
            <a:r>
              <a:rPr lang="en-CA" sz="3200" b="1" dirty="0">
                <a:latin typeface="+mj-lt"/>
                <a:cs typeface="Arial" panose="020B0604020202020204" pitchFamily="34" charset="0"/>
              </a:rPr>
              <a:t>Diagnosis</a:t>
            </a:r>
          </a:p>
        </p:txBody>
      </p:sp>
      <p:sp>
        <p:nvSpPr>
          <p:cNvPr id="73" name="TextBox 72">
            <a:extLst>
              <a:ext uri="{FF2B5EF4-FFF2-40B4-BE49-F238E27FC236}">
                <a16:creationId xmlns:a16="http://schemas.microsoft.com/office/drawing/2014/main" id="{2DAD2673-A099-136D-3D89-A4F072B4A88D}"/>
              </a:ext>
            </a:extLst>
          </p:cNvPr>
          <p:cNvSpPr txBox="1"/>
          <p:nvPr/>
        </p:nvSpPr>
        <p:spPr>
          <a:xfrm>
            <a:off x="16005931" y="11458900"/>
            <a:ext cx="1595979" cy="1569660"/>
          </a:xfrm>
          <a:prstGeom prst="rect">
            <a:avLst/>
          </a:prstGeom>
          <a:noFill/>
        </p:spPr>
        <p:txBody>
          <a:bodyPr wrap="square" rtlCol="0">
            <a:spAutoFit/>
          </a:bodyPr>
          <a:lstStyle/>
          <a:p>
            <a:pPr algn="ctr"/>
            <a:r>
              <a:rPr lang="en-CA" altLang="en-US" sz="3200" dirty="0">
                <a:latin typeface="+mj-lt"/>
                <a:cs typeface="Arial" panose="020B0604020202020204" pitchFamily="34" charset="0"/>
              </a:rPr>
              <a:t>A</a:t>
            </a:r>
            <a:r>
              <a:rPr lang="el-GR" sz="3200" dirty="0">
                <a:latin typeface="+mj-lt"/>
                <a:cs typeface="Arial" panose="020B0604020202020204" pitchFamily="34" charset="0"/>
              </a:rPr>
              <a:t>β</a:t>
            </a:r>
            <a:endParaRPr lang="en-CA" sz="3200" dirty="0">
              <a:latin typeface="+mj-lt"/>
              <a:cs typeface="Arial" panose="020B0604020202020204" pitchFamily="34" charset="0"/>
            </a:endParaRPr>
          </a:p>
          <a:p>
            <a:pPr algn="ctr"/>
            <a:r>
              <a:rPr lang="en-US" altLang="en-US" sz="3200" dirty="0">
                <a:latin typeface="+mj-lt"/>
                <a:cs typeface="Arial" panose="020B0604020202020204" pitchFamily="34" charset="0"/>
              </a:rPr>
              <a:t>p-tau</a:t>
            </a:r>
            <a:endParaRPr lang="en-CA" sz="3200" dirty="0">
              <a:latin typeface="+mj-lt"/>
              <a:cs typeface="Arial" panose="020B0604020202020204" pitchFamily="34" charset="0"/>
            </a:endParaRPr>
          </a:p>
          <a:p>
            <a:pPr algn="ctr"/>
            <a:r>
              <a:rPr lang="en-US" altLang="en-US" sz="3200" dirty="0">
                <a:latin typeface="+mj-lt"/>
                <a:cs typeface="Arial" panose="020B0604020202020204" pitchFamily="34" charset="0"/>
              </a:rPr>
              <a:t>sTREM2</a:t>
            </a:r>
            <a:endParaRPr lang="en-CA" sz="3200" dirty="0">
              <a:latin typeface="+mj-lt"/>
              <a:cs typeface="Arial" panose="020B0604020202020204" pitchFamily="34" charset="0"/>
            </a:endParaRPr>
          </a:p>
        </p:txBody>
      </p:sp>
      <p:sp>
        <p:nvSpPr>
          <p:cNvPr id="74" name="TextBox 73">
            <a:extLst>
              <a:ext uri="{FF2B5EF4-FFF2-40B4-BE49-F238E27FC236}">
                <a16:creationId xmlns:a16="http://schemas.microsoft.com/office/drawing/2014/main" id="{7B91CCF8-69D7-8B93-99B6-CCF161B7B464}"/>
              </a:ext>
            </a:extLst>
          </p:cNvPr>
          <p:cNvSpPr txBox="1"/>
          <p:nvPr/>
        </p:nvSpPr>
        <p:spPr>
          <a:xfrm>
            <a:off x="26165346" y="11426480"/>
            <a:ext cx="927176" cy="1569660"/>
          </a:xfrm>
          <a:prstGeom prst="rect">
            <a:avLst/>
          </a:prstGeom>
          <a:noFill/>
        </p:spPr>
        <p:txBody>
          <a:bodyPr wrap="square" rtlCol="0">
            <a:spAutoFit/>
          </a:bodyPr>
          <a:lstStyle/>
          <a:p>
            <a:pPr algn="ctr"/>
            <a:r>
              <a:rPr lang="en-CA" altLang="en-US" sz="3200" dirty="0">
                <a:latin typeface="+mj-lt"/>
                <a:cs typeface="Arial" panose="020B0604020202020204" pitchFamily="34" charset="0"/>
              </a:rPr>
              <a:t>CN</a:t>
            </a:r>
          </a:p>
          <a:p>
            <a:pPr algn="ctr"/>
            <a:r>
              <a:rPr lang="en-CA" sz="3200" dirty="0">
                <a:latin typeface="+mj-lt"/>
                <a:cs typeface="Arial" panose="020B0604020202020204" pitchFamily="34" charset="0"/>
              </a:rPr>
              <a:t>MCI</a:t>
            </a:r>
          </a:p>
          <a:p>
            <a:pPr algn="ctr"/>
            <a:r>
              <a:rPr lang="en-CA" sz="3200" dirty="0">
                <a:latin typeface="+mj-lt"/>
                <a:cs typeface="Arial" panose="020B0604020202020204" pitchFamily="34" charset="0"/>
              </a:rPr>
              <a:t>AD</a:t>
            </a:r>
          </a:p>
        </p:txBody>
      </p:sp>
      <p:sp>
        <p:nvSpPr>
          <p:cNvPr id="75" name="TextBox 74">
            <a:extLst>
              <a:ext uri="{FF2B5EF4-FFF2-40B4-BE49-F238E27FC236}">
                <a16:creationId xmlns:a16="http://schemas.microsoft.com/office/drawing/2014/main" id="{00210A05-AF6E-94BA-58CA-76E611C4AB1E}"/>
              </a:ext>
            </a:extLst>
          </p:cNvPr>
          <p:cNvSpPr txBox="1"/>
          <p:nvPr/>
        </p:nvSpPr>
        <p:spPr>
          <a:xfrm>
            <a:off x="18525395" y="11472426"/>
            <a:ext cx="2080029" cy="1569660"/>
          </a:xfrm>
          <a:prstGeom prst="rect">
            <a:avLst/>
          </a:prstGeom>
          <a:noFill/>
        </p:spPr>
        <p:txBody>
          <a:bodyPr wrap="square" rtlCol="0">
            <a:spAutoFit/>
          </a:bodyPr>
          <a:lstStyle/>
          <a:p>
            <a:pPr algn="ctr"/>
            <a:r>
              <a:rPr lang="en-CA" sz="3200" dirty="0">
                <a:latin typeface="+mj-lt"/>
                <a:cs typeface="Arial" panose="020B0604020202020204" pitchFamily="34" charset="0"/>
              </a:rPr>
              <a:t>0 e4 allele</a:t>
            </a:r>
          </a:p>
          <a:p>
            <a:pPr algn="ctr"/>
            <a:r>
              <a:rPr lang="en-CA" sz="3200" dirty="0">
                <a:latin typeface="+mj-lt"/>
                <a:cs typeface="Arial" panose="020B0604020202020204" pitchFamily="34" charset="0"/>
              </a:rPr>
              <a:t>1 e4 allele</a:t>
            </a:r>
          </a:p>
          <a:p>
            <a:pPr algn="ctr"/>
            <a:r>
              <a:rPr lang="en-CA" sz="3200" dirty="0">
                <a:latin typeface="+mj-lt"/>
                <a:cs typeface="Arial" panose="020B0604020202020204" pitchFamily="34" charset="0"/>
              </a:rPr>
              <a:t>2 e4 alleles</a:t>
            </a:r>
          </a:p>
        </p:txBody>
      </p:sp>
      <p:sp>
        <p:nvSpPr>
          <p:cNvPr id="76" name="TextBox 75">
            <a:extLst>
              <a:ext uri="{FF2B5EF4-FFF2-40B4-BE49-F238E27FC236}">
                <a16:creationId xmlns:a16="http://schemas.microsoft.com/office/drawing/2014/main" id="{3AF5FC9F-B9C9-07B3-B23A-518760326AB7}"/>
              </a:ext>
            </a:extLst>
          </p:cNvPr>
          <p:cNvSpPr txBox="1"/>
          <p:nvPr/>
        </p:nvSpPr>
        <p:spPr>
          <a:xfrm>
            <a:off x="21645439" y="11448703"/>
            <a:ext cx="3384131" cy="1569660"/>
          </a:xfrm>
          <a:prstGeom prst="rect">
            <a:avLst/>
          </a:prstGeom>
          <a:noFill/>
        </p:spPr>
        <p:txBody>
          <a:bodyPr wrap="square" rtlCol="0">
            <a:spAutoFit/>
          </a:bodyPr>
          <a:lstStyle/>
          <a:p>
            <a:pPr algn="ctr"/>
            <a:r>
              <a:rPr lang="en-CA" sz="3200" dirty="0">
                <a:latin typeface="+mj-lt"/>
                <a:cs typeface="Arial" panose="020B0604020202020204" pitchFamily="34" charset="0"/>
              </a:rPr>
              <a:t>Executive Function</a:t>
            </a:r>
          </a:p>
          <a:p>
            <a:pPr algn="ctr"/>
            <a:r>
              <a:rPr lang="en-CA" sz="3200" dirty="0">
                <a:latin typeface="+mj-lt"/>
                <a:cs typeface="Arial" panose="020B0604020202020204" pitchFamily="34" charset="0"/>
              </a:rPr>
              <a:t>Language</a:t>
            </a:r>
          </a:p>
          <a:p>
            <a:pPr algn="ctr"/>
            <a:r>
              <a:rPr lang="en-CA" sz="3200" dirty="0">
                <a:latin typeface="+mj-lt"/>
                <a:cs typeface="Arial" panose="020B0604020202020204" pitchFamily="34" charset="0"/>
              </a:rPr>
              <a:t>Memory</a:t>
            </a:r>
          </a:p>
        </p:txBody>
      </p:sp>
      <p:grpSp>
        <p:nvGrpSpPr>
          <p:cNvPr id="109" name="Group 108">
            <a:extLst>
              <a:ext uri="{FF2B5EF4-FFF2-40B4-BE49-F238E27FC236}">
                <a16:creationId xmlns:a16="http://schemas.microsoft.com/office/drawing/2014/main" id="{F72D7506-8ECB-2D3B-98ED-3C1F0A18B90D}"/>
              </a:ext>
            </a:extLst>
          </p:cNvPr>
          <p:cNvGrpSpPr/>
          <p:nvPr/>
        </p:nvGrpSpPr>
        <p:grpSpPr>
          <a:xfrm>
            <a:off x="23542339" y="7075446"/>
            <a:ext cx="4035238" cy="1077218"/>
            <a:chOff x="21957107" y="7128665"/>
            <a:chExt cx="4035238" cy="1077218"/>
          </a:xfrm>
        </p:grpSpPr>
        <p:sp>
          <p:nvSpPr>
            <p:cNvPr id="106" name="Rectangle: Rounded Corners 105">
              <a:extLst>
                <a:ext uri="{FF2B5EF4-FFF2-40B4-BE49-F238E27FC236}">
                  <a16:creationId xmlns:a16="http://schemas.microsoft.com/office/drawing/2014/main" id="{1A8922DE-0471-5631-80BE-592E7B4D74AF}"/>
                </a:ext>
              </a:extLst>
            </p:cNvPr>
            <p:cNvSpPr/>
            <p:nvPr/>
          </p:nvSpPr>
          <p:spPr>
            <a:xfrm>
              <a:off x="21957107" y="7128665"/>
              <a:ext cx="4035238" cy="1077218"/>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sp>
          <p:nvSpPr>
            <p:cNvPr id="107" name="TextBox 106">
              <a:extLst>
                <a:ext uri="{FF2B5EF4-FFF2-40B4-BE49-F238E27FC236}">
                  <a16:creationId xmlns:a16="http://schemas.microsoft.com/office/drawing/2014/main" id="{5E3AFFAA-BEE3-7F26-5202-371DD2AC9B76}"/>
                </a:ext>
              </a:extLst>
            </p:cNvPr>
            <p:cNvSpPr txBox="1"/>
            <p:nvPr/>
          </p:nvSpPr>
          <p:spPr>
            <a:xfrm>
              <a:off x="22083664" y="7388613"/>
              <a:ext cx="3690592" cy="584775"/>
            </a:xfrm>
            <a:prstGeom prst="rect">
              <a:avLst/>
            </a:prstGeom>
            <a:noFill/>
          </p:spPr>
          <p:txBody>
            <a:bodyPr wrap="square" rtlCol="0">
              <a:spAutoFit/>
            </a:bodyPr>
            <a:lstStyle/>
            <a:p>
              <a:pPr algn="ctr"/>
              <a:r>
                <a:rPr lang="en-CA" sz="3200" b="1" dirty="0">
                  <a:latin typeface="+mj-lt"/>
                  <a:cs typeface="Arial" panose="020B0604020202020204" pitchFamily="34" charset="0"/>
                </a:rPr>
                <a:t>CN Cohort (n = 132)</a:t>
              </a:r>
            </a:p>
          </p:txBody>
        </p:sp>
      </p:grpSp>
      <p:grpSp>
        <p:nvGrpSpPr>
          <p:cNvPr id="115" name="Group 114">
            <a:extLst>
              <a:ext uri="{FF2B5EF4-FFF2-40B4-BE49-F238E27FC236}">
                <a16:creationId xmlns:a16="http://schemas.microsoft.com/office/drawing/2014/main" id="{87157FE0-3440-4F63-4000-3859F0C498C1}"/>
              </a:ext>
            </a:extLst>
          </p:cNvPr>
          <p:cNvGrpSpPr/>
          <p:nvPr/>
        </p:nvGrpSpPr>
        <p:grpSpPr>
          <a:xfrm>
            <a:off x="13343037" y="10786176"/>
            <a:ext cx="2134187" cy="718073"/>
            <a:chOff x="13338279" y="10915407"/>
            <a:chExt cx="2134187" cy="718073"/>
          </a:xfrm>
        </p:grpSpPr>
        <p:sp>
          <p:nvSpPr>
            <p:cNvPr id="79" name="Rectangle: Rounded Corners 78">
              <a:extLst>
                <a:ext uri="{FF2B5EF4-FFF2-40B4-BE49-F238E27FC236}">
                  <a16:creationId xmlns:a16="http://schemas.microsoft.com/office/drawing/2014/main" id="{02AA020B-3790-6AF8-D6AA-7D3ED56FC547}"/>
                </a:ext>
              </a:extLst>
            </p:cNvPr>
            <p:cNvSpPr/>
            <p:nvPr/>
          </p:nvSpPr>
          <p:spPr>
            <a:xfrm>
              <a:off x="13338279" y="10915407"/>
              <a:ext cx="2134187" cy="718073"/>
            </a:xfrm>
            <a:prstGeom prst="roundRect">
              <a:avLst/>
            </a:prstGeom>
            <a:solidFill>
              <a:schemeClr val="bg1"/>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sp>
          <p:nvSpPr>
            <p:cNvPr id="112" name="TextBox 111">
              <a:extLst>
                <a:ext uri="{FF2B5EF4-FFF2-40B4-BE49-F238E27FC236}">
                  <a16:creationId xmlns:a16="http://schemas.microsoft.com/office/drawing/2014/main" id="{8F3401FB-D8C9-B029-5D8D-23DAD99BE621}"/>
                </a:ext>
              </a:extLst>
            </p:cNvPr>
            <p:cNvSpPr txBox="1"/>
            <p:nvPr/>
          </p:nvSpPr>
          <p:spPr>
            <a:xfrm>
              <a:off x="13346095" y="10960724"/>
              <a:ext cx="2118554" cy="584775"/>
            </a:xfrm>
            <a:prstGeom prst="rect">
              <a:avLst/>
            </a:prstGeom>
            <a:noFill/>
          </p:spPr>
          <p:txBody>
            <a:bodyPr wrap="square" rtlCol="0">
              <a:spAutoFit/>
            </a:bodyPr>
            <a:lstStyle/>
            <a:p>
              <a:pPr algn="ctr"/>
              <a:r>
                <a:rPr lang="en-CA" sz="3200" b="1" dirty="0">
                  <a:latin typeface="+mj-lt"/>
                  <a:cs typeface="Arial" panose="020B0604020202020204" pitchFamily="34" charset="0"/>
                </a:rPr>
                <a:t>Modalities</a:t>
              </a:r>
            </a:p>
          </p:txBody>
        </p:sp>
      </p:grpSp>
      <p:grpSp>
        <p:nvGrpSpPr>
          <p:cNvPr id="119" name="Group 118">
            <a:extLst>
              <a:ext uri="{FF2B5EF4-FFF2-40B4-BE49-F238E27FC236}">
                <a16:creationId xmlns:a16="http://schemas.microsoft.com/office/drawing/2014/main" id="{926E4BDB-44E6-62FD-881E-B608C6239165}"/>
              </a:ext>
            </a:extLst>
          </p:cNvPr>
          <p:cNvGrpSpPr/>
          <p:nvPr/>
        </p:nvGrpSpPr>
        <p:grpSpPr>
          <a:xfrm>
            <a:off x="18352040" y="9043750"/>
            <a:ext cx="8897261" cy="1434000"/>
            <a:chOff x="18599690" y="9436070"/>
            <a:chExt cx="8897261" cy="1434000"/>
          </a:xfrm>
        </p:grpSpPr>
        <p:sp>
          <p:nvSpPr>
            <p:cNvPr id="50" name="TextBox 49">
              <a:extLst>
                <a:ext uri="{FF2B5EF4-FFF2-40B4-BE49-F238E27FC236}">
                  <a16:creationId xmlns:a16="http://schemas.microsoft.com/office/drawing/2014/main" id="{E8AC6E39-598C-96CB-11D7-5685127AB97F}"/>
                </a:ext>
              </a:extLst>
            </p:cNvPr>
            <p:cNvSpPr txBox="1"/>
            <p:nvPr/>
          </p:nvSpPr>
          <p:spPr>
            <a:xfrm>
              <a:off x="18599690" y="9697932"/>
              <a:ext cx="3311404" cy="1077218"/>
            </a:xfrm>
            <a:prstGeom prst="rect">
              <a:avLst/>
            </a:prstGeom>
            <a:noFill/>
          </p:spPr>
          <p:txBody>
            <a:bodyPr wrap="square" rtlCol="0">
              <a:spAutoFit/>
            </a:bodyPr>
            <a:lstStyle/>
            <a:p>
              <a:pPr algn="ctr"/>
              <a:r>
                <a:rPr lang="en-CA" sz="3200" dirty="0">
                  <a:latin typeface="+mj-lt"/>
                  <a:cs typeface="Arial" panose="020B0604020202020204" pitchFamily="34" charset="0"/>
                </a:rPr>
                <a:t>Annual Percentage </a:t>
              </a:r>
            </a:p>
            <a:p>
              <a:pPr algn="ctr"/>
              <a:r>
                <a:rPr lang="en-CA" sz="3200" dirty="0">
                  <a:latin typeface="+mj-lt"/>
                  <a:cs typeface="Arial" panose="020B0604020202020204" pitchFamily="34" charset="0"/>
                </a:rPr>
                <a:t>Change (APC) </a:t>
              </a:r>
            </a:p>
          </p:txBody>
        </p:sp>
        <p:sp>
          <p:nvSpPr>
            <p:cNvPr id="52" name="TextBox 51">
              <a:extLst>
                <a:ext uri="{FF2B5EF4-FFF2-40B4-BE49-F238E27FC236}">
                  <a16:creationId xmlns:a16="http://schemas.microsoft.com/office/drawing/2014/main" id="{34B44E54-1727-DB5A-11EB-A22D1739F896}"/>
                </a:ext>
              </a:extLst>
            </p:cNvPr>
            <p:cNvSpPr txBox="1"/>
            <p:nvPr/>
          </p:nvSpPr>
          <p:spPr>
            <a:xfrm>
              <a:off x="22179575" y="9795975"/>
              <a:ext cx="1711140" cy="584775"/>
            </a:xfrm>
            <a:prstGeom prst="rect">
              <a:avLst/>
            </a:prstGeom>
            <a:noFill/>
          </p:spPr>
          <p:txBody>
            <a:bodyPr wrap="square" rtlCol="0">
              <a:spAutoFit/>
            </a:bodyPr>
            <a:lstStyle/>
            <a:p>
              <a:pPr algn="ctr"/>
              <a:r>
                <a:rPr lang="en-CA" sz="3200" dirty="0">
                  <a:latin typeface="+mj-lt"/>
                  <a:cs typeface="Arial" panose="020B0604020202020204" pitchFamily="34" charset="0"/>
                </a:rPr>
                <a:t>Time 2 </a:t>
              </a:r>
            </a:p>
          </p:txBody>
        </p:sp>
        <p:sp>
          <p:nvSpPr>
            <p:cNvPr id="53" name="TextBox 52">
              <a:extLst>
                <a:ext uri="{FF2B5EF4-FFF2-40B4-BE49-F238E27FC236}">
                  <a16:creationId xmlns:a16="http://schemas.microsoft.com/office/drawing/2014/main" id="{2BE6A97B-6F1B-49BE-20CB-D0F3BF764501}"/>
                </a:ext>
              </a:extLst>
            </p:cNvPr>
            <p:cNvSpPr txBox="1"/>
            <p:nvPr/>
          </p:nvSpPr>
          <p:spPr>
            <a:xfrm>
              <a:off x="22179575" y="10285295"/>
              <a:ext cx="1711140" cy="584775"/>
            </a:xfrm>
            <a:prstGeom prst="rect">
              <a:avLst/>
            </a:prstGeom>
            <a:noFill/>
          </p:spPr>
          <p:txBody>
            <a:bodyPr wrap="square" rtlCol="0">
              <a:spAutoFit/>
            </a:bodyPr>
            <a:lstStyle/>
            <a:p>
              <a:pPr algn="ctr"/>
              <a:r>
                <a:rPr lang="en-CA" sz="3200" dirty="0">
                  <a:latin typeface="+mj-lt"/>
                  <a:cs typeface="Arial" panose="020B0604020202020204" pitchFamily="34" charset="0"/>
                </a:rPr>
                <a:t>Time 1 </a:t>
              </a:r>
            </a:p>
          </p:txBody>
        </p:sp>
        <p:sp>
          <p:nvSpPr>
            <p:cNvPr id="54" name="TextBox 53">
              <a:extLst>
                <a:ext uri="{FF2B5EF4-FFF2-40B4-BE49-F238E27FC236}">
                  <a16:creationId xmlns:a16="http://schemas.microsoft.com/office/drawing/2014/main" id="{FDFB0C2D-7074-4A5A-91A3-B1934F5195F6}"/>
                </a:ext>
              </a:extLst>
            </p:cNvPr>
            <p:cNvSpPr txBox="1"/>
            <p:nvPr/>
          </p:nvSpPr>
          <p:spPr>
            <a:xfrm>
              <a:off x="21101407" y="9944153"/>
              <a:ext cx="1711140" cy="584775"/>
            </a:xfrm>
            <a:prstGeom prst="rect">
              <a:avLst/>
            </a:prstGeom>
            <a:noFill/>
          </p:spPr>
          <p:txBody>
            <a:bodyPr wrap="square" rtlCol="0">
              <a:spAutoFit/>
            </a:bodyPr>
            <a:lstStyle/>
            <a:p>
              <a:pPr algn="ctr"/>
              <a:r>
                <a:rPr lang="en-CA" sz="3200" dirty="0">
                  <a:latin typeface="+mj-lt"/>
                  <a:cs typeface="Arial" panose="020B0604020202020204" pitchFamily="34" charset="0"/>
                </a:rPr>
                <a:t>=</a:t>
              </a:r>
            </a:p>
          </p:txBody>
        </p:sp>
        <p:sp>
          <p:nvSpPr>
            <p:cNvPr id="56" name="TextBox 55">
              <a:extLst>
                <a:ext uri="{FF2B5EF4-FFF2-40B4-BE49-F238E27FC236}">
                  <a16:creationId xmlns:a16="http://schemas.microsoft.com/office/drawing/2014/main" id="{DC040C47-AA24-191C-03F5-CA33B700BAF5}"/>
                </a:ext>
              </a:extLst>
            </p:cNvPr>
            <p:cNvSpPr txBox="1"/>
            <p:nvPr/>
          </p:nvSpPr>
          <p:spPr>
            <a:xfrm>
              <a:off x="25351539" y="9936372"/>
              <a:ext cx="2145412" cy="584775"/>
            </a:xfrm>
            <a:prstGeom prst="rect">
              <a:avLst/>
            </a:prstGeom>
            <a:noFill/>
          </p:spPr>
          <p:txBody>
            <a:bodyPr wrap="square" rtlCol="0">
              <a:spAutoFit/>
            </a:bodyPr>
            <a:lstStyle/>
            <a:p>
              <a:pPr algn="ctr"/>
              <a:r>
                <a:rPr lang="en-CA" sz="3200" dirty="0">
                  <a:latin typeface="+mj-lt"/>
                  <a:cs typeface="Arial" panose="020B0604020202020204" pitchFamily="34" charset="0"/>
                </a:rPr>
                <a:t>-1   X 100%</a:t>
              </a:r>
            </a:p>
          </p:txBody>
        </p:sp>
        <p:sp>
          <p:nvSpPr>
            <p:cNvPr id="57" name="TextBox 56">
              <a:extLst>
                <a:ext uri="{FF2B5EF4-FFF2-40B4-BE49-F238E27FC236}">
                  <a16:creationId xmlns:a16="http://schemas.microsoft.com/office/drawing/2014/main" id="{7A1FC110-A158-EBBE-78FD-FCBD1830FA7E}"/>
                </a:ext>
              </a:extLst>
            </p:cNvPr>
            <p:cNvSpPr txBox="1"/>
            <p:nvPr/>
          </p:nvSpPr>
          <p:spPr>
            <a:xfrm>
              <a:off x="23731441" y="9436070"/>
              <a:ext cx="1711140" cy="584775"/>
            </a:xfrm>
            <a:prstGeom prst="rect">
              <a:avLst/>
            </a:prstGeom>
            <a:noFill/>
          </p:spPr>
          <p:txBody>
            <a:bodyPr wrap="square" rtlCol="0">
              <a:spAutoFit/>
            </a:bodyPr>
            <a:lstStyle/>
            <a:p>
              <a:pPr algn="ctr"/>
              <a:r>
                <a:rPr lang="en-CA" sz="3200" dirty="0">
                  <a:latin typeface="+mj-lt"/>
                  <a:cs typeface="Arial" panose="020B0604020202020204" pitchFamily="34" charset="0"/>
                </a:rPr>
                <a:t>365</a:t>
              </a:r>
            </a:p>
          </p:txBody>
        </p:sp>
        <p:sp>
          <p:nvSpPr>
            <p:cNvPr id="58" name="TextBox 57">
              <a:extLst>
                <a:ext uri="{FF2B5EF4-FFF2-40B4-BE49-F238E27FC236}">
                  <a16:creationId xmlns:a16="http://schemas.microsoft.com/office/drawing/2014/main" id="{9A1D6918-B43D-6809-B8A5-880A98C2912E}"/>
                </a:ext>
              </a:extLst>
            </p:cNvPr>
            <p:cNvSpPr txBox="1"/>
            <p:nvPr/>
          </p:nvSpPr>
          <p:spPr>
            <a:xfrm>
              <a:off x="23769944" y="9905227"/>
              <a:ext cx="1711140" cy="584775"/>
            </a:xfrm>
            <a:prstGeom prst="rect">
              <a:avLst/>
            </a:prstGeom>
            <a:noFill/>
          </p:spPr>
          <p:txBody>
            <a:bodyPr wrap="square" rtlCol="0">
              <a:spAutoFit/>
            </a:bodyPr>
            <a:lstStyle/>
            <a:p>
              <a:pPr algn="ctr"/>
              <a:r>
                <a:rPr lang="en-CA" sz="3200" dirty="0">
                  <a:latin typeface="+mj-lt"/>
                  <a:cs typeface="Arial" panose="020B0604020202020204" pitchFamily="34" charset="0"/>
                </a:rPr>
                <a:t>Intervals</a:t>
              </a:r>
            </a:p>
          </p:txBody>
        </p:sp>
        <p:sp>
          <p:nvSpPr>
            <p:cNvPr id="60" name="Double Bracket 59">
              <a:extLst>
                <a:ext uri="{FF2B5EF4-FFF2-40B4-BE49-F238E27FC236}">
                  <a16:creationId xmlns:a16="http://schemas.microsoft.com/office/drawing/2014/main" id="{3ED49AE0-9840-CA34-970F-1F96BB38A55B}"/>
                </a:ext>
              </a:extLst>
            </p:cNvPr>
            <p:cNvSpPr/>
            <p:nvPr/>
          </p:nvSpPr>
          <p:spPr>
            <a:xfrm>
              <a:off x="22179577" y="9606380"/>
              <a:ext cx="3834328" cy="1237832"/>
            </a:xfrm>
            <a:prstGeom prst="bracketPair">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sz="3200"/>
            </a:p>
          </p:txBody>
        </p:sp>
        <p:cxnSp>
          <p:nvCxnSpPr>
            <p:cNvPr id="62" name="Straight Connector 61">
              <a:extLst>
                <a:ext uri="{FF2B5EF4-FFF2-40B4-BE49-F238E27FC236}">
                  <a16:creationId xmlns:a16="http://schemas.microsoft.com/office/drawing/2014/main" id="{1B0E2F94-0D54-6885-548D-B30ED5C16125}"/>
                </a:ext>
              </a:extLst>
            </p:cNvPr>
            <p:cNvCxnSpPr>
              <a:cxnSpLocks/>
            </p:cNvCxnSpPr>
            <p:nvPr/>
          </p:nvCxnSpPr>
          <p:spPr>
            <a:xfrm>
              <a:off x="22295068" y="10321009"/>
              <a:ext cx="143637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DEE29184-0C11-5185-B9E3-59C2348681E0}"/>
                </a:ext>
              </a:extLst>
            </p:cNvPr>
            <p:cNvCxnSpPr>
              <a:cxnSpLocks/>
            </p:cNvCxnSpPr>
            <p:nvPr/>
          </p:nvCxnSpPr>
          <p:spPr>
            <a:xfrm>
              <a:off x="23881060" y="9969715"/>
              <a:ext cx="1436373"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167" name="Rectangle: Rounded Corners 166">
            <a:extLst>
              <a:ext uri="{FF2B5EF4-FFF2-40B4-BE49-F238E27FC236}">
                <a16:creationId xmlns:a16="http://schemas.microsoft.com/office/drawing/2014/main" id="{096B3AEA-F888-0C57-A5FE-A012A6DB2480}"/>
              </a:ext>
            </a:extLst>
          </p:cNvPr>
          <p:cNvSpPr/>
          <p:nvPr/>
        </p:nvSpPr>
        <p:spPr>
          <a:xfrm>
            <a:off x="28774695" y="7158574"/>
            <a:ext cx="3174033" cy="111122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sp>
        <p:nvSpPr>
          <p:cNvPr id="153" name="TextBox 152">
            <a:extLst>
              <a:ext uri="{FF2B5EF4-FFF2-40B4-BE49-F238E27FC236}">
                <a16:creationId xmlns:a16="http://schemas.microsoft.com/office/drawing/2014/main" id="{46265CFD-5676-7083-EBE3-990235C30C79}"/>
              </a:ext>
            </a:extLst>
          </p:cNvPr>
          <p:cNvSpPr txBox="1"/>
          <p:nvPr/>
        </p:nvSpPr>
        <p:spPr>
          <a:xfrm>
            <a:off x="32419051" y="7086380"/>
            <a:ext cx="4028095" cy="1077218"/>
          </a:xfrm>
          <a:prstGeom prst="rect">
            <a:avLst/>
          </a:prstGeom>
          <a:noFill/>
        </p:spPr>
        <p:txBody>
          <a:bodyPr wrap="square">
            <a:spAutoFit/>
          </a:bodyPr>
          <a:lstStyle/>
          <a:p>
            <a:pPr marL="0" indent="0" algn="ctr" eaLnBrk="1" hangingPunct="1">
              <a:spcBef>
                <a:spcPct val="0"/>
              </a:spcBef>
              <a:spcAft>
                <a:spcPts val="1200"/>
              </a:spcAft>
              <a:buNone/>
              <a:defRPr/>
            </a:pPr>
            <a:r>
              <a:rPr lang="en-US" altLang="en-US" sz="3200" b="1" dirty="0">
                <a:latin typeface="+mj-lt"/>
                <a:cs typeface="Arial" panose="020B0604020202020204" pitchFamily="34" charset="0"/>
              </a:rPr>
              <a:t>Patient Similarity Matrices</a:t>
            </a:r>
          </a:p>
        </p:txBody>
      </p:sp>
      <p:sp>
        <p:nvSpPr>
          <p:cNvPr id="143" name="TextBox 142">
            <a:extLst>
              <a:ext uri="{FF2B5EF4-FFF2-40B4-BE49-F238E27FC236}">
                <a16:creationId xmlns:a16="http://schemas.microsoft.com/office/drawing/2014/main" id="{4B6AD119-EFDA-C01B-BD69-C039F44BFBDF}"/>
              </a:ext>
            </a:extLst>
          </p:cNvPr>
          <p:cNvSpPr txBox="1"/>
          <p:nvPr/>
        </p:nvSpPr>
        <p:spPr>
          <a:xfrm>
            <a:off x="28904338" y="7347130"/>
            <a:ext cx="2914746" cy="584775"/>
          </a:xfrm>
          <a:prstGeom prst="rect">
            <a:avLst/>
          </a:prstGeom>
          <a:noFill/>
        </p:spPr>
        <p:txBody>
          <a:bodyPr wrap="square">
            <a:spAutoFit/>
          </a:bodyPr>
          <a:lstStyle/>
          <a:p>
            <a:pPr marL="0" indent="0" algn="ctr" eaLnBrk="1" hangingPunct="1">
              <a:spcBef>
                <a:spcPct val="0"/>
              </a:spcBef>
              <a:spcAft>
                <a:spcPts val="1200"/>
              </a:spcAft>
              <a:buNone/>
              <a:defRPr/>
            </a:pPr>
            <a:r>
              <a:rPr lang="en-US" altLang="en-US" sz="3200" b="1" dirty="0">
                <a:latin typeface="+mj-lt"/>
                <a:cs typeface="Arial" panose="020B0604020202020204" pitchFamily="34" charset="0"/>
              </a:rPr>
              <a:t>Raw Matrices</a:t>
            </a:r>
          </a:p>
        </p:txBody>
      </p:sp>
      <p:sp>
        <p:nvSpPr>
          <p:cNvPr id="147" name="TextBox 146">
            <a:extLst>
              <a:ext uri="{FF2B5EF4-FFF2-40B4-BE49-F238E27FC236}">
                <a16:creationId xmlns:a16="http://schemas.microsoft.com/office/drawing/2014/main" id="{3103788A-F113-A575-A336-73FDAB796DB7}"/>
              </a:ext>
            </a:extLst>
          </p:cNvPr>
          <p:cNvSpPr txBox="1"/>
          <p:nvPr/>
        </p:nvSpPr>
        <p:spPr>
          <a:xfrm rot="16200000">
            <a:off x="27859175" y="10170286"/>
            <a:ext cx="1595644" cy="591186"/>
          </a:xfrm>
          <a:prstGeom prst="rect">
            <a:avLst/>
          </a:prstGeom>
          <a:noFill/>
        </p:spPr>
        <p:txBody>
          <a:bodyPr wrap="square">
            <a:spAutoFit/>
          </a:bodyPr>
          <a:lstStyle/>
          <a:p>
            <a:pPr marL="0" indent="0" eaLnBrk="1" hangingPunct="1">
              <a:spcBef>
                <a:spcPct val="0"/>
              </a:spcBef>
              <a:spcAft>
                <a:spcPts val="1200"/>
              </a:spcAft>
              <a:buNone/>
              <a:defRPr/>
            </a:pPr>
            <a:r>
              <a:rPr lang="en-US" altLang="en-US" sz="3200" dirty="0">
                <a:latin typeface="+mj-lt"/>
                <a:cs typeface="Arial" panose="020B0604020202020204" pitchFamily="34" charset="0"/>
              </a:rPr>
              <a:t>Patients</a:t>
            </a:r>
          </a:p>
        </p:txBody>
      </p:sp>
      <p:sp>
        <p:nvSpPr>
          <p:cNvPr id="148" name="TextBox 147">
            <a:extLst>
              <a:ext uri="{FF2B5EF4-FFF2-40B4-BE49-F238E27FC236}">
                <a16:creationId xmlns:a16="http://schemas.microsoft.com/office/drawing/2014/main" id="{B046C90F-12E4-B51E-8991-83283205C65A}"/>
              </a:ext>
            </a:extLst>
          </p:cNvPr>
          <p:cNvSpPr txBox="1"/>
          <p:nvPr/>
        </p:nvSpPr>
        <p:spPr>
          <a:xfrm>
            <a:off x="29188127" y="8412981"/>
            <a:ext cx="1651752" cy="584775"/>
          </a:xfrm>
          <a:prstGeom prst="rect">
            <a:avLst/>
          </a:prstGeom>
          <a:noFill/>
        </p:spPr>
        <p:txBody>
          <a:bodyPr wrap="square">
            <a:spAutoFit/>
          </a:bodyPr>
          <a:lstStyle/>
          <a:p>
            <a:pPr marL="0" indent="0" eaLnBrk="1" hangingPunct="1">
              <a:spcBef>
                <a:spcPct val="0"/>
              </a:spcBef>
              <a:spcAft>
                <a:spcPts val="1200"/>
              </a:spcAft>
              <a:buNone/>
              <a:defRPr/>
            </a:pPr>
            <a:r>
              <a:rPr lang="en-US" altLang="en-US" sz="3200" dirty="0">
                <a:latin typeface="+mj-lt"/>
                <a:cs typeface="Arial" panose="020B0604020202020204" pitchFamily="34" charset="0"/>
              </a:rPr>
              <a:t>Baseline</a:t>
            </a:r>
          </a:p>
        </p:txBody>
      </p:sp>
      <p:sp>
        <p:nvSpPr>
          <p:cNvPr id="152" name="TextBox 151">
            <a:extLst>
              <a:ext uri="{FF2B5EF4-FFF2-40B4-BE49-F238E27FC236}">
                <a16:creationId xmlns:a16="http://schemas.microsoft.com/office/drawing/2014/main" id="{031F62D3-28AA-47C2-331C-9DBCA9091C31}"/>
              </a:ext>
            </a:extLst>
          </p:cNvPr>
          <p:cNvSpPr txBox="1"/>
          <p:nvPr/>
        </p:nvSpPr>
        <p:spPr>
          <a:xfrm>
            <a:off x="31013476" y="8445969"/>
            <a:ext cx="933469" cy="584775"/>
          </a:xfrm>
          <a:prstGeom prst="rect">
            <a:avLst/>
          </a:prstGeom>
          <a:noFill/>
        </p:spPr>
        <p:txBody>
          <a:bodyPr wrap="square">
            <a:spAutoFit/>
          </a:bodyPr>
          <a:lstStyle/>
          <a:p>
            <a:pPr marL="0" indent="0" eaLnBrk="1" hangingPunct="1">
              <a:spcBef>
                <a:spcPct val="0"/>
              </a:spcBef>
              <a:spcAft>
                <a:spcPts val="1200"/>
              </a:spcAft>
              <a:buNone/>
              <a:defRPr/>
            </a:pPr>
            <a:r>
              <a:rPr lang="en-US" altLang="en-US" sz="3200" dirty="0">
                <a:latin typeface="+mj-lt"/>
                <a:cs typeface="Arial" panose="020B0604020202020204" pitchFamily="34" charset="0"/>
              </a:rPr>
              <a:t>APC</a:t>
            </a:r>
          </a:p>
        </p:txBody>
      </p:sp>
      <p:pic>
        <p:nvPicPr>
          <p:cNvPr id="139" name="Picture 45" descr="A picture containing shoji, building&#10;&#10;Description automatically generated">
            <a:extLst>
              <a:ext uri="{FF2B5EF4-FFF2-40B4-BE49-F238E27FC236}">
                <a16:creationId xmlns:a16="http://schemas.microsoft.com/office/drawing/2014/main" id="{648ADB2A-9140-A435-4B95-F6E95FBCD44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289248" y="9140166"/>
            <a:ext cx="2449047" cy="23904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2" name="TextBox 141">
            <a:extLst>
              <a:ext uri="{FF2B5EF4-FFF2-40B4-BE49-F238E27FC236}">
                <a16:creationId xmlns:a16="http://schemas.microsoft.com/office/drawing/2014/main" id="{A5F0ECCE-69B4-FC87-9E21-42E34A66BE3A}"/>
              </a:ext>
            </a:extLst>
          </p:cNvPr>
          <p:cNvSpPr txBox="1"/>
          <p:nvPr/>
        </p:nvSpPr>
        <p:spPr>
          <a:xfrm>
            <a:off x="36802886" y="7106584"/>
            <a:ext cx="3146173" cy="1077218"/>
          </a:xfrm>
          <a:prstGeom prst="rect">
            <a:avLst/>
          </a:prstGeom>
          <a:noFill/>
        </p:spPr>
        <p:txBody>
          <a:bodyPr wrap="square">
            <a:spAutoFit/>
          </a:bodyPr>
          <a:lstStyle/>
          <a:p>
            <a:pPr marL="0" indent="0" algn="ctr" eaLnBrk="1" hangingPunct="1">
              <a:spcBef>
                <a:spcPct val="0"/>
              </a:spcBef>
              <a:spcAft>
                <a:spcPts val="1200"/>
              </a:spcAft>
              <a:buNone/>
              <a:defRPr/>
            </a:pPr>
            <a:r>
              <a:rPr lang="en-US" altLang="en-US" sz="3200" b="1" dirty="0">
                <a:latin typeface="+mj-lt"/>
                <a:cs typeface="Arial" panose="020B0604020202020204" pitchFamily="34" charset="0"/>
              </a:rPr>
              <a:t>Single Fused Matrix</a:t>
            </a:r>
          </a:p>
        </p:txBody>
      </p:sp>
      <p:sp>
        <p:nvSpPr>
          <p:cNvPr id="61" name="TextBox 60">
            <a:extLst>
              <a:ext uri="{FF2B5EF4-FFF2-40B4-BE49-F238E27FC236}">
                <a16:creationId xmlns:a16="http://schemas.microsoft.com/office/drawing/2014/main" id="{28DA4910-CE8B-9BE4-B502-CA1F33BC285A}"/>
              </a:ext>
            </a:extLst>
          </p:cNvPr>
          <p:cNvSpPr txBox="1"/>
          <p:nvPr/>
        </p:nvSpPr>
        <p:spPr>
          <a:xfrm>
            <a:off x="40738738" y="7329910"/>
            <a:ext cx="2361873" cy="584775"/>
          </a:xfrm>
          <a:prstGeom prst="rect">
            <a:avLst/>
          </a:prstGeom>
          <a:noFill/>
        </p:spPr>
        <p:txBody>
          <a:bodyPr wrap="square">
            <a:spAutoFit/>
          </a:bodyPr>
          <a:lstStyle/>
          <a:p>
            <a:pPr marL="0" indent="0" algn="ctr" eaLnBrk="1" hangingPunct="1">
              <a:spcBef>
                <a:spcPct val="0"/>
              </a:spcBef>
              <a:spcAft>
                <a:spcPts val="1200"/>
              </a:spcAft>
              <a:buNone/>
              <a:defRPr/>
            </a:pPr>
            <a:r>
              <a:rPr lang="en-US" altLang="en-US" sz="3200" b="1" dirty="0">
                <a:latin typeface="+mj-lt"/>
                <a:cs typeface="Arial" panose="020B0604020202020204" pitchFamily="34" charset="0"/>
              </a:rPr>
              <a:t>Clustering</a:t>
            </a:r>
          </a:p>
        </p:txBody>
      </p:sp>
      <p:sp>
        <p:nvSpPr>
          <p:cNvPr id="137" name="Oval 136">
            <a:extLst>
              <a:ext uri="{FF2B5EF4-FFF2-40B4-BE49-F238E27FC236}">
                <a16:creationId xmlns:a16="http://schemas.microsoft.com/office/drawing/2014/main" id="{BAD5149F-32D9-C3B4-8EC5-0FC175FCEFD0}"/>
              </a:ext>
            </a:extLst>
          </p:cNvPr>
          <p:cNvSpPr/>
          <p:nvPr/>
        </p:nvSpPr>
        <p:spPr>
          <a:xfrm>
            <a:off x="40936531" y="8779553"/>
            <a:ext cx="311415" cy="315331"/>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sp>
        <p:nvSpPr>
          <p:cNvPr id="135" name="Oval 134">
            <a:extLst>
              <a:ext uri="{FF2B5EF4-FFF2-40B4-BE49-F238E27FC236}">
                <a16:creationId xmlns:a16="http://schemas.microsoft.com/office/drawing/2014/main" id="{A552FD59-21AA-DB31-E878-418F3C01D7F4}"/>
              </a:ext>
            </a:extLst>
          </p:cNvPr>
          <p:cNvSpPr/>
          <p:nvPr/>
        </p:nvSpPr>
        <p:spPr>
          <a:xfrm>
            <a:off x="40930988" y="9297977"/>
            <a:ext cx="316958" cy="315331"/>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sp>
        <p:nvSpPr>
          <p:cNvPr id="97" name="Oval 96">
            <a:extLst>
              <a:ext uri="{FF2B5EF4-FFF2-40B4-BE49-F238E27FC236}">
                <a16:creationId xmlns:a16="http://schemas.microsoft.com/office/drawing/2014/main" id="{FA1429CC-D16B-5293-1227-773434743F73}"/>
              </a:ext>
            </a:extLst>
          </p:cNvPr>
          <p:cNvSpPr/>
          <p:nvPr/>
        </p:nvSpPr>
        <p:spPr>
          <a:xfrm>
            <a:off x="41311469" y="8968495"/>
            <a:ext cx="311415" cy="315331"/>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sp>
        <p:nvSpPr>
          <p:cNvPr id="88" name="Oval 87">
            <a:extLst>
              <a:ext uri="{FF2B5EF4-FFF2-40B4-BE49-F238E27FC236}">
                <a16:creationId xmlns:a16="http://schemas.microsoft.com/office/drawing/2014/main" id="{9E385B43-08B5-8844-67C7-FE0FB47396E1}"/>
              </a:ext>
            </a:extLst>
          </p:cNvPr>
          <p:cNvSpPr/>
          <p:nvPr/>
        </p:nvSpPr>
        <p:spPr>
          <a:xfrm>
            <a:off x="40368330" y="8610023"/>
            <a:ext cx="1433717" cy="1173523"/>
          </a:xfrm>
          <a:prstGeom prst="ellipse">
            <a:avLst/>
          </a:prstGeom>
          <a:noFill/>
          <a:ln>
            <a:solidFill>
              <a:schemeClr val="accent4">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n>
                <a:solidFill>
                  <a:schemeClr val="tx1"/>
                </a:solidFill>
                <a:prstDash val="sysDash"/>
              </a:ln>
              <a:latin typeface="+mj-lt"/>
              <a:cs typeface="Arial" panose="020B0604020202020204" pitchFamily="34" charset="0"/>
            </a:endParaRPr>
          </a:p>
        </p:txBody>
      </p:sp>
      <p:sp>
        <p:nvSpPr>
          <p:cNvPr id="94" name="TextBox 93">
            <a:extLst>
              <a:ext uri="{FF2B5EF4-FFF2-40B4-BE49-F238E27FC236}">
                <a16:creationId xmlns:a16="http://schemas.microsoft.com/office/drawing/2014/main" id="{9947A9BB-B921-E9D2-96DE-B47F42A45927}"/>
              </a:ext>
            </a:extLst>
          </p:cNvPr>
          <p:cNvSpPr txBox="1"/>
          <p:nvPr/>
        </p:nvSpPr>
        <p:spPr>
          <a:xfrm>
            <a:off x="41887195" y="8706325"/>
            <a:ext cx="1696783" cy="584775"/>
          </a:xfrm>
          <a:prstGeom prst="rect">
            <a:avLst/>
          </a:prstGeom>
          <a:noFill/>
        </p:spPr>
        <p:txBody>
          <a:bodyPr wrap="square">
            <a:spAutoFit/>
          </a:bodyPr>
          <a:lstStyle/>
          <a:p>
            <a:pPr marL="0" indent="0" eaLnBrk="1" hangingPunct="1">
              <a:spcBef>
                <a:spcPct val="0"/>
              </a:spcBef>
              <a:spcAft>
                <a:spcPts val="1200"/>
              </a:spcAft>
              <a:buNone/>
              <a:defRPr/>
            </a:pPr>
            <a:r>
              <a:rPr lang="en-US" altLang="en-US" sz="3200" dirty="0">
                <a:latin typeface="+mj-lt"/>
                <a:cs typeface="Arial" panose="020B0604020202020204" pitchFamily="34" charset="0"/>
              </a:rPr>
              <a:t>Cluster 1</a:t>
            </a:r>
          </a:p>
        </p:txBody>
      </p:sp>
      <p:sp>
        <p:nvSpPr>
          <p:cNvPr id="95" name="TextBox 94">
            <a:extLst>
              <a:ext uri="{FF2B5EF4-FFF2-40B4-BE49-F238E27FC236}">
                <a16:creationId xmlns:a16="http://schemas.microsoft.com/office/drawing/2014/main" id="{830B3F91-0C28-8C93-3FF2-62CD7AC52BAA}"/>
              </a:ext>
            </a:extLst>
          </p:cNvPr>
          <p:cNvSpPr txBox="1"/>
          <p:nvPr/>
        </p:nvSpPr>
        <p:spPr>
          <a:xfrm>
            <a:off x="39911272" y="11202418"/>
            <a:ext cx="1686586" cy="584775"/>
          </a:xfrm>
          <a:prstGeom prst="rect">
            <a:avLst/>
          </a:prstGeom>
          <a:noFill/>
        </p:spPr>
        <p:txBody>
          <a:bodyPr wrap="square">
            <a:spAutoFit/>
          </a:bodyPr>
          <a:lstStyle/>
          <a:p>
            <a:pPr marL="0" indent="0" eaLnBrk="1" hangingPunct="1">
              <a:spcBef>
                <a:spcPct val="0"/>
              </a:spcBef>
              <a:spcAft>
                <a:spcPts val="1200"/>
              </a:spcAft>
              <a:buNone/>
              <a:defRPr/>
            </a:pPr>
            <a:r>
              <a:rPr lang="en-US" altLang="en-US" sz="3200" dirty="0">
                <a:latin typeface="+mj-lt"/>
                <a:cs typeface="Arial" panose="020B0604020202020204" pitchFamily="34" charset="0"/>
              </a:rPr>
              <a:t>Cluster 2</a:t>
            </a:r>
          </a:p>
        </p:txBody>
      </p:sp>
      <p:sp>
        <p:nvSpPr>
          <p:cNvPr id="17" name="Oval 16">
            <a:extLst>
              <a:ext uri="{FF2B5EF4-FFF2-40B4-BE49-F238E27FC236}">
                <a16:creationId xmlns:a16="http://schemas.microsoft.com/office/drawing/2014/main" id="{9A7725E2-ADAA-6DE7-32A2-969A3938B946}"/>
              </a:ext>
            </a:extLst>
          </p:cNvPr>
          <p:cNvSpPr/>
          <p:nvPr/>
        </p:nvSpPr>
        <p:spPr>
          <a:xfrm>
            <a:off x="40550507" y="9036730"/>
            <a:ext cx="316958" cy="315331"/>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grpSp>
        <p:nvGrpSpPr>
          <p:cNvPr id="172" name="Group 171">
            <a:extLst>
              <a:ext uri="{FF2B5EF4-FFF2-40B4-BE49-F238E27FC236}">
                <a16:creationId xmlns:a16="http://schemas.microsoft.com/office/drawing/2014/main" id="{F7F04C02-0A38-FD83-6E09-9F604AC8A488}"/>
              </a:ext>
            </a:extLst>
          </p:cNvPr>
          <p:cNvGrpSpPr/>
          <p:nvPr/>
        </p:nvGrpSpPr>
        <p:grpSpPr>
          <a:xfrm>
            <a:off x="31766232" y="12122711"/>
            <a:ext cx="8405151" cy="840183"/>
            <a:chOff x="2620155" y="32183989"/>
            <a:chExt cx="6691337" cy="659814"/>
          </a:xfrm>
        </p:grpSpPr>
        <p:sp>
          <p:nvSpPr>
            <p:cNvPr id="173" name="Rectangle: Rounded Corners 172">
              <a:extLst>
                <a:ext uri="{FF2B5EF4-FFF2-40B4-BE49-F238E27FC236}">
                  <a16:creationId xmlns:a16="http://schemas.microsoft.com/office/drawing/2014/main" id="{DB2E4FFA-2A1D-D86F-7A45-A5AAAF7320A7}"/>
                </a:ext>
              </a:extLst>
            </p:cNvPr>
            <p:cNvSpPr/>
            <p:nvPr/>
          </p:nvSpPr>
          <p:spPr>
            <a:xfrm>
              <a:off x="2620155" y="32215175"/>
              <a:ext cx="6691337" cy="628628"/>
            </a:xfrm>
            <a:prstGeom prst="roundRect">
              <a:avLst/>
            </a:prstGeom>
            <a:noFill/>
            <a:ln>
              <a:solidFill>
                <a:schemeClr val="accent4">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grpSp>
          <p:nvGrpSpPr>
            <p:cNvPr id="174" name="Group 173">
              <a:extLst>
                <a:ext uri="{FF2B5EF4-FFF2-40B4-BE49-F238E27FC236}">
                  <a16:creationId xmlns:a16="http://schemas.microsoft.com/office/drawing/2014/main" id="{3FDD92DE-74A8-E2F8-EDCA-276C5DCA72C7}"/>
                </a:ext>
              </a:extLst>
            </p:cNvPr>
            <p:cNvGrpSpPr/>
            <p:nvPr/>
          </p:nvGrpSpPr>
          <p:grpSpPr>
            <a:xfrm>
              <a:off x="2721134" y="32183989"/>
              <a:ext cx="1911775" cy="617035"/>
              <a:chOff x="488972" y="29005578"/>
              <a:chExt cx="1911775" cy="617035"/>
            </a:xfrm>
          </p:grpSpPr>
          <p:pic>
            <p:nvPicPr>
              <p:cNvPr id="175" name="Picture 174">
                <a:extLst>
                  <a:ext uri="{FF2B5EF4-FFF2-40B4-BE49-F238E27FC236}">
                    <a16:creationId xmlns:a16="http://schemas.microsoft.com/office/drawing/2014/main" id="{CED8ED45-3CAA-AC61-D67C-3E36AF0208C5}"/>
                  </a:ext>
                </a:extLst>
              </p:cNvPr>
              <p:cNvPicPr>
                <a:picLocks noChangeAspect="1"/>
              </p:cNvPicPr>
              <p:nvPr/>
            </p:nvPicPr>
            <p:blipFill>
              <a:blip r:embed="rId10"/>
              <a:stretch>
                <a:fillRect/>
              </a:stretch>
            </p:blipFill>
            <p:spPr>
              <a:xfrm>
                <a:off x="488972" y="29344917"/>
                <a:ext cx="1698299" cy="277696"/>
              </a:xfrm>
              <a:prstGeom prst="rect">
                <a:avLst/>
              </a:prstGeom>
            </p:spPr>
          </p:pic>
          <p:sp>
            <p:nvSpPr>
              <p:cNvPr id="176" name="TextBox 175">
                <a:extLst>
                  <a:ext uri="{FF2B5EF4-FFF2-40B4-BE49-F238E27FC236}">
                    <a16:creationId xmlns:a16="http://schemas.microsoft.com/office/drawing/2014/main" id="{47B8FC1B-B138-C573-9E34-9C57CD22DB49}"/>
                  </a:ext>
                </a:extLst>
              </p:cNvPr>
              <p:cNvSpPr txBox="1"/>
              <p:nvPr/>
            </p:nvSpPr>
            <p:spPr>
              <a:xfrm>
                <a:off x="656359" y="29005578"/>
                <a:ext cx="1744388" cy="550175"/>
              </a:xfrm>
              <a:prstGeom prst="rect">
                <a:avLst/>
              </a:prstGeom>
              <a:noFill/>
            </p:spPr>
            <p:txBody>
              <a:bodyPr wrap="none" rtlCol="0">
                <a:spAutoFit/>
              </a:bodyPr>
              <a:lstStyle/>
              <a:p>
                <a:r>
                  <a:rPr lang="en-CA" sz="3200" dirty="0">
                    <a:latin typeface="+mj-lt"/>
                    <a:cs typeface="Arial" panose="020B0604020202020204" pitchFamily="34" charset="0"/>
                  </a:rPr>
                  <a:t>Similarity</a:t>
                </a:r>
              </a:p>
            </p:txBody>
          </p:sp>
        </p:grpSp>
      </p:grpSp>
      <p:sp>
        <p:nvSpPr>
          <p:cNvPr id="177" name="TextBox 2">
            <a:extLst>
              <a:ext uri="{FF2B5EF4-FFF2-40B4-BE49-F238E27FC236}">
                <a16:creationId xmlns:a16="http://schemas.microsoft.com/office/drawing/2014/main" id="{BE7E7AF4-3FCB-6544-3F23-FFAAE2140040}"/>
              </a:ext>
            </a:extLst>
          </p:cNvPr>
          <p:cNvSpPr txBox="1">
            <a:spLocks noChangeArrowheads="1"/>
          </p:cNvSpPr>
          <p:nvPr/>
        </p:nvSpPr>
        <p:spPr bwMode="auto">
          <a:xfrm>
            <a:off x="28018040" y="6394635"/>
            <a:ext cx="115579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200"/>
              </a:spcAft>
              <a:buNone/>
              <a:defRPr/>
            </a:pPr>
            <a:r>
              <a:rPr lang="en-US" altLang="en-US" sz="3200" b="1" dirty="0">
                <a:latin typeface="+mj-lt"/>
                <a:cs typeface="Arial" panose="020B0604020202020204" pitchFamily="34" charset="0"/>
              </a:rPr>
              <a:t>Similarity Network Fusion (SNF)</a:t>
            </a:r>
          </a:p>
        </p:txBody>
      </p:sp>
      <p:sp>
        <p:nvSpPr>
          <p:cNvPr id="181" name="TextBox 180">
            <a:extLst>
              <a:ext uri="{FF2B5EF4-FFF2-40B4-BE49-F238E27FC236}">
                <a16:creationId xmlns:a16="http://schemas.microsoft.com/office/drawing/2014/main" id="{D3B11BEB-0DA4-4BF6-70E1-6F3B4BDD347D}"/>
              </a:ext>
            </a:extLst>
          </p:cNvPr>
          <p:cNvSpPr txBox="1"/>
          <p:nvPr/>
        </p:nvSpPr>
        <p:spPr>
          <a:xfrm>
            <a:off x="34175778" y="8278717"/>
            <a:ext cx="1596312" cy="591186"/>
          </a:xfrm>
          <a:prstGeom prst="rect">
            <a:avLst/>
          </a:prstGeom>
          <a:noFill/>
        </p:spPr>
        <p:txBody>
          <a:bodyPr wrap="square">
            <a:spAutoFit/>
          </a:bodyPr>
          <a:lstStyle/>
          <a:p>
            <a:pPr marL="0" indent="0" eaLnBrk="1" hangingPunct="1">
              <a:spcBef>
                <a:spcPct val="0"/>
              </a:spcBef>
              <a:spcAft>
                <a:spcPts val="1200"/>
              </a:spcAft>
              <a:buNone/>
              <a:defRPr/>
            </a:pPr>
            <a:r>
              <a:rPr lang="en-US" altLang="en-US" sz="3200" dirty="0">
                <a:latin typeface="+mj-lt"/>
                <a:cs typeface="Arial" panose="020B0604020202020204" pitchFamily="34" charset="0"/>
              </a:rPr>
              <a:t>Patients</a:t>
            </a:r>
          </a:p>
        </p:txBody>
      </p:sp>
      <p:sp>
        <p:nvSpPr>
          <p:cNvPr id="182" name="TextBox 181">
            <a:extLst>
              <a:ext uri="{FF2B5EF4-FFF2-40B4-BE49-F238E27FC236}">
                <a16:creationId xmlns:a16="http://schemas.microsoft.com/office/drawing/2014/main" id="{9C1C3074-42D0-44C6-383E-2DF629EF56FC}"/>
              </a:ext>
            </a:extLst>
          </p:cNvPr>
          <p:cNvSpPr txBox="1"/>
          <p:nvPr/>
        </p:nvSpPr>
        <p:spPr>
          <a:xfrm rot="16200000">
            <a:off x="32082878" y="9980781"/>
            <a:ext cx="1595644" cy="591186"/>
          </a:xfrm>
          <a:prstGeom prst="rect">
            <a:avLst/>
          </a:prstGeom>
          <a:noFill/>
        </p:spPr>
        <p:txBody>
          <a:bodyPr wrap="square">
            <a:spAutoFit/>
          </a:bodyPr>
          <a:lstStyle/>
          <a:p>
            <a:pPr marL="0" indent="0" eaLnBrk="1" hangingPunct="1">
              <a:spcBef>
                <a:spcPct val="0"/>
              </a:spcBef>
              <a:spcAft>
                <a:spcPts val="1200"/>
              </a:spcAft>
              <a:buNone/>
              <a:defRPr/>
            </a:pPr>
            <a:r>
              <a:rPr lang="en-US" altLang="en-US" sz="3200" dirty="0">
                <a:latin typeface="+mj-lt"/>
                <a:cs typeface="Arial" panose="020B0604020202020204" pitchFamily="34" charset="0"/>
              </a:rPr>
              <a:t>Patients</a:t>
            </a:r>
          </a:p>
        </p:txBody>
      </p:sp>
      <p:sp>
        <p:nvSpPr>
          <p:cNvPr id="183" name="TextBox 182">
            <a:extLst>
              <a:ext uri="{FF2B5EF4-FFF2-40B4-BE49-F238E27FC236}">
                <a16:creationId xmlns:a16="http://schemas.microsoft.com/office/drawing/2014/main" id="{569B407E-939E-1FB7-C760-AAE6F6F8C0C7}"/>
              </a:ext>
            </a:extLst>
          </p:cNvPr>
          <p:cNvSpPr txBox="1"/>
          <p:nvPr/>
        </p:nvSpPr>
        <p:spPr>
          <a:xfrm>
            <a:off x="37715616" y="8327207"/>
            <a:ext cx="1596312" cy="591186"/>
          </a:xfrm>
          <a:prstGeom prst="rect">
            <a:avLst/>
          </a:prstGeom>
          <a:noFill/>
        </p:spPr>
        <p:txBody>
          <a:bodyPr wrap="square">
            <a:spAutoFit/>
          </a:bodyPr>
          <a:lstStyle/>
          <a:p>
            <a:pPr marL="0" indent="0" eaLnBrk="1" hangingPunct="1">
              <a:spcBef>
                <a:spcPct val="0"/>
              </a:spcBef>
              <a:spcAft>
                <a:spcPts val="1200"/>
              </a:spcAft>
              <a:buNone/>
              <a:defRPr/>
            </a:pPr>
            <a:r>
              <a:rPr lang="en-US" altLang="en-US" sz="3200" dirty="0">
                <a:latin typeface="+mj-lt"/>
                <a:cs typeface="Arial" panose="020B0604020202020204" pitchFamily="34" charset="0"/>
              </a:rPr>
              <a:t>Patients</a:t>
            </a:r>
          </a:p>
        </p:txBody>
      </p:sp>
      <p:sp>
        <p:nvSpPr>
          <p:cNvPr id="184" name="TextBox 183">
            <a:extLst>
              <a:ext uri="{FF2B5EF4-FFF2-40B4-BE49-F238E27FC236}">
                <a16:creationId xmlns:a16="http://schemas.microsoft.com/office/drawing/2014/main" id="{A0A84CC4-4465-53EA-936C-CA171B25AF0A}"/>
              </a:ext>
            </a:extLst>
          </p:cNvPr>
          <p:cNvSpPr txBox="1"/>
          <p:nvPr/>
        </p:nvSpPr>
        <p:spPr>
          <a:xfrm rot="16200000">
            <a:off x="36017570" y="10029271"/>
            <a:ext cx="1595644" cy="591186"/>
          </a:xfrm>
          <a:prstGeom prst="rect">
            <a:avLst/>
          </a:prstGeom>
          <a:noFill/>
        </p:spPr>
        <p:txBody>
          <a:bodyPr wrap="square">
            <a:spAutoFit/>
          </a:bodyPr>
          <a:lstStyle/>
          <a:p>
            <a:pPr marL="0" indent="0" eaLnBrk="1" hangingPunct="1">
              <a:spcBef>
                <a:spcPct val="0"/>
              </a:spcBef>
              <a:spcAft>
                <a:spcPts val="1200"/>
              </a:spcAft>
              <a:buNone/>
              <a:defRPr/>
            </a:pPr>
            <a:r>
              <a:rPr lang="en-US" altLang="en-US" sz="3200" dirty="0">
                <a:latin typeface="+mj-lt"/>
                <a:cs typeface="Arial" panose="020B0604020202020204" pitchFamily="34" charset="0"/>
              </a:rPr>
              <a:t>Patients</a:t>
            </a:r>
          </a:p>
        </p:txBody>
      </p:sp>
      <p:pic>
        <p:nvPicPr>
          <p:cNvPr id="185" name="Picture 49" descr="User outline">
            <a:extLst>
              <a:ext uri="{FF2B5EF4-FFF2-40B4-BE49-F238E27FC236}">
                <a16:creationId xmlns:a16="http://schemas.microsoft.com/office/drawing/2014/main" id="{1BC646B3-E182-4E9A-1D33-1FE3BCF7F1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930988" y="8760192"/>
            <a:ext cx="341452" cy="315331"/>
          </a:xfrm>
          <a:prstGeom prst="rect">
            <a:avLst/>
          </a:prstGeom>
          <a:noFill/>
          <a:extLst>
            <a:ext uri="{909E8E84-426E-40DD-AFC4-6F175D3DCCD1}">
              <a14:hiddenFill xmlns:a14="http://schemas.microsoft.com/office/drawing/2010/main">
                <a:solidFill>
                  <a:srgbClr val="FFFFFF"/>
                </a:solidFill>
              </a14:hiddenFill>
            </a:ext>
          </a:extLst>
        </p:spPr>
      </p:pic>
      <p:pic>
        <p:nvPicPr>
          <p:cNvPr id="186" name="Picture 49" descr="User outline">
            <a:extLst>
              <a:ext uri="{FF2B5EF4-FFF2-40B4-BE49-F238E27FC236}">
                <a16:creationId xmlns:a16="http://schemas.microsoft.com/office/drawing/2014/main" id="{63DF8B75-3A78-84F1-41B3-FD1B10971E5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921512" y="9271869"/>
            <a:ext cx="341452" cy="315331"/>
          </a:xfrm>
          <a:prstGeom prst="rect">
            <a:avLst/>
          </a:prstGeom>
          <a:noFill/>
          <a:extLst>
            <a:ext uri="{909E8E84-426E-40DD-AFC4-6F175D3DCCD1}">
              <a14:hiddenFill xmlns:a14="http://schemas.microsoft.com/office/drawing/2010/main">
                <a:solidFill>
                  <a:srgbClr val="FFFFFF"/>
                </a:solidFill>
              </a14:hiddenFill>
            </a:ext>
          </a:extLst>
        </p:spPr>
      </p:pic>
      <p:pic>
        <p:nvPicPr>
          <p:cNvPr id="187" name="Picture 49" descr="User outline">
            <a:extLst>
              <a:ext uri="{FF2B5EF4-FFF2-40B4-BE49-F238E27FC236}">
                <a16:creationId xmlns:a16="http://schemas.microsoft.com/office/drawing/2014/main" id="{A510A5DC-E1A1-18E2-A3C6-A5A845AAE55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302116" y="8941218"/>
            <a:ext cx="341452" cy="315331"/>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49" descr="User outline">
            <a:extLst>
              <a:ext uri="{FF2B5EF4-FFF2-40B4-BE49-F238E27FC236}">
                <a16:creationId xmlns:a16="http://schemas.microsoft.com/office/drawing/2014/main" id="{ED773C86-736D-4EFC-95D8-317158C6DD2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545527" y="9005334"/>
            <a:ext cx="341452" cy="315331"/>
          </a:xfrm>
          <a:prstGeom prst="rect">
            <a:avLst/>
          </a:prstGeom>
          <a:noFill/>
          <a:extLst>
            <a:ext uri="{909E8E84-426E-40DD-AFC4-6F175D3DCCD1}">
              <a14:hiddenFill xmlns:a14="http://schemas.microsoft.com/office/drawing/2010/main">
                <a:solidFill>
                  <a:srgbClr val="FFFFFF"/>
                </a:solidFill>
              </a14:hiddenFill>
            </a:ext>
          </a:extLst>
        </p:spPr>
      </p:pic>
      <p:sp>
        <p:nvSpPr>
          <p:cNvPr id="189" name="Oval 188">
            <a:extLst>
              <a:ext uri="{FF2B5EF4-FFF2-40B4-BE49-F238E27FC236}">
                <a16:creationId xmlns:a16="http://schemas.microsoft.com/office/drawing/2014/main" id="{AE5E4A65-4A97-D1C8-B7C2-DB953EEB27A1}"/>
              </a:ext>
            </a:extLst>
          </p:cNvPr>
          <p:cNvSpPr/>
          <p:nvPr/>
        </p:nvSpPr>
        <p:spPr>
          <a:xfrm>
            <a:off x="42019374" y="10284271"/>
            <a:ext cx="311415" cy="315331"/>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sp>
        <p:nvSpPr>
          <p:cNvPr id="190" name="Oval 189">
            <a:extLst>
              <a:ext uri="{FF2B5EF4-FFF2-40B4-BE49-F238E27FC236}">
                <a16:creationId xmlns:a16="http://schemas.microsoft.com/office/drawing/2014/main" id="{8C638CD4-7645-6AEE-999F-658978372FF9}"/>
              </a:ext>
            </a:extLst>
          </p:cNvPr>
          <p:cNvSpPr/>
          <p:nvPr/>
        </p:nvSpPr>
        <p:spPr>
          <a:xfrm>
            <a:off x="42013831" y="10802695"/>
            <a:ext cx="316958" cy="315331"/>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sp>
        <p:nvSpPr>
          <p:cNvPr id="191" name="Oval 190">
            <a:extLst>
              <a:ext uri="{FF2B5EF4-FFF2-40B4-BE49-F238E27FC236}">
                <a16:creationId xmlns:a16="http://schemas.microsoft.com/office/drawing/2014/main" id="{36075867-3D5E-9CD6-4976-0BA7FDD72A1A}"/>
              </a:ext>
            </a:extLst>
          </p:cNvPr>
          <p:cNvSpPr/>
          <p:nvPr/>
        </p:nvSpPr>
        <p:spPr>
          <a:xfrm>
            <a:off x="42394312" y="10473213"/>
            <a:ext cx="311415" cy="315331"/>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sp>
        <p:nvSpPr>
          <p:cNvPr id="192" name="Oval 191">
            <a:extLst>
              <a:ext uri="{FF2B5EF4-FFF2-40B4-BE49-F238E27FC236}">
                <a16:creationId xmlns:a16="http://schemas.microsoft.com/office/drawing/2014/main" id="{44F8051D-C427-2F43-63AE-095577C35287}"/>
              </a:ext>
            </a:extLst>
          </p:cNvPr>
          <p:cNvSpPr/>
          <p:nvPr/>
        </p:nvSpPr>
        <p:spPr>
          <a:xfrm>
            <a:off x="41451173" y="10114741"/>
            <a:ext cx="1750216" cy="1696359"/>
          </a:xfrm>
          <a:prstGeom prst="ellipse">
            <a:avLst/>
          </a:prstGeom>
          <a:noFill/>
          <a:ln>
            <a:solidFill>
              <a:schemeClr val="accent4">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n>
                <a:solidFill>
                  <a:schemeClr val="tx1"/>
                </a:solidFill>
                <a:prstDash val="sysDash"/>
              </a:ln>
              <a:latin typeface="+mj-lt"/>
              <a:cs typeface="Arial" panose="020B0604020202020204" pitchFamily="34" charset="0"/>
            </a:endParaRPr>
          </a:p>
        </p:txBody>
      </p:sp>
      <p:sp>
        <p:nvSpPr>
          <p:cNvPr id="193" name="Oval 192">
            <a:extLst>
              <a:ext uri="{FF2B5EF4-FFF2-40B4-BE49-F238E27FC236}">
                <a16:creationId xmlns:a16="http://schemas.microsoft.com/office/drawing/2014/main" id="{E7BDC8A4-73D5-DB91-6E7E-65770E9762A0}"/>
              </a:ext>
            </a:extLst>
          </p:cNvPr>
          <p:cNvSpPr/>
          <p:nvPr/>
        </p:nvSpPr>
        <p:spPr>
          <a:xfrm>
            <a:off x="41633350" y="10541448"/>
            <a:ext cx="316958" cy="315331"/>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pic>
        <p:nvPicPr>
          <p:cNvPr id="194" name="Picture 49" descr="User outline">
            <a:extLst>
              <a:ext uri="{FF2B5EF4-FFF2-40B4-BE49-F238E27FC236}">
                <a16:creationId xmlns:a16="http://schemas.microsoft.com/office/drawing/2014/main" id="{0589D214-ADA7-0E4F-6949-87ACE4A5002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013831" y="10264910"/>
            <a:ext cx="341452" cy="315331"/>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49" descr="User outline">
            <a:extLst>
              <a:ext uri="{FF2B5EF4-FFF2-40B4-BE49-F238E27FC236}">
                <a16:creationId xmlns:a16="http://schemas.microsoft.com/office/drawing/2014/main" id="{52478BFD-BC62-9D59-7642-334CFFF8F6C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004355" y="10776587"/>
            <a:ext cx="341452" cy="315331"/>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49" descr="User outline">
            <a:extLst>
              <a:ext uri="{FF2B5EF4-FFF2-40B4-BE49-F238E27FC236}">
                <a16:creationId xmlns:a16="http://schemas.microsoft.com/office/drawing/2014/main" id="{F080E22C-D56F-B98E-73CB-920B27DE1AF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384959" y="10445936"/>
            <a:ext cx="341452" cy="315331"/>
          </a:xfrm>
          <a:prstGeom prst="rect">
            <a:avLst/>
          </a:prstGeom>
          <a:noFill/>
          <a:extLst>
            <a:ext uri="{909E8E84-426E-40DD-AFC4-6F175D3DCCD1}">
              <a14:hiddenFill xmlns:a14="http://schemas.microsoft.com/office/drawing/2010/main">
                <a:solidFill>
                  <a:srgbClr val="FFFFFF"/>
                </a:solidFill>
              </a14:hiddenFill>
            </a:ext>
          </a:extLst>
        </p:spPr>
      </p:pic>
      <p:pic>
        <p:nvPicPr>
          <p:cNvPr id="197" name="Picture 49" descr="User outline">
            <a:extLst>
              <a:ext uri="{FF2B5EF4-FFF2-40B4-BE49-F238E27FC236}">
                <a16:creationId xmlns:a16="http://schemas.microsoft.com/office/drawing/2014/main" id="{CE627CE7-5B19-8481-D7BA-C983DBF0ADF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628370" y="10510052"/>
            <a:ext cx="341452" cy="315331"/>
          </a:xfrm>
          <a:prstGeom prst="rect">
            <a:avLst/>
          </a:prstGeom>
          <a:noFill/>
          <a:extLst>
            <a:ext uri="{909E8E84-426E-40DD-AFC4-6F175D3DCCD1}">
              <a14:hiddenFill xmlns:a14="http://schemas.microsoft.com/office/drawing/2010/main">
                <a:solidFill>
                  <a:srgbClr val="FFFFFF"/>
                </a:solidFill>
              </a14:hiddenFill>
            </a:ext>
          </a:extLst>
        </p:spPr>
      </p:pic>
      <p:sp>
        <p:nvSpPr>
          <p:cNvPr id="198" name="Oval 197">
            <a:extLst>
              <a:ext uri="{FF2B5EF4-FFF2-40B4-BE49-F238E27FC236}">
                <a16:creationId xmlns:a16="http://schemas.microsoft.com/office/drawing/2014/main" id="{39E7FE7C-95A2-9993-CA0F-ADF4ED6B46DF}"/>
              </a:ext>
            </a:extLst>
          </p:cNvPr>
          <p:cNvSpPr/>
          <p:nvPr/>
        </p:nvSpPr>
        <p:spPr>
          <a:xfrm>
            <a:off x="42691192" y="10796544"/>
            <a:ext cx="311415" cy="315331"/>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pic>
        <p:nvPicPr>
          <p:cNvPr id="199" name="Picture 49" descr="User outline">
            <a:extLst>
              <a:ext uri="{FF2B5EF4-FFF2-40B4-BE49-F238E27FC236}">
                <a16:creationId xmlns:a16="http://schemas.microsoft.com/office/drawing/2014/main" id="{46B0A694-52F1-05D0-CAF4-9DD26064FCB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81839" y="10769267"/>
            <a:ext cx="341452" cy="315331"/>
          </a:xfrm>
          <a:prstGeom prst="rect">
            <a:avLst/>
          </a:prstGeom>
          <a:noFill/>
          <a:extLst>
            <a:ext uri="{909E8E84-426E-40DD-AFC4-6F175D3DCCD1}">
              <a14:hiddenFill xmlns:a14="http://schemas.microsoft.com/office/drawing/2010/main">
                <a:solidFill>
                  <a:srgbClr val="FFFFFF"/>
                </a:solidFill>
              </a14:hiddenFill>
            </a:ext>
          </a:extLst>
        </p:spPr>
      </p:pic>
      <p:sp>
        <p:nvSpPr>
          <p:cNvPr id="200" name="Oval 199">
            <a:extLst>
              <a:ext uri="{FF2B5EF4-FFF2-40B4-BE49-F238E27FC236}">
                <a16:creationId xmlns:a16="http://schemas.microsoft.com/office/drawing/2014/main" id="{FCF177B4-F9FF-0FC5-4C5B-57606776AC7D}"/>
              </a:ext>
            </a:extLst>
          </p:cNvPr>
          <p:cNvSpPr/>
          <p:nvPr/>
        </p:nvSpPr>
        <p:spPr>
          <a:xfrm>
            <a:off x="42394312" y="11115846"/>
            <a:ext cx="311415" cy="315331"/>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pic>
        <p:nvPicPr>
          <p:cNvPr id="201" name="Picture 49" descr="User outline">
            <a:extLst>
              <a:ext uri="{FF2B5EF4-FFF2-40B4-BE49-F238E27FC236}">
                <a16:creationId xmlns:a16="http://schemas.microsoft.com/office/drawing/2014/main" id="{7EDE507C-AC67-3BA0-CBDE-811B85B57F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384959" y="11088569"/>
            <a:ext cx="341452" cy="315331"/>
          </a:xfrm>
          <a:prstGeom prst="rect">
            <a:avLst/>
          </a:prstGeom>
          <a:noFill/>
          <a:extLst>
            <a:ext uri="{909E8E84-426E-40DD-AFC4-6F175D3DCCD1}">
              <a14:hiddenFill xmlns:a14="http://schemas.microsoft.com/office/drawing/2010/main">
                <a:solidFill>
                  <a:srgbClr val="FFFFFF"/>
                </a:solidFill>
              </a14:hiddenFill>
            </a:ext>
          </a:extLst>
        </p:spPr>
      </p:pic>
      <p:sp>
        <p:nvSpPr>
          <p:cNvPr id="202" name="Oval 201">
            <a:extLst>
              <a:ext uri="{FF2B5EF4-FFF2-40B4-BE49-F238E27FC236}">
                <a16:creationId xmlns:a16="http://schemas.microsoft.com/office/drawing/2014/main" id="{AA353E9A-4CC4-3B16-18E2-77F836AD3F99}"/>
              </a:ext>
            </a:extLst>
          </p:cNvPr>
          <p:cNvSpPr/>
          <p:nvPr/>
        </p:nvSpPr>
        <p:spPr>
          <a:xfrm>
            <a:off x="41898650" y="11273511"/>
            <a:ext cx="311415" cy="315331"/>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a:latin typeface="+mj-lt"/>
              <a:cs typeface="Arial" panose="020B0604020202020204" pitchFamily="34" charset="0"/>
            </a:endParaRPr>
          </a:p>
        </p:txBody>
      </p:sp>
      <p:pic>
        <p:nvPicPr>
          <p:cNvPr id="203" name="Picture 49" descr="User outline">
            <a:extLst>
              <a:ext uri="{FF2B5EF4-FFF2-40B4-BE49-F238E27FC236}">
                <a16:creationId xmlns:a16="http://schemas.microsoft.com/office/drawing/2014/main" id="{0A93826A-6C0C-3A92-B50A-60AEB4BBF9B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889297" y="11246234"/>
            <a:ext cx="341452" cy="315331"/>
          </a:xfrm>
          <a:prstGeom prst="rect">
            <a:avLst/>
          </a:prstGeom>
          <a:noFill/>
          <a:extLst>
            <a:ext uri="{909E8E84-426E-40DD-AFC4-6F175D3DCCD1}">
              <a14:hiddenFill xmlns:a14="http://schemas.microsoft.com/office/drawing/2010/main">
                <a:solidFill>
                  <a:srgbClr val="FFFFFF"/>
                </a:solidFill>
              </a14:hiddenFill>
            </a:ext>
          </a:extLst>
        </p:spPr>
      </p:pic>
      <p:sp>
        <p:nvSpPr>
          <p:cNvPr id="205" name="TextBox 204">
            <a:extLst>
              <a:ext uri="{FF2B5EF4-FFF2-40B4-BE49-F238E27FC236}">
                <a16:creationId xmlns:a16="http://schemas.microsoft.com/office/drawing/2014/main" id="{A0B80135-95EC-2C29-581A-FE37107F5999}"/>
              </a:ext>
            </a:extLst>
          </p:cNvPr>
          <p:cNvSpPr txBox="1"/>
          <p:nvPr/>
        </p:nvSpPr>
        <p:spPr>
          <a:xfrm>
            <a:off x="34053475" y="12272426"/>
            <a:ext cx="1844630" cy="584775"/>
          </a:xfrm>
          <a:prstGeom prst="rect">
            <a:avLst/>
          </a:prstGeom>
          <a:solidFill>
            <a:srgbClr val="CAE9E0"/>
          </a:solidFill>
          <a:ln>
            <a:solidFill>
              <a:srgbClr val="CAE9E0"/>
            </a:solidFill>
          </a:ln>
          <a:effectLst>
            <a:outerShdw blurRad="50800" dist="38100" dir="2700000" algn="tl" rotWithShape="0">
              <a:prstClr val="black">
                <a:alpha val="40000"/>
              </a:prstClr>
            </a:outerShdw>
          </a:effectLst>
        </p:spPr>
        <p:txBody>
          <a:bodyPr wrap="square">
            <a:spAutoFit/>
          </a:bodyPr>
          <a:lstStyle/>
          <a:p>
            <a:pPr algn="ctr"/>
            <a:r>
              <a:rPr lang="en-CA" altLang="en-US" sz="3200" b="1" dirty="0">
                <a:solidFill>
                  <a:srgbClr val="3C9078"/>
                </a:solidFill>
                <a:latin typeface="+mj-lt"/>
                <a:cs typeface="Arial" panose="020B0604020202020204" pitchFamily="34" charset="0"/>
              </a:rPr>
              <a:t>A</a:t>
            </a:r>
            <a:r>
              <a:rPr lang="el-GR" sz="3200" b="1" dirty="0">
                <a:solidFill>
                  <a:srgbClr val="3C9078"/>
                </a:solidFill>
                <a:latin typeface="+mj-lt"/>
                <a:cs typeface="Arial" panose="020B0604020202020204" pitchFamily="34" charset="0"/>
              </a:rPr>
              <a:t>β</a:t>
            </a:r>
            <a:endParaRPr lang="en-CA" sz="3200" b="1" dirty="0">
              <a:solidFill>
                <a:srgbClr val="3C9078"/>
              </a:solidFill>
              <a:latin typeface="+mj-lt"/>
              <a:cs typeface="Arial" panose="020B0604020202020204" pitchFamily="34" charset="0"/>
            </a:endParaRPr>
          </a:p>
        </p:txBody>
      </p:sp>
      <p:sp>
        <p:nvSpPr>
          <p:cNvPr id="206" name="TextBox 205">
            <a:extLst>
              <a:ext uri="{FF2B5EF4-FFF2-40B4-BE49-F238E27FC236}">
                <a16:creationId xmlns:a16="http://schemas.microsoft.com/office/drawing/2014/main" id="{737BB342-D953-98DD-3E21-979EB9ECBC14}"/>
              </a:ext>
            </a:extLst>
          </p:cNvPr>
          <p:cNvSpPr txBox="1"/>
          <p:nvPr/>
        </p:nvSpPr>
        <p:spPr>
          <a:xfrm>
            <a:off x="36049156" y="12272426"/>
            <a:ext cx="1844630" cy="584775"/>
          </a:xfrm>
          <a:prstGeom prst="rect">
            <a:avLst/>
          </a:prstGeom>
          <a:solidFill>
            <a:srgbClr val="7DC8CA"/>
          </a:solidFill>
          <a:ln>
            <a:solidFill>
              <a:srgbClr val="7DC8CA"/>
            </a:solidFill>
          </a:ln>
          <a:effectLst>
            <a:outerShdw blurRad="50800" dist="38100" dir="2700000" algn="tl" rotWithShape="0">
              <a:prstClr val="black">
                <a:alpha val="40000"/>
              </a:prstClr>
            </a:outerShdw>
          </a:effectLst>
        </p:spPr>
        <p:txBody>
          <a:bodyPr wrap="square">
            <a:spAutoFit/>
          </a:bodyPr>
          <a:lstStyle/>
          <a:p>
            <a:pPr algn="ctr"/>
            <a:r>
              <a:rPr lang="en-CA" altLang="en-US" sz="3200" b="1" dirty="0">
                <a:solidFill>
                  <a:srgbClr val="358183"/>
                </a:solidFill>
                <a:latin typeface="+mj-lt"/>
                <a:cs typeface="Arial" panose="020B0604020202020204" pitchFamily="34" charset="0"/>
              </a:rPr>
              <a:t>ptau</a:t>
            </a:r>
            <a:endParaRPr lang="en-CA" sz="3200" b="1" dirty="0">
              <a:solidFill>
                <a:srgbClr val="358183"/>
              </a:solidFill>
              <a:latin typeface="+mj-lt"/>
              <a:cs typeface="Arial" panose="020B0604020202020204" pitchFamily="34" charset="0"/>
            </a:endParaRPr>
          </a:p>
        </p:txBody>
      </p:sp>
      <p:sp>
        <p:nvSpPr>
          <p:cNvPr id="207" name="TextBox 206">
            <a:extLst>
              <a:ext uri="{FF2B5EF4-FFF2-40B4-BE49-F238E27FC236}">
                <a16:creationId xmlns:a16="http://schemas.microsoft.com/office/drawing/2014/main" id="{CE8DC604-3A01-52AC-963E-DF1E22555A77}"/>
              </a:ext>
            </a:extLst>
          </p:cNvPr>
          <p:cNvSpPr txBox="1"/>
          <p:nvPr/>
        </p:nvSpPr>
        <p:spPr>
          <a:xfrm>
            <a:off x="38044837" y="12262815"/>
            <a:ext cx="1844637" cy="584775"/>
          </a:xfrm>
          <a:prstGeom prst="rect">
            <a:avLst/>
          </a:prstGeom>
          <a:solidFill>
            <a:srgbClr val="F3B8B1"/>
          </a:solidFill>
          <a:ln>
            <a:solidFill>
              <a:srgbClr val="F3B8B1"/>
            </a:solidFill>
          </a:ln>
          <a:effectLst>
            <a:outerShdw blurRad="50800" dist="38100" dir="2700000" algn="tl" rotWithShape="0">
              <a:prstClr val="black">
                <a:alpha val="40000"/>
              </a:prstClr>
            </a:outerShdw>
          </a:effectLst>
        </p:spPr>
        <p:txBody>
          <a:bodyPr wrap="square">
            <a:spAutoFit/>
          </a:bodyPr>
          <a:lstStyle/>
          <a:p>
            <a:pPr algn="ctr"/>
            <a:r>
              <a:rPr lang="en-CA" sz="3200" b="1" dirty="0">
                <a:solidFill>
                  <a:srgbClr val="D93321"/>
                </a:solidFill>
                <a:latin typeface="+mj-lt"/>
                <a:cs typeface="Arial" panose="020B0604020202020204" pitchFamily="34" charset="0"/>
              </a:rPr>
              <a:t>sTREM2</a:t>
            </a:r>
          </a:p>
        </p:txBody>
      </p:sp>
      <p:pic>
        <p:nvPicPr>
          <p:cNvPr id="208" name="Picture 207" descr="Background pattern&#10;&#10;Description automatically generated with medium confidence">
            <a:extLst>
              <a:ext uri="{FF2B5EF4-FFF2-40B4-BE49-F238E27FC236}">
                <a16:creationId xmlns:a16="http://schemas.microsoft.com/office/drawing/2014/main" id="{6F325952-42C3-3CC9-B90A-4291CE6F51A9}"/>
              </a:ext>
            </a:extLst>
          </p:cNvPr>
          <p:cNvPicPr>
            <a:picLocks noChangeAspect="1"/>
          </p:cNvPicPr>
          <p:nvPr/>
        </p:nvPicPr>
        <p:blipFill rotWithShape="1">
          <a:blip r:embed="rId12">
            <a:extLst>
              <a:ext uri="{28A0092B-C50C-407E-A947-70E740481C1C}">
                <a14:useLocalDpi xmlns:a14="http://schemas.microsoft.com/office/drawing/2010/main" val="0"/>
              </a:ext>
            </a:extLst>
          </a:blip>
          <a:srcRect t="3156"/>
          <a:stretch/>
        </p:blipFill>
        <p:spPr>
          <a:xfrm>
            <a:off x="14208073" y="14790030"/>
            <a:ext cx="3748923" cy="3727832"/>
          </a:xfrm>
          <a:prstGeom prst="rect">
            <a:avLst/>
          </a:prstGeom>
          <a:effectLst>
            <a:outerShdw blurRad="50800" dist="38100" dir="2700000" algn="tl" rotWithShape="0">
              <a:prstClr val="black">
                <a:alpha val="40000"/>
              </a:prstClr>
            </a:outerShdw>
          </a:effectLst>
        </p:spPr>
      </p:pic>
      <p:sp>
        <p:nvSpPr>
          <p:cNvPr id="209" name="TextBox 2">
            <a:extLst>
              <a:ext uri="{FF2B5EF4-FFF2-40B4-BE49-F238E27FC236}">
                <a16:creationId xmlns:a16="http://schemas.microsoft.com/office/drawing/2014/main" id="{B6D081A0-0AA7-713B-29B1-5C0017A6D24D}"/>
              </a:ext>
            </a:extLst>
          </p:cNvPr>
          <p:cNvSpPr txBox="1">
            <a:spLocks noChangeArrowheads="1"/>
          </p:cNvSpPr>
          <p:nvPr/>
        </p:nvSpPr>
        <p:spPr bwMode="auto">
          <a:xfrm>
            <a:off x="15415726" y="14205255"/>
            <a:ext cx="16447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200"/>
              </a:spcAft>
              <a:buNone/>
              <a:defRPr/>
            </a:pPr>
            <a:r>
              <a:rPr lang="en-US" altLang="en-US" sz="3200" b="1" dirty="0">
                <a:latin typeface="+mj-lt"/>
                <a:cs typeface="Arial" panose="020B0604020202020204" pitchFamily="34" charset="0"/>
              </a:rPr>
              <a:t>Patients</a:t>
            </a:r>
          </a:p>
        </p:txBody>
      </p:sp>
      <p:sp>
        <p:nvSpPr>
          <p:cNvPr id="210" name="TextBox 2">
            <a:extLst>
              <a:ext uri="{FF2B5EF4-FFF2-40B4-BE49-F238E27FC236}">
                <a16:creationId xmlns:a16="http://schemas.microsoft.com/office/drawing/2014/main" id="{6DA1C9D8-EC48-51E1-642E-A12BE3C398A8}"/>
              </a:ext>
            </a:extLst>
          </p:cNvPr>
          <p:cNvSpPr txBox="1">
            <a:spLocks noChangeArrowheads="1"/>
          </p:cNvSpPr>
          <p:nvPr/>
        </p:nvSpPr>
        <p:spPr bwMode="auto">
          <a:xfrm rot="16200000">
            <a:off x="13092677" y="16298810"/>
            <a:ext cx="16447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200"/>
              </a:spcAft>
              <a:buNone/>
              <a:defRPr/>
            </a:pPr>
            <a:r>
              <a:rPr lang="en-US" altLang="en-US" sz="3200" b="1" dirty="0">
                <a:latin typeface="+mj-lt"/>
                <a:cs typeface="Arial" panose="020B0604020202020204" pitchFamily="34" charset="0"/>
              </a:rPr>
              <a:t>Patients</a:t>
            </a:r>
          </a:p>
        </p:txBody>
      </p:sp>
      <p:grpSp>
        <p:nvGrpSpPr>
          <p:cNvPr id="211" name="Group 210">
            <a:extLst>
              <a:ext uri="{FF2B5EF4-FFF2-40B4-BE49-F238E27FC236}">
                <a16:creationId xmlns:a16="http://schemas.microsoft.com/office/drawing/2014/main" id="{4D22CB2C-74E6-1A99-95D9-941E1CAA8091}"/>
              </a:ext>
            </a:extLst>
          </p:cNvPr>
          <p:cNvGrpSpPr/>
          <p:nvPr/>
        </p:nvGrpSpPr>
        <p:grpSpPr>
          <a:xfrm>
            <a:off x="17619554" y="15074440"/>
            <a:ext cx="1848067" cy="3420241"/>
            <a:chOff x="18087862" y="6682564"/>
            <a:chExt cx="1848067" cy="4941092"/>
          </a:xfrm>
        </p:grpSpPr>
        <p:pic>
          <p:nvPicPr>
            <p:cNvPr id="212" name="Picture 2">
              <a:extLst>
                <a:ext uri="{FF2B5EF4-FFF2-40B4-BE49-F238E27FC236}">
                  <a16:creationId xmlns:a16="http://schemas.microsoft.com/office/drawing/2014/main" id="{E64B9177-BC0B-B0F2-BF0B-E0760F59306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5400000">
              <a:off x="16541350" y="8229076"/>
              <a:ext cx="4941092" cy="1848067"/>
            </a:xfrm>
            <a:prstGeom prst="rect">
              <a:avLst/>
            </a:prstGeom>
            <a:noFill/>
            <a:extLst>
              <a:ext uri="{909E8E84-426E-40DD-AFC4-6F175D3DCCD1}">
                <a14:hiddenFill xmlns:a14="http://schemas.microsoft.com/office/drawing/2010/main">
                  <a:solidFill>
                    <a:srgbClr val="FFFFFF"/>
                  </a:solidFill>
                </a14:hiddenFill>
              </a:ext>
            </a:extLst>
          </p:spPr>
        </p:pic>
        <p:sp>
          <p:nvSpPr>
            <p:cNvPr id="213" name="Rectangle 212">
              <a:extLst>
                <a:ext uri="{FF2B5EF4-FFF2-40B4-BE49-F238E27FC236}">
                  <a16:creationId xmlns:a16="http://schemas.microsoft.com/office/drawing/2014/main" id="{0B145F05-0489-A1B8-0406-BE840309CC93}"/>
                </a:ext>
              </a:extLst>
            </p:cNvPr>
            <p:cNvSpPr/>
            <p:nvPr/>
          </p:nvSpPr>
          <p:spPr>
            <a:xfrm>
              <a:off x="18519112" y="6682564"/>
              <a:ext cx="512078" cy="4933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p>
          </p:txBody>
        </p:sp>
      </p:grpSp>
      <p:sp>
        <p:nvSpPr>
          <p:cNvPr id="214" name="TextBox 2">
            <a:extLst>
              <a:ext uri="{FF2B5EF4-FFF2-40B4-BE49-F238E27FC236}">
                <a16:creationId xmlns:a16="http://schemas.microsoft.com/office/drawing/2014/main" id="{600D8072-10C0-523C-237C-737832299AA9}"/>
              </a:ext>
            </a:extLst>
          </p:cNvPr>
          <p:cNvSpPr txBox="1">
            <a:spLocks noChangeArrowheads="1"/>
          </p:cNvSpPr>
          <p:nvPr/>
        </p:nvSpPr>
        <p:spPr bwMode="auto">
          <a:xfrm>
            <a:off x="18066358" y="14723584"/>
            <a:ext cx="18480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200"/>
              </a:spcAft>
              <a:buNone/>
              <a:defRPr/>
            </a:pPr>
            <a:r>
              <a:rPr lang="en-US" altLang="en-US" sz="3200" b="1" dirty="0">
                <a:latin typeface="+mj-lt"/>
                <a:cs typeface="Arial" panose="020B0604020202020204" pitchFamily="34" charset="0"/>
              </a:rPr>
              <a:t>Similarity</a:t>
            </a:r>
          </a:p>
        </p:txBody>
      </p:sp>
      <p:cxnSp>
        <p:nvCxnSpPr>
          <p:cNvPr id="215" name="Straight Arrow Connector 214">
            <a:extLst>
              <a:ext uri="{FF2B5EF4-FFF2-40B4-BE49-F238E27FC236}">
                <a16:creationId xmlns:a16="http://schemas.microsoft.com/office/drawing/2014/main" id="{27EE1D16-E377-3AD9-DA42-9D4D711D91CE}"/>
              </a:ext>
            </a:extLst>
          </p:cNvPr>
          <p:cNvCxnSpPr>
            <a:cxnSpLocks/>
          </p:cNvCxnSpPr>
          <p:nvPr/>
        </p:nvCxnSpPr>
        <p:spPr>
          <a:xfrm flipV="1">
            <a:off x="18882221" y="15492199"/>
            <a:ext cx="0" cy="2705745"/>
          </a:xfrm>
          <a:prstGeom prst="straightConnector1">
            <a:avLst/>
          </a:prstGeom>
          <a:ln w="5715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8" name="TextBox 2">
            <a:extLst>
              <a:ext uri="{FF2B5EF4-FFF2-40B4-BE49-F238E27FC236}">
                <a16:creationId xmlns:a16="http://schemas.microsoft.com/office/drawing/2014/main" id="{DA1E9B16-C52A-2309-1741-FD20767FB780}"/>
              </a:ext>
            </a:extLst>
          </p:cNvPr>
          <p:cNvSpPr txBox="1">
            <a:spLocks noChangeArrowheads="1"/>
          </p:cNvSpPr>
          <p:nvPr/>
        </p:nvSpPr>
        <p:spPr bwMode="auto">
          <a:xfrm>
            <a:off x="12393920" y="18575785"/>
            <a:ext cx="965349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algn="ctr" eaLnBrk="1" hangingPunct="1">
              <a:spcBef>
                <a:spcPct val="0"/>
              </a:spcBef>
              <a:spcAft>
                <a:spcPts val="1200"/>
              </a:spcAft>
              <a:buNone/>
              <a:defRPr/>
            </a:pPr>
            <a:r>
              <a:rPr lang="en-US" altLang="en-US" sz="3200" b="1" dirty="0">
                <a:latin typeface="+mj-lt"/>
                <a:cs typeface="Arial" panose="020B0604020202020204" pitchFamily="34" charset="0"/>
              </a:rPr>
              <a:t>Figure 2. Fused patient similarity network matrix derived from.</a:t>
            </a:r>
            <a:r>
              <a:rPr lang="en-US" altLang="en-US" sz="3200" dirty="0">
                <a:latin typeface="+mj-lt"/>
                <a:cs typeface="Arial" panose="020B0604020202020204" pitchFamily="34" charset="0"/>
              </a:rPr>
              <a:t> Cluster one, </a:t>
            </a:r>
            <a:r>
              <a:rPr lang="en-US" altLang="en-US" sz="3200" i="1" dirty="0">
                <a:latin typeface="+mj-lt"/>
                <a:cs typeface="Arial" panose="020B0604020202020204" pitchFamily="34" charset="0"/>
              </a:rPr>
              <a:t>n</a:t>
            </a:r>
            <a:r>
              <a:rPr lang="en-US" altLang="en-US" sz="3200" dirty="0">
                <a:latin typeface="+mj-lt"/>
                <a:cs typeface="Arial" panose="020B0604020202020204" pitchFamily="34" charset="0"/>
              </a:rPr>
              <a:t>=63; Cluster two, </a:t>
            </a:r>
            <a:r>
              <a:rPr lang="en-US" altLang="en-US" sz="3200" i="1" dirty="0">
                <a:latin typeface="+mj-lt"/>
                <a:cs typeface="Arial" panose="020B0604020202020204" pitchFamily="34" charset="0"/>
              </a:rPr>
              <a:t>n</a:t>
            </a:r>
            <a:r>
              <a:rPr lang="en-US" altLang="en-US" sz="3200" dirty="0">
                <a:latin typeface="+mj-lt"/>
                <a:cs typeface="Arial" panose="020B0604020202020204" pitchFamily="34" charset="0"/>
              </a:rPr>
              <a:t>=69.</a:t>
            </a:r>
            <a:endParaRPr lang="en-US" altLang="en-US" sz="3200" b="1" i="1" dirty="0">
              <a:latin typeface="+mj-lt"/>
              <a:cs typeface="Arial" panose="020B0604020202020204" pitchFamily="34" charset="0"/>
            </a:endParaRPr>
          </a:p>
        </p:txBody>
      </p:sp>
      <p:sp>
        <p:nvSpPr>
          <p:cNvPr id="2" name="TextBox 2">
            <a:extLst>
              <a:ext uri="{FF2B5EF4-FFF2-40B4-BE49-F238E27FC236}">
                <a16:creationId xmlns:a16="http://schemas.microsoft.com/office/drawing/2014/main" id="{D52DD1CE-6093-3366-36EC-54FF9B1D7582}"/>
              </a:ext>
            </a:extLst>
          </p:cNvPr>
          <p:cNvSpPr txBox="1">
            <a:spLocks noChangeArrowheads="1"/>
          </p:cNvSpPr>
          <p:nvPr/>
        </p:nvSpPr>
        <p:spPr bwMode="auto">
          <a:xfrm>
            <a:off x="12434198" y="25472069"/>
            <a:ext cx="190228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200"/>
              </a:spcAft>
              <a:buNone/>
              <a:defRPr/>
            </a:pPr>
            <a:r>
              <a:rPr lang="en-US" altLang="en-US" sz="3200" b="1" dirty="0">
                <a:latin typeface="+mj-lt"/>
                <a:cs typeface="Arial" panose="020B0604020202020204" pitchFamily="34" charset="0"/>
              </a:rPr>
              <a:t>Figure 4. Average CSF </a:t>
            </a:r>
            <a:r>
              <a:rPr lang="en-CA" sz="3200" b="1" dirty="0">
                <a:latin typeface="+mj-lt"/>
                <a:cs typeface="Arial" panose="020B0604020202020204" pitchFamily="34" charset="0"/>
              </a:rPr>
              <a:t>biomarker levels at baseline (A) and APC time points (B). </a:t>
            </a:r>
            <a:r>
              <a:rPr lang="en-CA" sz="3200" dirty="0">
                <a:latin typeface="+mj-lt"/>
                <a:cs typeface="Arial" panose="020B0604020202020204" pitchFamily="34" charset="0"/>
              </a:rPr>
              <a:t>*</a:t>
            </a:r>
            <a:r>
              <a:rPr lang="en-CA" sz="3200" i="1" dirty="0">
                <a:latin typeface="+mj-lt"/>
                <a:cs typeface="Arial" panose="020B0604020202020204" pitchFamily="34" charset="0"/>
              </a:rPr>
              <a:t>p</a:t>
            </a:r>
            <a:r>
              <a:rPr lang="en-CA" sz="3200" dirty="0">
                <a:latin typeface="+mj-lt"/>
                <a:cs typeface="Arial" panose="020B0604020202020204" pitchFamily="34" charset="0"/>
              </a:rPr>
              <a:t>&lt;0.05, **</a:t>
            </a:r>
            <a:r>
              <a:rPr lang="en-CA" sz="3200" i="1" dirty="0">
                <a:latin typeface="+mj-lt"/>
                <a:cs typeface="Arial" panose="020B0604020202020204" pitchFamily="34" charset="0"/>
              </a:rPr>
              <a:t>p</a:t>
            </a:r>
            <a:r>
              <a:rPr lang="en-CA" sz="3200" dirty="0">
                <a:latin typeface="+mj-lt"/>
                <a:cs typeface="Arial" panose="020B0604020202020204" pitchFamily="34" charset="0"/>
              </a:rPr>
              <a:t>&lt;0.01, ***</a:t>
            </a:r>
            <a:r>
              <a:rPr lang="en-CA" sz="3200" i="1" dirty="0">
                <a:latin typeface="+mj-lt"/>
                <a:cs typeface="Arial" panose="020B0604020202020204" pitchFamily="34" charset="0"/>
              </a:rPr>
              <a:t>p</a:t>
            </a:r>
            <a:r>
              <a:rPr lang="en-CA" sz="3200" dirty="0">
                <a:latin typeface="+mj-lt"/>
                <a:cs typeface="Arial" panose="020B0604020202020204" pitchFamily="34" charset="0"/>
              </a:rPr>
              <a:t>&lt;0.001.</a:t>
            </a:r>
            <a:endParaRPr lang="en-US" altLang="en-US" sz="3200" dirty="0">
              <a:latin typeface="+mj-lt"/>
              <a:cs typeface="Arial" panose="020B0604020202020204" pitchFamily="34" charset="0"/>
            </a:endParaRPr>
          </a:p>
        </p:txBody>
      </p:sp>
      <p:sp>
        <p:nvSpPr>
          <p:cNvPr id="3" name="TextBox 2">
            <a:extLst>
              <a:ext uri="{FF2B5EF4-FFF2-40B4-BE49-F238E27FC236}">
                <a16:creationId xmlns:a16="http://schemas.microsoft.com/office/drawing/2014/main" id="{AE34DE40-9275-BC0C-FBD3-5EFF1315D545}"/>
              </a:ext>
            </a:extLst>
          </p:cNvPr>
          <p:cNvSpPr txBox="1">
            <a:spLocks noChangeArrowheads="1"/>
          </p:cNvSpPr>
          <p:nvPr/>
        </p:nvSpPr>
        <p:spPr bwMode="auto">
          <a:xfrm>
            <a:off x="12500039" y="32132279"/>
            <a:ext cx="188431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200"/>
              </a:spcAft>
              <a:buNone/>
              <a:defRPr/>
            </a:pPr>
            <a:r>
              <a:rPr lang="en-US" altLang="en-US" sz="3200" b="1" dirty="0">
                <a:latin typeface="+mj-lt"/>
                <a:cs typeface="Arial" panose="020B0604020202020204" pitchFamily="34" charset="0"/>
              </a:rPr>
              <a:t>Figure 5. Cognition at baseline (A) and APC time points (B). </a:t>
            </a:r>
            <a:r>
              <a:rPr lang="en-US" altLang="en-US" sz="3200" dirty="0">
                <a:latin typeface="+mj-lt"/>
                <a:cs typeface="Arial" panose="020B0604020202020204" pitchFamily="34" charset="0"/>
              </a:rPr>
              <a:t>Bars represent </a:t>
            </a:r>
            <a:r>
              <a:rPr lang="en-CA" sz="3200" dirty="0">
                <a:latin typeface="+mj-lt"/>
                <a:cs typeface="Arial" panose="020B0604020202020204" pitchFamily="34" charset="0"/>
              </a:rPr>
              <a:t>mean ± SEM. </a:t>
            </a:r>
            <a:endParaRPr lang="en-US" altLang="en-US" sz="3200" b="1" i="1" dirty="0">
              <a:latin typeface="+mj-lt"/>
              <a:cs typeface="Arial" panose="020B0604020202020204" pitchFamily="34" charset="0"/>
            </a:endParaRPr>
          </a:p>
        </p:txBody>
      </p:sp>
      <p:sp>
        <p:nvSpPr>
          <p:cNvPr id="16" name="TextBox 15">
            <a:extLst>
              <a:ext uri="{FF2B5EF4-FFF2-40B4-BE49-F238E27FC236}">
                <a16:creationId xmlns:a16="http://schemas.microsoft.com/office/drawing/2014/main" id="{1A8EBC13-0458-09FD-B069-BBFA773297BE}"/>
              </a:ext>
            </a:extLst>
          </p:cNvPr>
          <p:cNvSpPr txBox="1"/>
          <p:nvPr/>
        </p:nvSpPr>
        <p:spPr>
          <a:xfrm rot="16200000">
            <a:off x="11364894" y="22832957"/>
            <a:ext cx="4527935" cy="1015663"/>
          </a:xfrm>
          <a:prstGeom prst="rect">
            <a:avLst/>
          </a:prstGeom>
          <a:noFill/>
        </p:spPr>
        <p:txBody>
          <a:bodyPr wrap="square" rtlCol="0">
            <a:spAutoFit/>
          </a:bodyPr>
          <a:lstStyle/>
          <a:p>
            <a:pPr algn="ctr"/>
            <a:r>
              <a:rPr lang="en-CA" sz="3000" dirty="0">
                <a:latin typeface="+mj-lt"/>
                <a:cs typeface="Arial" panose="020B0604020202020204" pitchFamily="34" charset="0"/>
              </a:rPr>
              <a:t>Average Baseline CSF Biomarker Levels (</a:t>
            </a:r>
            <a:r>
              <a:rPr lang="en-CA" sz="3000" dirty="0" err="1">
                <a:latin typeface="+mj-lt"/>
                <a:cs typeface="Arial" panose="020B0604020202020204" pitchFamily="34" charset="0"/>
              </a:rPr>
              <a:t>pg</a:t>
            </a:r>
            <a:r>
              <a:rPr lang="en-CA" sz="3000" dirty="0">
                <a:latin typeface="+mj-lt"/>
                <a:cs typeface="Arial" panose="020B0604020202020204" pitchFamily="34" charset="0"/>
              </a:rPr>
              <a:t>/mL)</a:t>
            </a:r>
          </a:p>
        </p:txBody>
      </p:sp>
      <p:sp>
        <p:nvSpPr>
          <p:cNvPr id="224" name="TextBox 223">
            <a:extLst>
              <a:ext uri="{FF2B5EF4-FFF2-40B4-BE49-F238E27FC236}">
                <a16:creationId xmlns:a16="http://schemas.microsoft.com/office/drawing/2014/main" id="{B0D3990E-EB9E-A387-37DC-DF02A2743C23}"/>
              </a:ext>
            </a:extLst>
          </p:cNvPr>
          <p:cNvSpPr txBox="1"/>
          <p:nvPr/>
        </p:nvSpPr>
        <p:spPr>
          <a:xfrm rot="16200000">
            <a:off x="11004867" y="29216661"/>
            <a:ext cx="5346865" cy="1015663"/>
          </a:xfrm>
          <a:prstGeom prst="rect">
            <a:avLst/>
          </a:prstGeom>
          <a:noFill/>
        </p:spPr>
        <p:txBody>
          <a:bodyPr wrap="square" rtlCol="0">
            <a:spAutoFit/>
          </a:bodyPr>
          <a:lstStyle/>
          <a:p>
            <a:pPr algn="ctr"/>
            <a:r>
              <a:rPr lang="en-CA" sz="3000" dirty="0">
                <a:latin typeface="+mj-lt"/>
                <a:cs typeface="Arial" panose="020B0604020202020204" pitchFamily="34" charset="0"/>
              </a:rPr>
              <a:t>Average Baseline Composite Cognitive Scores (Percentile)</a:t>
            </a:r>
          </a:p>
        </p:txBody>
      </p:sp>
      <p:sp>
        <p:nvSpPr>
          <p:cNvPr id="228" name="TextBox 20">
            <a:extLst>
              <a:ext uri="{FF2B5EF4-FFF2-40B4-BE49-F238E27FC236}">
                <a16:creationId xmlns:a16="http://schemas.microsoft.com/office/drawing/2014/main" id="{961B90CA-9281-F43E-B884-4904D5CED15B}"/>
              </a:ext>
            </a:extLst>
          </p:cNvPr>
          <p:cNvSpPr txBox="1">
            <a:spLocks noChangeArrowheads="1"/>
          </p:cNvSpPr>
          <p:nvPr/>
        </p:nvSpPr>
        <p:spPr bwMode="auto">
          <a:xfrm>
            <a:off x="12495347" y="19829386"/>
            <a:ext cx="18873154" cy="830997"/>
          </a:xfrm>
          <a:prstGeom prst="rect">
            <a:avLst/>
          </a:prstGeom>
          <a:solidFill>
            <a:srgbClr val="331858"/>
          </a:solidFill>
          <a:ln w="152400">
            <a:solidFill>
              <a:srgbClr val="331858"/>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r>
              <a:rPr lang="en-US" altLang="en-US" sz="4400" b="1" dirty="0">
                <a:solidFill>
                  <a:schemeClr val="bg1"/>
                </a:solidFill>
                <a:latin typeface="+mj-lt"/>
                <a:cs typeface="Arial" panose="020B0604020202020204" pitchFamily="34" charset="0"/>
              </a:rPr>
              <a:t>RESULTS </a:t>
            </a:r>
            <a:r>
              <a:rPr lang="en-CA" sz="4400" dirty="0">
                <a:solidFill>
                  <a:schemeClr val="bg1"/>
                </a:solidFill>
                <a:latin typeface="+mj-lt"/>
                <a:cs typeface="Arial" panose="020B0604020202020204" pitchFamily="34" charset="0"/>
              </a:rPr>
              <a:t>—</a:t>
            </a:r>
            <a:r>
              <a:rPr lang="en-CA" sz="4400" b="1" dirty="0">
                <a:solidFill>
                  <a:schemeClr val="bg1"/>
                </a:solidFill>
                <a:latin typeface="+mj-lt"/>
                <a:cs typeface="Arial" panose="020B0604020202020204" pitchFamily="34" charset="0"/>
              </a:rPr>
              <a:t> </a:t>
            </a:r>
            <a:r>
              <a:rPr lang="en-CA" sz="4800" b="1" dirty="0">
                <a:solidFill>
                  <a:schemeClr val="bg1"/>
                </a:solidFill>
                <a:latin typeface="+mj-lt"/>
                <a:cs typeface="Arial" panose="020B0604020202020204" pitchFamily="34" charset="0"/>
              </a:rPr>
              <a:t>Cerebrospinal Fluid Biomarkers</a:t>
            </a:r>
            <a:endParaRPr lang="en-US" altLang="en-US" sz="4400" b="1" dirty="0">
              <a:solidFill>
                <a:schemeClr val="bg1"/>
              </a:solidFill>
              <a:latin typeface="+mj-lt"/>
              <a:cs typeface="Arial" panose="020B0604020202020204" pitchFamily="34" charset="0"/>
            </a:endParaRPr>
          </a:p>
        </p:txBody>
      </p:sp>
      <p:sp>
        <p:nvSpPr>
          <p:cNvPr id="232" name="TextBox 2">
            <a:extLst>
              <a:ext uri="{FF2B5EF4-FFF2-40B4-BE49-F238E27FC236}">
                <a16:creationId xmlns:a16="http://schemas.microsoft.com/office/drawing/2014/main" id="{882ABEC9-47B3-8689-9262-5BD05C70FB41}"/>
              </a:ext>
            </a:extLst>
          </p:cNvPr>
          <p:cNvSpPr txBox="1">
            <a:spLocks noChangeArrowheads="1"/>
          </p:cNvSpPr>
          <p:nvPr/>
        </p:nvSpPr>
        <p:spPr bwMode="auto">
          <a:xfrm>
            <a:off x="14582975" y="20810124"/>
            <a:ext cx="51007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algn="ctr" eaLnBrk="1" hangingPunct="1">
              <a:spcBef>
                <a:spcPct val="0"/>
              </a:spcBef>
              <a:spcAft>
                <a:spcPts val="1200"/>
              </a:spcAft>
              <a:buNone/>
              <a:defRPr/>
            </a:pPr>
            <a:r>
              <a:rPr lang="en-US" altLang="en-US" sz="3000" b="1" dirty="0">
                <a:latin typeface="+mj-lt"/>
                <a:cs typeface="Arial" panose="020B0604020202020204" pitchFamily="34" charset="0"/>
              </a:rPr>
              <a:t>A) Baseline</a:t>
            </a:r>
          </a:p>
        </p:txBody>
      </p:sp>
      <p:sp>
        <p:nvSpPr>
          <p:cNvPr id="233" name="TextBox 2">
            <a:extLst>
              <a:ext uri="{FF2B5EF4-FFF2-40B4-BE49-F238E27FC236}">
                <a16:creationId xmlns:a16="http://schemas.microsoft.com/office/drawing/2014/main" id="{2E6CB0E0-F03A-C9CE-35C7-1D2B9420DCAE}"/>
              </a:ext>
            </a:extLst>
          </p:cNvPr>
          <p:cNvSpPr txBox="1">
            <a:spLocks noChangeArrowheads="1"/>
          </p:cNvSpPr>
          <p:nvPr/>
        </p:nvSpPr>
        <p:spPr bwMode="auto">
          <a:xfrm>
            <a:off x="23397672" y="20832108"/>
            <a:ext cx="5355875" cy="555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algn="ctr" eaLnBrk="1" hangingPunct="1">
              <a:spcBef>
                <a:spcPct val="0"/>
              </a:spcBef>
              <a:spcAft>
                <a:spcPts val="1200"/>
              </a:spcAft>
              <a:buNone/>
              <a:defRPr/>
            </a:pPr>
            <a:r>
              <a:rPr lang="en-US" altLang="en-US" sz="3000" b="1" dirty="0">
                <a:latin typeface="+mj-lt"/>
                <a:cs typeface="Arial" panose="020B0604020202020204" pitchFamily="34" charset="0"/>
              </a:rPr>
              <a:t>B) Annual Percentage Change</a:t>
            </a:r>
          </a:p>
        </p:txBody>
      </p:sp>
      <p:sp>
        <p:nvSpPr>
          <p:cNvPr id="240" name="TextBox 20">
            <a:extLst>
              <a:ext uri="{FF2B5EF4-FFF2-40B4-BE49-F238E27FC236}">
                <a16:creationId xmlns:a16="http://schemas.microsoft.com/office/drawing/2014/main" id="{91E98786-3728-D6F1-F434-8F43186E431D}"/>
              </a:ext>
            </a:extLst>
          </p:cNvPr>
          <p:cNvSpPr txBox="1">
            <a:spLocks noChangeArrowheads="1"/>
          </p:cNvSpPr>
          <p:nvPr/>
        </p:nvSpPr>
        <p:spPr bwMode="auto">
          <a:xfrm>
            <a:off x="12604669" y="26221552"/>
            <a:ext cx="18873154" cy="830997"/>
          </a:xfrm>
          <a:prstGeom prst="rect">
            <a:avLst/>
          </a:prstGeom>
          <a:solidFill>
            <a:srgbClr val="331858"/>
          </a:solidFill>
          <a:ln w="152400">
            <a:solidFill>
              <a:srgbClr val="331858"/>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r>
              <a:rPr lang="en-US" altLang="en-US" sz="4800" b="1" dirty="0">
                <a:solidFill>
                  <a:schemeClr val="bg1"/>
                </a:solidFill>
                <a:latin typeface="+mj-lt"/>
                <a:cs typeface="Arial" panose="020B0604020202020204" pitchFamily="34" charset="0"/>
              </a:rPr>
              <a:t>RESULTS </a:t>
            </a:r>
            <a:r>
              <a:rPr lang="en-CA" sz="4800" b="1" dirty="0">
                <a:solidFill>
                  <a:schemeClr val="bg1"/>
                </a:solidFill>
                <a:latin typeface="+mj-lt"/>
                <a:cs typeface="Arial" panose="020B0604020202020204" pitchFamily="34" charset="0"/>
              </a:rPr>
              <a:t>— Cognitive Assessments</a:t>
            </a:r>
            <a:endParaRPr lang="en-US" altLang="en-US" sz="4800" b="1" dirty="0">
              <a:solidFill>
                <a:schemeClr val="bg1"/>
              </a:solidFill>
              <a:latin typeface="+mj-lt"/>
              <a:cs typeface="Arial" panose="020B0604020202020204" pitchFamily="34" charset="0"/>
            </a:endParaRPr>
          </a:p>
        </p:txBody>
      </p:sp>
      <p:sp>
        <p:nvSpPr>
          <p:cNvPr id="245" name="TextBox 244">
            <a:extLst>
              <a:ext uri="{FF2B5EF4-FFF2-40B4-BE49-F238E27FC236}">
                <a16:creationId xmlns:a16="http://schemas.microsoft.com/office/drawing/2014/main" id="{3E525773-49E4-2779-3DAD-49B4E2A68757}"/>
              </a:ext>
            </a:extLst>
          </p:cNvPr>
          <p:cNvSpPr txBox="1"/>
          <p:nvPr/>
        </p:nvSpPr>
        <p:spPr>
          <a:xfrm rot="16200000">
            <a:off x="19935400" y="22839358"/>
            <a:ext cx="4527935" cy="1015663"/>
          </a:xfrm>
          <a:prstGeom prst="rect">
            <a:avLst/>
          </a:prstGeom>
          <a:noFill/>
        </p:spPr>
        <p:txBody>
          <a:bodyPr wrap="square" rtlCol="0">
            <a:spAutoFit/>
          </a:bodyPr>
          <a:lstStyle/>
          <a:p>
            <a:pPr algn="ctr"/>
            <a:r>
              <a:rPr lang="en-CA" sz="3000" dirty="0">
                <a:latin typeface="+mj-lt"/>
                <a:cs typeface="Arial" panose="020B0604020202020204" pitchFamily="34" charset="0"/>
              </a:rPr>
              <a:t>Average APC CSF</a:t>
            </a:r>
          </a:p>
          <a:p>
            <a:pPr algn="ctr"/>
            <a:r>
              <a:rPr lang="en-CA" sz="3000" dirty="0">
                <a:latin typeface="+mj-lt"/>
                <a:cs typeface="Arial" panose="020B0604020202020204" pitchFamily="34" charset="0"/>
              </a:rPr>
              <a:t>Biomarker Levels (%)</a:t>
            </a:r>
          </a:p>
        </p:txBody>
      </p:sp>
      <p:sp>
        <p:nvSpPr>
          <p:cNvPr id="246" name="TextBox 245">
            <a:extLst>
              <a:ext uri="{FF2B5EF4-FFF2-40B4-BE49-F238E27FC236}">
                <a16:creationId xmlns:a16="http://schemas.microsoft.com/office/drawing/2014/main" id="{5547D8FA-7CA2-E7C7-80AE-0DEE2B9A597A}"/>
              </a:ext>
            </a:extLst>
          </p:cNvPr>
          <p:cNvSpPr txBox="1"/>
          <p:nvPr/>
        </p:nvSpPr>
        <p:spPr>
          <a:xfrm rot="16200000">
            <a:off x="19618203" y="29089242"/>
            <a:ext cx="5346865" cy="1015663"/>
          </a:xfrm>
          <a:prstGeom prst="rect">
            <a:avLst/>
          </a:prstGeom>
          <a:noFill/>
        </p:spPr>
        <p:txBody>
          <a:bodyPr wrap="square" rtlCol="0">
            <a:spAutoFit/>
          </a:bodyPr>
          <a:lstStyle/>
          <a:p>
            <a:pPr algn="ctr"/>
            <a:r>
              <a:rPr lang="en-CA" sz="3000" dirty="0">
                <a:latin typeface="+mj-lt"/>
                <a:cs typeface="Arial" panose="020B0604020202020204" pitchFamily="34" charset="0"/>
              </a:rPr>
              <a:t>Average APC Composite Cognitive Scores (%)</a:t>
            </a:r>
          </a:p>
        </p:txBody>
      </p:sp>
      <p:sp>
        <p:nvSpPr>
          <p:cNvPr id="249" name="TextBox 2">
            <a:extLst>
              <a:ext uri="{FF2B5EF4-FFF2-40B4-BE49-F238E27FC236}">
                <a16:creationId xmlns:a16="http://schemas.microsoft.com/office/drawing/2014/main" id="{243C6054-32CE-6C22-FC0F-695919B5182A}"/>
              </a:ext>
            </a:extLst>
          </p:cNvPr>
          <p:cNvSpPr txBox="1">
            <a:spLocks noChangeArrowheads="1"/>
          </p:cNvSpPr>
          <p:nvPr/>
        </p:nvSpPr>
        <p:spPr bwMode="auto">
          <a:xfrm>
            <a:off x="25333819" y="24932693"/>
            <a:ext cx="155312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200"/>
              </a:spcAft>
              <a:buNone/>
              <a:defRPr/>
            </a:pPr>
            <a:r>
              <a:rPr lang="en-US" altLang="en-US" sz="3000" dirty="0">
                <a:latin typeface="+mj-lt"/>
                <a:cs typeface="Arial" panose="020B0604020202020204" pitchFamily="34" charset="0"/>
              </a:rPr>
              <a:t>Clusters</a:t>
            </a:r>
          </a:p>
        </p:txBody>
      </p:sp>
      <p:sp>
        <p:nvSpPr>
          <p:cNvPr id="252" name="TextBox 2">
            <a:extLst>
              <a:ext uri="{FF2B5EF4-FFF2-40B4-BE49-F238E27FC236}">
                <a16:creationId xmlns:a16="http://schemas.microsoft.com/office/drawing/2014/main" id="{7F87B637-0D09-5740-5BB3-A0FC7CE89D13}"/>
              </a:ext>
            </a:extLst>
          </p:cNvPr>
          <p:cNvSpPr txBox="1">
            <a:spLocks noChangeArrowheads="1"/>
          </p:cNvSpPr>
          <p:nvPr/>
        </p:nvSpPr>
        <p:spPr bwMode="auto">
          <a:xfrm>
            <a:off x="22291635" y="19035774"/>
            <a:ext cx="94711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algn="ctr" eaLnBrk="1" hangingPunct="1">
              <a:spcBef>
                <a:spcPct val="0"/>
              </a:spcBef>
              <a:spcAft>
                <a:spcPts val="1200"/>
              </a:spcAft>
              <a:buNone/>
              <a:defRPr/>
            </a:pPr>
            <a:r>
              <a:rPr lang="en-US" altLang="en-US" sz="3200" b="1" dirty="0">
                <a:latin typeface="+mj-lt"/>
                <a:cs typeface="Arial" panose="020B0604020202020204" pitchFamily="34" charset="0"/>
              </a:rPr>
              <a:t>Figure 3. APOE e4 and final AD diagnosis</a:t>
            </a:r>
            <a:endParaRPr lang="en-US" altLang="en-US" sz="3200" b="1" i="1" dirty="0">
              <a:latin typeface="+mj-lt"/>
              <a:cs typeface="Arial" panose="020B0604020202020204" pitchFamily="34" charset="0"/>
            </a:endParaRPr>
          </a:p>
        </p:txBody>
      </p:sp>
      <p:sp>
        <p:nvSpPr>
          <p:cNvPr id="253" name="TextBox 252">
            <a:extLst>
              <a:ext uri="{FF2B5EF4-FFF2-40B4-BE49-F238E27FC236}">
                <a16:creationId xmlns:a16="http://schemas.microsoft.com/office/drawing/2014/main" id="{6C9F8104-5D96-287A-FECC-4870D80DE63D}"/>
              </a:ext>
            </a:extLst>
          </p:cNvPr>
          <p:cNvSpPr txBox="1"/>
          <p:nvPr/>
        </p:nvSpPr>
        <p:spPr>
          <a:xfrm rot="16200000">
            <a:off x="20509926" y="15879147"/>
            <a:ext cx="4251321" cy="1015663"/>
          </a:xfrm>
          <a:prstGeom prst="rect">
            <a:avLst/>
          </a:prstGeom>
          <a:noFill/>
        </p:spPr>
        <p:txBody>
          <a:bodyPr wrap="square" rtlCol="0">
            <a:spAutoFit/>
          </a:bodyPr>
          <a:lstStyle/>
          <a:p>
            <a:pPr algn="ctr"/>
            <a:r>
              <a:rPr lang="en-CA" sz="3000" dirty="0">
                <a:latin typeface="+mj-lt"/>
                <a:cs typeface="Arial" panose="020B0604020202020204" pitchFamily="34" charset="0"/>
              </a:rPr>
              <a:t>Total number of participants</a:t>
            </a:r>
          </a:p>
        </p:txBody>
      </p:sp>
      <p:sp>
        <p:nvSpPr>
          <p:cNvPr id="49" name="TextBox 2">
            <a:extLst>
              <a:ext uri="{FF2B5EF4-FFF2-40B4-BE49-F238E27FC236}">
                <a16:creationId xmlns:a16="http://schemas.microsoft.com/office/drawing/2014/main" id="{03D2DB53-20E2-D777-8835-995510351CB5}"/>
              </a:ext>
            </a:extLst>
          </p:cNvPr>
          <p:cNvSpPr txBox="1">
            <a:spLocks noChangeArrowheads="1"/>
          </p:cNvSpPr>
          <p:nvPr/>
        </p:nvSpPr>
        <p:spPr bwMode="auto">
          <a:xfrm>
            <a:off x="24361254" y="18556557"/>
            <a:ext cx="212373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200"/>
              </a:spcAft>
              <a:buNone/>
              <a:defRPr/>
            </a:pPr>
            <a:r>
              <a:rPr lang="en-US" altLang="en-US" sz="3000" dirty="0">
                <a:latin typeface="+mj-lt"/>
                <a:cs typeface="Arial" panose="020B0604020202020204" pitchFamily="34" charset="0"/>
              </a:rPr>
              <a:t>Cluster one</a:t>
            </a:r>
          </a:p>
        </p:txBody>
      </p:sp>
      <p:sp>
        <p:nvSpPr>
          <p:cNvPr id="51" name="TextBox 2">
            <a:extLst>
              <a:ext uri="{FF2B5EF4-FFF2-40B4-BE49-F238E27FC236}">
                <a16:creationId xmlns:a16="http://schemas.microsoft.com/office/drawing/2014/main" id="{7381A027-2427-CD15-ABE6-B8CD9B748CF7}"/>
              </a:ext>
            </a:extLst>
          </p:cNvPr>
          <p:cNvSpPr txBox="1">
            <a:spLocks noChangeArrowheads="1"/>
          </p:cNvSpPr>
          <p:nvPr/>
        </p:nvSpPr>
        <p:spPr bwMode="auto">
          <a:xfrm>
            <a:off x="28199428" y="18585756"/>
            <a:ext cx="212373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200"/>
              </a:spcAft>
              <a:buNone/>
              <a:defRPr/>
            </a:pPr>
            <a:r>
              <a:rPr lang="en-US" altLang="en-US" sz="3000" dirty="0">
                <a:latin typeface="+mj-lt"/>
                <a:cs typeface="Arial" panose="020B0604020202020204" pitchFamily="34" charset="0"/>
              </a:rPr>
              <a:t>Cluster two</a:t>
            </a:r>
          </a:p>
        </p:txBody>
      </p:sp>
      <p:grpSp>
        <p:nvGrpSpPr>
          <p:cNvPr id="55" name="Group 54">
            <a:extLst>
              <a:ext uri="{FF2B5EF4-FFF2-40B4-BE49-F238E27FC236}">
                <a16:creationId xmlns:a16="http://schemas.microsoft.com/office/drawing/2014/main" id="{087CF5AA-606C-2536-49A3-D279B9E7B32F}"/>
              </a:ext>
            </a:extLst>
          </p:cNvPr>
          <p:cNvGrpSpPr/>
          <p:nvPr/>
        </p:nvGrpSpPr>
        <p:grpSpPr>
          <a:xfrm>
            <a:off x="29783522" y="14585524"/>
            <a:ext cx="1406384" cy="1626269"/>
            <a:chOff x="34312528" y="8509818"/>
            <a:chExt cx="1406384" cy="1626269"/>
          </a:xfrm>
          <a:effectLst>
            <a:outerShdw blurRad="50800" dist="38100" dir="2700000" algn="tl" rotWithShape="0">
              <a:prstClr val="black">
                <a:alpha val="40000"/>
              </a:prstClr>
            </a:outerShdw>
          </a:effectLst>
        </p:grpSpPr>
        <p:sp>
          <p:nvSpPr>
            <p:cNvPr id="59" name="TextBox 58">
              <a:extLst>
                <a:ext uri="{FF2B5EF4-FFF2-40B4-BE49-F238E27FC236}">
                  <a16:creationId xmlns:a16="http://schemas.microsoft.com/office/drawing/2014/main" id="{4091A759-2E66-3638-8BEA-41A77B2586BC}"/>
                </a:ext>
              </a:extLst>
            </p:cNvPr>
            <p:cNvSpPr txBox="1"/>
            <p:nvPr/>
          </p:nvSpPr>
          <p:spPr>
            <a:xfrm>
              <a:off x="34312528" y="8509818"/>
              <a:ext cx="1406379" cy="553998"/>
            </a:xfrm>
            <a:prstGeom prst="rect">
              <a:avLst/>
            </a:prstGeom>
            <a:solidFill>
              <a:srgbClr val="EFEDF5"/>
            </a:solidFill>
            <a:ln>
              <a:solidFill>
                <a:srgbClr val="EFEDF5"/>
              </a:solidFill>
            </a:ln>
          </p:spPr>
          <p:txBody>
            <a:bodyPr wrap="square">
              <a:spAutoFit/>
            </a:bodyPr>
            <a:lstStyle/>
            <a:p>
              <a:pPr algn="ctr"/>
              <a:r>
                <a:rPr lang="en-CA" sz="3000" b="1" dirty="0">
                  <a:solidFill>
                    <a:schemeClr val="accent4">
                      <a:lumMod val="50000"/>
                    </a:schemeClr>
                  </a:solidFill>
                  <a:latin typeface="+mj-lt"/>
                  <a:cs typeface="Arial" panose="020B0604020202020204" pitchFamily="34" charset="0"/>
                </a:rPr>
                <a:t>AD</a:t>
              </a:r>
            </a:p>
          </p:txBody>
        </p:sp>
        <p:sp>
          <p:nvSpPr>
            <p:cNvPr id="64" name="TextBox 63">
              <a:extLst>
                <a:ext uri="{FF2B5EF4-FFF2-40B4-BE49-F238E27FC236}">
                  <a16:creationId xmlns:a16="http://schemas.microsoft.com/office/drawing/2014/main" id="{6FECE9BE-40CC-0529-6E71-75634CF12294}"/>
                </a:ext>
              </a:extLst>
            </p:cNvPr>
            <p:cNvSpPr txBox="1"/>
            <p:nvPr/>
          </p:nvSpPr>
          <p:spPr>
            <a:xfrm>
              <a:off x="34312528" y="9043218"/>
              <a:ext cx="1406379" cy="553998"/>
            </a:xfrm>
            <a:prstGeom prst="rect">
              <a:avLst/>
            </a:prstGeom>
            <a:solidFill>
              <a:srgbClr val="BCBDDC"/>
            </a:solidFill>
            <a:ln>
              <a:solidFill>
                <a:srgbClr val="BCBDDC"/>
              </a:solidFill>
            </a:ln>
          </p:spPr>
          <p:txBody>
            <a:bodyPr wrap="square">
              <a:spAutoFit/>
            </a:bodyPr>
            <a:lstStyle/>
            <a:p>
              <a:pPr algn="ctr"/>
              <a:r>
                <a:rPr lang="en-CA" altLang="en-US" sz="3000" b="1" dirty="0">
                  <a:solidFill>
                    <a:schemeClr val="accent4">
                      <a:lumMod val="50000"/>
                    </a:schemeClr>
                  </a:solidFill>
                  <a:latin typeface="+mj-lt"/>
                  <a:cs typeface="Arial" panose="020B0604020202020204" pitchFamily="34" charset="0"/>
                </a:rPr>
                <a:t>CN</a:t>
              </a:r>
              <a:endParaRPr lang="en-CA" sz="3000" b="1" dirty="0">
                <a:solidFill>
                  <a:schemeClr val="accent4">
                    <a:lumMod val="50000"/>
                  </a:schemeClr>
                </a:solidFill>
                <a:latin typeface="+mj-lt"/>
                <a:cs typeface="Arial" panose="020B0604020202020204" pitchFamily="34" charset="0"/>
              </a:endParaRPr>
            </a:p>
          </p:txBody>
        </p:sp>
        <p:sp>
          <p:nvSpPr>
            <p:cNvPr id="66" name="TextBox 65">
              <a:extLst>
                <a:ext uri="{FF2B5EF4-FFF2-40B4-BE49-F238E27FC236}">
                  <a16:creationId xmlns:a16="http://schemas.microsoft.com/office/drawing/2014/main" id="{05E146C2-F7BE-5568-57E0-75A3FB293BD9}"/>
                </a:ext>
              </a:extLst>
            </p:cNvPr>
            <p:cNvSpPr txBox="1"/>
            <p:nvPr/>
          </p:nvSpPr>
          <p:spPr>
            <a:xfrm>
              <a:off x="34312528" y="9582089"/>
              <a:ext cx="1406384" cy="553998"/>
            </a:xfrm>
            <a:prstGeom prst="rect">
              <a:avLst/>
            </a:prstGeom>
            <a:solidFill>
              <a:srgbClr val="776DB4"/>
            </a:solidFill>
            <a:ln>
              <a:solidFill>
                <a:srgbClr val="776DB4"/>
              </a:solidFill>
            </a:ln>
          </p:spPr>
          <p:txBody>
            <a:bodyPr wrap="square">
              <a:spAutoFit/>
            </a:bodyPr>
            <a:lstStyle/>
            <a:p>
              <a:pPr algn="ctr"/>
              <a:r>
                <a:rPr lang="en-CA" sz="3000" b="1" dirty="0">
                  <a:solidFill>
                    <a:schemeClr val="bg1"/>
                  </a:solidFill>
                  <a:latin typeface="+mj-lt"/>
                  <a:cs typeface="Arial" panose="020B0604020202020204" pitchFamily="34" charset="0"/>
                </a:rPr>
                <a:t>MCI</a:t>
              </a:r>
            </a:p>
          </p:txBody>
        </p:sp>
      </p:grpSp>
      <p:grpSp>
        <p:nvGrpSpPr>
          <p:cNvPr id="71" name="Group 70">
            <a:extLst>
              <a:ext uri="{FF2B5EF4-FFF2-40B4-BE49-F238E27FC236}">
                <a16:creationId xmlns:a16="http://schemas.microsoft.com/office/drawing/2014/main" id="{474D8CFE-80A7-3E1D-7069-1AF7CBB37863}"/>
              </a:ext>
            </a:extLst>
          </p:cNvPr>
          <p:cNvGrpSpPr/>
          <p:nvPr/>
        </p:nvGrpSpPr>
        <p:grpSpPr>
          <a:xfrm>
            <a:off x="29213539" y="28276399"/>
            <a:ext cx="1765295" cy="2047220"/>
            <a:chOff x="34824581" y="22710241"/>
            <a:chExt cx="2153338" cy="2047220"/>
          </a:xfrm>
          <a:effectLst>
            <a:outerShdw blurRad="50800" dist="38100" dir="2700000" algn="tl" rotWithShape="0">
              <a:prstClr val="black">
                <a:alpha val="40000"/>
              </a:prstClr>
            </a:outerShdw>
          </a:effectLst>
        </p:grpSpPr>
        <p:sp>
          <p:nvSpPr>
            <p:cNvPr id="72" name="TextBox 71">
              <a:extLst>
                <a:ext uri="{FF2B5EF4-FFF2-40B4-BE49-F238E27FC236}">
                  <a16:creationId xmlns:a16="http://schemas.microsoft.com/office/drawing/2014/main" id="{ADA90281-65A2-C1E4-03D9-9CED814409E7}"/>
                </a:ext>
              </a:extLst>
            </p:cNvPr>
            <p:cNvSpPr txBox="1"/>
            <p:nvPr/>
          </p:nvSpPr>
          <p:spPr>
            <a:xfrm>
              <a:off x="34824582" y="22710241"/>
              <a:ext cx="2153330" cy="1384995"/>
            </a:xfrm>
            <a:prstGeom prst="rect">
              <a:avLst/>
            </a:prstGeom>
            <a:solidFill>
              <a:srgbClr val="BBD0FF"/>
            </a:solidFill>
            <a:ln>
              <a:solidFill>
                <a:srgbClr val="BBD0FF"/>
              </a:solidFill>
            </a:ln>
          </p:spPr>
          <p:txBody>
            <a:bodyPr wrap="square">
              <a:spAutoFit/>
            </a:bodyPr>
            <a:lstStyle/>
            <a:p>
              <a:pPr algn="ctr"/>
              <a:r>
                <a:rPr lang="en-CA" sz="2800" b="1" dirty="0">
                  <a:solidFill>
                    <a:srgbClr val="0034A8"/>
                  </a:solidFill>
                  <a:latin typeface="+mj-lt"/>
                  <a:cs typeface="Arial" panose="020B0604020202020204" pitchFamily="34" charset="0"/>
                </a:rPr>
                <a:t>Executive function</a:t>
              </a:r>
            </a:p>
          </p:txBody>
        </p:sp>
        <p:sp>
          <p:nvSpPr>
            <p:cNvPr id="77" name="TextBox 76">
              <a:extLst>
                <a:ext uri="{FF2B5EF4-FFF2-40B4-BE49-F238E27FC236}">
                  <a16:creationId xmlns:a16="http://schemas.microsoft.com/office/drawing/2014/main" id="{8EFBF436-519A-8ED1-9198-197E1E24A191}"/>
                </a:ext>
              </a:extLst>
            </p:cNvPr>
            <p:cNvSpPr txBox="1"/>
            <p:nvPr/>
          </p:nvSpPr>
          <p:spPr>
            <a:xfrm>
              <a:off x="34824581" y="23659607"/>
              <a:ext cx="2153330" cy="954107"/>
            </a:xfrm>
            <a:prstGeom prst="rect">
              <a:avLst/>
            </a:prstGeom>
            <a:solidFill>
              <a:srgbClr val="C8B6FF"/>
            </a:solidFill>
            <a:ln>
              <a:solidFill>
                <a:srgbClr val="C8B6FF"/>
              </a:solidFill>
            </a:ln>
          </p:spPr>
          <p:txBody>
            <a:bodyPr wrap="square">
              <a:spAutoFit/>
            </a:bodyPr>
            <a:lstStyle/>
            <a:p>
              <a:pPr algn="ctr"/>
              <a:r>
                <a:rPr lang="en-CA" altLang="en-US" sz="2800" b="1" dirty="0">
                  <a:solidFill>
                    <a:srgbClr val="2700A4"/>
                  </a:solidFill>
                  <a:latin typeface="+mj-lt"/>
                  <a:cs typeface="Arial" panose="020B0604020202020204" pitchFamily="34" charset="0"/>
                </a:rPr>
                <a:t>Language</a:t>
              </a:r>
              <a:endParaRPr lang="en-CA" sz="2800" b="1" dirty="0">
                <a:solidFill>
                  <a:srgbClr val="2700A4"/>
                </a:solidFill>
                <a:latin typeface="+mj-lt"/>
                <a:cs typeface="Arial" panose="020B0604020202020204" pitchFamily="34" charset="0"/>
              </a:endParaRPr>
            </a:p>
          </p:txBody>
        </p:sp>
        <p:sp>
          <p:nvSpPr>
            <p:cNvPr id="78" name="TextBox 77">
              <a:extLst>
                <a:ext uri="{FF2B5EF4-FFF2-40B4-BE49-F238E27FC236}">
                  <a16:creationId xmlns:a16="http://schemas.microsoft.com/office/drawing/2014/main" id="{373B51A9-375E-4436-D070-E2E227773BD7}"/>
                </a:ext>
              </a:extLst>
            </p:cNvPr>
            <p:cNvSpPr txBox="1"/>
            <p:nvPr/>
          </p:nvSpPr>
          <p:spPr>
            <a:xfrm>
              <a:off x="34824581" y="24234241"/>
              <a:ext cx="2153338" cy="523220"/>
            </a:xfrm>
            <a:prstGeom prst="rect">
              <a:avLst/>
            </a:prstGeom>
            <a:solidFill>
              <a:srgbClr val="FFD6FF"/>
            </a:solidFill>
            <a:ln>
              <a:solidFill>
                <a:srgbClr val="FFD6FF"/>
              </a:solidFill>
            </a:ln>
          </p:spPr>
          <p:txBody>
            <a:bodyPr wrap="square">
              <a:spAutoFit/>
            </a:bodyPr>
            <a:lstStyle/>
            <a:p>
              <a:pPr algn="ctr"/>
              <a:r>
                <a:rPr lang="en-CA" sz="2800" b="1" dirty="0">
                  <a:solidFill>
                    <a:srgbClr val="8E008E"/>
                  </a:solidFill>
                  <a:latin typeface="+mj-lt"/>
                  <a:cs typeface="Arial" panose="020B0604020202020204" pitchFamily="34" charset="0"/>
                </a:rPr>
                <a:t>Memory</a:t>
              </a:r>
            </a:p>
          </p:txBody>
        </p:sp>
      </p:grpSp>
      <p:sp>
        <p:nvSpPr>
          <p:cNvPr id="87" name="TextBox 2">
            <a:extLst>
              <a:ext uri="{FF2B5EF4-FFF2-40B4-BE49-F238E27FC236}">
                <a16:creationId xmlns:a16="http://schemas.microsoft.com/office/drawing/2014/main" id="{BDAED9C0-078B-FE5D-CC30-B68E78C2A6D9}"/>
              </a:ext>
            </a:extLst>
          </p:cNvPr>
          <p:cNvSpPr txBox="1">
            <a:spLocks noChangeArrowheads="1"/>
          </p:cNvSpPr>
          <p:nvPr/>
        </p:nvSpPr>
        <p:spPr bwMode="auto">
          <a:xfrm>
            <a:off x="16600127" y="24934877"/>
            <a:ext cx="148854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200"/>
              </a:spcAft>
              <a:buNone/>
              <a:defRPr/>
            </a:pPr>
            <a:r>
              <a:rPr lang="en-US" altLang="en-US" sz="3000" dirty="0">
                <a:latin typeface="+mj-lt"/>
                <a:cs typeface="Arial" panose="020B0604020202020204" pitchFamily="34" charset="0"/>
              </a:rPr>
              <a:t>Clusters</a:t>
            </a:r>
          </a:p>
        </p:txBody>
      </p:sp>
      <p:sp>
        <p:nvSpPr>
          <p:cNvPr id="15" name="TextBox 2">
            <a:extLst>
              <a:ext uri="{FF2B5EF4-FFF2-40B4-BE49-F238E27FC236}">
                <a16:creationId xmlns:a16="http://schemas.microsoft.com/office/drawing/2014/main" id="{8BAD6A2D-6422-16AF-E6BB-04AF84EEAF6A}"/>
              </a:ext>
            </a:extLst>
          </p:cNvPr>
          <p:cNvSpPr txBox="1">
            <a:spLocks noChangeArrowheads="1"/>
          </p:cNvSpPr>
          <p:nvPr/>
        </p:nvSpPr>
        <p:spPr bwMode="auto">
          <a:xfrm>
            <a:off x="14531833" y="27272734"/>
            <a:ext cx="51007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algn="ctr" eaLnBrk="1" hangingPunct="1">
              <a:spcBef>
                <a:spcPct val="0"/>
              </a:spcBef>
              <a:spcAft>
                <a:spcPts val="1200"/>
              </a:spcAft>
              <a:buNone/>
              <a:defRPr/>
            </a:pPr>
            <a:r>
              <a:rPr lang="en-US" altLang="en-US" sz="3000" b="1" dirty="0">
                <a:latin typeface="+mj-lt"/>
                <a:cs typeface="Arial" panose="020B0604020202020204" pitchFamily="34" charset="0"/>
              </a:rPr>
              <a:t>A) Baseline</a:t>
            </a:r>
          </a:p>
        </p:txBody>
      </p:sp>
      <p:sp>
        <p:nvSpPr>
          <p:cNvPr id="225" name="TextBox 2">
            <a:extLst>
              <a:ext uri="{FF2B5EF4-FFF2-40B4-BE49-F238E27FC236}">
                <a16:creationId xmlns:a16="http://schemas.microsoft.com/office/drawing/2014/main" id="{D28F999C-82DE-0118-D30C-A19A2E6594FD}"/>
              </a:ext>
            </a:extLst>
          </p:cNvPr>
          <p:cNvSpPr txBox="1">
            <a:spLocks noChangeArrowheads="1"/>
          </p:cNvSpPr>
          <p:nvPr/>
        </p:nvSpPr>
        <p:spPr bwMode="auto">
          <a:xfrm>
            <a:off x="23403680" y="27166949"/>
            <a:ext cx="5355875" cy="555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algn="ctr" eaLnBrk="1" hangingPunct="1">
              <a:spcBef>
                <a:spcPct val="0"/>
              </a:spcBef>
              <a:spcAft>
                <a:spcPts val="1200"/>
              </a:spcAft>
              <a:buNone/>
              <a:defRPr/>
            </a:pPr>
            <a:r>
              <a:rPr lang="en-US" altLang="en-US" sz="3000" b="1" dirty="0">
                <a:latin typeface="+mj-lt"/>
                <a:cs typeface="Arial" panose="020B0604020202020204" pitchFamily="34" charset="0"/>
              </a:rPr>
              <a:t>B) Annual Percentage Change</a:t>
            </a:r>
          </a:p>
        </p:txBody>
      </p:sp>
      <p:sp>
        <p:nvSpPr>
          <p:cNvPr id="226" name="TextBox 225">
            <a:extLst>
              <a:ext uri="{FF2B5EF4-FFF2-40B4-BE49-F238E27FC236}">
                <a16:creationId xmlns:a16="http://schemas.microsoft.com/office/drawing/2014/main" id="{4E90661F-34B2-B0CB-85B0-9E61CB6A7502}"/>
              </a:ext>
            </a:extLst>
          </p:cNvPr>
          <p:cNvSpPr txBox="1"/>
          <p:nvPr/>
        </p:nvSpPr>
        <p:spPr>
          <a:xfrm>
            <a:off x="25069784" y="14535710"/>
            <a:ext cx="2035108" cy="553998"/>
          </a:xfrm>
          <a:prstGeom prst="rect">
            <a:avLst/>
          </a:prstGeom>
          <a:noFill/>
        </p:spPr>
        <p:txBody>
          <a:bodyPr wrap="square" rtlCol="0">
            <a:spAutoFit/>
          </a:bodyPr>
          <a:lstStyle/>
          <a:p>
            <a:r>
              <a:rPr lang="en-CA" sz="3000" dirty="0"/>
              <a:t>X</a:t>
            </a:r>
            <a:r>
              <a:rPr lang="en-CA" sz="3000" baseline="30000" dirty="0"/>
              <a:t>2</a:t>
            </a:r>
            <a:r>
              <a:rPr lang="en-CA" sz="3000" dirty="0"/>
              <a:t> = 4.4727</a:t>
            </a:r>
          </a:p>
        </p:txBody>
      </p:sp>
      <p:sp>
        <p:nvSpPr>
          <p:cNvPr id="234" name="TextBox 2">
            <a:extLst>
              <a:ext uri="{FF2B5EF4-FFF2-40B4-BE49-F238E27FC236}">
                <a16:creationId xmlns:a16="http://schemas.microsoft.com/office/drawing/2014/main" id="{86DB8811-6FFE-1B95-A9D9-27B70B2754AD}"/>
              </a:ext>
            </a:extLst>
          </p:cNvPr>
          <p:cNvSpPr txBox="1">
            <a:spLocks noChangeArrowheads="1"/>
          </p:cNvSpPr>
          <p:nvPr/>
        </p:nvSpPr>
        <p:spPr bwMode="auto">
          <a:xfrm>
            <a:off x="16671929" y="31734669"/>
            <a:ext cx="148854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200"/>
              </a:spcAft>
              <a:buNone/>
              <a:defRPr/>
            </a:pPr>
            <a:r>
              <a:rPr lang="en-US" altLang="en-US" sz="3000" dirty="0">
                <a:latin typeface="+mj-lt"/>
                <a:cs typeface="Arial" panose="020B0604020202020204" pitchFamily="34" charset="0"/>
              </a:rPr>
              <a:t>Clusters</a:t>
            </a:r>
          </a:p>
        </p:txBody>
      </p:sp>
      <p:sp>
        <p:nvSpPr>
          <p:cNvPr id="238" name="TextBox 237">
            <a:extLst>
              <a:ext uri="{FF2B5EF4-FFF2-40B4-BE49-F238E27FC236}">
                <a16:creationId xmlns:a16="http://schemas.microsoft.com/office/drawing/2014/main" id="{116D99C0-80DF-30BB-A4B9-7D049365B343}"/>
              </a:ext>
            </a:extLst>
          </p:cNvPr>
          <p:cNvSpPr txBox="1"/>
          <p:nvPr/>
        </p:nvSpPr>
        <p:spPr>
          <a:xfrm>
            <a:off x="25856345" y="21754526"/>
            <a:ext cx="527501" cy="553998"/>
          </a:xfrm>
          <a:prstGeom prst="rect">
            <a:avLst/>
          </a:prstGeom>
          <a:noFill/>
        </p:spPr>
        <p:txBody>
          <a:bodyPr wrap="square" rtlCol="0">
            <a:spAutoFit/>
          </a:bodyPr>
          <a:lstStyle/>
          <a:p>
            <a:r>
              <a:rPr lang="en-CA" sz="3000" dirty="0"/>
              <a:t>*</a:t>
            </a:r>
          </a:p>
        </p:txBody>
      </p:sp>
      <p:sp>
        <p:nvSpPr>
          <p:cNvPr id="248" name="Rectangle 247">
            <a:extLst>
              <a:ext uri="{FF2B5EF4-FFF2-40B4-BE49-F238E27FC236}">
                <a16:creationId xmlns:a16="http://schemas.microsoft.com/office/drawing/2014/main" id="{28507AA7-8D6B-80C5-AB7D-97ED61C1D447}"/>
              </a:ext>
            </a:extLst>
          </p:cNvPr>
          <p:cNvSpPr/>
          <p:nvPr/>
        </p:nvSpPr>
        <p:spPr>
          <a:xfrm>
            <a:off x="25237196" y="22159687"/>
            <a:ext cx="364001" cy="2210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9" name="TextBox 238">
            <a:extLst>
              <a:ext uri="{FF2B5EF4-FFF2-40B4-BE49-F238E27FC236}">
                <a16:creationId xmlns:a16="http://schemas.microsoft.com/office/drawing/2014/main" id="{D6714010-7155-EE6E-6E65-3E4CD84A78CE}"/>
              </a:ext>
            </a:extLst>
          </p:cNvPr>
          <p:cNvSpPr txBox="1"/>
          <p:nvPr/>
        </p:nvSpPr>
        <p:spPr>
          <a:xfrm>
            <a:off x="25024181" y="22141618"/>
            <a:ext cx="878200" cy="553998"/>
          </a:xfrm>
          <a:prstGeom prst="rect">
            <a:avLst/>
          </a:prstGeom>
          <a:noFill/>
        </p:spPr>
        <p:txBody>
          <a:bodyPr wrap="square" rtlCol="0">
            <a:spAutoFit/>
          </a:bodyPr>
          <a:lstStyle/>
          <a:p>
            <a:r>
              <a:rPr lang="en-CA" sz="3000" dirty="0"/>
              <a:t>***</a:t>
            </a:r>
          </a:p>
        </p:txBody>
      </p:sp>
      <p:sp>
        <p:nvSpPr>
          <p:cNvPr id="247" name="Rectangle 246">
            <a:extLst>
              <a:ext uri="{FF2B5EF4-FFF2-40B4-BE49-F238E27FC236}">
                <a16:creationId xmlns:a16="http://schemas.microsoft.com/office/drawing/2014/main" id="{B5D4F6CD-4837-A2ED-557C-A8AACD48A633}"/>
              </a:ext>
            </a:extLst>
          </p:cNvPr>
          <p:cNvSpPr/>
          <p:nvPr/>
        </p:nvSpPr>
        <p:spPr>
          <a:xfrm>
            <a:off x="19241975" y="21488729"/>
            <a:ext cx="364001" cy="2210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1" name="TextBox 240">
            <a:extLst>
              <a:ext uri="{FF2B5EF4-FFF2-40B4-BE49-F238E27FC236}">
                <a16:creationId xmlns:a16="http://schemas.microsoft.com/office/drawing/2014/main" id="{9D45611E-547A-D0D9-DCB3-CC56855CA228}"/>
              </a:ext>
            </a:extLst>
          </p:cNvPr>
          <p:cNvSpPr txBox="1"/>
          <p:nvPr/>
        </p:nvSpPr>
        <p:spPr>
          <a:xfrm>
            <a:off x="19057712" y="21429979"/>
            <a:ext cx="878200" cy="553998"/>
          </a:xfrm>
          <a:prstGeom prst="rect">
            <a:avLst/>
          </a:prstGeom>
          <a:noFill/>
        </p:spPr>
        <p:txBody>
          <a:bodyPr wrap="square" rtlCol="0">
            <a:spAutoFit/>
          </a:bodyPr>
          <a:lstStyle/>
          <a:p>
            <a:r>
              <a:rPr lang="en-CA" sz="3000" dirty="0"/>
              <a:t>***</a:t>
            </a:r>
          </a:p>
        </p:txBody>
      </p:sp>
      <p:sp>
        <p:nvSpPr>
          <p:cNvPr id="244" name="Rectangle 243">
            <a:extLst>
              <a:ext uri="{FF2B5EF4-FFF2-40B4-BE49-F238E27FC236}">
                <a16:creationId xmlns:a16="http://schemas.microsoft.com/office/drawing/2014/main" id="{FD6A2769-287C-A0B9-4964-AC0B56B070EF}"/>
              </a:ext>
            </a:extLst>
          </p:cNvPr>
          <p:cNvSpPr/>
          <p:nvPr/>
        </p:nvSpPr>
        <p:spPr>
          <a:xfrm>
            <a:off x="17133371" y="21477604"/>
            <a:ext cx="364001" cy="2210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2" name="TextBox 241">
            <a:extLst>
              <a:ext uri="{FF2B5EF4-FFF2-40B4-BE49-F238E27FC236}">
                <a16:creationId xmlns:a16="http://schemas.microsoft.com/office/drawing/2014/main" id="{33187AAF-5DE8-B65D-D2CA-FBDE4AE733DE}"/>
              </a:ext>
            </a:extLst>
          </p:cNvPr>
          <p:cNvSpPr txBox="1"/>
          <p:nvPr/>
        </p:nvSpPr>
        <p:spPr>
          <a:xfrm>
            <a:off x="16945338" y="21441049"/>
            <a:ext cx="878200" cy="553998"/>
          </a:xfrm>
          <a:prstGeom prst="rect">
            <a:avLst/>
          </a:prstGeom>
          <a:noFill/>
        </p:spPr>
        <p:txBody>
          <a:bodyPr wrap="square" rtlCol="0">
            <a:spAutoFit/>
          </a:bodyPr>
          <a:lstStyle/>
          <a:p>
            <a:r>
              <a:rPr lang="en-CA" sz="3000" dirty="0"/>
              <a:t>***</a:t>
            </a:r>
          </a:p>
        </p:txBody>
      </p:sp>
      <p:sp>
        <p:nvSpPr>
          <p:cNvPr id="243" name="TextBox 242">
            <a:extLst>
              <a:ext uri="{FF2B5EF4-FFF2-40B4-BE49-F238E27FC236}">
                <a16:creationId xmlns:a16="http://schemas.microsoft.com/office/drawing/2014/main" id="{6FC98074-2594-6B0C-24A9-47D37BE8176D}"/>
              </a:ext>
            </a:extLst>
          </p:cNvPr>
          <p:cNvSpPr txBox="1"/>
          <p:nvPr/>
        </p:nvSpPr>
        <p:spPr>
          <a:xfrm>
            <a:off x="15364068" y="21441497"/>
            <a:ext cx="527501" cy="553998"/>
          </a:xfrm>
          <a:prstGeom prst="rect">
            <a:avLst/>
          </a:prstGeom>
          <a:noFill/>
        </p:spPr>
        <p:txBody>
          <a:bodyPr wrap="square" rtlCol="0">
            <a:spAutoFit/>
          </a:bodyPr>
          <a:lstStyle/>
          <a:p>
            <a:r>
              <a:rPr lang="en-CA" sz="3000" dirty="0"/>
              <a:t>*</a:t>
            </a:r>
          </a:p>
        </p:txBody>
      </p:sp>
      <p:pic>
        <p:nvPicPr>
          <p:cNvPr id="235" name="Picture 234" descr="Graphical user interface, text&#10;&#10;Description automatically generated">
            <a:extLst>
              <a:ext uri="{FF2B5EF4-FFF2-40B4-BE49-F238E27FC236}">
                <a16:creationId xmlns:a16="http://schemas.microsoft.com/office/drawing/2014/main" id="{8377C18E-7F62-4341-F7D2-3BD9603F8B0E}"/>
              </a:ext>
            </a:extLst>
          </p:cNvPr>
          <p:cNvPicPr>
            <a:picLocks noChangeAspect="1"/>
          </p:cNvPicPr>
          <p:nvPr/>
        </p:nvPicPr>
        <p:blipFill rotWithShape="1">
          <a:blip r:embed="rId14">
            <a:extLst>
              <a:ext uri="{28A0092B-C50C-407E-A947-70E740481C1C}">
                <a14:useLocalDpi xmlns:a14="http://schemas.microsoft.com/office/drawing/2010/main" val="0"/>
              </a:ext>
            </a:extLst>
          </a:blip>
          <a:srcRect l="5126" t="5965" r="4183" b="44492"/>
          <a:stretch/>
        </p:blipFill>
        <p:spPr>
          <a:xfrm>
            <a:off x="316831" y="10478931"/>
            <a:ext cx="11668846" cy="2977751"/>
          </a:xfrm>
          <a:prstGeom prst="rect">
            <a:avLst/>
          </a:prstGeom>
        </p:spPr>
      </p:pic>
      <p:sp>
        <p:nvSpPr>
          <p:cNvPr id="254" name="Rectangle 253">
            <a:extLst>
              <a:ext uri="{FF2B5EF4-FFF2-40B4-BE49-F238E27FC236}">
                <a16:creationId xmlns:a16="http://schemas.microsoft.com/office/drawing/2014/main" id="{36B66C8A-2F85-F415-0CB1-99A4D32FE428}"/>
              </a:ext>
            </a:extLst>
          </p:cNvPr>
          <p:cNvSpPr/>
          <p:nvPr/>
        </p:nvSpPr>
        <p:spPr>
          <a:xfrm>
            <a:off x="23391092" y="18172110"/>
            <a:ext cx="3905364" cy="5126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0" name="TextBox 2">
            <a:extLst>
              <a:ext uri="{FF2B5EF4-FFF2-40B4-BE49-F238E27FC236}">
                <a16:creationId xmlns:a16="http://schemas.microsoft.com/office/drawing/2014/main" id="{95D2DF9B-B609-2816-85A4-C2979B627861}"/>
              </a:ext>
            </a:extLst>
          </p:cNvPr>
          <p:cNvSpPr txBox="1">
            <a:spLocks noChangeArrowheads="1"/>
          </p:cNvSpPr>
          <p:nvPr/>
        </p:nvSpPr>
        <p:spPr bwMode="auto">
          <a:xfrm>
            <a:off x="23436402" y="18099552"/>
            <a:ext cx="38777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200"/>
              </a:spcAft>
              <a:buNone/>
              <a:defRPr/>
            </a:pPr>
            <a:r>
              <a:rPr lang="en-US" altLang="en-US" sz="3000" dirty="0">
                <a:latin typeface="+mj-lt"/>
                <a:cs typeface="Arial" panose="020B0604020202020204" pitchFamily="34" charset="0"/>
              </a:rPr>
              <a:t>0 allele 1 allele 2 alleles</a:t>
            </a:r>
          </a:p>
        </p:txBody>
      </p:sp>
      <p:sp>
        <p:nvSpPr>
          <p:cNvPr id="44" name="Rectangle 43">
            <a:extLst>
              <a:ext uri="{FF2B5EF4-FFF2-40B4-BE49-F238E27FC236}">
                <a16:creationId xmlns:a16="http://schemas.microsoft.com/office/drawing/2014/main" id="{839ED440-E03D-F755-EFF0-55E2EE48E647}"/>
              </a:ext>
            </a:extLst>
          </p:cNvPr>
          <p:cNvSpPr/>
          <p:nvPr/>
        </p:nvSpPr>
        <p:spPr>
          <a:xfrm>
            <a:off x="27359487" y="18150343"/>
            <a:ext cx="3787695" cy="5120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5" name="TextBox 2">
            <a:extLst>
              <a:ext uri="{FF2B5EF4-FFF2-40B4-BE49-F238E27FC236}">
                <a16:creationId xmlns:a16="http://schemas.microsoft.com/office/drawing/2014/main" id="{30E84AB7-95A0-2244-3F6E-8688CE3FBE93}"/>
              </a:ext>
            </a:extLst>
          </p:cNvPr>
          <p:cNvSpPr txBox="1">
            <a:spLocks noChangeArrowheads="1"/>
          </p:cNvSpPr>
          <p:nvPr/>
        </p:nvSpPr>
        <p:spPr bwMode="auto">
          <a:xfrm>
            <a:off x="27296456" y="18114975"/>
            <a:ext cx="385072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200"/>
              </a:spcAft>
              <a:buNone/>
              <a:defRPr/>
            </a:pPr>
            <a:r>
              <a:rPr lang="en-US" altLang="en-US" sz="3000" dirty="0">
                <a:latin typeface="+mj-lt"/>
                <a:cs typeface="Arial" panose="020B0604020202020204" pitchFamily="34" charset="0"/>
              </a:rPr>
              <a:t>0 allele 1 allele 2 alleles</a:t>
            </a:r>
          </a:p>
        </p:txBody>
      </p:sp>
      <p:sp>
        <p:nvSpPr>
          <p:cNvPr id="80" name="Rectangle 79">
            <a:extLst>
              <a:ext uri="{FF2B5EF4-FFF2-40B4-BE49-F238E27FC236}">
                <a16:creationId xmlns:a16="http://schemas.microsoft.com/office/drawing/2014/main" id="{98EA7EEC-7995-838D-6BD9-2DB1409BBEF8}"/>
              </a:ext>
            </a:extLst>
          </p:cNvPr>
          <p:cNvSpPr/>
          <p:nvPr/>
        </p:nvSpPr>
        <p:spPr>
          <a:xfrm>
            <a:off x="23791382" y="24726792"/>
            <a:ext cx="4041923" cy="3467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2" name="TextBox 2">
            <a:extLst>
              <a:ext uri="{FF2B5EF4-FFF2-40B4-BE49-F238E27FC236}">
                <a16:creationId xmlns:a16="http://schemas.microsoft.com/office/drawing/2014/main" id="{60216759-B364-6C87-BBCA-26719EA16FA6}"/>
              </a:ext>
            </a:extLst>
          </p:cNvPr>
          <p:cNvSpPr txBox="1">
            <a:spLocks noChangeArrowheads="1"/>
          </p:cNvSpPr>
          <p:nvPr/>
        </p:nvSpPr>
        <p:spPr bwMode="auto">
          <a:xfrm>
            <a:off x="24538527" y="24630490"/>
            <a:ext cx="101566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200"/>
              </a:spcAft>
              <a:buNone/>
              <a:defRPr/>
            </a:pPr>
            <a:r>
              <a:rPr lang="en-US" altLang="en-US" sz="3000" dirty="0">
                <a:latin typeface="+mj-lt"/>
                <a:cs typeface="Arial" panose="020B0604020202020204" pitchFamily="34" charset="0"/>
              </a:rPr>
              <a:t>One</a:t>
            </a:r>
          </a:p>
        </p:txBody>
      </p:sp>
      <p:sp>
        <p:nvSpPr>
          <p:cNvPr id="100" name="TextBox 2">
            <a:extLst>
              <a:ext uri="{FF2B5EF4-FFF2-40B4-BE49-F238E27FC236}">
                <a16:creationId xmlns:a16="http://schemas.microsoft.com/office/drawing/2014/main" id="{9D538DA5-68BE-94DC-698A-FEB021D529A1}"/>
              </a:ext>
            </a:extLst>
          </p:cNvPr>
          <p:cNvSpPr txBox="1">
            <a:spLocks noChangeArrowheads="1"/>
          </p:cNvSpPr>
          <p:nvPr/>
        </p:nvSpPr>
        <p:spPr bwMode="auto">
          <a:xfrm>
            <a:off x="26765183" y="24649596"/>
            <a:ext cx="101566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200"/>
              </a:spcAft>
              <a:buNone/>
              <a:defRPr/>
            </a:pPr>
            <a:r>
              <a:rPr lang="en-US" altLang="en-US" sz="3000" dirty="0">
                <a:latin typeface="+mj-lt"/>
                <a:cs typeface="Arial" panose="020B0604020202020204" pitchFamily="34" charset="0"/>
              </a:rPr>
              <a:t>Two</a:t>
            </a:r>
          </a:p>
        </p:txBody>
      </p:sp>
      <p:sp>
        <p:nvSpPr>
          <p:cNvPr id="101" name="Rectangle 100">
            <a:extLst>
              <a:ext uri="{FF2B5EF4-FFF2-40B4-BE49-F238E27FC236}">
                <a16:creationId xmlns:a16="http://schemas.microsoft.com/office/drawing/2014/main" id="{CB8EB410-7A9C-E316-E568-559EEDD33EA7}"/>
              </a:ext>
            </a:extLst>
          </p:cNvPr>
          <p:cNvSpPr/>
          <p:nvPr/>
        </p:nvSpPr>
        <p:spPr>
          <a:xfrm>
            <a:off x="14883838" y="24647151"/>
            <a:ext cx="5276034" cy="3467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8" name="Rectangle 137">
            <a:extLst>
              <a:ext uri="{FF2B5EF4-FFF2-40B4-BE49-F238E27FC236}">
                <a16:creationId xmlns:a16="http://schemas.microsoft.com/office/drawing/2014/main" id="{BE9144B6-587F-84C0-59D6-01AE45DD7999}"/>
              </a:ext>
            </a:extLst>
          </p:cNvPr>
          <p:cNvSpPr/>
          <p:nvPr/>
        </p:nvSpPr>
        <p:spPr>
          <a:xfrm>
            <a:off x="24053432" y="31571650"/>
            <a:ext cx="4041923" cy="3467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4" name="TextBox 2">
            <a:extLst>
              <a:ext uri="{FF2B5EF4-FFF2-40B4-BE49-F238E27FC236}">
                <a16:creationId xmlns:a16="http://schemas.microsoft.com/office/drawing/2014/main" id="{9B8C981B-01C9-CC3E-6DFB-B9BAAC346D98}"/>
              </a:ext>
            </a:extLst>
          </p:cNvPr>
          <p:cNvSpPr txBox="1">
            <a:spLocks noChangeArrowheads="1"/>
          </p:cNvSpPr>
          <p:nvPr/>
        </p:nvSpPr>
        <p:spPr bwMode="auto">
          <a:xfrm>
            <a:off x="15119986" y="24534630"/>
            <a:ext cx="101566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200"/>
              </a:spcAft>
              <a:buNone/>
              <a:defRPr/>
            </a:pPr>
            <a:r>
              <a:rPr lang="en-US" altLang="en-US" sz="3000" dirty="0">
                <a:latin typeface="+mj-lt"/>
                <a:cs typeface="Arial" panose="020B0604020202020204" pitchFamily="34" charset="0"/>
              </a:rPr>
              <a:t>1   2</a:t>
            </a:r>
          </a:p>
        </p:txBody>
      </p:sp>
      <p:sp>
        <p:nvSpPr>
          <p:cNvPr id="105" name="TextBox 2">
            <a:extLst>
              <a:ext uri="{FF2B5EF4-FFF2-40B4-BE49-F238E27FC236}">
                <a16:creationId xmlns:a16="http://schemas.microsoft.com/office/drawing/2014/main" id="{46FA7DD9-224D-8053-AECB-7DB5A7BB0DEB}"/>
              </a:ext>
            </a:extLst>
          </p:cNvPr>
          <p:cNvSpPr txBox="1">
            <a:spLocks noChangeArrowheads="1"/>
          </p:cNvSpPr>
          <p:nvPr/>
        </p:nvSpPr>
        <p:spPr bwMode="auto">
          <a:xfrm>
            <a:off x="16875610" y="24528019"/>
            <a:ext cx="101566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200"/>
              </a:spcAft>
              <a:buNone/>
              <a:defRPr/>
            </a:pPr>
            <a:r>
              <a:rPr lang="en-US" altLang="en-US" sz="3000" dirty="0">
                <a:latin typeface="+mj-lt"/>
                <a:cs typeface="Arial" panose="020B0604020202020204" pitchFamily="34" charset="0"/>
              </a:rPr>
              <a:t>1   2</a:t>
            </a:r>
          </a:p>
        </p:txBody>
      </p:sp>
      <p:sp>
        <p:nvSpPr>
          <p:cNvPr id="127" name="TextBox 2">
            <a:extLst>
              <a:ext uri="{FF2B5EF4-FFF2-40B4-BE49-F238E27FC236}">
                <a16:creationId xmlns:a16="http://schemas.microsoft.com/office/drawing/2014/main" id="{31C2BAEA-3230-30AD-5FB6-66DF444AB78C}"/>
              </a:ext>
            </a:extLst>
          </p:cNvPr>
          <p:cNvSpPr txBox="1">
            <a:spLocks noChangeArrowheads="1"/>
          </p:cNvSpPr>
          <p:nvPr/>
        </p:nvSpPr>
        <p:spPr bwMode="auto">
          <a:xfrm>
            <a:off x="19029232" y="24528430"/>
            <a:ext cx="101566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200"/>
              </a:spcAft>
              <a:buNone/>
              <a:defRPr/>
            </a:pPr>
            <a:r>
              <a:rPr lang="en-US" altLang="en-US" sz="3000" dirty="0">
                <a:latin typeface="+mj-lt"/>
                <a:cs typeface="Arial" panose="020B0604020202020204" pitchFamily="34" charset="0"/>
              </a:rPr>
              <a:t>1   2</a:t>
            </a:r>
          </a:p>
        </p:txBody>
      </p:sp>
      <p:sp>
        <p:nvSpPr>
          <p:cNvPr id="130" name="Rectangle 129">
            <a:extLst>
              <a:ext uri="{FF2B5EF4-FFF2-40B4-BE49-F238E27FC236}">
                <a16:creationId xmlns:a16="http://schemas.microsoft.com/office/drawing/2014/main" id="{A55C7431-269C-B516-F1B9-DBCB548FED32}"/>
              </a:ext>
            </a:extLst>
          </p:cNvPr>
          <p:cNvSpPr/>
          <p:nvPr/>
        </p:nvSpPr>
        <p:spPr>
          <a:xfrm>
            <a:off x="15445435" y="31414239"/>
            <a:ext cx="4041923" cy="3467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4" name="TextBox 2">
            <a:extLst>
              <a:ext uri="{FF2B5EF4-FFF2-40B4-BE49-F238E27FC236}">
                <a16:creationId xmlns:a16="http://schemas.microsoft.com/office/drawing/2014/main" id="{445782D0-D987-1D79-88C6-F8A6B59DBDB5}"/>
              </a:ext>
            </a:extLst>
          </p:cNvPr>
          <p:cNvSpPr txBox="1">
            <a:spLocks noChangeArrowheads="1"/>
          </p:cNvSpPr>
          <p:nvPr/>
        </p:nvSpPr>
        <p:spPr bwMode="auto">
          <a:xfrm>
            <a:off x="15930530" y="31338303"/>
            <a:ext cx="101566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200"/>
              </a:spcAft>
              <a:buNone/>
              <a:defRPr/>
            </a:pPr>
            <a:r>
              <a:rPr lang="en-US" altLang="en-US" sz="3000" dirty="0">
                <a:latin typeface="+mj-lt"/>
                <a:cs typeface="Arial" panose="020B0604020202020204" pitchFamily="34" charset="0"/>
              </a:rPr>
              <a:t>One</a:t>
            </a:r>
          </a:p>
        </p:txBody>
      </p:sp>
      <p:sp>
        <p:nvSpPr>
          <p:cNvPr id="136" name="TextBox 2">
            <a:extLst>
              <a:ext uri="{FF2B5EF4-FFF2-40B4-BE49-F238E27FC236}">
                <a16:creationId xmlns:a16="http://schemas.microsoft.com/office/drawing/2014/main" id="{02CF70BB-8FEE-D99F-B3D7-EB71F7D714FA}"/>
              </a:ext>
            </a:extLst>
          </p:cNvPr>
          <p:cNvSpPr txBox="1">
            <a:spLocks noChangeArrowheads="1"/>
          </p:cNvSpPr>
          <p:nvPr/>
        </p:nvSpPr>
        <p:spPr bwMode="auto">
          <a:xfrm>
            <a:off x="18157186" y="31357409"/>
            <a:ext cx="101566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200"/>
              </a:spcAft>
              <a:buNone/>
              <a:defRPr/>
            </a:pPr>
            <a:r>
              <a:rPr lang="en-US" altLang="en-US" sz="3000" dirty="0">
                <a:latin typeface="+mj-lt"/>
                <a:cs typeface="Arial" panose="020B0604020202020204" pitchFamily="34" charset="0"/>
              </a:rPr>
              <a:t>Two</a:t>
            </a:r>
          </a:p>
        </p:txBody>
      </p:sp>
      <p:sp>
        <p:nvSpPr>
          <p:cNvPr id="140" name="TextBox 2">
            <a:extLst>
              <a:ext uri="{FF2B5EF4-FFF2-40B4-BE49-F238E27FC236}">
                <a16:creationId xmlns:a16="http://schemas.microsoft.com/office/drawing/2014/main" id="{C43DC50E-9B52-9254-8F81-E0ED6F14E31B}"/>
              </a:ext>
            </a:extLst>
          </p:cNvPr>
          <p:cNvSpPr txBox="1">
            <a:spLocks noChangeArrowheads="1"/>
          </p:cNvSpPr>
          <p:nvPr/>
        </p:nvSpPr>
        <p:spPr bwMode="auto">
          <a:xfrm>
            <a:off x="24538527" y="31495714"/>
            <a:ext cx="101566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200"/>
              </a:spcAft>
              <a:buNone/>
              <a:defRPr/>
            </a:pPr>
            <a:r>
              <a:rPr lang="en-US" altLang="en-US" sz="3000" dirty="0">
                <a:latin typeface="+mj-lt"/>
                <a:cs typeface="Arial" panose="020B0604020202020204" pitchFamily="34" charset="0"/>
              </a:rPr>
              <a:t>One</a:t>
            </a:r>
          </a:p>
        </p:txBody>
      </p:sp>
      <p:sp>
        <p:nvSpPr>
          <p:cNvPr id="141" name="TextBox 2">
            <a:extLst>
              <a:ext uri="{FF2B5EF4-FFF2-40B4-BE49-F238E27FC236}">
                <a16:creationId xmlns:a16="http://schemas.microsoft.com/office/drawing/2014/main" id="{C2B27246-B5B2-468D-AC9F-00CD9208252F}"/>
              </a:ext>
            </a:extLst>
          </p:cNvPr>
          <p:cNvSpPr txBox="1">
            <a:spLocks noChangeArrowheads="1"/>
          </p:cNvSpPr>
          <p:nvPr/>
        </p:nvSpPr>
        <p:spPr bwMode="auto">
          <a:xfrm>
            <a:off x="26765183" y="31514820"/>
            <a:ext cx="101566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200"/>
              </a:spcAft>
              <a:buNone/>
              <a:defRPr/>
            </a:pPr>
            <a:r>
              <a:rPr lang="en-US" altLang="en-US" sz="3000" dirty="0">
                <a:latin typeface="+mj-lt"/>
                <a:cs typeface="Arial" panose="020B0604020202020204" pitchFamily="34" charset="0"/>
              </a:rPr>
              <a:t>Two</a:t>
            </a:r>
          </a:p>
        </p:txBody>
      </p:sp>
      <p:sp>
        <p:nvSpPr>
          <p:cNvPr id="237" name="TextBox 2">
            <a:extLst>
              <a:ext uri="{FF2B5EF4-FFF2-40B4-BE49-F238E27FC236}">
                <a16:creationId xmlns:a16="http://schemas.microsoft.com/office/drawing/2014/main" id="{AACD2D7E-673D-4AE6-A26C-E6ABDEB1E49B}"/>
              </a:ext>
            </a:extLst>
          </p:cNvPr>
          <p:cNvSpPr txBox="1">
            <a:spLocks noChangeArrowheads="1"/>
          </p:cNvSpPr>
          <p:nvPr/>
        </p:nvSpPr>
        <p:spPr bwMode="auto">
          <a:xfrm>
            <a:off x="25432322" y="31715563"/>
            <a:ext cx="148854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Font typeface="Arial" charset="0"/>
              <a:buChar char="•"/>
              <a:defRPr sz="15400">
                <a:solidFill>
                  <a:schemeClr val="tx1"/>
                </a:solidFill>
                <a:latin typeface="Calibri" pitchFamily="34" charset="0"/>
                <a:ea typeface="MS PGothic" pitchFamily="34" charset="-128"/>
              </a:defRPr>
            </a:lvl1pPr>
            <a:lvl2pPr marL="3563938" indent="-1368425" eaLnBrk="0" hangingPunct="0">
              <a:spcBef>
                <a:spcPct val="20000"/>
              </a:spcBef>
              <a:buFont typeface="Arial" charset="0"/>
              <a:buChar char="–"/>
              <a:defRPr sz="13400">
                <a:solidFill>
                  <a:schemeClr val="tx1"/>
                </a:solidFill>
                <a:latin typeface="Calibri" pitchFamily="34" charset="0"/>
                <a:ea typeface="MS PGothic" pitchFamily="34" charset="-128"/>
              </a:defRPr>
            </a:lvl2pPr>
            <a:lvl3pPr marL="5483225" indent="-1095375" eaLnBrk="0" hangingPunct="0">
              <a:spcBef>
                <a:spcPct val="20000"/>
              </a:spcBef>
              <a:buFont typeface="Arial" charset="0"/>
              <a:buChar char="•"/>
              <a:defRPr sz="11500">
                <a:solidFill>
                  <a:schemeClr val="tx1"/>
                </a:solidFill>
                <a:latin typeface="Calibri" pitchFamily="34" charset="0"/>
                <a:ea typeface="MS PGothic" pitchFamily="34" charset="-128"/>
              </a:defRPr>
            </a:lvl3pPr>
            <a:lvl4pPr marL="7678738" indent="-1095375" eaLnBrk="0" hangingPunct="0">
              <a:spcBef>
                <a:spcPct val="20000"/>
              </a:spcBef>
              <a:buFont typeface="Arial" charset="0"/>
              <a:buChar char="–"/>
              <a:defRPr sz="9600">
                <a:solidFill>
                  <a:schemeClr val="tx1"/>
                </a:solidFill>
                <a:latin typeface="Calibri" pitchFamily="34" charset="0"/>
                <a:ea typeface="MS PGothic" pitchFamily="34" charset="-128"/>
              </a:defRPr>
            </a:lvl4pPr>
            <a:lvl5pPr marL="9872663" indent="-1095375" eaLnBrk="0" hangingPunct="0">
              <a:spcBef>
                <a:spcPct val="20000"/>
              </a:spcBef>
              <a:buFont typeface="Arial" charset="0"/>
              <a:buChar char="»"/>
              <a:defRPr sz="9600">
                <a:solidFill>
                  <a:schemeClr val="tx1"/>
                </a:solidFill>
                <a:latin typeface="Calibri" pitchFamily="34" charset="0"/>
                <a:ea typeface="MS PGothic" pitchFamily="34" charset="-128"/>
              </a:defRPr>
            </a:lvl5pPr>
            <a:lvl6pPr marL="103298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6pPr>
            <a:lvl7pPr marL="107870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7pPr>
            <a:lvl8pPr marL="112442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8pPr>
            <a:lvl9pPr marL="11701463" indent="-1095375" defTabSz="4386263" eaLnBrk="0" fontAlgn="base" hangingPunct="0">
              <a:spcBef>
                <a:spcPct val="20000"/>
              </a:spcBef>
              <a:spcAft>
                <a:spcPct val="0"/>
              </a:spcAft>
              <a:buFont typeface="Arial" charset="0"/>
              <a:buChar char="»"/>
              <a:defRPr sz="9600">
                <a:solidFill>
                  <a:schemeClr val="tx1"/>
                </a:solidFill>
                <a:latin typeface="Calibri" pitchFamily="34" charset="0"/>
                <a:ea typeface="MS PGothic" pitchFamily="34" charset="-128"/>
              </a:defRPr>
            </a:lvl9pPr>
          </a:lstStyle>
          <a:p>
            <a:pPr marL="0" indent="0" eaLnBrk="1" hangingPunct="1">
              <a:spcBef>
                <a:spcPct val="0"/>
              </a:spcBef>
              <a:spcAft>
                <a:spcPts val="1200"/>
              </a:spcAft>
              <a:buNone/>
              <a:defRPr/>
            </a:pPr>
            <a:r>
              <a:rPr lang="en-US" altLang="en-US" sz="3000" dirty="0">
                <a:latin typeface="+mj-lt"/>
                <a:cs typeface="Arial" panose="020B0604020202020204" pitchFamily="34" charset="0"/>
              </a:rPr>
              <a:t>Clusters</a:t>
            </a:r>
          </a:p>
        </p:txBody>
      </p:sp>
      <p:pic>
        <p:nvPicPr>
          <p:cNvPr id="227" name="Content Placeholder 4" descr="A picture containing shoji, crossword puzzle, building&#10;&#10;Description automatically generated">
            <a:extLst>
              <a:ext uri="{FF2B5EF4-FFF2-40B4-BE49-F238E27FC236}">
                <a16:creationId xmlns:a16="http://schemas.microsoft.com/office/drawing/2014/main" id="{BDCF3829-803F-AEBC-98D9-65CA27FF7FB2}"/>
              </a:ext>
            </a:extLst>
          </p:cNvPr>
          <p:cNvPicPr>
            <a:picLocks noGrp="1" noChangeAspect="1"/>
          </p:cNvPicPr>
          <p:nvPr>
            <p:ph idx="1"/>
          </p:nvPr>
        </p:nvPicPr>
        <p:blipFill rotWithShape="1">
          <a:blip r:embed="rId15">
            <a:extLst>
              <a:ext uri="{28A0092B-C50C-407E-A947-70E740481C1C}">
                <a14:useLocalDpi xmlns:a14="http://schemas.microsoft.com/office/drawing/2010/main" val="0"/>
              </a:ext>
            </a:extLst>
          </a:blip>
          <a:srcRect l="15392" r="76801" b="59717"/>
          <a:stretch/>
        </p:blipFill>
        <p:spPr>
          <a:xfrm>
            <a:off x="29715807" y="9063661"/>
            <a:ext cx="531854" cy="2607732"/>
          </a:xfrm>
          <a:effectLst>
            <a:outerShdw blurRad="50800" dist="38100" dir="2700000" algn="tl" rotWithShape="0">
              <a:prstClr val="black">
                <a:alpha val="40000"/>
              </a:prstClr>
            </a:outerShdw>
          </a:effectLst>
        </p:spPr>
      </p:pic>
      <p:pic>
        <p:nvPicPr>
          <p:cNvPr id="230" name="Content Placeholder 4" descr="A picture containing shoji, crossword puzzle, building&#10;&#10;Description automatically generated">
            <a:extLst>
              <a:ext uri="{FF2B5EF4-FFF2-40B4-BE49-F238E27FC236}">
                <a16:creationId xmlns:a16="http://schemas.microsoft.com/office/drawing/2014/main" id="{9B952E3F-1B9D-3C21-D464-226FD1FD0D82}"/>
              </a:ext>
            </a:extLst>
          </p:cNvPr>
          <p:cNvPicPr>
            <a:picLocks noChangeAspect="1"/>
          </p:cNvPicPr>
          <p:nvPr/>
        </p:nvPicPr>
        <p:blipFill rotWithShape="1">
          <a:blip r:embed="rId15">
            <a:extLst>
              <a:ext uri="{28A0092B-C50C-407E-A947-70E740481C1C}">
                <a14:useLocalDpi xmlns:a14="http://schemas.microsoft.com/office/drawing/2010/main" val="0"/>
              </a:ext>
            </a:extLst>
          </a:blip>
          <a:srcRect l="7807" r="84372" b="59717"/>
          <a:stretch/>
        </p:blipFill>
        <p:spPr bwMode="auto">
          <a:xfrm>
            <a:off x="29541268" y="9279997"/>
            <a:ext cx="533145" cy="260937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9" name="Content Placeholder 4" descr="A picture containing shoji, crossword puzzle, building&#10;&#10;Description automatically generated">
            <a:extLst>
              <a:ext uri="{FF2B5EF4-FFF2-40B4-BE49-F238E27FC236}">
                <a16:creationId xmlns:a16="http://schemas.microsoft.com/office/drawing/2014/main" id="{87A83C1F-8289-BBB5-541A-777D1ACF0617}"/>
              </a:ext>
            </a:extLst>
          </p:cNvPr>
          <p:cNvPicPr>
            <a:picLocks noChangeAspect="1"/>
          </p:cNvPicPr>
          <p:nvPr/>
        </p:nvPicPr>
        <p:blipFill rotWithShape="1">
          <a:blip r:embed="rId15">
            <a:extLst>
              <a:ext uri="{28A0092B-C50C-407E-A947-70E740481C1C}">
                <a14:useLocalDpi xmlns:a14="http://schemas.microsoft.com/office/drawing/2010/main" val="0"/>
              </a:ext>
            </a:extLst>
          </a:blip>
          <a:srcRect r="92193" b="59717"/>
          <a:stretch/>
        </p:blipFill>
        <p:spPr bwMode="auto">
          <a:xfrm>
            <a:off x="29341824" y="9527042"/>
            <a:ext cx="522099" cy="255990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Content Placeholder 4" descr="A picture containing shoji, crossword puzzle, building&#10;&#10;Description automatically generated">
            <a:extLst>
              <a:ext uri="{FF2B5EF4-FFF2-40B4-BE49-F238E27FC236}">
                <a16:creationId xmlns:a16="http://schemas.microsoft.com/office/drawing/2014/main" id="{299160FF-C763-4AB7-9BD7-54B5E68ACEBC}"/>
              </a:ext>
            </a:extLst>
          </p:cNvPr>
          <p:cNvPicPr>
            <a:picLocks noChangeAspect="1"/>
          </p:cNvPicPr>
          <p:nvPr/>
        </p:nvPicPr>
        <p:blipFill rotWithShape="1">
          <a:blip r:embed="rId15">
            <a:extLst>
              <a:ext uri="{28A0092B-C50C-407E-A947-70E740481C1C}">
                <a14:useLocalDpi xmlns:a14="http://schemas.microsoft.com/office/drawing/2010/main" val="0"/>
              </a:ext>
            </a:extLst>
          </a:blip>
          <a:srcRect r="92193" b="59717"/>
          <a:stretch/>
        </p:blipFill>
        <p:spPr bwMode="auto">
          <a:xfrm>
            <a:off x="30752559" y="9051721"/>
            <a:ext cx="522098" cy="2605595"/>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 name="Content Placeholder 4" descr="A picture containing shoji, crossword puzzle, building&#10;&#10;Description automatically generated">
            <a:extLst>
              <a:ext uri="{FF2B5EF4-FFF2-40B4-BE49-F238E27FC236}">
                <a16:creationId xmlns:a16="http://schemas.microsoft.com/office/drawing/2014/main" id="{9CADFF43-56A6-7531-74F7-97E7AC99035B}"/>
              </a:ext>
            </a:extLst>
          </p:cNvPr>
          <p:cNvPicPr>
            <a:picLocks noChangeAspect="1"/>
          </p:cNvPicPr>
          <p:nvPr/>
        </p:nvPicPr>
        <p:blipFill rotWithShape="1">
          <a:blip r:embed="rId15">
            <a:extLst>
              <a:ext uri="{28A0092B-C50C-407E-A947-70E740481C1C}">
                <a14:useLocalDpi xmlns:a14="http://schemas.microsoft.com/office/drawing/2010/main" val="0"/>
              </a:ext>
            </a:extLst>
          </a:blip>
          <a:srcRect l="7807" r="84372" b="59717"/>
          <a:stretch/>
        </p:blipFill>
        <p:spPr bwMode="auto">
          <a:xfrm>
            <a:off x="31159508" y="9049584"/>
            <a:ext cx="533144" cy="26077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 name="Content Placeholder 4" descr="A picture containing shoji, crossword puzzle, building&#10;&#10;Description automatically generated">
            <a:extLst>
              <a:ext uri="{FF2B5EF4-FFF2-40B4-BE49-F238E27FC236}">
                <a16:creationId xmlns:a16="http://schemas.microsoft.com/office/drawing/2014/main" id="{C483A848-EDBB-DB7E-E9A3-E2EFB03A9BE5}"/>
              </a:ext>
            </a:extLst>
          </p:cNvPr>
          <p:cNvPicPr>
            <a:picLocks noChangeAspect="1"/>
          </p:cNvPicPr>
          <p:nvPr/>
        </p:nvPicPr>
        <p:blipFill rotWithShape="1">
          <a:blip r:embed="rId15">
            <a:extLst>
              <a:ext uri="{28A0092B-C50C-407E-A947-70E740481C1C}">
                <a14:useLocalDpi xmlns:a14="http://schemas.microsoft.com/office/drawing/2010/main" val="0"/>
              </a:ext>
            </a:extLst>
          </a:blip>
          <a:srcRect l="15392" r="76801" b="59717"/>
          <a:stretch/>
        </p:blipFill>
        <p:spPr bwMode="auto">
          <a:xfrm>
            <a:off x="31555690" y="9049623"/>
            <a:ext cx="531853" cy="26077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 name="Content Placeholder 4" descr="A picture containing shoji, crossword puzzle, building&#10;&#10;Description automatically generated">
            <a:extLst>
              <a:ext uri="{FF2B5EF4-FFF2-40B4-BE49-F238E27FC236}">
                <a16:creationId xmlns:a16="http://schemas.microsoft.com/office/drawing/2014/main" id="{439D81C5-F348-7496-CC17-07F66EBC3D52}"/>
              </a:ext>
            </a:extLst>
          </p:cNvPr>
          <p:cNvPicPr>
            <a:picLocks noChangeAspect="1"/>
          </p:cNvPicPr>
          <p:nvPr/>
        </p:nvPicPr>
        <p:blipFill rotWithShape="1">
          <a:blip r:embed="rId15">
            <a:extLst>
              <a:ext uri="{28A0092B-C50C-407E-A947-70E740481C1C}">
                <a14:useLocalDpi xmlns:a14="http://schemas.microsoft.com/office/drawing/2010/main" val="0"/>
              </a:ext>
            </a:extLst>
          </a:blip>
          <a:srcRect l="62564" b="50717"/>
          <a:stretch/>
        </p:blipFill>
        <p:spPr bwMode="auto">
          <a:xfrm>
            <a:off x="33969951" y="8986205"/>
            <a:ext cx="2011118" cy="19903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0" name="Content Placeholder 4" descr="A picture containing shoji, crossword puzzle, building&#10;&#10;Description automatically generated">
            <a:extLst>
              <a:ext uri="{FF2B5EF4-FFF2-40B4-BE49-F238E27FC236}">
                <a16:creationId xmlns:a16="http://schemas.microsoft.com/office/drawing/2014/main" id="{A2955A16-1AE5-7E05-685B-9A833C705EDE}"/>
              </a:ext>
            </a:extLst>
          </p:cNvPr>
          <p:cNvPicPr>
            <a:picLocks noChangeAspect="1"/>
          </p:cNvPicPr>
          <p:nvPr/>
        </p:nvPicPr>
        <p:blipFill rotWithShape="1">
          <a:blip r:embed="rId15">
            <a:extLst>
              <a:ext uri="{28A0092B-C50C-407E-A947-70E740481C1C}">
                <a14:useLocalDpi xmlns:a14="http://schemas.microsoft.com/office/drawing/2010/main" val="0"/>
              </a:ext>
            </a:extLst>
          </a:blip>
          <a:srcRect l="23720" t="50576" r="38426"/>
          <a:stretch/>
        </p:blipFill>
        <p:spPr bwMode="auto">
          <a:xfrm>
            <a:off x="33867599" y="9117589"/>
            <a:ext cx="2033574" cy="19960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 name="Content Placeholder 4" descr="A picture containing shoji, crossword puzzle, building&#10;&#10;Description automatically generated">
            <a:extLst>
              <a:ext uri="{FF2B5EF4-FFF2-40B4-BE49-F238E27FC236}">
                <a16:creationId xmlns:a16="http://schemas.microsoft.com/office/drawing/2014/main" id="{226BE5F8-3B16-E6E3-F8C9-E44782846E85}"/>
              </a:ext>
            </a:extLst>
          </p:cNvPr>
          <p:cNvPicPr>
            <a:picLocks noChangeAspect="1"/>
          </p:cNvPicPr>
          <p:nvPr/>
        </p:nvPicPr>
        <p:blipFill rotWithShape="1">
          <a:blip r:embed="rId15">
            <a:extLst>
              <a:ext uri="{28A0092B-C50C-407E-A947-70E740481C1C}">
                <a14:useLocalDpi xmlns:a14="http://schemas.microsoft.com/office/drawing/2010/main" val="0"/>
              </a:ext>
            </a:extLst>
          </a:blip>
          <a:srcRect l="23199" r="38947" b="51870"/>
          <a:stretch/>
        </p:blipFill>
        <p:spPr bwMode="auto">
          <a:xfrm>
            <a:off x="33731259" y="9204125"/>
            <a:ext cx="2033574" cy="19437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 name="Content Placeholder 4" descr="A picture containing shoji, crossword puzzle, building&#10;&#10;Description automatically generated">
            <a:extLst>
              <a:ext uri="{FF2B5EF4-FFF2-40B4-BE49-F238E27FC236}">
                <a16:creationId xmlns:a16="http://schemas.microsoft.com/office/drawing/2014/main" id="{81DD5CCA-659E-A398-0B2B-2DFAB562324E}"/>
              </a:ext>
            </a:extLst>
          </p:cNvPr>
          <p:cNvPicPr>
            <a:picLocks noChangeAspect="1"/>
          </p:cNvPicPr>
          <p:nvPr/>
        </p:nvPicPr>
        <p:blipFill rotWithShape="1">
          <a:blip r:embed="rId15">
            <a:extLst>
              <a:ext uri="{28A0092B-C50C-407E-A947-70E740481C1C}">
                <a14:useLocalDpi xmlns:a14="http://schemas.microsoft.com/office/drawing/2010/main" val="0"/>
              </a:ext>
            </a:extLst>
          </a:blip>
          <a:srcRect l="62564" b="50717"/>
          <a:stretch/>
        </p:blipFill>
        <p:spPr bwMode="auto">
          <a:xfrm>
            <a:off x="33631993" y="9312856"/>
            <a:ext cx="2011118" cy="19903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 name="Content Placeholder 4" descr="A picture containing shoji, crossword puzzle, building&#10;&#10;Description automatically generated">
            <a:extLst>
              <a:ext uri="{FF2B5EF4-FFF2-40B4-BE49-F238E27FC236}">
                <a16:creationId xmlns:a16="http://schemas.microsoft.com/office/drawing/2014/main" id="{CE66B31D-84E7-98F6-C22B-70524B2B7EE5}"/>
              </a:ext>
            </a:extLst>
          </p:cNvPr>
          <p:cNvPicPr>
            <a:picLocks noChangeAspect="1"/>
          </p:cNvPicPr>
          <p:nvPr/>
        </p:nvPicPr>
        <p:blipFill rotWithShape="1">
          <a:blip r:embed="rId15">
            <a:extLst>
              <a:ext uri="{28A0092B-C50C-407E-A947-70E740481C1C}">
                <a14:useLocalDpi xmlns:a14="http://schemas.microsoft.com/office/drawing/2010/main" val="0"/>
              </a:ext>
            </a:extLst>
          </a:blip>
          <a:srcRect l="23720" t="50576" r="38426"/>
          <a:stretch/>
        </p:blipFill>
        <p:spPr bwMode="auto">
          <a:xfrm>
            <a:off x="33524389" y="9445145"/>
            <a:ext cx="2033574" cy="19960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 name="Content Placeholder 4" descr="A picture containing shoji, crossword puzzle, building&#10;&#10;Description automatically generated">
            <a:extLst>
              <a:ext uri="{FF2B5EF4-FFF2-40B4-BE49-F238E27FC236}">
                <a16:creationId xmlns:a16="http://schemas.microsoft.com/office/drawing/2014/main" id="{6023CE46-BDCF-C9F9-F43C-B878B39D14BC}"/>
              </a:ext>
            </a:extLst>
          </p:cNvPr>
          <p:cNvPicPr>
            <a:picLocks noChangeAspect="1"/>
          </p:cNvPicPr>
          <p:nvPr/>
        </p:nvPicPr>
        <p:blipFill rotWithShape="1">
          <a:blip r:embed="rId15">
            <a:extLst>
              <a:ext uri="{28A0092B-C50C-407E-A947-70E740481C1C}">
                <a14:useLocalDpi xmlns:a14="http://schemas.microsoft.com/office/drawing/2010/main" val="0"/>
              </a:ext>
            </a:extLst>
          </a:blip>
          <a:srcRect l="23199" r="38947" b="51870"/>
          <a:stretch/>
        </p:blipFill>
        <p:spPr bwMode="auto">
          <a:xfrm>
            <a:off x="33370129" y="9532628"/>
            <a:ext cx="2033574" cy="19437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4" name="Group 143">
            <a:extLst>
              <a:ext uri="{FF2B5EF4-FFF2-40B4-BE49-F238E27FC236}">
                <a16:creationId xmlns:a16="http://schemas.microsoft.com/office/drawing/2014/main" id="{C2CABE2B-9EBE-3801-9CBE-D82140A9B4BB}"/>
              </a:ext>
            </a:extLst>
          </p:cNvPr>
          <p:cNvGrpSpPr/>
          <p:nvPr/>
        </p:nvGrpSpPr>
        <p:grpSpPr>
          <a:xfrm>
            <a:off x="29213539" y="21361639"/>
            <a:ext cx="1775404" cy="1784928"/>
            <a:chOff x="34312528" y="8443442"/>
            <a:chExt cx="1406384" cy="1784928"/>
          </a:xfrm>
          <a:effectLst>
            <a:outerShdw blurRad="50800" dist="38100" dir="2700000" algn="tl" rotWithShape="0">
              <a:prstClr val="black">
                <a:alpha val="40000"/>
              </a:prstClr>
            </a:outerShdw>
          </a:effectLst>
        </p:grpSpPr>
        <p:sp>
          <p:nvSpPr>
            <p:cNvPr id="145" name="TextBox 144">
              <a:extLst>
                <a:ext uri="{FF2B5EF4-FFF2-40B4-BE49-F238E27FC236}">
                  <a16:creationId xmlns:a16="http://schemas.microsoft.com/office/drawing/2014/main" id="{283DACDE-691A-07ED-C5F2-0C3FF45A7FA9}"/>
                </a:ext>
              </a:extLst>
            </p:cNvPr>
            <p:cNvSpPr txBox="1"/>
            <p:nvPr/>
          </p:nvSpPr>
          <p:spPr>
            <a:xfrm>
              <a:off x="34312528" y="8443442"/>
              <a:ext cx="1406379" cy="584775"/>
            </a:xfrm>
            <a:prstGeom prst="rect">
              <a:avLst/>
            </a:prstGeom>
            <a:solidFill>
              <a:srgbClr val="CAE9E0"/>
            </a:solidFill>
            <a:ln>
              <a:solidFill>
                <a:srgbClr val="CAE9E0"/>
              </a:solidFill>
            </a:ln>
          </p:spPr>
          <p:txBody>
            <a:bodyPr wrap="square">
              <a:spAutoFit/>
            </a:bodyPr>
            <a:lstStyle/>
            <a:p>
              <a:pPr algn="ctr"/>
              <a:r>
                <a:rPr lang="en-CA" altLang="en-US" sz="3200" b="1" dirty="0">
                  <a:solidFill>
                    <a:srgbClr val="3C9078"/>
                  </a:solidFill>
                  <a:latin typeface="+mj-lt"/>
                  <a:cs typeface="Arial" panose="020B0604020202020204" pitchFamily="34" charset="0"/>
                </a:rPr>
                <a:t>A</a:t>
              </a:r>
              <a:r>
                <a:rPr lang="el-GR" sz="3200" b="1" dirty="0">
                  <a:solidFill>
                    <a:srgbClr val="3C9078"/>
                  </a:solidFill>
                  <a:latin typeface="+mj-lt"/>
                  <a:cs typeface="Arial" panose="020B0604020202020204" pitchFamily="34" charset="0"/>
                </a:rPr>
                <a:t>β</a:t>
              </a:r>
              <a:endParaRPr lang="en-CA" sz="3200" b="1" dirty="0">
                <a:solidFill>
                  <a:srgbClr val="3C9078"/>
                </a:solidFill>
                <a:latin typeface="+mj-lt"/>
                <a:cs typeface="Arial" panose="020B0604020202020204" pitchFamily="34" charset="0"/>
              </a:endParaRPr>
            </a:p>
          </p:txBody>
        </p:sp>
        <p:sp>
          <p:nvSpPr>
            <p:cNvPr id="146" name="TextBox 145">
              <a:extLst>
                <a:ext uri="{FF2B5EF4-FFF2-40B4-BE49-F238E27FC236}">
                  <a16:creationId xmlns:a16="http://schemas.microsoft.com/office/drawing/2014/main" id="{FACDD488-CCF8-C0FD-2721-65D283CC912E}"/>
                </a:ext>
              </a:extLst>
            </p:cNvPr>
            <p:cNvSpPr txBox="1"/>
            <p:nvPr/>
          </p:nvSpPr>
          <p:spPr>
            <a:xfrm>
              <a:off x="34312528" y="9043218"/>
              <a:ext cx="1406379" cy="584775"/>
            </a:xfrm>
            <a:prstGeom prst="rect">
              <a:avLst/>
            </a:prstGeom>
            <a:solidFill>
              <a:srgbClr val="7DC8CA"/>
            </a:solidFill>
            <a:ln>
              <a:solidFill>
                <a:srgbClr val="7DC8CA"/>
              </a:solidFill>
            </a:ln>
          </p:spPr>
          <p:txBody>
            <a:bodyPr wrap="square">
              <a:spAutoFit/>
            </a:bodyPr>
            <a:lstStyle/>
            <a:p>
              <a:pPr algn="ctr"/>
              <a:r>
                <a:rPr lang="en-CA" altLang="en-US" sz="3200" b="1" dirty="0">
                  <a:solidFill>
                    <a:srgbClr val="358183"/>
                  </a:solidFill>
                  <a:latin typeface="+mj-lt"/>
                  <a:cs typeface="Arial" panose="020B0604020202020204" pitchFamily="34" charset="0"/>
                </a:rPr>
                <a:t>ptau</a:t>
              </a:r>
              <a:endParaRPr lang="en-CA" sz="3200" b="1" dirty="0">
                <a:solidFill>
                  <a:srgbClr val="358183"/>
                </a:solidFill>
                <a:latin typeface="+mj-lt"/>
                <a:cs typeface="Arial" panose="020B0604020202020204" pitchFamily="34" charset="0"/>
              </a:endParaRPr>
            </a:p>
          </p:txBody>
        </p:sp>
        <p:sp>
          <p:nvSpPr>
            <p:cNvPr id="149" name="TextBox 148">
              <a:extLst>
                <a:ext uri="{FF2B5EF4-FFF2-40B4-BE49-F238E27FC236}">
                  <a16:creationId xmlns:a16="http://schemas.microsoft.com/office/drawing/2014/main" id="{FD20BB5B-8D55-66A6-20EC-8442F9943CEB}"/>
                </a:ext>
              </a:extLst>
            </p:cNvPr>
            <p:cNvSpPr txBox="1"/>
            <p:nvPr/>
          </p:nvSpPr>
          <p:spPr>
            <a:xfrm>
              <a:off x="34312528" y="9643595"/>
              <a:ext cx="1406384" cy="584775"/>
            </a:xfrm>
            <a:prstGeom prst="rect">
              <a:avLst/>
            </a:prstGeom>
            <a:solidFill>
              <a:srgbClr val="F3B8B1"/>
            </a:solidFill>
            <a:ln>
              <a:solidFill>
                <a:srgbClr val="F3B8B1"/>
              </a:solidFill>
            </a:ln>
          </p:spPr>
          <p:txBody>
            <a:bodyPr wrap="square">
              <a:spAutoFit/>
            </a:bodyPr>
            <a:lstStyle/>
            <a:p>
              <a:pPr algn="ctr"/>
              <a:r>
                <a:rPr lang="en-CA" sz="3200" b="1" dirty="0">
                  <a:solidFill>
                    <a:srgbClr val="D93321"/>
                  </a:solidFill>
                  <a:latin typeface="+mj-lt"/>
                  <a:cs typeface="Arial" panose="020B0604020202020204" pitchFamily="34" charset="0"/>
                </a:rPr>
                <a:t>sTREM2</a:t>
              </a:r>
            </a:p>
          </p:txBody>
        </p:sp>
      </p:grpSp>
    </p:spTree>
    <p:extLst>
      <p:ext uri="{BB962C8B-B14F-4D97-AF65-F5344CB8AC3E}">
        <p14:creationId xmlns:p14="http://schemas.microsoft.com/office/powerpoint/2010/main" val="899451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19736</TotalTime>
  <Words>1026</Words>
  <Application>Microsoft Office PowerPoint</Application>
  <PresentationFormat>Custom</PresentationFormat>
  <Paragraphs>155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Schulich School of Medicine &amp; Dentistry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Lucy Hui</cp:lastModifiedBy>
  <cp:revision>844</cp:revision>
  <dcterms:created xsi:type="dcterms:W3CDTF">2012-02-14T19:57:56Z</dcterms:created>
  <dcterms:modified xsi:type="dcterms:W3CDTF">2023-03-17T20:04:10Z</dcterms:modified>
</cp:coreProperties>
</file>