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1" roundtripDataSignature="AMtx7mixaln+u0eerxuHXSNpDnIVntfW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customschemas.google.com/relationships/presentationmetadata" Target="metadata"/><Relationship Id="rId50" Type="http://schemas.openxmlformats.org/officeDocument/2006/relationships/slide" Target="slides/slide4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a3a3e1b6fb26ce9_1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a3a3e1b6fb26ce9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7a3a3e1b6fb26ce9_19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a3a3e1b6fb26ce9_2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a3a3e1b6fb26ce9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7a3a3e1b6fb26ce9_2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a3a3e1b6fb26ce9_2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a3a3e1b6fb26ce9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7a3a3e1b6fb26ce9_28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a3a3e1b6fb26ce9_2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a3a3e1b6fb26ce9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7a3a3e1b6fb26ce9_2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a3a3e1b6fb26ce9_3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a3a3e1b6fb26ce9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7a3a3e1b6fb26ce9_3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a3a3e1b6fb26ce9_3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a3a3e1b6fb26ce9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7a3a3e1b6fb26ce9_3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a3a3e1b6fb26ce9_3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a3a3e1b6fb26ce9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7a3a3e1b6fb26ce9_38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a3a3e1b6fb26ce9_3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7a3a3e1b6fb26ce9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7a3a3e1b6fb26ce9_39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95e4a59188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95e4a5918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195e4a59188_0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7a3a3e1b6fb26ce9_4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7a3a3e1b6fb26ce9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7a3a3e1b6fb26ce9_46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7a3a3e1b6fb26ce9_4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7a3a3e1b6fb26ce9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7a3a3e1b6fb26ce9_47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95e4a59188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95e4a5918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g195e4a59188_0_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7a3a3e1b6fb26ce9_6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7a3a3e1b6fb26ce9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7a3a3e1b6fb26ce9_60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7a3a3e1b6fb26ce9_5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7a3a3e1b6fb26ce9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g7a3a3e1b6fb26ce9_57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7a3a3e1b6fb26ce9_6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7a3a3e1b6fb26ce9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g7a3a3e1b6fb26ce9_6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95e4a59188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95e4a5918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g195e4a59188_0_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6395d465db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g16395d465d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0" name="Google Shape;520;g16395d465db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95e4a5918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7" name="Google Shape;527;g195e4a59188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7a3a3e1b6fb26ce9_6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7a3a3e1b6fb26ce9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g7a3a3e1b6fb26ce9_69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9538819d93_0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9538819d9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365</a:t>
            </a:r>
            <a:endParaRPr/>
          </a:p>
        </p:txBody>
      </p:sp>
      <p:sp>
        <p:nvSpPr>
          <p:cNvPr id="578" name="Google Shape;578;g19538819d93_0_7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a3a3e1b6fb26ce9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a3a3e1b6fb26ce9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7a3a3e1b6fb26ce9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9a2d3575af_0_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19a2d3575a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g19a2d3575af_0_10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7a3a3e1b6fb26ce9_7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7a3a3e1b6fb26ce9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g7a3a3e1b6fb26ce9_7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7a3a3e1b6fb26ce9_7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7a3a3e1b6fb26ce9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g7a3a3e1b6fb26ce9_7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7a3a3e1b6fb26ce9_7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7a3a3e1b6fb26ce9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g7a3a3e1b6fb26ce9_7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7a3a3e1b6fb26ce9_8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7a3a3e1b6fb26ce9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g7a3a3e1b6fb26ce9_80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9538819d93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19538819d9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g19538819d93_0_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7a3a3e1b6fb26ce9_8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7a3a3e1b6fb26ce9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g7a3a3e1b6fb26ce9_8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16395d465db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1" name="Google Shape;791;g16395d465d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2" name="Google Shape;792;g16395d465db_0_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19538819d93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19538819d9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g19538819d93_0_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7a3a3e1b6fb26ce9_8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7a3a3e1b6fb26ce9_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g7a3a3e1b6fb26ce9_88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a3a3e1b6fb26ce9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a3a3e1b6fb26ce9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7a3a3e1b6fb26ce9_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7a3a3e1b6fb26ce9_8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7a3a3e1b6fb26ce9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g7a3a3e1b6fb26ce9_89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7a3a3e1b6fb26ce9_10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7a3a3e1b6fb26ce9_1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g7a3a3e1b6fb26ce9_100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195e4a59188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9" name="Google Shape;889;g195e4a5918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0" name="Google Shape;890;g195e4a59188_0_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7a3a3e1b6fb26ce9_9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7a3a3e1b6fb26ce9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g7a3a3e1b6fb26ce9_90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7a3a3e1b6fb26ce9_9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7a3a3e1b6fb26ce9_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g7a3a3e1b6fb26ce9_9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7a3a3e1b6fb26ce9_9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7a3a3e1b6fb26ce9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g7a3a3e1b6fb26ce9_9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a3a3e1b6fb26ce9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a3a3e1b6fb26ce9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7a3a3e1b6fb26ce9_7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a3a3e1b6fb26ce9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a3a3e1b6fb26ce9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7a3a3e1b6fb26ce9_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a3a3e1b6fb26ce9_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a3a3e1b6fb26ce9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7a3a3e1b6fb26ce9_1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a3a3e1b6fb26ce9_1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a3a3e1b6fb26ce9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7a3a3e1b6fb26ce9_1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a3a3e1b6fb26ce9_1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a3a3e1b6fb26ce9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7a3a3e1b6fb26ce9_17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1B7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7F83"/>
              </a:buClr>
              <a:buSzPts val="135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807F83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07F83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07F83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07F83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1B7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7F83"/>
              </a:buClr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807F83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07F83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807F83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807F83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1B7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7F83"/>
              </a:buClr>
              <a:buSzPts val="135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807F83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07F83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07F83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07F83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1B7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7F83"/>
              </a:buClr>
              <a:buSzPts val="135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807F83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07F83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07F83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07F83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64a06cdf75_8_10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g164a06cdf75_8_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810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400"/>
              <a:buChar char="–"/>
              <a:defRPr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28" name="Google Shape;28;g164a06cdf75_8_10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3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1B7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3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1B71"/>
              </a:buClr>
              <a:buSzPts val="4000"/>
              <a:buFont typeface="Arial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1B7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7F83"/>
              </a:buClr>
              <a:buSzPts val="21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807F83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7F83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07F83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07F83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17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7F83"/>
              </a:buClr>
              <a:buSzPts val="21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807F83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7F83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07F83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07F83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1B71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7F83"/>
              </a:buClr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807F83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07F83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07F83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07F83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18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7F83"/>
              </a:buClr>
              <a:buSzPts val="18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807F83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07F83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07F83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07F83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18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7F83"/>
              </a:buClr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807F83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07F83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07F83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07F83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18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7F83"/>
              </a:buClr>
              <a:buSzPts val="18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807F83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07F83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07F83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07F83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1B7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1B7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7F83"/>
              </a:buClr>
              <a:buSzPts val="24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807F83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07F83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7F83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7F83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21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7F83"/>
              </a:buClr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807F83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07F83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807F83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807F83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1B71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3C1B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7F83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rgbClr val="807F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807F83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807F8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7F8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807F8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07F83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807F8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07F8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807F8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40.png"/><Relationship Id="rId5" Type="http://schemas.openxmlformats.org/officeDocument/2006/relationships/image" Target="../media/image16.png"/><Relationship Id="rId6" Type="http://schemas.openxmlformats.org/officeDocument/2006/relationships/image" Target="../media/image4.png"/><Relationship Id="rId7" Type="http://schemas.openxmlformats.org/officeDocument/2006/relationships/image" Target="../media/image2.png"/><Relationship Id="rId8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40.png"/><Relationship Id="rId5" Type="http://schemas.openxmlformats.org/officeDocument/2006/relationships/image" Target="../media/image16.png"/><Relationship Id="rId6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Relationship Id="rId6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Relationship Id="rId5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Relationship Id="rId5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Relationship Id="rId5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Relationship Id="rId4" Type="http://schemas.openxmlformats.org/officeDocument/2006/relationships/image" Target="../media/image39.png"/><Relationship Id="rId5" Type="http://schemas.openxmlformats.org/officeDocument/2006/relationships/image" Target="../media/image26.png"/><Relationship Id="rId6" Type="http://schemas.openxmlformats.org/officeDocument/2006/relationships/image" Target="../media/image31.png"/><Relationship Id="rId7" Type="http://schemas.openxmlformats.org/officeDocument/2006/relationships/image" Target="../media/image21.png"/><Relationship Id="rId8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Relationship Id="rId4" Type="http://schemas.openxmlformats.org/officeDocument/2006/relationships/image" Target="../media/image39.png"/><Relationship Id="rId5" Type="http://schemas.openxmlformats.org/officeDocument/2006/relationships/image" Target="../media/image26.png"/><Relationship Id="rId6" Type="http://schemas.openxmlformats.org/officeDocument/2006/relationships/image" Target="../media/image31.png"/><Relationship Id="rId7" Type="http://schemas.openxmlformats.org/officeDocument/2006/relationships/image" Target="../media/image21.png"/><Relationship Id="rId8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6.png"/><Relationship Id="rId4" Type="http://schemas.openxmlformats.org/officeDocument/2006/relationships/image" Target="../media/image35.png"/><Relationship Id="rId5" Type="http://schemas.openxmlformats.org/officeDocument/2006/relationships/image" Target="../media/image30.png"/><Relationship Id="rId6" Type="http://schemas.openxmlformats.org/officeDocument/2006/relationships/image" Target="../media/image33.png"/><Relationship Id="rId7" Type="http://schemas.openxmlformats.org/officeDocument/2006/relationships/image" Target="../media/image37.png"/><Relationship Id="rId8" Type="http://schemas.openxmlformats.org/officeDocument/2006/relationships/image" Target="../media/image3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4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0.png"/><Relationship Id="rId4" Type="http://schemas.openxmlformats.org/officeDocument/2006/relationships/image" Target="../media/image40.png"/><Relationship Id="rId9" Type="http://schemas.openxmlformats.org/officeDocument/2006/relationships/image" Target="../media/image9.png"/><Relationship Id="rId5" Type="http://schemas.openxmlformats.org/officeDocument/2006/relationships/image" Target="../media/image16.png"/><Relationship Id="rId6" Type="http://schemas.openxmlformats.org/officeDocument/2006/relationships/image" Target="../media/image4.png"/><Relationship Id="rId7" Type="http://schemas.openxmlformats.org/officeDocument/2006/relationships/image" Target="../media/image2.png"/><Relationship Id="rId8" Type="http://schemas.openxmlformats.org/officeDocument/2006/relationships/image" Target="../media/image2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0.png"/><Relationship Id="rId4" Type="http://schemas.openxmlformats.org/officeDocument/2006/relationships/image" Target="../media/image40.png"/><Relationship Id="rId5" Type="http://schemas.openxmlformats.org/officeDocument/2006/relationships/image" Target="../media/image16.png"/><Relationship Id="rId6" Type="http://schemas.openxmlformats.org/officeDocument/2006/relationships/image" Target="../media/image2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4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3" y="0"/>
            <a:ext cx="91304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/>
        </p:nvSpPr>
        <p:spPr>
          <a:xfrm>
            <a:off x="281400" y="887600"/>
            <a:ext cx="8608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lang="en-US" sz="3900">
                <a:solidFill>
                  <a:srgbClr val="4F2683"/>
                </a:solidFill>
              </a:rPr>
              <a:t>Effects of </a:t>
            </a:r>
            <a:r>
              <a:rPr b="1" lang="en-US" sz="3900">
                <a:solidFill>
                  <a:srgbClr val="4F2683"/>
                </a:solidFill>
                <a:highlight>
                  <a:srgbClr val="D9D2E9"/>
                </a:highlight>
              </a:rPr>
              <a:t>LM11A-31</a:t>
            </a:r>
            <a:r>
              <a:rPr b="1" lang="en-US" sz="3900">
                <a:solidFill>
                  <a:srgbClr val="4F2683"/>
                </a:solidFill>
              </a:rPr>
              <a:t> on longitudinal </a:t>
            </a:r>
            <a:endParaRPr b="1" sz="3900">
              <a:solidFill>
                <a:srgbClr val="4F268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lang="en-US" sz="3900">
                <a:solidFill>
                  <a:srgbClr val="4F2683"/>
                </a:solidFill>
              </a:rPr>
              <a:t>cerebrospinal fluid biomarkers </a:t>
            </a:r>
            <a:endParaRPr b="1" sz="3900">
              <a:solidFill>
                <a:srgbClr val="4F268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lang="en-US" sz="3900">
                <a:solidFill>
                  <a:srgbClr val="4F2683"/>
                </a:solidFill>
              </a:rPr>
              <a:t>of pathophysiology in </a:t>
            </a:r>
            <a:endParaRPr b="1" sz="3900">
              <a:solidFill>
                <a:srgbClr val="4F268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lang="en-US" sz="3900">
                <a:solidFill>
                  <a:srgbClr val="4F2683"/>
                </a:solidFill>
                <a:highlight>
                  <a:srgbClr val="D9D2E9"/>
                </a:highlight>
              </a:rPr>
              <a:t>Alzheimer’s disease</a:t>
            </a:r>
            <a:endParaRPr b="1" i="0" sz="2900" u="none" cap="none" strike="noStrike">
              <a:solidFill>
                <a:srgbClr val="3C1B7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3C1B7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4F2683"/>
                </a:solidFill>
              </a:rPr>
              <a:t>Lucy Hui</a:t>
            </a:r>
            <a:endParaRPr sz="2400">
              <a:solidFill>
                <a:srgbClr val="4F268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4F2683"/>
                </a:solidFill>
              </a:rPr>
              <a:t>Supervisor: Dr. Taylor Schmitz</a:t>
            </a:r>
            <a:endParaRPr sz="2400">
              <a:solidFill>
                <a:srgbClr val="4F2683"/>
              </a:solidFill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4453128" y="78729"/>
            <a:ext cx="4548787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4F2683"/>
                </a:solidFill>
                <a:latin typeface="Arial"/>
                <a:ea typeface="Arial"/>
                <a:cs typeface="Arial"/>
                <a:sym typeface="Arial"/>
              </a:rPr>
              <a:t>Department of Physiology and Pharmacology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g7a3a3e1b6fb26ce9_193"/>
          <p:cNvPicPr preferRelativeResize="0"/>
          <p:nvPr/>
        </p:nvPicPr>
        <p:blipFill rotWithShape="1">
          <a:blip r:embed="rId3">
            <a:alphaModFix amt="51000"/>
          </a:blip>
          <a:srcRect b="0" l="0" r="803" t="0"/>
          <a:stretch/>
        </p:blipFill>
        <p:spPr>
          <a:xfrm>
            <a:off x="555553" y="1917925"/>
            <a:ext cx="8032875" cy="126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7a3a3e1b6fb26ce9_193"/>
          <p:cNvSpPr txBox="1"/>
          <p:nvPr/>
        </p:nvSpPr>
        <p:spPr>
          <a:xfrm>
            <a:off x="173251" y="82875"/>
            <a:ext cx="69741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0"/>
              <a:buFont typeface="Arial"/>
              <a:buNone/>
            </a:pPr>
            <a:r>
              <a:rPr b="1" lang="en-US" sz="4050">
                <a:solidFill>
                  <a:srgbClr val="3B1B70"/>
                </a:solidFill>
              </a:rPr>
              <a:t>Alzheimer’s Disease (AD)</a:t>
            </a:r>
            <a:endParaRPr b="0" i="0" sz="2400" u="none" cap="none" strike="noStrike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5" name="Google Shape;235;g7a3a3e1b6fb26ce9_193"/>
          <p:cNvGrpSpPr/>
          <p:nvPr/>
        </p:nvGrpSpPr>
        <p:grpSpPr>
          <a:xfrm>
            <a:off x="4352099" y="764447"/>
            <a:ext cx="394282" cy="2934055"/>
            <a:chOff x="6042300" y="882925"/>
            <a:chExt cx="418425" cy="3157275"/>
          </a:xfrm>
        </p:grpSpPr>
        <p:pic>
          <p:nvPicPr>
            <p:cNvPr id="236" name="Google Shape;236;g7a3a3e1b6fb26ce9_193"/>
            <p:cNvPicPr preferRelativeResize="0"/>
            <p:nvPr/>
          </p:nvPicPr>
          <p:blipFill rotWithShape="1">
            <a:blip r:embed="rId4">
              <a:alphaModFix/>
            </a:blip>
            <a:srcRect b="25473" l="0" r="0" t="0"/>
            <a:stretch/>
          </p:blipFill>
          <p:spPr>
            <a:xfrm>
              <a:off x="6042300" y="882925"/>
              <a:ext cx="418425" cy="1785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7" name="Google Shape;237;g7a3a3e1b6fb26ce9_193"/>
            <p:cNvPicPr preferRelativeResize="0"/>
            <p:nvPr/>
          </p:nvPicPr>
          <p:blipFill rotWithShape="1">
            <a:blip r:embed="rId4">
              <a:alphaModFix/>
            </a:blip>
            <a:srcRect b="0" l="0" r="0" t="57257"/>
            <a:stretch/>
          </p:blipFill>
          <p:spPr>
            <a:xfrm>
              <a:off x="6042300" y="3016425"/>
              <a:ext cx="418425" cy="1023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" name="Google Shape;238;g7a3a3e1b6fb26ce9_193"/>
            <p:cNvPicPr preferRelativeResize="0"/>
            <p:nvPr/>
          </p:nvPicPr>
          <p:blipFill rotWithShape="1">
            <a:blip r:embed="rId4">
              <a:alphaModFix/>
            </a:blip>
            <a:srcRect b="25472" l="0" r="0" t="56145"/>
            <a:stretch/>
          </p:blipFill>
          <p:spPr>
            <a:xfrm>
              <a:off x="6042300" y="2608800"/>
              <a:ext cx="418425" cy="4402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9" name="Google Shape;239;g7a3a3e1b6fb26ce9_193"/>
          <p:cNvSpPr txBox="1"/>
          <p:nvPr/>
        </p:nvSpPr>
        <p:spPr>
          <a:xfrm>
            <a:off x="4848499" y="1185854"/>
            <a:ext cx="696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Aβ</a:t>
            </a:r>
            <a:endParaRPr b="1" i="0" sz="3000" u="none" cap="none" strike="noStrike">
              <a:solidFill>
                <a:schemeClr val="dk1"/>
              </a:solidFill>
            </a:endParaRPr>
          </a:p>
        </p:txBody>
      </p:sp>
      <p:sp>
        <p:nvSpPr>
          <p:cNvPr id="240" name="Google Shape;240;g7a3a3e1b6fb26ce9_193"/>
          <p:cNvSpPr txBox="1"/>
          <p:nvPr/>
        </p:nvSpPr>
        <p:spPr>
          <a:xfrm>
            <a:off x="3503613" y="1185851"/>
            <a:ext cx="848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/>
              <a:t>p75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g7a3a3e1b6fb26ce9_193"/>
          <p:cNvPicPr preferRelativeResize="0"/>
          <p:nvPr/>
        </p:nvPicPr>
        <p:blipFill rotWithShape="1">
          <a:blip r:embed="rId5">
            <a:alphaModFix/>
          </a:blip>
          <a:srcRect b="16990" l="0" r="0" t="68336"/>
          <a:stretch/>
        </p:blipFill>
        <p:spPr>
          <a:xfrm>
            <a:off x="4542175" y="1298513"/>
            <a:ext cx="379200" cy="328774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7a3a3e1b6fb26ce9_193"/>
          <p:cNvSpPr txBox="1"/>
          <p:nvPr/>
        </p:nvSpPr>
        <p:spPr>
          <a:xfrm>
            <a:off x="7331600" y="3405363"/>
            <a:ext cx="174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(Patnaik et al., 2020, Nature)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a3a3e1b6fb26ce9_218"/>
          <p:cNvSpPr/>
          <p:nvPr/>
        </p:nvSpPr>
        <p:spPr>
          <a:xfrm rot="-5400000">
            <a:off x="3886875" y="3031517"/>
            <a:ext cx="1362000" cy="189300"/>
          </a:xfrm>
          <a:prstGeom prst="leftArrow">
            <a:avLst>
              <a:gd fmla="val 40811" name="adj1"/>
              <a:gd fmla="val 61037" name="adj2"/>
            </a:avLst>
          </a:prstGeom>
          <a:solidFill>
            <a:srgbClr val="674EA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7a3a3e1b6fb26ce9_218"/>
          <p:cNvSpPr txBox="1"/>
          <p:nvPr/>
        </p:nvSpPr>
        <p:spPr>
          <a:xfrm>
            <a:off x="173251" y="82875"/>
            <a:ext cx="69741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0"/>
              <a:buFont typeface="Arial"/>
              <a:buNone/>
            </a:pPr>
            <a:r>
              <a:rPr b="1" lang="en-US" sz="4050">
                <a:solidFill>
                  <a:srgbClr val="3B1B70"/>
                </a:solidFill>
              </a:rPr>
              <a:t>Alzheimer’s Disease (AD)</a:t>
            </a:r>
            <a:endParaRPr b="0" i="0" sz="2400" u="none" cap="none" strike="noStrike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g7a3a3e1b6fb26ce9_218"/>
          <p:cNvPicPr preferRelativeResize="0"/>
          <p:nvPr/>
        </p:nvPicPr>
        <p:blipFill rotWithShape="1">
          <a:blip r:embed="rId3">
            <a:alphaModFix amt="51000"/>
          </a:blip>
          <a:srcRect b="0" l="0" r="803" t="0"/>
          <a:stretch/>
        </p:blipFill>
        <p:spPr>
          <a:xfrm>
            <a:off x="1921320" y="1355601"/>
            <a:ext cx="5313747" cy="6991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1" name="Google Shape;251;g7a3a3e1b6fb26ce9_218"/>
          <p:cNvGrpSpPr/>
          <p:nvPr/>
        </p:nvGrpSpPr>
        <p:grpSpPr>
          <a:xfrm>
            <a:off x="4432736" y="716459"/>
            <a:ext cx="260817" cy="1625760"/>
            <a:chOff x="6042300" y="882925"/>
            <a:chExt cx="418425" cy="3157275"/>
          </a:xfrm>
        </p:grpSpPr>
        <p:pic>
          <p:nvPicPr>
            <p:cNvPr id="252" name="Google Shape;252;g7a3a3e1b6fb26ce9_218"/>
            <p:cNvPicPr preferRelativeResize="0"/>
            <p:nvPr/>
          </p:nvPicPr>
          <p:blipFill rotWithShape="1">
            <a:blip r:embed="rId4">
              <a:alphaModFix/>
            </a:blip>
            <a:srcRect b="25473" l="0" r="0" t="0"/>
            <a:stretch/>
          </p:blipFill>
          <p:spPr>
            <a:xfrm>
              <a:off x="6042300" y="882925"/>
              <a:ext cx="418425" cy="1785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g7a3a3e1b6fb26ce9_218"/>
            <p:cNvPicPr preferRelativeResize="0"/>
            <p:nvPr/>
          </p:nvPicPr>
          <p:blipFill rotWithShape="1">
            <a:blip r:embed="rId4">
              <a:alphaModFix/>
            </a:blip>
            <a:srcRect b="0" l="0" r="0" t="57257"/>
            <a:stretch/>
          </p:blipFill>
          <p:spPr>
            <a:xfrm>
              <a:off x="6042300" y="3016425"/>
              <a:ext cx="418425" cy="1023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g7a3a3e1b6fb26ce9_218"/>
            <p:cNvPicPr preferRelativeResize="0"/>
            <p:nvPr/>
          </p:nvPicPr>
          <p:blipFill rotWithShape="1">
            <a:blip r:embed="rId4">
              <a:alphaModFix/>
            </a:blip>
            <a:srcRect b="25472" l="0" r="0" t="56145"/>
            <a:stretch/>
          </p:blipFill>
          <p:spPr>
            <a:xfrm>
              <a:off x="6042300" y="2608800"/>
              <a:ext cx="418425" cy="4402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g7a3a3e1b6fb26ce9_218"/>
          <p:cNvSpPr txBox="1"/>
          <p:nvPr/>
        </p:nvSpPr>
        <p:spPr>
          <a:xfrm>
            <a:off x="4748342" y="935374"/>
            <a:ext cx="460404" cy="338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Aβ</a:t>
            </a:r>
            <a:endParaRPr b="1" i="0" sz="1600" u="none" cap="none" strike="noStrike">
              <a:solidFill>
                <a:schemeClr val="dk1"/>
              </a:solidFill>
            </a:endParaRPr>
          </a:p>
        </p:txBody>
      </p:sp>
      <p:sp>
        <p:nvSpPr>
          <p:cNvPr id="256" name="Google Shape;256;g7a3a3e1b6fb26ce9_218"/>
          <p:cNvSpPr txBox="1"/>
          <p:nvPr/>
        </p:nvSpPr>
        <p:spPr>
          <a:xfrm>
            <a:off x="3871462" y="949958"/>
            <a:ext cx="561217" cy="338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1600"/>
              <a:t>p75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7a3a3e1b6fb26ce9_218"/>
          <p:cNvSpPr txBox="1"/>
          <p:nvPr/>
        </p:nvSpPr>
        <p:spPr>
          <a:xfrm>
            <a:off x="1598171" y="3910095"/>
            <a:ext cx="593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C00000"/>
                </a:solidFill>
              </a:rPr>
              <a:t>CELL DEATH</a:t>
            </a:r>
            <a:endParaRPr b="1" sz="3600">
              <a:solidFill>
                <a:srgbClr val="C00000"/>
              </a:solidFill>
            </a:endParaRPr>
          </a:p>
        </p:txBody>
      </p:sp>
      <p:sp>
        <p:nvSpPr>
          <p:cNvPr id="258" name="Google Shape;258;g7a3a3e1b6fb26ce9_218"/>
          <p:cNvSpPr txBox="1"/>
          <p:nvPr/>
        </p:nvSpPr>
        <p:spPr>
          <a:xfrm>
            <a:off x="4092375" y="2908225"/>
            <a:ext cx="95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highlight>
                  <a:srgbClr val="B4A7D6"/>
                </a:highlight>
              </a:rPr>
              <a:t>JNK</a:t>
            </a:r>
            <a:endParaRPr b="0" i="0" sz="1050" u="none" cap="none" strike="noStrike">
              <a:solidFill>
                <a:srgbClr val="000000"/>
              </a:solidFill>
              <a:highlight>
                <a:srgbClr val="B4A7D6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g7a3a3e1b6fb26ce9_218"/>
          <p:cNvPicPr preferRelativeResize="0"/>
          <p:nvPr/>
        </p:nvPicPr>
        <p:blipFill rotWithShape="1">
          <a:blip r:embed="rId5">
            <a:alphaModFix/>
          </a:blip>
          <a:srcRect b="16990" l="0" r="0" t="68336"/>
          <a:stretch/>
        </p:blipFill>
        <p:spPr>
          <a:xfrm>
            <a:off x="4572000" y="935375"/>
            <a:ext cx="260825" cy="226141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7a3a3e1b6fb26ce9_218"/>
          <p:cNvSpPr txBox="1"/>
          <p:nvPr/>
        </p:nvSpPr>
        <p:spPr>
          <a:xfrm>
            <a:off x="7331600" y="3405363"/>
            <a:ext cx="174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(Patnaik et al., 2020, Nature)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g7a3a3e1b6fb26ce9_285"/>
          <p:cNvPicPr preferRelativeResize="0"/>
          <p:nvPr/>
        </p:nvPicPr>
        <p:blipFill rotWithShape="1">
          <a:blip r:embed="rId3">
            <a:alphaModFix amt="51000"/>
          </a:blip>
          <a:srcRect b="0" l="0" r="803" t="0"/>
          <a:stretch/>
        </p:blipFill>
        <p:spPr>
          <a:xfrm>
            <a:off x="370690" y="1890525"/>
            <a:ext cx="8032875" cy="126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7a3a3e1b6fb26ce9_285"/>
          <p:cNvSpPr txBox="1"/>
          <p:nvPr/>
        </p:nvSpPr>
        <p:spPr>
          <a:xfrm>
            <a:off x="173251" y="82875"/>
            <a:ext cx="69741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0"/>
              <a:buFont typeface="Arial"/>
              <a:buNone/>
            </a:pPr>
            <a:r>
              <a:rPr b="1" lang="en-US" sz="4050">
                <a:solidFill>
                  <a:srgbClr val="3B1B70"/>
                </a:solidFill>
              </a:rPr>
              <a:t>Alzheimer’s Disease (AD)</a:t>
            </a:r>
            <a:endParaRPr b="0" i="0" sz="2400" u="none" cap="none" strike="noStrike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g7a3a3e1b6fb26ce9_285"/>
          <p:cNvPicPr preferRelativeResize="0"/>
          <p:nvPr/>
        </p:nvPicPr>
        <p:blipFill rotWithShape="1">
          <a:blip r:embed="rId4">
            <a:alphaModFix/>
          </a:blip>
          <a:srcRect b="33105" l="0" r="0" t="0"/>
          <a:stretch/>
        </p:blipFill>
        <p:spPr>
          <a:xfrm rot="499603">
            <a:off x="1565150" y="761650"/>
            <a:ext cx="379200" cy="149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7a3a3e1b6fb26ce9_285"/>
          <p:cNvPicPr preferRelativeResize="0"/>
          <p:nvPr/>
        </p:nvPicPr>
        <p:blipFill rotWithShape="1">
          <a:blip r:embed="rId4">
            <a:alphaModFix/>
          </a:blip>
          <a:srcRect b="16990" l="0" r="0" t="68336"/>
          <a:stretch/>
        </p:blipFill>
        <p:spPr>
          <a:xfrm>
            <a:off x="1424800" y="2368975"/>
            <a:ext cx="379200" cy="3287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0" name="Google Shape;270;g7a3a3e1b6fb26ce9_285"/>
          <p:cNvGrpSpPr/>
          <p:nvPr/>
        </p:nvGrpSpPr>
        <p:grpSpPr>
          <a:xfrm rot="-1086854">
            <a:off x="1565149" y="2897815"/>
            <a:ext cx="379185" cy="629624"/>
            <a:chOff x="5463400" y="2897850"/>
            <a:chExt cx="379200" cy="629650"/>
          </a:xfrm>
        </p:grpSpPr>
        <p:pic>
          <p:nvPicPr>
            <p:cNvPr id="271" name="Google Shape;271;g7a3a3e1b6fb26ce9_285"/>
            <p:cNvPicPr preferRelativeResize="0"/>
            <p:nvPr/>
          </p:nvPicPr>
          <p:blipFill rotWithShape="1">
            <a:blip r:embed="rId4">
              <a:alphaModFix/>
            </a:blip>
            <a:srcRect b="0" l="0" r="0" t="84247"/>
            <a:stretch/>
          </p:blipFill>
          <p:spPr>
            <a:xfrm>
              <a:off x="5463400" y="3174525"/>
              <a:ext cx="379200" cy="3529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g7a3a3e1b6fb26ce9_285"/>
            <p:cNvPicPr preferRelativeResize="0"/>
            <p:nvPr/>
          </p:nvPicPr>
          <p:blipFill rotWithShape="1">
            <a:blip r:embed="rId4">
              <a:alphaModFix/>
            </a:blip>
            <a:srcRect b="32196" l="0" r="0" t="58876"/>
            <a:stretch/>
          </p:blipFill>
          <p:spPr>
            <a:xfrm>
              <a:off x="5463400" y="2897850"/>
              <a:ext cx="379200" cy="2766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3" name="Google Shape;273;g7a3a3e1b6fb26ce9_285"/>
          <p:cNvSpPr txBox="1"/>
          <p:nvPr/>
        </p:nvSpPr>
        <p:spPr>
          <a:xfrm>
            <a:off x="82000" y="3460800"/>
            <a:ext cx="3064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500"/>
              <a:t>Amyloid </a:t>
            </a:r>
            <a:r>
              <a:rPr b="1" lang="en-US" sz="2500">
                <a:solidFill>
                  <a:schemeClr val="dk1"/>
                </a:solidFill>
              </a:rPr>
              <a:t>Precursor Protein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4" name="Google Shape;274;g7a3a3e1b6fb26ce9_285"/>
          <p:cNvCxnSpPr/>
          <p:nvPr/>
        </p:nvCxnSpPr>
        <p:spPr>
          <a:xfrm>
            <a:off x="1015975" y="2297525"/>
            <a:ext cx="1134000" cy="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75" name="Google Shape;275;g7a3a3e1b6fb26ce9_285"/>
          <p:cNvCxnSpPr/>
          <p:nvPr/>
        </p:nvCxnSpPr>
        <p:spPr>
          <a:xfrm>
            <a:off x="1015975" y="2754725"/>
            <a:ext cx="1134000" cy="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76" name="Google Shape;276;g7a3a3e1b6fb26ce9_285"/>
          <p:cNvSpPr txBox="1"/>
          <p:nvPr/>
        </p:nvSpPr>
        <p:spPr>
          <a:xfrm>
            <a:off x="1946850" y="1465775"/>
            <a:ext cx="10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Aβ</a:t>
            </a:r>
            <a:endParaRPr b="1" i="0" sz="3000" u="none" cap="none" strike="noStrike">
              <a:solidFill>
                <a:schemeClr val="dk1"/>
              </a:solidFill>
            </a:endParaRPr>
          </a:p>
        </p:txBody>
      </p:sp>
      <p:pic>
        <p:nvPicPr>
          <p:cNvPr id="277" name="Google Shape;277;g7a3a3e1b6fb26ce9_2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6100" y="742100"/>
            <a:ext cx="1450025" cy="137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7a3a3e1b6fb26ce9_285"/>
          <p:cNvSpPr txBox="1"/>
          <p:nvPr/>
        </p:nvSpPr>
        <p:spPr>
          <a:xfrm>
            <a:off x="5846125" y="1150175"/>
            <a:ext cx="226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Aβ plaques</a:t>
            </a:r>
            <a:endParaRPr b="1" i="0" sz="3000" u="none" cap="none" strike="noStrike">
              <a:solidFill>
                <a:schemeClr val="dk1"/>
              </a:solidFill>
            </a:endParaRPr>
          </a:p>
        </p:txBody>
      </p:sp>
      <p:sp>
        <p:nvSpPr>
          <p:cNvPr id="279" name="Google Shape;279;g7a3a3e1b6fb26ce9_285"/>
          <p:cNvSpPr/>
          <p:nvPr/>
        </p:nvSpPr>
        <p:spPr>
          <a:xfrm rot="10800000">
            <a:off x="2895900" y="1247806"/>
            <a:ext cx="1362000" cy="334200"/>
          </a:xfrm>
          <a:prstGeom prst="leftArrow">
            <a:avLst>
              <a:gd fmla="val 40811" name="adj1"/>
              <a:gd fmla="val 61037" name="adj2"/>
            </a:avLst>
          </a:prstGeom>
          <a:solidFill>
            <a:srgbClr val="674EA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g7a3a3e1b6fb26ce9_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2375" y="1389509"/>
            <a:ext cx="4733926" cy="2520441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g7a3a3e1b6fb26ce9_242"/>
          <p:cNvSpPr txBox="1"/>
          <p:nvPr/>
        </p:nvSpPr>
        <p:spPr>
          <a:xfrm>
            <a:off x="173251" y="82875"/>
            <a:ext cx="69741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0"/>
              <a:buFont typeface="Arial"/>
              <a:buNone/>
            </a:pPr>
            <a:r>
              <a:rPr b="1" lang="en-US" sz="4050">
                <a:solidFill>
                  <a:srgbClr val="3B1B70"/>
                </a:solidFill>
              </a:rPr>
              <a:t>Alzheimer’s Disease (AD)</a:t>
            </a:r>
            <a:endParaRPr b="0" i="0" sz="2400" u="none" cap="none" strike="noStrike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7a3a3e1b6fb26ce9_242"/>
          <p:cNvSpPr txBox="1"/>
          <p:nvPr/>
        </p:nvSpPr>
        <p:spPr>
          <a:xfrm>
            <a:off x="1061875" y="1120972"/>
            <a:ext cx="2502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</a:rPr>
              <a:t>Aβ plaques</a:t>
            </a:r>
            <a:endParaRPr b="1" i="0" sz="2500" u="none" cap="none" strike="noStrike">
              <a:solidFill>
                <a:schemeClr val="dk1"/>
              </a:solidFill>
            </a:endParaRPr>
          </a:p>
        </p:txBody>
      </p:sp>
      <p:sp>
        <p:nvSpPr>
          <p:cNvPr id="288" name="Google Shape;288;g7a3a3e1b6fb26ce9_242"/>
          <p:cNvSpPr txBox="1"/>
          <p:nvPr/>
        </p:nvSpPr>
        <p:spPr>
          <a:xfrm>
            <a:off x="5013665" y="1680093"/>
            <a:ext cx="2398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500"/>
              <a:t>Microglia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9" name="Google Shape;289;g7a3a3e1b6fb26ce9_242"/>
          <p:cNvCxnSpPr>
            <a:stCxn id="288" idx="1"/>
          </p:cNvCxnSpPr>
          <p:nvPr/>
        </p:nvCxnSpPr>
        <p:spPr>
          <a:xfrm flipH="1">
            <a:off x="4564865" y="1918593"/>
            <a:ext cx="4488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90" name="Google Shape;290;g7a3a3e1b6fb26ce9_2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4811" y="1555071"/>
            <a:ext cx="1244947" cy="1121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g7a3a3e1b6fb26ce9_2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7810" y="2783919"/>
            <a:ext cx="905350" cy="815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7a3a3e1b6fb26ce9_2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5650" y="2282524"/>
            <a:ext cx="905350" cy="815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g7a3a3e1b6fb26ce9_242"/>
          <p:cNvPicPr preferRelativeResize="0"/>
          <p:nvPr/>
        </p:nvPicPr>
        <p:blipFill rotWithShape="1">
          <a:blip r:embed="rId5">
            <a:alphaModFix/>
          </a:blip>
          <a:srcRect b="47643" l="73178" r="11053" t="0"/>
          <a:stretch/>
        </p:blipFill>
        <p:spPr>
          <a:xfrm rot="-8353368">
            <a:off x="4680384" y="939365"/>
            <a:ext cx="961226" cy="927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g7a3a3e1b6fb26ce9_242"/>
          <p:cNvPicPr preferRelativeResize="0"/>
          <p:nvPr/>
        </p:nvPicPr>
        <p:blipFill rotWithShape="1">
          <a:blip r:embed="rId5">
            <a:alphaModFix/>
          </a:blip>
          <a:srcRect b="47643" l="73178" r="11053" t="0"/>
          <a:stretch/>
        </p:blipFill>
        <p:spPr>
          <a:xfrm rot="8496979">
            <a:off x="3972231" y="2800593"/>
            <a:ext cx="963349" cy="925874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g7a3a3e1b6fb26ce9_242"/>
          <p:cNvSpPr txBox="1"/>
          <p:nvPr/>
        </p:nvSpPr>
        <p:spPr>
          <a:xfrm>
            <a:off x="3104376" y="3865475"/>
            <a:ext cx="1711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C00000"/>
                </a:solidFill>
              </a:rPr>
              <a:t>sTREM2</a:t>
            </a:r>
            <a:endParaRPr b="0" i="0" sz="30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7a3a3e1b6fb26ce9_242"/>
          <p:cNvSpPr txBox="1"/>
          <p:nvPr/>
        </p:nvSpPr>
        <p:spPr>
          <a:xfrm>
            <a:off x="7484000" y="3557763"/>
            <a:ext cx="1743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(Kinney et al., 2018, </a:t>
            </a:r>
            <a:r>
              <a:rPr lang="en-US" sz="1500"/>
              <a:t>Alzheimers Dement)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g7a3a3e1b6fb26ce9_3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912" y="1185120"/>
            <a:ext cx="3726786" cy="185619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g7a3a3e1b6fb26ce9_312"/>
          <p:cNvSpPr txBox="1"/>
          <p:nvPr/>
        </p:nvSpPr>
        <p:spPr>
          <a:xfrm>
            <a:off x="173251" y="82875"/>
            <a:ext cx="69741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0"/>
              <a:buFont typeface="Arial"/>
              <a:buNone/>
            </a:pPr>
            <a:r>
              <a:rPr b="1" lang="en-US" sz="4050">
                <a:solidFill>
                  <a:srgbClr val="3B1B70"/>
                </a:solidFill>
              </a:rPr>
              <a:t>Alzheimer’s Disease (AD)</a:t>
            </a:r>
            <a:endParaRPr b="0" i="0" sz="2400" u="none" cap="none" strike="noStrike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7a3a3e1b6fb26ce9_312"/>
          <p:cNvSpPr txBox="1"/>
          <p:nvPr/>
        </p:nvSpPr>
        <p:spPr>
          <a:xfrm>
            <a:off x="1871563" y="987354"/>
            <a:ext cx="19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Aβ plaques</a:t>
            </a:r>
            <a:endParaRPr b="1" i="0" sz="2000" u="none" cap="none" strike="noStrike">
              <a:solidFill>
                <a:schemeClr val="dk1"/>
              </a:solidFill>
            </a:endParaRPr>
          </a:p>
        </p:txBody>
      </p:sp>
      <p:sp>
        <p:nvSpPr>
          <p:cNvPr id="305" name="Google Shape;305;g7a3a3e1b6fb26ce9_312"/>
          <p:cNvSpPr txBox="1"/>
          <p:nvPr/>
        </p:nvSpPr>
        <p:spPr>
          <a:xfrm>
            <a:off x="4639511" y="1442572"/>
            <a:ext cx="188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Microglia</a:t>
            </a:r>
            <a:endParaRPr b="1" sz="2000"/>
          </a:p>
        </p:txBody>
      </p:sp>
      <p:pic>
        <p:nvPicPr>
          <p:cNvPr id="306" name="Google Shape;306;g7a3a3e1b6fb26ce9_3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2184" y="1307048"/>
            <a:ext cx="980085" cy="825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g7a3a3e1b6fb26ce9_3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3986" y="2212039"/>
            <a:ext cx="712737" cy="600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g7a3a3e1b6fb26ce9_3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2500" y="1842785"/>
            <a:ext cx="712737" cy="600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g7a3a3e1b6fb26ce9_312"/>
          <p:cNvPicPr preferRelativeResize="0"/>
          <p:nvPr/>
        </p:nvPicPr>
        <p:blipFill rotWithShape="1">
          <a:blip r:embed="rId5">
            <a:alphaModFix/>
          </a:blip>
          <a:srcRect b="47643" l="73178" r="11053" t="0"/>
          <a:stretch/>
        </p:blipFill>
        <p:spPr>
          <a:xfrm rot="-8466135">
            <a:off x="4730452" y="842116"/>
            <a:ext cx="736295" cy="706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g7a3a3e1b6fb26ce9_312"/>
          <p:cNvPicPr preferRelativeResize="0"/>
          <p:nvPr/>
        </p:nvPicPr>
        <p:blipFill rotWithShape="1">
          <a:blip r:embed="rId5">
            <a:alphaModFix/>
          </a:blip>
          <a:srcRect b="47643" l="73178" r="11053" t="0"/>
          <a:stretch/>
        </p:blipFill>
        <p:spPr>
          <a:xfrm rot="8607660">
            <a:off x="4171983" y="2213847"/>
            <a:ext cx="739915" cy="702809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7a3a3e1b6fb26ce9_312"/>
          <p:cNvSpPr txBox="1"/>
          <p:nvPr/>
        </p:nvSpPr>
        <p:spPr>
          <a:xfrm>
            <a:off x="3452273" y="2934431"/>
            <a:ext cx="13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sTREM2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7a3a3e1b6fb26ce9_312"/>
          <p:cNvSpPr txBox="1"/>
          <p:nvPr/>
        </p:nvSpPr>
        <p:spPr>
          <a:xfrm>
            <a:off x="1602296" y="3865620"/>
            <a:ext cx="593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C00000"/>
                </a:solidFill>
              </a:rPr>
              <a:t>CELL DEATH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7a3a3e1b6fb26ce9_312"/>
          <p:cNvSpPr txBox="1"/>
          <p:nvPr/>
        </p:nvSpPr>
        <p:spPr>
          <a:xfrm>
            <a:off x="7484000" y="3557763"/>
            <a:ext cx="1743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(Kinney et al., 2018, Alzheimers Dement)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7a3a3e1b6fb26ce9_356"/>
          <p:cNvSpPr/>
          <p:nvPr/>
        </p:nvSpPr>
        <p:spPr>
          <a:xfrm rot="8615369">
            <a:off x="2531353" y="2115044"/>
            <a:ext cx="2671646" cy="2704645"/>
          </a:xfrm>
          <a:prstGeom prst="rtTriangle">
            <a:avLst/>
          </a:prstGeom>
          <a:solidFill>
            <a:srgbClr val="E6EF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g7a3a3e1b6fb26ce9_3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9798" y="857697"/>
            <a:ext cx="2853639" cy="1503253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g7a3a3e1b6fb26ce9_356"/>
          <p:cNvSpPr txBox="1"/>
          <p:nvPr/>
        </p:nvSpPr>
        <p:spPr>
          <a:xfrm>
            <a:off x="173251" y="82875"/>
            <a:ext cx="69741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0"/>
              <a:buFont typeface="Arial"/>
              <a:buNone/>
            </a:pPr>
            <a:r>
              <a:rPr b="1" lang="en-US" sz="4050">
                <a:solidFill>
                  <a:srgbClr val="3B1B70"/>
                </a:solidFill>
              </a:rPr>
              <a:t>Alzheimer’s Disease (AD)</a:t>
            </a:r>
            <a:endParaRPr b="0" i="0" sz="2400" u="none" cap="none" strike="noStrike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g7a3a3e1b6fb26ce9_356"/>
          <p:cNvPicPr preferRelativeResize="0"/>
          <p:nvPr/>
        </p:nvPicPr>
        <p:blipFill rotWithShape="1">
          <a:blip r:embed="rId4">
            <a:alphaModFix/>
          </a:blip>
          <a:srcRect b="47643" l="73178" r="11053" t="0"/>
          <a:stretch/>
        </p:blipFill>
        <p:spPr>
          <a:xfrm rot="-8371448">
            <a:off x="4663173" y="881897"/>
            <a:ext cx="576823" cy="556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g7a3a3e1b6fb26ce9_356"/>
          <p:cNvPicPr preferRelativeResize="0"/>
          <p:nvPr/>
        </p:nvPicPr>
        <p:blipFill rotWithShape="1">
          <a:blip r:embed="rId4">
            <a:alphaModFix/>
          </a:blip>
          <a:srcRect b="47643" l="73178" r="11053" t="0"/>
          <a:stretch/>
        </p:blipFill>
        <p:spPr>
          <a:xfrm rot="8514746">
            <a:off x="5282146" y="882645"/>
            <a:ext cx="578351" cy="554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g7a3a3e1b6fb26ce9_3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9313" y="2517625"/>
            <a:ext cx="5609042" cy="207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g7a3a3e1b6fb26ce9_356"/>
          <p:cNvPicPr preferRelativeResize="0"/>
          <p:nvPr/>
        </p:nvPicPr>
        <p:blipFill rotWithShape="1">
          <a:blip r:embed="rId4">
            <a:alphaModFix/>
          </a:blip>
          <a:srcRect b="47643" l="73178" r="11053" t="0"/>
          <a:stretch/>
        </p:blipFill>
        <p:spPr>
          <a:xfrm rot="5064473">
            <a:off x="3201620" y="786321"/>
            <a:ext cx="578352" cy="554804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g7a3a3e1b6fb26ce9_356"/>
          <p:cNvSpPr/>
          <p:nvPr/>
        </p:nvSpPr>
        <p:spPr>
          <a:xfrm>
            <a:off x="4066550" y="1505525"/>
            <a:ext cx="177900" cy="133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7a3a3e1b6fb26ce9_356"/>
          <p:cNvSpPr txBox="1"/>
          <p:nvPr/>
        </p:nvSpPr>
        <p:spPr>
          <a:xfrm>
            <a:off x="838198" y="3937350"/>
            <a:ext cx="4526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500">
                <a:solidFill>
                  <a:srgbClr val="C00000"/>
                </a:solidFill>
              </a:rPr>
              <a:t>phosphorylated Tau (pTau)</a:t>
            </a:r>
            <a:endParaRPr b="0" i="0" sz="25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7a3a3e1b6fb26ce9_356"/>
          <p:cNvSpPr txBox="1"/>
          <p:nvPr/>
        </p:nvSpPr>
        <p:spPr>
          <a:xfrm>
            <a:off x="6664000" y="2910425"/>
            <a:ext cx="2421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</a:rPr>
              <a:t>Neurofibrillary </a:t>
            </a:r>
            <a:endParaRPr b="1" sz="25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</a:rPr>
              <a:t>tangle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g7a3a3e1b6fb26ce9_356"/>
          <p:cNvPicPr preferRelativeResize="0"/>
          <p:nvPr/>
        </p:nvPicPr>
        <p:blipFill rotWithShape="1">
          <a:blip r:embed="rId6">
            <a:alphaModFix amt="51000"/>
          </a:blip>
          <a:srcRect b="0" l="34453" r="34988" t="0"/>
          <a:stretch/>
        </p:blipFill>
        <p:spPr>
          <a:xfrm>
            <a:off x="253400" y="1484412"/>
            <a:ext cx="1636874" cy="699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" name="Google Shape;330;g7a3a3e1b6fb26ce9_356"/>
          <p:cNvGrpSpPr/>
          <p:nvPr/>
        </p:nvGrpSpPr>
        <p:grpSpPr>
          <a:xfrm>
            <a:off x="919411" y="845271"/>
            <a:ext cx="260817" cy="1625760"/>
            <a:chOff x="6042300" y="882925"/>
            <a:chExt cx="418425" cy="3157275"/>
          </a:xfrm>
        </p:grpSpPr>
        <p:pic>
          <p:nvPicPr>
            <p:cNvPr id="331" name="Google Shape;331;g7a3a3e1b6fb26ce9_356"/>
            <p:cNvPicPr preferRelativeResize="0"/>
            <p:nvPr/>
          </p:nvPicPr>
          <p:blipFill rotWithShape="1">
            <a:blip r:embed="rId7">
              <a:alphaModFix/>
            </a:blip>
            <a:srcRect b="25473" l="0" r="0" t="0"/>
            <a:stretch/>
          </p:blipFill>
          <p:spPr>
            <a:xfrm>
              <a:off x="6042300" y="882925"/>
              <a:ext cx="418425" cy="1785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g7a3a3e1b6fb26ce9_356"/>
            <p:cNvPicPr preferRelativeResize="0"/>
            <p:nvPr/>
          </p:nvPicPr>
          <p:blipFill rotWithShape="1">
            <a:blip r:embed="rId7">
              <a:alphaModFix/>
            </a:blip>
            <a:srcRect b="0" l="0" r="0" t="57257"/>
            <a:stretch/>
          </p:blipFill>
          <p:spPr>
            <a:xfrm>
              <a:off x="6042300" y="3016425"/>
              <a:ext cx="418425" cy="1023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" name="Google Shape;333;g7a3a3e1b6fb26ce9_356"/>
            <p:cNvPicPr preferRelativeResize="0"/>
            <p:nvPr/>
          </p:nvPicPr>
          <p:blipFill rotWithShape="1">
            <a:blip r:embed="rId7">
              <a:alphaModFix/>
            </a:blip>
            <a:srcRect b="25472" l="0" r="0" t="56145"/>
            <a:stretch/>
          </p:blipFill>
          <p:spPr>
            <a:xfrm>
              <a:off x="6042300" y="2608800"/>
              <a:ext cx="418425" cy="4402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4" name="Google Shape;334;g7a3a3e1b6fb26ce9_356"/>
          <p:cNvSpPr txBox="1"/>
          <p:nvPr/>
        </p:nvSpPr>
        <p:spPr>
          <a:xfrm>
            <a:off x="1235017" y="1064186"/>
            <a:ext cx="460404" cy="338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Aβ</a:t>
            </a:r>
            <a:endParaRPr b="1" i="0" sz="1600" u="none" cap="none" strike="noStrike">
              <a:solidFill>
                <a:schemeClr val="dk1"/>
              </a:solidFill>
            </a:endParaRPr>
          </a:p>
        </p:txBody>
      </p:sp>
      <p:sp>
        <p:nvSpPr>
          <p:cNvPr id="335" name="Google Shape;335;g7a3a3e1b6fb26ce9_356"/>
          <p:cNvSpPr txBox="1"/>
          <p:nvPr/>
        </p:nvSpPr>
        <p:spPr>
          <a:xfrm>
            <a:off x="358137" y="1078771"/>
            <a:ext cx="561217" cy="338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1600"/>
              <a:t>p75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6" name="Google Shape;336;g7a3a3e1b6fb26ce9_356"/>
          <p:cNvPicPr preferRelativeResize="0"/>
          <p:nvPr/>
        </p:nvPicPr>
        <p:blipFill rotWithShape="1">
          <a:blip r:embed="rId8">
            <a:alphaModFix/>
          </a:blip>
          <a:srcRect b="16990" l="0" r="0" t="68336"/>
          <a:stretch/>
        </p:blipFill>
        <p:spPr>
          <a:xfrm>
            <a:off x="1045725" y="1028463"/>
            <a:ext cx="260825" cy="226141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g7a3a3e1b6fb26ce9_356"/>
          <p:cNvSpPr/>
          <p:nvPr/>
        </p:nvSpPr>
        <p:spPr>
          <a:xfrm>
            <a:off x="2208088" y="1165500"/>
            <a:ext cx="603900" cy="579300"/>
          </a:xfrm>
          <a:prstGeom prst="mathPlus">
            <a:avLst>
              <a:gd fmla="val 23520" name="adj1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7a3a3e1b6fb26ce9_356"/>
          <p:cNvSpPr txBox="1"/>
          <p:nvPr/>
        </p:nvSpPr>
        <p:spPr>
          <a:xfrm>
            <a:off x="7222950" y="668363"/>
            <a:ext cx="174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(Shen et al., 2019, Neurobio dis)</a:t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7a3a3e1b6fb26ce9_382"/>
          <p:cNvSpPr/>
          <p:nvPr/>
        </p:nvSpPr>
        <p:spPr>
          <a:xfrm rot="8562747">
            <a:off x="2446886" y="1876503"/>
            <a:ext cx="2024874" cy="2069057"/>
          </a:xfrm>
          <a:prstGeom prst="rtTriangle">
            <a:avLst/>
          </a:prstGeom>
          <a:solidFill>
            <a:srgbClr val="E6EF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g7a3a3e1b6fb26ce9_3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6911" y="892014"/>
            <a:ext cx="2137872" cy="116299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g7a3a3e1b6fb26ce9_382"/>
          <p:cNvSpPr txBox="1"/>
          <p:nvPr/>
        </p:nvSpPr>
        <p:spPr>
          <a:xfrm>
            <a:off x="173251" y="82875"/>
            <a:ext cx="69741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0"/>
              <a:buFont typeface="Arial"/>
              <a:buNone/>
            </a:pPr>
            <a:r>
              <a:rPr b="1" lang="en-US" sz="4050">
                <a:solidFill>
                  <a:srgbClr val="3B1B70"/>
                </a:solidFill>
              </a:rPr>
              <a:t>Alzheimer’s Disease (AD)</a:t>
            </a:r>
            <a:endParaRPr b="0" i="0" sz="2400" u="none" cap="none" strike="noStrike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Google Shape;347;g7a3a3e1b6fb26ce9_382"/>
          <p:cNvPicPr preferRelativeResize="0"/>
          <p:nvPr/>
        </p:nvPicPr>
        <p:blipFill rotWithShape="1">
          <a:blip r:embed="rId4">
            <a:alphaModFix/>
          </a:blip>
          <a:srcRect b="47643" l="73178" r="11053" t="0"/>
          <a:stretch/>
        </p:blipFill>
        <p:spPr>
          <a:xfrm rot="-8316751">
            <a:off x="4052674" y="914007"/>
            <a:ext cx="438145" cy="423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g7a3a3e1b6fb26ce9_382"/>
          <p:cNvPicPr preferRelativeResize="0"/>
          <p:nvPr/>
        </p:nvPicPr>
        <p:blipFill rotWithShape="1">
          <a:blip r:embed="rId4">
            <a:alphaModFix/>
          </a:blip>
          <a:srcRect b="47643" l="73178" r="11053" t="0"/>
          <a:stretch/>
        </p:blipFill>
        <p:spPr>
          <a:xfrm rot="8460901">
            <a:off x="4516677" y="914290"/>
            <a:ext cx="438722" cy="423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g7a3a3e1b6fb26ce9_3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2490" y="2176217"/>
            <a:ext cx="4202147" cy="160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g7a3a3e1b6fb26ce9_382"/>
          <p:cNvPicPr preferRelativeResize="0"/>
          <p:nvPr/>
        </p:nvPicPr>
        <p:blipFill rotWithShape="1">
          <a:blip r:embed="rId4">
            <a:alphaModFix/>
          </a:blip>
          <a:srcRect b="47643" l="73178" r="11053" t="0"/>
          <a:stretch/>
        </p:blipFill>
        <p:spPr>
          <a:xfrm rot="5075011">
            <a:off x="2527274" y="826273"/>
            <a:ext cx="447308" cy="415996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g7a3a3e1b6fb26ce9_382"/>
          <p:cNvSpPr/>
          <p:nvPr/>
        </p:nvSpPr>
        <p:spPr>
          <a:xfrm>
            <a:off x="3608702" y="1393206"/>
            <a:ext cx="132900" cy="103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7a3a3e1b6fb26ce9_382"/>
          <p:cNvSpPr txBox="1"/>
          <p:nvPr/>
        </p:nvSpPr>
        <p:spPr>
          <a:xfrm>
            <a:off x="2282391" y="3146915"/>
            <a:ext cx="905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</a:rPr>
              <a:t>pTau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7a3a3e1b6fb26ce9_382"/>
          <p:cNvSpPr txBox="1"/>
          <p:nvPr/>
        </p:nvSpPr>
        <p:spPr>
          <a:xfrm>
            <a:off x="5408844" y="2176231"/>
            <a:ext cx="181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</a:rPr>
              <a:t>Neurofibrillary </a:t>
            </a:r>
            <a:endParaRPr b="1" sz="15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</a:rPr>
              <a:t>tangle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7a3a3e1b6fb26ce9_382"/>
          <p:cNvSpPr txBox="1"/>
          <p:nvPr/>
        </p:nvSpPr>
        <p:spPr>
          <a:xfrm>
            <a:off x="1602296" y="3865620"/>
            <a:ext cx="593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C00000"/>
                </a:solidFill>
              </a:rPr>
              <a:t>CELL DEATH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g7a3a3e1b6fb26ce9_3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 rot="3029226">
            <a:off x="5573206" y="1631883"/>
            <a:ext cx="568609" cy="238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g7a3a3e1b6fb26ce9_397"/>
          <p:cNvPicPr preferRelativeResize="0"/>
          <p:nvPr/>
        </p:nvPicPr>
        <p:blipFill rotWithShape="1">
          <a:blip r:embed="rId3">
            <a:alphaModFix/>
          </a:blip>
          <a:srcRect b="16990" l="0" r="0" t="68336"/>
          <a:stretch/>
        </p:blipFill>
        <p:spPr>
          <a:xfrm>
            <a:off x="6028700" y="1193913"/>
            <a:ext cx="379200" cy="328774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g7a3a3e1b6fb26ce9_397"/>
          <p:cNvSpPr txBox="1"/>
          <p:nvPr/>
        </p:nvSpPr>
        <p:spPr>
          <a:xfrm>
            <a:off x="173251" y="82875"/>
            <a:ext cx="69741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50"/>
              <a:buFont typeface="Arial"/>
              <a:buNone/>
            </a:pPr>
            <a:r>
              <a:rPr b="1" lang="en-US" sz="4050">
                <a:solidFill>
                  <a:srgbClr val="3B1B70"/>
                </a:solidFill>
              </a:rPr>
              <a:t>Alzheimer’s Disease (AD)</a:t>
            </a:r>
            <a:endParaRPr b="0" i="0" sz="2400" u="none" cap="none" strike="noStrike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" name="Google Shape;363;g7a3a3e1b6fb26ce9_397"/>
          <p:cNvPicPr preferRelativeResize="0"/>
          <p:nvPr/>
        </p:nvPicPr>
        <p:blipFill rotWithShape="1">
          <a:blip r:embed="rId4">
            <a:alphaModFix amt="51000"/>
          </a:blip>
          <a:srcRect b="0" l="0" r="803" t="0"/>
          <a:stretch/>
        </p:blipFill>
        <p:spPr>
          <a:xfrm>
            <a:off x="555553" y="1917925"/>
            <a:ext cx="8032875" cy="126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g7a3a3e1b6fb26ce9_397"/>
          <p:cNvSpPr txBox="1"/>
          <p:nvPr/>
        </p:nvSpPr>
        <p:spPr>
          <a:xfrm>
            <a:off x="3444452" y="1185850"/>
            <a:ext cx="2859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LM11A-31</a:t>
            </a:r>
            <a:endParaRPr b="1" i="0" sz="3000" u="none" cap="none" strike="noStrike">
              <a:solidFill>
                <a:schemeClr val="dk1"/>
              </a:solidFill>
            </a:endParaRPr>
          </a:p>
        </p:txBody>
      </p:sp>
      <p:grpSp>
        <p:nvGrpSpPr>
          <p:cNvPr id="365" name="Google Shape;365;g7a3a3e1b6fb26ce9_397"/>
          <p:cNvGrpSpPr/>
          <p:nvPr/>
        </p:nvGrpSpPr>
        <p:grpSpPr>
          <a:xfrm>
            <a:off x="2828099" y="764447"/>
            <a:ext cx="394282" cy="2934055"/>
            <a:chOff x="6042300" y="882925"/>
            <a:chExt cx="418425" cy="3157275"/>
          </a:xfrm>
        </p:grpSpPr>
        <p:pic>
          <p:nvPicPr>
            <p:cNvPr id="366" name="Google Shape;366;g7a3a3e1b6fb26ce9_397"/>
            <p:cNvPicPr preferRelativeResize="0"/>
            <p:nvPr/>
          </p:nvPicPr>
          <p:blipFill rotWithShape="1">
            <a:blip r:embed="rId5">
              <a:alphaModFix/>
            </a:blip>
            <a:srcRect b="25473" l="0" r="0" t="0"/>
            <a:stretch/>
          </p:blipFill>
          <p:spPr>
            <a:xfrm>
              <a:off x="6042300" y="882925"/>
              <a:ext cx="418425" cy="1785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g7a3a3e1b6fb26ce9_397"/>
            <p:cNvPicPr preferRelativeResize="0"/>
            <p:nvPr/>
          </p:nvPicPr>
          <p:blipFill rotWithShape="1">
            <a:blip r:embed="rId5">
              <a:alphaModFix/>
            </a:blip>
            <a:srcRect b="0" l="0" r="0" t="57257"/>
            <a:stretch/>
          </p:blipFill>
          <p:spPr>
            <a:xfrm>
              <a:off x="6042300" y="3016425"/>
              <a:ext cx="418425" cy="1023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g7a3a3e1b6fb26ce9_397"/>
            <p:cNvPicPr preferRelativeResize="0"/>
            <p:nvPr/>
          </p:nvPicPr>
          <p:blipFill rotWithShape="1">
            <a:blip r:embed="rId5">
              <a:alphaModFix/>
            </a:blip>
            <a:srcRect b="25472" l="0" r="0" t="56145"/>
            <a:stretch/>
          </p:blipFill>
          <p:spPr>
            <a:xfrm>
              <a:off x="6042300" y="2608800"/>
              <a:ext cx="418425" cy="4402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9" name="Google Shape;369;g7a3a3e1b6fb26ce9_397"/>
          <p:cNvSpPr txBox="1"/>
          <p:nvPr/>
        </p:nvSpPr>
        <p:spPr>
          <a:xfrm>
            <a:off x="1979613" y="1185851"/>
            <a:ext cx="848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/>
              <a:t>p75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7a3a3e1b6fb26ce9_397"/>
          <p:cNvSpPr/>
          <p:nvPr/>
        </p:nvSpPr>
        <p:spPr>
          <a:xfrm>
            <a:off x="3135000" y="1156200"/>
            <a:ext cx="237300" cy="252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7a3a3e1b6fb26ce9_397"/>
          <p:cNvSpPr txBox="1"/>
          <p:nvPr/>
        </p:nvSpPr>
        <p:spPr>
          <a:xfrm>
            <a:off x="6303749" y="1081254"/>
            <a:ext cx="696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Aβ</a:t>
            </a:r>
            <a:endParaRPr b="1" i="0" sz="3000" u="none" cap="none" strike="noStrike">
              <a:solidFill>
                <a:schemeClr val="dk1"/>
              </a:solidFill>
            </a:endParaRPr>
          </a:p>
        </p:txBody>
      </p:sp>
      <p:sp>
        <p:nvSpPr>
          <p:cNvPr id="372" name="Google Shape;372;g7a3a3e1b6fb26ce9_397"/>
          <p:cNvSpPr/>
          <p:nvPr/>
        </p:nvSpPr>
        <p:spPr>
          <a:xfrm>
            <a:off x="5730875" y="710125"/>
            <a:ext cx="1479300" cy="1356000"/>
          </a:xfrm>
          <a:prstGeom prst="mathMultiply">
            <a:avLst>
              <a:gd fmla="val 23520" name="adj1"/>
            </a:avLst>
          </a:prstGeom>
          <a:solidFill>
            <a:srgbClr val="C00000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7a3a3e1b6fb26ce9_397"/>
          <p:cNvSpPr txBox="1"/>
          <p:nvPr/>
        </p:nvSpPr>
        <p:spPr>
          <a:xfrm>
            <a:off x="1602296" y="3865620"/>
            <a:ext cx="593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B050"/>
                </a:solidFill>
              </a:rPr>
              <a:t>CELL SURVIVAL</a:t>
            </a:r>
            <a:endParaRPr b="0" i="0" sz="14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g7a3a3e1b6fb26ce9_397"/>
          <p:cNvSpPr txBox="1"/>
          <p:nvPr/>
        </p:nvSpPr>
        <p:spPr>
          <a:xfrm>
            <a:off x="7250875" y="3698488"/>
            <a:ext cx="174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(Simmons et al., 2014, PLoS One)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95e4a59188_0_10"/>
          <p:cNvSpPr txBox="1"/>
          <p:nvPr/>
        </p:nvSpPr>
        <p:spPr>
          <a:xfrm>
            <a:off x="173250" y="82875"/>
            <a:ext cx="72672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0"/>
              <a:buFont typeface="Arial"/>
              <a:buNone/>
            </a:pPr>
            <a:r>
              <a:rPr b="1" lang="en-US" sz="4050">
                <a:solidFill>
                  <a:srgbClr val="3B1B70"/>
                </a:solidFill>
              </a:rPr>
              <a:t>Cerebrospinal fluid (CSF)</a:t>
            </a:r>
            <a:endParaRPr b="0" i="0" sz="2400" u="none" cap="none" strike="noStrike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1" name="Google Shape;381;g195e4a59188_0_10"/>
          <p:cNvPicPr preferRelativeResize="0"/>
          <p:nvPr/>
        </p:nvPicPr>
        <p:blipFill rotWithShape="1">
          <a:blip r:embed="rId3">
            <a:alphaModFix/>
          </a:blip>
          <a:srcRect b="8089" l="0" r="0" t="7727"/>
          <a:stretch/>
        </p:blipFill>
        <p:spPr>
          <a:xfrm>
            <a:off x="2390175" y="735075"/>
            <a:ext cx="4363650" cy="36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g7a3a3e1b6fb26ce9_467"/>
          <p:cNvPicPr preferRelativeResize="0"/>
          <p:nvPr/>
        </p:nvPicPr>
        <p:blipFill rotWithShape="1">
          <a:blip r:embed="rId3">
            <a:alphaModFix/>
          </a:blip>
          <a:srcRect b="6001" l="0" r="0" t="6264"/>
          <a:stretch/>
        </p:blipFill>
        <p:spPr>
          <a:xfrm>
            <a:off x="2116300" y="826150"/>
            <a:ext cx="4855374" cy="34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g7a3a3e1b6fb26ce9_467"/>
          <p:cNvSpPr txBox="1"/>
          <p:nvPr/>
        </p:nvSpPr>
        <p:spPr>
          <a:xfrm>
            <a:off x="173250" y="82875"/>
            <a:ext cx="72672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0"/>
              <a:buFont typeface="Arial"/>
              <a:buNone/>
            </a:pPr>
            <a:r>
              <a:rPr b="1" lang="en-US" sz="4050">
                <a:solidFill>
                  <a:srgbClr val="3B1B70"/>
                </a:solidFill>
              </a:rPr>
              <a:t>Cerebrospinal fluid (CSF)</a:t>
            </a:r>
            <a:endParaRPr b="0" i="0" sz="2400" u="none" cap="none" strike="noStrike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1100" y="0"/>
            <a:ext cx="9239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6"/>
          <p:cNvSpPr txBox="1"/>
          <p:nvPr/>
        </p:nvSpPr>
        <p:spPr>
          <a:xfrm>
            <a:off x="259318" y="881944"/>
            <a:ext cx="4562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a3a3e1b6fb26ce9_473"/>
          <p:cNvSpPr txBox="1"/>
          <p:nvPr/>
        </p:nvSpPr>
        <p:spPr>
          <a:xfrm>
            <a:off x="173250" y="82875"/>
            <a:ext cx="72672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0"/>
              <a:buFont typeface="Arial"/>
              <a:buNone/>
            </a:pPr>
            <a:r>
              <a:rPr b="1" lang="en-US" sz="4050">
                <a:solidFill>
                  <a:srgbClr val="3B1B70"/>
                </a:solidFill>
              </a:rPr>
              <a:t>Cerebrospinal fluid (CSF)</a:t>
            </a:r>
            <a:endParaRPr b="0" i="0" sz="2400" u="none" cap="none" strike="noStrike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g7a3a3e1b6fb26ce9_4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7689" y="750725"/>
            <a:ext cx="1390840" cy="1531904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g7a3a3e1b6fb26ce9_473"/>
          <p:cNvSpPr txBox="1"/>
          <p:nvPr/>
        </p:nvSpPr>
        <p:spPr>
          <a:xfrm>
            <a:off x="3773942" y="3105975"/>
            <a:ext cx="942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</a:rPr>
              <a:t>pTau</a:t>
            </a:r>
            <a:endParaRPr b="1" i="0" sz="2500" u="none" cap="none" strike="noStrike">
              <a:solidFill>
                <a:schemeClr val="dk1"/>
              </a:solidFill>
            </a:endParaRPr>
          </a:p>
        </p:txBody>
      </p:sp>
      <p:sp>
        <p:nvSpPr>
          <p:cNvPr id="397" name="Google Shape;397;g7a3a3e1b6fb26ce9_473"/>
          <p:cNvSpPr txBox="1"/>
          <p:nvPr/>
        </p:nvSpPr>
        <p:spPr>
          <a:xfrm>
            <a:off x="5609532" y="3105975"/>
            <a:ext cx="1562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</a:rPr>
              <a:t>sTREM2</a:t>
            </a:r>
            <a:endParaRPr b="1" i="0" sz="2500" u="none" cap="none" strike="noStrike">
              <a:solidFill>
                <a:schemeClr val="dk1"/>
              </a:solidFill>
            </a:endParaRPr>
          </a:p>
        </p:txBody>
      </p:sp>
      <p:sp>
        <p:nvSpPr>
          <p:cNvPr id="398" name="Google Shape;398;g7a3a3e1b6fb26ce9_473"/>
          <p:cNvSpPr txBox="1"/>
          <p:nvPr/>
        </p:nvSpPr>
        <p:spPr>
          <a:xfrm>
            <a:off x="1972075" y="3105975"/>
            <a:ext cx="857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</a:rPr>
              <a:t>Aβ</a:t>
            </a:r>
            <a:endParaRPr b="1" i="0" sz="2500" u="none" cap="none" strike="noStrike">
              <a:solidFill>
                <a:schemeClr val="dk1"/>
              </a:solidFill>
            </a:endParaRPr>
          </a:p>
        </p:txBody>
      </p:sp>
      <p:sp>
        <p:nvSpPr>
          <p:cNvPr id="399" name="Google Shape;399;g7a3a3e1b6fb26ce9_473"/>
          <p:cNvSpPr/>
          <p:nvPr/>
        </p:nvSpPr>
        <p:spPr>
          <a:xfrm rot="-2337251">
            <a:off x="2500385" y="2292037"/>
            <a:ext cx="984892" cy="433791"/>
          </a:xfrm>
          <a:prstGeom prst="leftArrow">
            <a:avLst>
              <a:gd fmla="val 40811" name="adj1"/>
              <a:gd fmla="val 61037" name="adj2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7a3a3e1b6fb26ce9_473"/>
          <p:cNvSpPr/>
          <p:nvPr/>
        </p:nvSpPr>
        <p:spPr>
          <a:xfrm rot="-5398551">
            <a:off x="3928802" y="2521583"/>
            <a:ext cx="711900" cy="368100"/>
          </a:xfrm>
          <a:prstGeom prst="leftArrow">
            <a:avLst>
              <a:gd fmla="val 40811" name="adj1"/>
              <a:gd fmla="val 61037" name="adj2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7a3a3e1b6fb26ce9_473"/>
          <p:cNvSpPr/>
          <p:nvPr/>
        </p:nvSpPr>
        <p:spPr>
          <a:xfrm rot="-8482865">
            <a:off x="4982980" y="2337432"/>
            <a:ext cx="984879" cy="433585"/>
          </a:xfrm>
          <a:prstGeom prst="leftArrow">
            <a:avLst>
              <a:gd fmla="val 40811" name="adj1"/>
              <a:gd fmla="val 61037" name="adj2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7a3a3e1b6fb26ce9_473"/>
          <p:cNvSpPr txBox="1"/>
          <p:nvPr/>
        </p:nvSpPr>
        <p:spPr>
          <a:xfrm>
            <a:off x="659912" y="3858775"/>
            <a:ext cx="746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B050"/>
                </a:solidFill>
              </a:rPr>
              <a:t>TREATMENT EFFECTIVENESS</a:t>
            </a:r>
            <a:endParaRPr b="0" i="0" sz="14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3" name="Google Shape;403;g7a3a3e1b6fb26ce9_473"/>
          <p:cNvPicPr preferRelativeResize="0"/>
          <p:nvPr/>
        </p:nvPicPr>
        <p:blipFill rotWithShape="1">
          <a:blip r:embed="rId4">
            <a:alphaModFix/>
          </a:blip>
          <a:srcRect b="47643" l="73178" r="11053" t="0"/>
          <a:stretch/>
        </p:blipFill>
        <p:spPr>
          <a:xfrm rot="8607660">
            <a:off x="7027958" y="2960372"/>
            <a:ext cx="739915" cy="702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g7a3a3e1b6fb26ce9_4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4418750" y="3205536"/>
            <a:ext cx="790675" cy="3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g7a3a3e1b6fb26ce9_473"/>
          <p:cNvPicPr preferRelativeResize="0"/>
          <p:nvPr/>
        </p:nvPicPr>
        <p:blipFill rotWithShape="1">
          <a:blip r:embed="rId6">
            <a:alphaModFix/>
          </a:blip>
          <a:srcRect b="16990" l="0" r="0" t="68336"/>
          <a:stretch/>
        </p:blipFill>
        <p:spPr>
          <a:xfrm>
            <a:off x="2469625" y="3180088"/>
            <a:ext cx="379200" cy="32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95e4a59188_0_25"/>
          <p:cNvSpPr/>
          <p:nvPr/>
        </p:nvSpPr>
        <p:spPr>
          <a:xfrm>
            <a:off x="1169363" y="1059825"/>
            <a:ext cx="2057100" cy="952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195e4a59188_0_25"/>
          <p:cNvSpPr/>
          <p:nvPr/>
        </p:nvSpPr>
        <p:spPr>
          <a:xfrm>
            <a:off x="3388613" y="1059825"/>
            <a:ext cx="2057100" cy="952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195e4a59188_0_25"/>
          <p:cNvSpPr/>
          <p:nvPr/>
        </p:nvSpPr>
        <p:spPr>
          <a:xfrm>
            <a:off x="5652313" y="1059825"/>
            <a:ext cx="2057100" cy="952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195e4a59188_0_25"/>
          <p:cNvSpPr txBox="1"/>
          <p:nvPr/>
        </p:nvSpPr>
        <p:spPr>
          <a:xfrm>
            <a:off x="173250" y="82875"/>
            <a:ext cx="72672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0"/>
              <a:buFont typeface="Arial"/>
              <a:buNone/>
            </a:pPr>
            <a:r>
              <a:rPr b="1" lang="en-US" sz="4050">
                <a:solidFill>
                  <a:srgbClr val="3B1B70"/>
                </a:solidFill>
              </a:rPr>
              <a:t>Rationale</a:t>
            </a:r>
            <a:endParaRPr b="0" i="0" sz="2400" u="none" cap="none" strike="noStrike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g195e4a59188_0_25"/>
          <p:cNvSpPr txBox="1"/>
          <p:nvPr/>
        </p:nvSpPr>
        <p:spPr>
          <a:xfrm>
            <a:off x="3766142" y="1257075"/>
            <a:ext cx="942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</a:rPr>
              <a:t>pTau</a:t>
            </a:r>
            <a:endParaRPr b="1" i="0" sz="2500" u="none" cap="none" strike="noStrike">
              <a:solidFill>
                <a:schemeClr val="dk1"/>
              </a:solidFill>
            </a:endParaRPr>
          </a:p>
        </p:txBody>
      </p:sp>
      <p:sp>
        <p:nvSpPr>
          <p:cNvPr id="416" name="Google Shape;416;g195e4a59188_0_25"/>
          <p:cNvSpPr txBox="1"/>
          <p:nvPr/>
        </p:nvSpPr>
        <p:spPr>
          <a:xfrm>
            <a:off x="5652307" y="1297413"/>
            <a:ext cx="1562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</a:rPr>
              <a:t>sTREM2</a:t>
            </a:r>
            <a:endParaRPr b="1" i="0" sz="2500" u="none" cap="none" strike="noStrike">
              <a:solidFill>
                <a:schemeClr val="dk1"/>
              </a:solidFill>
            </a:endParaRPr>
          </a:p>
        </p:txBody>
      </p:sp>
      <p:sp>
        <p:nvSpPr>
          <p:cNvPr id="417" name="Google Shape;417;g195e4a59188_0_25"/>
          <p:cNvSpPr txBox="1"/>
          <p:nvPr/>
        </p:nvSpPr>
        <p:spPr>
          <a:xfrm>
            <a:off x="1811875" y="1257075"/>
            <a:ext cx="857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</a:rPr>
              <a:t>Aβ</a:t>
            </a:r>
            <a:endParaRPr b="1" i="0" sz="2500" u="none" cap="none" strike="noStrike">
              <a:solidFill>
                <a:schemeClr val="dk1"/>
              </a:solidFill>
            </a:endParaRPr>
          </a:p>
        </p:txBody>
      </p:sp>
      <p:pic>
        <p:nvPicPr>
          <p:cNvPr id="418" name="Google Shape;418;g195e4a59188_0_25"/>
          <p:cNvPicPr preferRelativeResize="0"/>
          <p:nvPr/>
        </p:nvPicPr>
        <p:blipFill rotWithShape="1">
          <a:blip r:embed="rId3">
            <a:alphaModFix/>
          </a:blip>
          <a:srcRect b="47643" l="73178" r="11053" t="0"/>
          <a:stretch/>
        </p:blipFill>
        <p:spPr>
          <a:xfrm rot="8607660">
            <a:off x="7066483" y="1184509"/>
            <a:ext cx="739915" cy="702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g195e4a59188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4442739" y="1371649"/>
            <a:ext cx="834725" cy="32855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g195e4a59188_0_25"/>
          <p:cNvSpPr/>
          <p:nvPr/>
        </p:nvSpPr>
        <p:spPr>
          <a:xfrm>
            <a:off x="1332450" y="2951825"/>
            <a:ext cx="6479100" cy="36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421" name="Google Shape;421;g195e4a59188_0_25"/>
          <p:cNvSpPr txBox="1"/>
          <p:nvPr/>
        </p:nvSpPr>
        <p:spPr>
          <a:xfrm>
            <a:off x="3946175" y="3462175"/>
            <a:ext cx="942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</a:rPr>
              <a:t>Time</a:t>
            </a:r>
            <a:endParaRPr b="1" i="0" sz="2500" u="none" cap="none" strike="noStrike">
              <a:solidFill>
                <a:schemeClr val="dk1"/>
              </a:solidFill>
            </a:endParaRPr>
          </a:p>
        </p:txBody>
      </p:sp>
      <p:sp>
        <p:nvSpPr>
          <p:cNvPr id="422" name="Google Shape;422;g195e4a59188_0_25"/>
          <p:cNvSpPr/>
          <p:nvPr/>
        </p:nvSpPr>
        <p:spPr>
          <a:xfrm>
            <a:off x="4355525" y="2866175"/>
            <a:ext cx="123300" cy="5412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g195e4a59188_0_25"/>
          <p:cNvSpPr/>
          <p:nvPr/>
        </p:nvSpPr>
        <p:spPr>
          <a:xfrm>
            <a:off x="6268075" y="2831950"/>
            <a:ext cx="123300" cy="5412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195e4a59188_0_25"/>
          <p:cNvSpPr/>
          <p:nvPr/>
        </p:nvSpPr>
        <p:spPr>
          <a:xfrm>
            <a:off x="2484950" y="2866175"/>
            <a:ext cx="123300" cy="5412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195e4a59188_0_25"/>
          <p:cNvSpPr/>
          <p:nvPr/>
        </p:nvSpPr>
        <p:spPr>
          <a:xfrm>
            <a:off x="4136725" y="2958700"/>
            <a:ext cx="571500" cy="3699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195e4a59188_0_25"/>
          <p:cNvSpPr/>
          <p:nvPr/>
        </p:nvSpPr>
        <p:spPr>
          <a:xfrm>
            <a:off x="1335525" y="2130000"/>
            <a:ext cx="3093860" cy="646505"/>
          </a:xfrm>
          <a:custGeom>
            <a:rect b="b" l="l" r="r" t="t"/>
            <a:pathLst>
              <a:path extrusionOk="0" h="19177" w="118075">
                <a:moveTo>
                  <a:pt x="0" y="0"/>
                </a:moveTo>
                <a:cubicBezTo>
                  <a:pt x="10886" y="4354"/>
                  <a:pt x="23368" y="3519"/>
                  <a:pt x="35066" y="2739"/>
                </a:cubicBezTo>
                <a:cubicBezTo>
                  <a:pt x="52927" y="1548"/>
                  <a:pt x="71000" y="1340"/>
                  <a:pt x="88762" y="3561"/>
                </a:cubicBezTo>
                <a:cubicBezTo>
                  <a:pt x="99747" y="4935"/>
                  <a:pt x="114574" y="8674"/>
                  <a:pt x="118075" y="1917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7" name="Google Shape;427;g195e4a59188_0_25"/>
          <p:cNvSpPr/>
          <p:nvPr/>
        </p:nvSpPr>
        <p:spPr>
          <a:xfrm flipH="1">
            <a:off x="4439869" y="2115850"/>
            <a:ext cx="3093860" cy="646505"/>
          </a:xfrm>
          <a:custGeom>
            <a:rect b="b" l="l" r="r" t="t"/>
            <a:pathLst>
              <a:path extrusionOk="0" h="19177" w="118075">
                <a:moveTo>
                  <a:pt x="0" y="0"/>
                </a:moveTo>
                <a:cubicBezTo>
                  <a:pt x="10886" y="4354"/>
                  <a:pt x="23368" y="3519"/>
                  <a:pt x="35066" y="2739"/>
                </a:cubicBezTo>
                <a:cubicBezTo>
                  <a:pt x="52927" y="1548"/>
                  <a:pt x="71000" y="1340"/>
                  <a:pt x="88762" y="3561"/>
                </a:cubicBezTo>
                <a:cubicBezTo>
                  <a:pt x="99747" y="4935"/>
                  <a:pt x="114574" y="8674"/>
                  <a:pt x="118075" y="1917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8" name="Google Shape;428;g195e4a59188_0_25"/>
          <p:cNvSpPr/>
          <p:nvPr/>
        </p:nvSpPr>
        <p:spPr>
          <a:xfrm>
            <a:off x="2883375" y="1402413"/>
            <a:ext cx="787500" cy="267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195e4a59188_0_25"/>
          <p:cNvSpPr/>
          <p:nvPr/>
        </p:nvSpPr>
        <p:spPr>
          <a:xfrm>
            <a:off x="4940775" y="1402413"/>
            <a:ext cx="787500" cy="267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0" name="Google Shape;430;g195e4a59188_0_25"/>
          <p:cNvPicPr preferRelativeResize="0"/>
          <p:nvPr/>
        </p:nvPicPr>
        <p:blipFill rotWithShape="1">
          <a:blip r:embed="rId5">
            <a:alphaModFix/>
          </a:blip>
          <a:srcRect b="16990" l="0" r="0" t="68336"/>
          <a:stretch/>
        </p:blipFill>
        <p:spPr>
          <a:xfrm>
            <a:off x="2318300" y="1371538"/>
            <a:ext cx="379200" cy="328774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g195e4a59188_0_25"/>
          <p:cNvSpPr txBox="1"/>
          <p:nvPr/>
        </p:nvSpPr>
        <p:spPr>
          <a:xfrm>
            <a:off x="621124" y="3851825"/>
            <a:ext cx="8265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3B1B70"/>
                </a:solidFill>
              </a:rPr>
              <a:t>UNIVARIATE &amp; CROSS-SECTIONAL</a:t>
            </a:r>
            <a:endParaRPr b="0" i="0" sz="1400" u="none" cap="none" strike="noStrike">
              <a:solidFill>
                <a:srgbClr val="3B1B7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7a3a3e1b6fb26ce9_606"/>
          <p:cNvSpPr/>
          <p:nvPr/>
        </p:nvSpPr>
        <p:spPr>
          <a:xfrm>
            <a:off x="1169395" y="1059825"/>
            <a:ext cx="5337000" cy="952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g7a3a3e1b6fb26ce9_606"/>
          <p:cNvSpPr/>
          <p:nvPr/>
        </p:nvSpPr>
        <p:spPr>
          <a:xfrm>
            <a:off x="3388613" y="1059825"/>
            <a:ext cx="2057100" cy="952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g7a3a3e1b6fb26ce9_606"/>
          <p:cNvSpPr/>
          <p:nvPr/>
        </p:nvSpPr>
        <p:spPr>
          <a:xfrm>
            <a:off x="5652313" y="1059825"/>
            <a:ext cx="2057100" cy="952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7a3a3e1b6fb26ce9_606"/>
          <p:cNvSpPr txBox="1"/>
          <p:nvPr/>
        </p:nvSpPr>
        <p:spPr>
          <a:xfrm>
            <a:off x="173250" y="82875"/>
            <a:ext cx="72672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0"/>
              <a:buFont typeface="Arial"/>
              <a:buNone/>
            </a:pPr>
            <a:r>
              <a:rPr b="1" lang="en-US" sz="4050">
                <a:solidFill>
                  <a:srgbClr val="3B1B70"/>
                </a:solidFill>
              </a:rPr>
              <a:t>Rationale</a:t>
            </a:r>
            <a:endParaRPr b="0" i="0" sz="2400" u="none" cap="none" strike="noStrike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7a3a3e1b6fb26ce9_606"/>
          <p:cNvSpPr txBox="1"/>
          <p:nvPr/>
        </p:nvSpPr>
        <p:spPr>
          <a:xfrm>
            <a:off x="3766142" y="1257075"/>
            <a:ext cx="942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</a:rPr>
              <a:t>pTau</a:t>
            </a:r>
            <a:endParaRPr b="1" i="0" sz="2500" u="none" cap="none" strike="noStrike">
              <a:solidFill>
                <a:schemeClr val="dk1"/>
              </a:solidFill>
            </a:endParaRPr>
          </a:p>
        </p:txBody>
      </p:sp>
      <p:sp>
        <p:nvSpPr>
          <p:cNvPr id="442" name="Google Shape;442;g7a3a3e1b6fb26ce9_606"/>
          <p:cNvSpPr txBox="1"/>
          <p:nvPr/>
        </p:nvSpPr>
        <p:spPr>
          <a:xfrm>
            <a:off x="5652307" y="1297413"/>
            <a:ext cx="1562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</a:rPr>
              <a:t>sTREM2</a:t>
            </a:r>
            <a:endParaRPr b="1" i="0" sz="2500" u="none" cap="none" strike="noStrike">
              <a:solidFill>
                <a:schemeClr val="dk1"/>
              </a:solidFill>
            </a:endParaRPr>
          </a:p>
        </p:txBody>
      </p:sp>
      <p:sp>
        <p:nvSpPr>
          <p:cNvPr id="443" name="Google Shape;443;g7a3a3e1b6fb26ce9_606"/>
          <p:cNvSpPr txBox="1"/>
          <p:nvPr/>
        </p:nvSpPr>
        <p:spPr>
          <a:xfrm>
            <a:off x="1811875" y="1257075"/>
            <a:ext cx="857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</a:rPr>
              <a:t>Aβ</a:t>
            </a:r>
            <a:endParaRPr b="1" i="0" sz="2500" u="none" cap="none" strike="noStrike">
              <a:solidFill>
                <a:schemeClr val="dk1"/>
              </a:solidFill>
            </a:endParaRPr>
          </a:p>
        </p:txBody>
      </p:sp>
      <p:pic>
        <p:nvPicPr>
          <p:cNvPr id="444" name="Google Shape;444;g7a3a3e1b6fb26ce9_606"/>
          <p:cNvPicPr preferRelativeResize="0"/>
          <p:nvPr/>
        </p:nvPicPr>
        <p:blipFill rotWithShape="1">
          <a:blip r:embed="rId3">
            <a:alphaModFix/>
          </a:blip>
          <a:srcRect b="47643" l="73178" r="11053" t="0"/>
          <a:stretch/>
        </p:blipFill>
        <p:spPr>
          <a:xfrm rot="8607660">
            <a:off x="7066483" y="1184509"/>
            <a:ext cx="739915" cy="702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g7a3a3e1b6fb26ce9_6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4442739" y="1371649"/>
            <a:ext cx="834725" cy="32855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g7a3a3e1b6fb26ce9_606"/>
          <p:cNvSpPr/>
          <p:nvPr/>
        </p:nvSpPr>
        <p:spPr>
          <a:xfrm>
            <a:off x="1332450" y="2951825"/>
            <a:ext cx="6479100" cy="36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447" name="Google Shape;447;g7a3a3e1b6fb26ce9_606"/>
          <p:cNvSpPr txBox="1"/>
          <p:nvPr/>
        </p:nvSpPr>
        <p:spPr>
          <a:xfrm>
            <a:off x="3946175" y="3462175"/>
            <a:ext cx="942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</a:rPr>
              <a:t>Time</a:t>
            </a:r>
            <a:endParaRPr b="1" i="0" sz="2500" u="none" cap="none" strike="noStrike">
              <a:solidFill>
                <a:schemeClr val="dk1"/>
              </a:solidFill>
            </a:endParaRPr>
          </a:p>
        </p:txBody>
      </p:sp>
      <p:sp>
        <p:nvSpPr>
          <p:cNvPr id="448" name="Google Shape;448;g7a3a3e1b6fb26ce9_606"/>
          <p:cNvSpPr/>
          <p:nvPr/>
        </p:nvSpPr>
        <p:spPr>
          <a:xfrm>
            <a:off x="4355525" y="2866175"/>
            <a:ext cx="123300" cy="5412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g7a3a3e1b6fb26ce9_606"/>
          <p:cNvSpPr/>
          <p:nvPr/>
        </p:nvSpPr>
        <p:spPr>
          <a:xfrm>
            <a:off x="6268075" y="2831950"/>
            <a:ext cx="123300" cy="5412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g7a3a3e1b6fb26ce9_606"/>
          <p:cNvSpPr/>
          <p:nvPr/>
        </p:nvSpPr>
        <p:spPr>
          <a:xfrm>
            <a:off x="2484950" y="2866175"/>
            <a:ext cx="123300" cy="5412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g7a3a3e1b6fb26ce9_606"/>
          <p:cNvSpPr/>
          <p:nvPr/>
        </p:nvSpPr>
        <p:spPr>
          <a:xfrm rot="5401449">
            <a:off x="4061227" y="2255058"/>
            <a:ext cx="711900" cy="368100"/>
          </a:xfrm>
          <a:prstGeom prst="leftArrow">
            <a:avLst>
              <a:gd fmla="val 40811" name="adj1"/>
              <a:gd fmla="val 61037" name="adj2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g7a3a3e1b6fb26ce9_606"/>
          <p:cNvSpPr/>
          <p:nvPr/>
        </p:nvSpPr>
        <p:spPr>
          <a:xfrm rot="5401449">
            <a:off x="5973777" y="2237945"/>
            <a:ext cx="711900" cy="368100"/>
          </a:xfrm>
          <a:prstGeom prst="leftArrow">
            <a:avLst>
              <a:gd fmla="val 40811" name="adj1"/>
              <a:gd fmla="val 61037" name="adj2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g7a3a3e1b6fb26ce9_606"/>
          <p:cNvSpPr/>
          <p:nvPr/>
        </p:nvSpPr>
        <p:spPr>
          <a:xfrm rot="5401449">
            <a:off x="2190652" y="2255058"/>
            <a:ext cx="711900" cy="368100"/>
          </a:xfrm>
          <a:prstGeom prst="leftArrow">
            <a:avLst>
              <a:gd fmla="val 40811" name="adj1"/>
              <a:gd fmla="val 61037" name="adj2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4" name="Google Shape;454;g7a3a3e1b6fb26ce9_606"/>
          <p:cNvPicPr preferRelativeResize="0"/>
          <p:nvPr/>
        </p:nvPicPr>
        <p:blipFill rotWithShape="1">
          <a:blip r:embed="rId5">
            <a:alphaModFix/>
          </a:blip>
          <a:srcRect b="16990" l="0" r="0" t="68336"/>
          <a:stretch/>
        </p:blipFill>
        <p:spPr>
          <a:xfrm>
            <a:off x="2357000" y="1371525"/>
            <a:ext cx="379200" cy="328774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g7a3a3e1b6fb26ce9_606"/>
          <p:cNvSpPr/>
          <p:nvPr/>
        </p:nvSpPr>
        <p:spPr>
          <a:xfrm>
            <a:off x="2883375" y="1402413"/>
            <a:ext cx="787500" cy="267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g7a3a3e1b6fb26ce9_606"/>
          <p:cNvSpPr/>
          <p:nvPr/>
        </p:nvSpPr>
        <p:spPr>
          <a:xfrm>
            <a:off x="4940775" y="1402413"/>
            <a:ext cx="787500" cy="267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7a3a3e1b6fb26ce9_570"/>
          <p:cNvSpPr txBox="1"/>
          <p:nvPr/>
        </p:nvSpPr>
        <p:spPr>
          <a:xfrm>
            <a:off x="173250" y="82875"/>
            <a:ext cx="72672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0"/>
              <a:buFont typeface="Arial"/>
              <a:buNone/>
            </a:pPr>
            <a:r>
              <a:rPr b="1" lang="en-US" sz="4050">
                <a:solidFill>
                  <a:srgbClr val="3B1B70"/>
                </a:solidFill>
              </a:rPr>
              <a:t>Rationale</a:t>
            </a:r>
            <a:endParaRPr b="0" i="0" sz="2400" u="none" cap="none" strike="noStrike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3" name="Google Shape;463;g7a3a3e1b6fb26ce9_570"/>
          <p:cNvCxnSpPr/>
          <p:nvPr/>
        </p:nvCxnSpPr>
        <p:spPr>
          <a:xfrm>
            <a:off x="2684802" y="1780700"/>
            <a:ext cx="0" cy="22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g7a3a3e1b6fb26ce9_570"/>
          <p:cNvCxnSpPr/>
          <p:nvPr/>
        </p:nvCxnSpPr>
        <p:spPr>
          <a:xfrm rot="10800000">
            <a:off x="2684725" y="3989675"/>
            <a:ext cx="348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5" name="Google Shape;465;g7a3a3e1b6fb26ce9_570"/>
          <p:cNvSpPr txBox="1"/>
          <p:nvPr/>
        </p:nvSpPr>
        <p:spPr>
          <a:xfrm>
            <a:off x="3911428" y="4020700"/>
            <a:ext cx="1032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</a:rPr>
              <a:t>Time</a:t>
            </a:r>
            <a:endParaRPr b="1" i="0" sz="2500" u="none" cap="none" strike="noStrike">
              <a:solidFill>
                <a:schemeClr val="dk1"/>
              </a:solidFill>
            </a:endParaRPr>
          </a:p>
        </p:txBody>
      </p:sp>
      <p:sp>
        <p:nvSpPr>
          <p:cNvPr id="466" name="Google Shape;466;g7a3a3e1b6fb26ce9_570"/>
          <p:cNvSpPr txBox="1"/>
          <p:nvPr/>
        </p:nvSpPr>
        <p:spPr>
          <a:xfrm>
            <a:off x="828725" y="2261600"/>
            <a:ext cx="17181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</a:rPr>
              <a:t>CSF </a:t>
            </a:r>
            <a:endParaRPr b="1" sz="2500">
              <a:solidFill>
                <a:schemeClr val="dk1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</a:rPr>
              <a:t>biomarker </a:t>
            </a:r>
            <a:endParaRPr b="1" sz="2500">
              <a:solidFill>
                <a:schemeClr val="dk1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</a:rPr>
              <a:t>levels</a:t>
            </a:r>
            <a:endParaRPr b="1" i="0" sz="2500" u="none" cap="none" strike="noStrike">
              <a:solidFill>
                <a:schemeClr val="dk1"/>
              </a:solidFill>
            </a:endParaRPr>
          </a:p>
        </p:txBody>
      </p:sp>
      <p:sp>
        <p:nvSpPr>
          <p:cNvPr id="467" name="Google Shape;467;g7a3a3e1b6fb26ce9_570"/>
          <p:cNvSpPr/>
          <p:nvPr/>
        </p:nvSpPr>
        <p:spPr>
          <a:xfrm>
            <a:off x="2684750" y="1920950"/>
            <a:ext cx="2917739" cy="2037700"/>
          </a:xfrm>
          <a:custGeom>
            <a:rect b="b" l="l" r="r" t="t"/>
            <a:pathLst>
              <a:path extrusionOk="0" h="81508" w="125198">
                <a:moveTo>
                  <a:pt x="0" y="81508"/>
                </a:moveTo>
                <a:cubicBezTo>
                  <a:pt x="21865" y="81508"/>
                  <a:pt x="40186" y="59775"/>
                  <a:pt x="51778" y="41236"/>
                </a:cubicBezTo>
                <a:cubicBezTo>
                  <a:pt x="58562" y="30386"/>
                  <a:pt x="62058" y="16630"/>
                  <a:pt x="72050" y="8636"/>
                </a:cubicBezTo>
                <a:cubicBezTo>
                  <a:pt x="86048" y="-2563"/>
                  <a:pt x="107271" y="417"/>
                  <a:pt x="125198" y="417"/>
                </a:cubicBezTo>
              </a:path>
            </a:pathLst>
          </a:cu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8" name="Google Shape;468;g7a3a3e1b6fb26ce9_570"/>
          <p:cNvSpPr/>
          <p:nvPr/>
        </p:nvSpPr>
        <p:spPr>
          <a:xfrm>
            <a:off x="2864550" y="1920950"/>
            <a:ext cx="3669240" cy="2037700"/>
          </a:xfrm>
          <a:custGeom>
            <a:rect b="b" l="l" r="r" t="t"/>
            <a:pathLst>
              <a:path extrusionOk="0" h="81508" w="125198">
                <a:moveTo>
                  <a:pt x="0" y="81508"/>
                </a:moveTo>
                <a:cubicBezTo>
                  <a:pt x="21865" y="81508"/>
                  <a:pt x="40186" y="59775"/>
                  <a:pt x="51778" y="41236"/>
                </a:cubicBezTo>
                <a:cubicBezTo>
                  <a:pt x="58562" y="30386"/>
                  <a:pt x="62058" y="16630"/>
                  <a:pt x="72050" y="8636"/>
                </a:cubicBezTo>
                <a:cubicBezTo>
                  <a:pt x="86048" y="-2563"/>
                  <a:pt x="107271" y="417"/>
                  <a:pt x="125198" y="417"/>
                </a:cubicBezTo>
              </a:path>
            </a:pathLst>
          </a:cu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9" name="Google Shape;469;g7a3a3e1b6fb26ce9_570"/>
          <p:cNvSpPr/>
          <p:nvPr/>
        </p:nvSpPr>
        <p:spPr>
          <a:xfrm>
            <a:off x="3239525" y="2013575"/>
            <a:ext cx="3184725" cy="1965621"/>
          </a:xfrm>
          <a:custGeom>
            <a:rect b="b" l="l" r="r" t="t"/>
            <a:pathLst>
              <a:path extrusionOk="0" h="73972" w="127389">
                <a:moveTo>
                  <a:pt x="0" y="73972"/>
                </a:moveTo>
                <a:cubicBezTo>
                  <a:pt x="18203" y="71949"/>
                  <a:pt x="39644" y="71029"/>
                  <a:pt x="52599" y="58082"/>
                </a:cubicBezTo>
                <a:cubicBezTo>
                  <a:pt x="63873" y="46815"/>
                  <a:pt x="62117" y="26765"/>
                  <a:pt x="72324" y="14524"/>
                </a:cubicBezTo>
                <a:cubicBezTo>
                  <a:pt x="84481" y="-55"/>
                  <a:pt x="108407" y="4"/>
                  <a:pt x="127389" y="4"/>
                </a:cubicBezTo>
              </a:path>
            </a:pathLst>
          </a:custGeom>
          <a:noFill/>
          <a:ln cap="flat" cmpd="sng" w="28575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470" name="Google Shape;470;g7a3a3e1b6fb26ce9_570"/>
          <p:cNvCxnSpPr/>
          <p:nvPr/>
        </p:nvCxnSpPr>
        <p:spPr>
          <a:xfrm>
            <a:off x="4363566" y="1631750"/>
            <a:ext cx="6000" cy="236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471" name="Google Shape;471;g7a3a3e1b6fb26ce9_570"/>
          <p:cNvGrpSpPr/>
          <p:nvPr/>
        </p:nvGrpSpPr>
        <p:grpSpPr>
          <a:xfrm>
            <a:off x="2546748" y="843964"/>
            <a:ext cx="3661083" cy="787784"/>
            <a:chOff x="1169363" y="1059825"/>
            <a:chExt cx="6622799" cy="1716680"/>
          </a:xfrm>
        </p:grpSpPr>
        <p:sp>
          <p:nvSpPr>
            <p:cNvPr id="472" name="Google Shape;472;g7a3a3e1b6fb26ce9_570"/>
            <p:cNvSpPr/>
            <p:nvPr/>
          </p:nvSpPr>
          <p:spPr>
            <a:xfrm>
              <a:off x="1169363" y="1059825"/>
              <a:ext cx="2057100" cy="952200"/>
            </a:xfrm>
            <a:prstGeom prst="roundRect">
              <a:avLst>
                <a:gd fmla="val 16667" name="adj"/>
              </a:avLst>
            </a:pr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g7a3a3e1b6fb26ce9_570"/>
            <p:cNvSpPr/>
            <p:nvPr/>
          </p:nvSpPr>
          <p:spPr>
            <a:xfrm>
              <a:off x="3388613" y="1059825"/>
              <a:ext cx="2057100" cy="952200"/>
            </a:xfrm>
            <a:prstGeom prst="roundRect">
              <a:avLst>
                <a:gd fmla="val 16667" name="adj"/>
              </a:avLst>
            </a:pr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g7a3a3e1b6fb26ce9_570"/>
            <p:cNvSpPr/>
            <p:nvPr/>
          </p:nvSpPr>
          <p:spPr>
            <a:xfrm>
              <a:off x="5652313" y="1059825"/>
              <a:ext cx="2057100" cy="952200"/>
            </a:xfrm>
            <a:prstGeom prst="roundRect">
              <a:avLst>
                <a:gd fmla="val 16667" name="adj"/>
              </a:avLst>
            </a:pr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g7a3a3e1b6fb26ce9_570"/>
            <p:cNvSpPr txBox="1"/>
            <p:nvPr/>
          </p:nvSpPr>
          <p:spPr>
            <a:xfrm>
              <a:off x="3526459" y="1091010"/>
              <a:ext cx="16359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lang="en-US" sz="2000">
                  <a:solidFill>
                    <a:srgbClr val="E06666"/>
                  </a:solidFill>
                </a:rPr>
                <a:t>pTau</a:t>
              </a:r>
              <a:endParaRPr b="1" i="0" sz="2000" u="none" cap="none" strike="noStrike">
                <a:solidFill>
                  <a:srgbClr val="E06666"/>
                </a:solidFill>
              </a:endParaRPr>
            </a:p>
          </p:txBody>
        </p:sp>
        <p:sp>
          <p:nvSpPr>
            <p:cNvPr id="476" name="Google Shape;476;g7a3a3e1b6fb26ce9_570"/>
            <p:cNvSpPr txBox="1"/>
            <p:nvPr/>
          </p:nvSpPr>
          <p:spPr>
            <a:xfrm>
              <a:off x="5607861" y="1102451"/>
              <a:ext cx="21843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lang="en-US" sz="2000">
                  <a:solidFill>
                    <a:srgbClr val="674EA7"/>
                  </a:solidFill>
                </a:rPr>
                <a:t>sTREM2</a:t>
              </a:r>
              <a:endParaRPr b="1" i="0" sz="2000" u="none" cap="none" strike="noStrike">
                <a:solidFill>
                  <a:srgbClr val="674EA7"/>
                </a:solidFill>
              </a:endParaRPr>
            </a:p>
          </p:txBody>
        </p:sp>
        <p:sp>
          <p:nvSpPr>
            <p:cNvPr id="477" name="Google Shape;477;g7a3a3e1b6fb26ce9_570"/>
            <p:cNvSpPr txBox="1"/>
            <p:nvPr/>
          </p:nvSpPr>
          <p:spPr>
            <a:xfrm>
              <a:off x="1505751" y="1099863"/>
              <a:ext cx="11637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lang="en-US" sz="2000">
                  <a:solidFill>
                    <a:srgbClr val="3C78D8"/>
                  </a:solidFill>
                </a:rPr>
                <a:t>A</a:t>
              </a:r>
              <a:r>
                <a:rPr b="1" lang="en-US" sz="2000">
                  <a:solidFill>
                    <a:srgbClr val="3C78D8"/>
                  </a:solidFill>
                </a:rPr>
                <a:t>β</a:t>
              </a:r>
              <a:endParaRPr b="1" i="0" sz="2000" u="none" cap="none" strike="noStrike">
                <a:solidFill>
                  <a:srgbClr val="3C78D8"/>
                </a:solidFill>
              </a:endParaRPr>
            </a:p>
          </p:txBody>
        </p:sp>
        <p:pic>
          <p:nvPicPr>
            <p:cNvPr id="478" name="Google Shape;478;g7a3a3e1b6fb26ce9_57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4442739" y="1371649"/>
              <a:ext cx="834725" cy="328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9" name="Google Shape;479;g7a3a3e1b6fb26ce9_570"/>
            <p:cNvSpPr/>
            <p:nvPr/>
          </p:nvSpPr>
          <p:spPr>
            <a:xfrm>
              <a:off x="1335525" y="2130000"/>
              <a:ext cx="3093860" cy="646505"/>
            </a:xfrm>
            <a:custGeom>
              <a:rect b="b" l="l" r="r" t="t"/>
              <a:pathLst>
                <a:path extrusionOk="0" h="19177" w="118075">
                  <a:moveTo>
                    <a:pt x="0" y="0"/>
                  </a:moveTo>
                  <a:cubicBezTo>
                    <a:pt x="10886" y="4354"/>
                    <a:pt x="23368" y="3519"/>
                    <a:pt x="35066" y="2739"/>
                  </a:cubicBezTo>
                  <a:cubicBezTo>
                    <a:pt x="52927" y="1548"/>
                    <a:pt x="71000" y="1340"/>
                    <a:pt x="88762" y="3561"/>
                  </a:cubicBezTo>
                  <a:cubicBezTo>
                    <a:pt x="99747" y="4935"/>
                    <a:pt x="114574" y="8674"/>
                    <a:pt x="118075" y="19177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80" name="Google Shape;480;g7a3a3e1b6fb26ce9_570"/>
            <p:cNvSpPr/>
            <p:nvPr/>
          </p:nvSpPr>
          <p:spPr>
            <a:xfrm flipH="1">
              <a:off x="4439869" y="2115850"/>
              <a:ext cx="3093860" cy="646505"/>
            </a:xfrm>
            <a:custGeom>
              <a:rect b="b" l="l" r="r" t="t"/>
              <a:pathLst>
                <a:path extrusionOk="0" h="19177" w="118075">
                  <a:moveTo>
                    <a:pt x="0" y="0"/>
                  </a:moveTo>
                  <a:cubicBezTo>
                    <a:pt x="10886" y="4354"/>
                    <a:pt x="23368" y="3519"/>
                    <a:pt x="35066" y="2739"/>
                  </a:cubicBezTo>
                  <a:cubicBezTo>
                    <a:pt x="52927" y="1548"/>
                    <a:pt x="71000" y="1340"/>
                    <a:pt x="88762" y="3561"/>
                  </a:cubicBezTo>
                  <a:cubicBezTo>
                    <a:pt x="99747" y="4935"/>
                    <a:pt x="114574" y="8674"/>
                    <a:pt x="118075" y="19177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pic>
        <p:nvPicPr>
          <p:cNvPr id="481" name="Google Shape;481;g7a3a3e1b6fb26ce9_570"/>
          <p:cNvPicPr preferRelativeResize="0"/>
          <p:nvPr/>
        </p:nvPicPr>
        <p:blipFill rotWithShape="1">
          <a:blip r:embed="rId4">
            <a:alphaModFix/>
          </a:blip>
          <a:srcRect b="16990" l="0" r="0" t="68336"/>
          <a:stretch/>
        </p:blipFill>
        <p:spPr>
          <a:xfrm>
            <a:off x="3146375" y="938275"/>
            <a:ext cx="302300" cy="2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7a3a3e1b6fb26ce9_635"/>
          <p:cNvSpPr txBox="1"/>
          <p:nvPr/>
        </p:nvSpPr>
        <p:spPr>
          <a:xfrm>
            <a:off x="173250" y="82875"/>
            <a:ext cx="72672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0"/>
              <a:buFont typeface="Arial"/>
              <a:buNone/>
            </a:pPr>
            <a:r>
              <a:rPr b="1" lang="en-US" sz="4050">
                <a:solidFill>
                  <a:srgbClr val="3B1B70"/>
                </a:solidFill>
              </a:rPr>
              <a:t>Rationale</a:t>
            </a:r>
            <a:endParaRPr b="0" i="0" sz="2400" u="none" cap="none" strike="noStrike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8" name="Google Shape;488;g7a3a3e1b6fb26ce9_635"/>
          <p:cNvCxnSpPr/>
          <p:nvPr/>
        </p:nvCxnSpPr>
        <p:spPr>
          <a:xfrm>
            <a:off x="2684802" y="1171100"/>
            <a:ext cx="0" cy="22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g7a3a3e1b6fb26ce9_635"/>
          <p:cNvCxnSpPr/>
          <p:nvPr/>
        </p:nvCxnSpPr>
        <p:spPr>
          <a:xfrm rot="10800000">
            <a:off x="2684725" y="3380075"/>
            <a:ext cx="348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0" name="Google Shape;490;g7a3a3e1b6fb26ce9_635"/>
          <p:cNvSpPr txBox="1"/>
          <p:nvPr/>
        </p:nvSpPr>
        <p:spPr>
          <a:xfrm>
            <a:off x="3911428" y="3411100"/>
            <a:ext cx="1032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</a:rPr>
              <a:t>Time</a:t>
            </a:r>
            <a:endParaRPr b="1" i="0" sz="2500" u="none" cap="none" strike="noStrike">
              <a:solidFill>
                <a:schemeClr val="dk1"/>
              </a:solidFill>
            </a:endParaRPr>
          </a:p>
        </p:txBody>
      </p:sp>
      <p:sp>
        <p:nvSpPr>
          <p:cNvPr id="491" name="Google Shape;491;g7a3a3e1b6fb26ce9_635"/>
          <p:cNvSpPr txBox="1"/>
          <p:nvPr/>
        </p:nvSpPr>
        <p:spPr>
          <a:xfrm>
            <a:off x="828725" y="1652000"/>
            <a:ext cx="17181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</a:rPr>
              <a:t>CSF </a:t>
            </a:r>
            <a:endParaRPr b="1" sz="2500">
              <a:solidFill>
                <a:schemeClr val="dk1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</a:rPr>
              <a:t>biomarker </a:t>
            </a:r>
            <a:endParaRPr b="1" sz="2500">
              <a:solidFill>
                <a:schemeClr val="dk1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</a:rPr>
              <a:t>levels</a:t>
            </a:r>
            <a:endParaRPr b="1" i="0" sz="2500" u="none" cap="none" strike="noStrike">
              <a:solidFill>
                <a:schemeClr val="dk1"/>
              </a:solidFill>
            </a:endParaRPr>
          </a:p>
        </p:txBody>
      </p:sp>
      <p:sp>
        <p:nvSpPr>
          <p:cNvPr id="492" name="Google Shape;492;g7a3a3e1b6fb26ce9_635"/>
          <p:cNvSpPr/>
          <p:nvPr/>
        </p:nvSpPr>
        <p:spPr>
          <a:xfrm>
            <a:off x="2684750" y="1311350"/>
            <a:ext cx="2917739" cy="2037700"/>
          </a:xfrm>
          <a:custGeom>
            <a:rect b="b" l="l" r="r" t="t"/>
            <a:pathLst>
              <a:path extrusionOk="0" h="81508" w="125198">
                <a:moveTo>
                  <a:pt x="0" y="81508"/>
                </a:moveTo>
                <a:cubicBezTo>
                  <a:pt x="21865" y="81508"/>
                  <a:pt x="40186" y="59775"/>
                  <a:pt x="51778" y="41236"/>
                </a:cubicBezTo>
                <a:cubicBezTo>
                  <a:pt x="58562" y="30386"/>
                  <a:pt x="62058" y="16630"/>
                  <a:pt x="72050" y="8636"/>
                </a:cubicBezTo>
                <a:cubicBezTo>
                  <a:pt x="86048" y="-2563"/>
                  <a:pt x="107271" y="417"/>
                  <a:pt x="125198" y="417"/>
                </a:cubicBezTo>
              </a:path>
            </a:pathLst>
          </a:cu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3" name="Google Shape;493;g7a3a3e1b6fb26ce9_635"/>
          <p:cNvSpPr/>
          <p:nvPr/>
        </p:nvSpPr>
        <p:spPr>
          <a:xfrm>
            <a:off x="2864550" y="1311350"/>
            <a:ext cx="3669240" cy="2037700"/>
          </a:xfrm>
          <a:custGeom>
            <a:rect b="b" l="l" r="r" t="t"/>
            <a:pathLst>
              <a:path extrusionOk="0" h="81508" w="125198">
                <a:moveTo>
                  <a:pt x="0" y="81508"/>
                </a:moveTo>
                <a:cubicBezTo>
                  <a:pt x="21865" y="81508"/>
                  <a:pt x="40186" y="59775"/>
                  <a:pt x="51778" y="41236"/>
                </a:cubicBezTo>
                <a:cubicBezTo>
                  <a:pt x="58562" y="30386"/>
                  <a:pt x="62058" y="16630"/>
                  <a:pt x="72050" y="8636"/>
                </a:cubicBezTo>
                <a:cubicBezTo>
                  <a:pt x="86048" y="-2563"/>
                  <a:pt x="107271" y="417"/>
                  <a:pt x="125198" y="417"/>
                </a:cubicBezTo>
              </a:path>
            </a:pathLst>
          </a:cu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4" name="Google Shape;494;g7a3a3e1b6fb26ce9_635"/>
          <p:cNvSpPr/>
          <p:nvPr/>
        </p:nvSpPr>
        <p:spPr>
          <a:xfrm>
            <a:off x="3239525" y="1403975"/>
            <a:ext cx="3184725" cy="1965621"/>
          </a:xfrm>
          <a:custGeom>
            <a:rect b="b" l="l" r="r" t="t"/>
            <a:pathLst>
              <a:path extrusionOk="0" h="73972" w="127389">
                <a:moveTo>
                  <a:pt x="0" y="73972"/>
                </a:moveTo>
                <a:cubicBezTo>
                  <a:pt x="18203" y="71949"/>
                  <a:pt x="39644" y="71029"/>
                  <a:pt x="52599" y="58082"/>
                </a:cubicBezTo>
                <a:cubicBezTo>
                  <a:pt x="63873" y="46815"/>
                  <a:pt x="62117" y="26765"/>
                  <a:pt x="72324" y="14524"/>
                </a:cubicBezTo>
                <a:cubicBezTo>
                  <a:pt x="84481" y="-55"/>
                  <a:pt x="108407" y="4"/>
                  <a:pt x="127389" y="4"/>
                </a:cubicBezTo>
              </a:path>
            </a:pathLst>
          </a:custGeom>
          <a:noFill/>
          <a:ln cap="flat" cmpd="sng" w="28575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495" name="Google Shape;495;g7a3a3e1b6fb26ce9_635"/>
          <p:cNvCxnSpPr/>
          <p:nvPr/>
        </p:nvCxnSpPr>
        <p:spPr>
          <a:xfrm>
            <a:off x="4363566" y="1022150"/>
            <a:ext cx="6000" cy="236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96" name="Google Shape;496;g7a3a3e1b6fb26ce9_635"/>
          <p:cNvCxnSpPr/>
          <p:nvPr/>
        </p:nvCxnSpPr>
        <p:spPr>
          <a:xfrm>
            <a:off x="5221391" y="1022150"/>
            <a:ext cx="6000" cy="236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97" name="Google Shape;497;g7a3a3e1b6fb26ce9_635"/>
          <p:cNvCxnSpPr/>
          <p:nvPr/>
        </p:nvCxnSpPr>
        <p:spPr>
          <a:xfrm>
            <a:off x="3551991" y="1022150"/>
            <a:ext cx="6000" cy="236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98" name="Google Shape;498;g7a3a3e1b6fb26ce9_635"/>
          <p:cNvSpPr txBox="1"/>
          <p:nvPr/>
        </p:nvSpPr>
        <p:spPr>
          <a:xfrm>
            <a:off x="621124" y="3851825"/>
            <a:ext cx="8265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3B1B70"/>
                </a:solidFill>
              </a:rPr>
              <a:t>MULTIVARIATE </a:t>
            </a:r>
            <a:r>
              <a:rPr b="1" lang="en-US" sz="3600">
                <a:solidFill>
                  <a:srgbClr val="3B1B70"/>
                </a:solidFill>
              </a:rPr>
              <a:t>&amp; LONGITUDINAL</a:t>
            </a:r>
            <a:endParaRPr b="0" i="0" sz="1400" u="none" cap="none" strike="noStrike">
              <a:solidFill>
                <a:srgbClr val="3B1B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9" name="Google Shape;499;g7a3a3e1b6fb26ce9_635"/>
          <p:cNvGrpSpPr/>
          <p:nvPr/>
        </p:nvGrpSpPr>
        <p:grpSpPr>
          <a:xfrm>
            <a:off x="2546750" y="767764"/>
            <a:ext cx="3661081" cy="436976"/>
            <a:chOff x="1169366" y="1059825"/>
            <a:chExt cx="6622795" cy="952224"/>
          </a:xfrm>
        </p:grpSpPr>
        <p:sp>
          <p:nvSpPr>
            <p:cNvPr id="500" name="Google Shape;500;g7a3a3e1b6fb26ce9_635"/>
            <p:cNvSpPr/>
            <p:nvPr/>
          </p:nvSpPr>
          <p:spPr>
            <a:xfrm>
              <a:off x="1169366" y="1059849"/>
              <a:ext cx="5056800" cy="952200"/>
            </a:xfrm>
            <a:prstGeom prst="roundRect">
              <a:avLst>
                <a:gd fmla="val 16667" name="adj"/>
              </a:avLst>
            </a:pr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g7a3a3e1b6fb26ce9_635"/>
            <p:cNvSpPr/>
            <p:nvPr/>
          </p:nvSpPr>
          <p:spPr>
            <a:xfrm>
              <a:off x="3388613" y="1059825"/>
              <a:ext cx="2057100" cy="952200"/>
            </a:xfrm>
            <a:prstGeom prst="roundRect">
              <a:avLst>
                <a:gd fmla="val 16667" name="adj"/>
              </a:avLst>
            </a:pr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g7a3a3e1b6fb26ce9_635"/>
            <p:cNvSpPr/>
            <p:nvPr/>
          </p:nvSpPr>
          <p:spPr>
            <a:xfrm>
              <a:off x="5652313" y="1059825"/>
              <a:ext cx="2057100" cy="952200"/>
            </a:xfrm>
            <a:prstGeom prst="roundRect">
              <a:avLst>
                <a:gd fmla="val 16667" name="adj"/>
              </a:avLst>
            </a:pr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g7a3a3e1b6fb26ce9_635"/>
            <p:cNvSpPr txBox="1"/>
            <p:nvPr/>
          </p:nvSpPr>
          <p:spPr>
            <a:xfrm>
              <a:off x="3526459" y="1091010"/>
              <a:ext cx="16359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lang="en-US" sz="2000">
                  <a:solidFill>
                    <a:srgbClr val="E06666"/>
                  </a:solidFill>
                </a:rPr>
                <a:t>pTau</a:t>
              </a:r>
              <a:endParaRPr b="1" i="0" sz="2000" u="none" cap="none" strike="noStrike">
                <a:solidFill>
                  <a:srgbClr val="E06666"/>
                </a:solidFill>
              </a:endParaRPr>
            </a:p>
          </p:txBody>
        </p:sp>
        <p:sp>
          <p:nvSpPr>
            <p:cNvPr id="504" name="Google Shape;504;g7a3a3e1b6fb26ce9_635"/>
            <p:cNvSpPr txBox="1"/>
            <p:nvPr/>
          </p:nvSpPr>
          <p:spPr>
            <a:xfrm>
              <a:off x="5607861" y="1102451"/>
              <a:ext cx="21843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lang="en-US" sz="2000">
                  <a:solidFill>
                    <a:srgbClr val="674EA7"/>
                  </a:solidFill>
                </a:rPr>
                <a:t>sTREM2</a:t>
              </a:r>
              <a:endParaRPr b="1" i="0" sz="2000" u="none" cap="none" strike="noStrike">
                <a:solidFill>
                  <a:srgbClr val="674EA7"/>
                </a:solidFill>
              </a:endParaRPr>
            </a:p>
          </p:txBody>
        </p:sp>
        <p:sp>
          <p:nvSpPr>
            <p:cNvPr id="505" name="Google Shape;505;g7a3a3e1b6fb26ce9_635"/>
            <p:cNvSpPr txBox="1"/>
            <p:nvPr/>
          </p:nvSpPr>
          <p:spPr>
            <a:xfrm>
              <a:off x="1505751" y="1099863"/>
              <a:ext cx="11637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lang="en-US" sz="2000">
                  <a:solidFill>
                    <a:srgbClr val="3C78D8"/>
                  </a:solidFill>
                </a:rPr>
                <a:t>Aβ</a:t>
              </a:r>
              <a:endParaRPr b="1" i="0" sz="2000" u="none" cap="none" strike="noStrike">
                <a:solidFill>
                  <a:srgbClr val="3C78D8"/>
                </a:solidFill>
              </a:endParaRPr>
            </a:p>
          </p:txBody>
        </p:sp>
        <p:pic>
          <p:nvPicPr>
            <p:cNvPr id="506" name="Google Shape;506;g7a3a3e1b6fb26ce9_6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4442739" y="1371649"/>
              <a:ext cx="834725" cy="3285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07" name="Google Shape;507;g7a3a3e1b6fb26ce9_635"/>
          <p:cNvPicPr preferRelativeResize="0"/>
          <p:nvPr/>
        </p:nvPicPr>
        <p:blipFill rotWithShape="1">
          <a:blip r:embed="rId4">
            <a:alphaModFix/>
          </a:blip>
          <a:srcRect b="16990" l="0" r="0" t="68336"/>
          <a:stretch/>
        </p:blipFill>
        <p:spPr>
          <a:xfrm>
            <a:off x="3139400" y="855213"/>
            <a:ext cx="302300" cy="2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95e4a59188_0_15"/>
          <p:cNvSpPr txBox="1"/>
          <p:nvPr/>
        </p:nvSpPr>
        <p:spPr>
          <a:xfrm>
            <a:off x="153776" y="62787"/>
            <a:ext cx="65532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0"/>
              <a:buFont typeface="Arial"/>
              <a:buNone/>
            </a:pPr>
            <a:r>
              <a:rPr b="1" lang="en-US" sz="4050">
                <a:solidFill>
                  <a:srgbClr val="3B1B70"/>
                </a:solidFill>
              </a:rPr>
              <a:t>Hypothesis</a:t>
            </a:r>
            <a:endParaRPr b="0" i="0" sz="2400" u="none" cap="none" strike="noStrike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g195e4a59188_0_15"/>
          <p:cNvSpPr txBox="1"/>
          <p:nvPr/>
        </p:nvSpPr>
        <p:spPr>
          <a:xfrm>
            <a:off x="153775" y="1081513"/>
            <a:ext cx="84060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4F2683"/>
                </a:solidFill>
                <a:highlight>
                  <a:srgbClr val="D9D2E9"/>
                </a:highlight>
              </a:rPr>
              <a:t>L</a:t>
            </a:r>
            <a:r>
              <a:rPr lang="en-US" sz="2800">
                <a:solidFill>
                  <a:srgbClr val="4F2683"/>
                </a:solidFill>
                <a:highlight>
                  <a:srgbClr val="D9D2E9"/>
                </a:highlight>
              </a:rPr>
              <a:t>ongitudinal multivariate analysis</a:t>
            </a:r>
            <a:r>
              <a:rPr lang="en-US" sz="2800">
                <a:solidFill>
                  <a:srgbClr val="4F2683"/>
                </a:solidFill>
              </a:rPr>
              <a:t> of CSF biomarkers will detect distinct phenotypes of biomarker </a:t>
            </a:r>
            <a:r>
              <a:rPr lang="en-US" sz="2800">
                <a:solidFill>
                  <a:srgbClr val="4F2683"/>
                </a:solidFill>
                <a:highlight>
                  <a:srgbClr val="D9D2E9"/>
                </a:highlight>
              </a:rPr>
              <a:t>interactions </a:t>
            </a:r>
            <a:r>
              <a:rPr lang="en-US" sz="2800">
                <a:solidFill>
                  <a:srgbClr val="4F2683"/>
                </a:solidFill>
              </a:rPr>
              <a:t>and </a:t>
            </a:r>
            <a:r>
              <a:rPr lang="en-US" sz="2800">
                <a:solidFill>
                  <a:srgbClr val="4F2683"/>
                </a:solidFill>
                <a:highlight>
                  <a:srgbClr val="D9D2E9"/>
                </a:highlight>
              </a:rPr>
              <a:t>trajectories </a:t>
            </a:r>
            <a:r>
              <a:rPr lang="en-US" sz="2800">
                <a:solidFill>
                  <a:srgbClr val="4F2683"/>
                </a:solidFill>
              </a:rPr>
              <a:t>associated with the treatment </a:t>
            </a:r>
            <a:r>
              <a:rPr lang="en-US" sz="2800" u="sng">
                <a:solidFill>
                  <a:srgbClr val="4F2683"/>
                </a:solidFill>
              </a:rPr>
              <a:t>responder</a:t>
            </a:r>
            <a:r>
              <a:rPr lang="en-US" sz="2800">
                <a:solidFill>
                  <a:srgbClr val="4F2683"/>
                </a:solidFill>
              </a:rPr>
              <a:t> group in comparison to the treatment </a:t>
            </a:r>
            <a:r>
              <a:rPr lang="en-US" sz="2800" u="sng">
                <a:solidFill>
                  <a:srgbClr val="4F2683"/>
                </a:solidFill>
              </a:rPr>
              <a:t>non-responder</a:t>
            </a:r>
            <a:r>
              <a:rPr lang="en-US" sz="2800">
                <a:solidFill>
                  <a:srgbClr val="4F2683"/>
                </a:solidFill>
              </a:rPr>
              <a:t> group.</a:t>
            </a:r>
            <a:endParaRPr sz="2800">
              <a:solidFill>
                <a:srgbClr val="4F268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515" name="Google Shape;515;g195e4a59188_0_15"/>
          <p:cNvSpPr txBox="1"/>
          <p:nvPr/>
        </p:nvSpPr>
        <p:spPr>
          <a:xfrm>
            <a:off x="2899665" y="3510425"/>
            <a:ext cx="2859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4000">
                <a:solidFill>
                  <a:srgbClr val="6AA84F"/>
                </a:solidFill>
              </a:rPr>
              <a:t>LM11A-31</a:t>
            </a:r>
            <a:endParaRPr b="1" i="0" sz="4000" u="none" cap="none" strike="noStrike">
              <a:solidFill>
                <a:srgbClr val="6AA84F"/>
              </a:solidFill>
            </a:endParaRPr>
          </a:p>
        </p:txBody>
      </p:sp>
      <p:sp>
        <p:nvSpPr>
          <p:cNvPr id="516" name="Google Shape;516;g195e4a59188_0_15"/>
          <p:cNvSpPr/>
          <p:nvPr/>
        </p:nvSpPr>
        <p:spPr>
          <a:xfrm>
            <a:off x="5472488" y="3692075"/>
            <a:ext cx="341400" cy="3447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Google Shape;522;g16395d465db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1100" y="0"/>
            <a:ext cx="923912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g16395d465db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3" y="0"/>
            <a:ext cx="91304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g16395d465db_0_6"/>
          <p:cNvSpPr txBox="1"/>
          <p:nvPr/>
        </p:nvSpPr>
        <p:spPr>
          <a:xfrm>
            <a:off x="259318" y="881944"/>
            <a:ext cx="4562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95e4a59188_0_30"/>
          <p:cNvSpPr/>
          <p:nvPr/>
        </p:nvSpPr>
        <p:spPr>
          <a:xfrm>
            <a:off x="4665313" y="848550"/>
            <a:ext cx="4146900" cy="26874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g195e4a59188_0_30"/>
          <p:cNvSpPr txBox="1"/>
          <p:nvPr/>
        </p:nvSpPr>
        <p:spPr>
          <a:xfrm>
            <a:off x="256859" y="65889"/>
            <a:ext cx="65532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0"/>
              <a:buFont typeface="Arial"/>
              <a:buNone/>
            </a:pPr>
            <a:r>
              <a:rPr b="1" lang="en-US" sz="4050">
                <a:solidFill>
                  <a:srgbClr val="3B1B70"/>
                </a:solidFill>
              </a:rPr>
              <a:t>Clinical Trial Dataset</a:t>
            </a:r>
            <a:endParaRPr b="0" i="0" sz="2400" u="none" cap="none" strike="noStrike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g195e4a59188_0_30"/>
          <p:cNvSpPr/>
          <p:nvPr/>
        </p:nvSpPr>
        <p:spPr>
          <a:xfrm>
            <a:off x="321913" y="848550"/>
            <a:ext cx="4146900" cy="26874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g195e4a59188_0_30"/>
          <p:cNvSpPr txBox="1"/>
          <p:nvPr/>
        </p:nvSpPr>
        <p:spPr>
          <a:xfrm>
            <a:off x="1627825" y="908075"/>
            <a:ext cx="1535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</a:rPr>
              <a:t>Baseline</a:t>
            </a:r>
            <a:endParaRPr b="1" i="0" sz="2500" u="none" cap="none" strike="noStrike">
              <a:solidFill>
                <a:schemeClr val="dk1"/>
              </a:solidFill>
            </a:endParaRPr>
          </a:p>
        </p:txBody>
      </p:sp>
      <p:sp>
        <p:nvSpPr>
          <p:cNvPr id="533" name="Google Shape;533;g195e4a59188_0_30"/>
          <p:cNvSpPr txBox="1"/>
          <p:nvPr/>
        </p:nvSpPr>
        <p:spPr>
          <a:xfrm>
            <a:off x="3539790" y="3695475"/>
            <a:ext cx="1168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900">
                <a:solidFill>
                  <a:schemeClr val="dk1"/>
                </a:solidFill>
              </a:rPr>
              <a:t>pTau</a:t>
            </a:r>
            <a:endParaRPr b="1" i="0" sz="2900" u="none" cap="none" strike="noStrike">
              <a:solidFill>
                <a:schemeClr val="dk1"/>
              </a:solidFill>
            </a:endParaRPr>
          </a:p>
        </p:txBody>
      </p:sp>
      <p:sp>
        <p:nvSpPr>
          <p:cNvPr id="534" name="Google Shape;534;g195e4a59188_0_30"/>
          <p:cNvSpPr txBox="1"/>
          <p:nvPr/>
        </p:nvSpPr>
        <p:spPr>
          <a:xfrm>
            <a:off x="5472249" y="3735825"/>
            <a:ext cx="1742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900">
                <a:solidFill>
                  <a:schemeClr val="dk1"/>
                </a:solidFill>
              </a:rPr>
              <a:t>sTREM2</a:t>
            </a:r>
            <a:endParaRPr b="1" i="0" sz="2900" u="none" cap="none" strike="noStrike">
              <a:solidFill>
                <a:schemeClr val="dk1"/>
              </a:solidFill>
            </a:endParaRPr>
          </a:p>
        </p:txBody>
      </p:sp>
      <p:sp>
        <p:nvSpPr>
          <p:cNvPr id="535" name="Google Shape;535;g195e4a59188_0_30"/>
          <p:cNvSpPr txBox="1"/>
          <p:nvPr/>
        </p:nvSpPr>
        <p:spPr>
          <a:xfrm>
            <a:off x="1811875" y="3695475"/>
            <a:ext cx="85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900">
                <a:solidFill>
                  <a:schemeClr val="dk1"/>
                </a:solidFill>
              </a:rPr>
              <a:t>Aβ</a:t>
            </a:r>
            <a:endParaRPr b="1" i="0" sz="2900" u="none" cap="none" strike="noStrike">
              <a:solidFill>
                <a:schemeClr val="dk1"/>
              </a:solidFill>
            </a:endParaRPr>
          </a:p>
        </p:txBody>
      </p:sp>
      <p:pic>
        <p:nvPicPr>
          <p:cNvPr id="536" name="Google Shape;536;g195e4a59188_0_30"/>
          <p:cNvPicPr preferRelativeResize="0"/>
          <p:nvPr/>
        </p:nvPicPr>
        <p:blipFill rotWithShape="1">
          <a:blip r:embed="rId3">
            <a:alphaModFix/>
          </a:blip>
          <a:srcRect b="47643" l="73178" r="11053" t="0"/>
          <a:stretch/>
        </p:blipFill>
        <p:spPr>
          <a:xfrm rot="8607660">
            <a:off x="7066483" y="3622909"/>
            <a:ext cx="739915" cy="702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g195e4a59188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4442739" y="3810049"/>
            <a:ext cx="834725" cy="32855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g195e4a59188_0_30"/>
          <p:cNvSpPr txBox="1"/>
          <p:nvPr/>
        </p:nvSpPr>
        <p:spPr>
          <a:xfrm>
            <a:off x="6187251" y="908075"/>
            <a:ext cx="1224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</a:rPr>
              <a:t>After</a:t>
            </a:r>
            <a:endParaRPr b="1" i="0" sz="2500" u="none" cap="none" strike="noStrike">
              <a:solidFill>
                <a:schemeClr val="dk1"/>
              </a:solidFill>
            </a:endParaRPr>
          </a:p>
        </p:txBody>
      </p:sp>
      <p:sp>
        <p:nvSpPr>
          <p:cNvPr id="539" name="Google Shape;539;g195e4a59188_0_30"/>
          <p:cNvSpPr txBox="1"/>
          <p:nvPr/>
        </p:nvSpPr>
        <p:spPr>
          <a:xfrm>
            <a:off x="5633350" y="137125"/>
            <a:ext cx="1581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highlight>
                  <a:srgbClr val="FCE5CD"/>
                </a:highlight>
              </a:rPr>
              <a:t>n = 150</a:t>
            </a:r>
            <a:endParaRPr b="1" i="0" sz="3000" u="none" cap="none" strike="noStrike">
              <a:solidFill>
                <a:schemeClr val="dk1"/>
              </a:solidFill>
              <a:highlight>
                <a:srgbClr val="FCE5CD"/>
              </a:highlight>
            </a:endParaRPr>
          </a:p>
        </p:txBody>
      </p:sp>
      <p:sp>
        <p:nvSpPr>
          <p:cNvPr id="540" name="Google Shape;540;g195e4a59188_0_30"/>
          <p:cNvSpPr/>
          <p:nvPr/>
        </p:nvSpPr>
        <p:spPr>
          <a:xfrm>
            <a:off x="472575" y="1435250"/>
            <a:ext cx="1856100" cy="1897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g195e4a59188_0_30"/>
          <p:cNvSpPr/>
          <p:nvPr/>
        </p:nvSpPr>
        <p:spPr>
          <a:xfrm>
            <a:off x="2453775" y="1435250"/>
            <a:ext cx="1856100" cy="1897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g195e4a59188_0_30"/>
          <p:cNvSpPr/>
          <p:nvPr/>
        </p:nvSpPr>
        <p:spPr>
          <a:xfrm>
            <a:off x="4820125" y="1435238"/>
            <a:ext cx="1856100" cy="1897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g195e4a59188_0_30"/>
          <p:cNvSpPr/>
          <p:nvPr/>
        </p:nvSpPr>
        <p:spPr>
          <a:xfrm>
            <a:off x="6801325" y="1435238"/>
            <a:ext cx="1856100" cy="1897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g195e4a59188_0_30"/>
          <p:cNvSpPr txBox="1"/>
          <p:nvPr/>
        </p:nvSpPr>
        <p:spPr>
          <a:xfrm>
            <a:off x="729600" y="2157875"/>
            <a:ext cx="141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</a:rPr>
              <a:t>Placebo</a:t>
            </a:r>
            <a:endParaRPr b="1" i="0" sz="2500" u="none" cap="none" strike="noStrike">
              <a:solidFill>
                <a:schemeClr val="dk1"/>
              </a:solidFill>
            </a:endParaRPr>
          </a:p>
        </p:txBody>
      </p:sp>
      <p:sp>
        <p:nvSpPr>
          <p:cNvPr id="545" name="Google Shape;545;g195e4a59188_0_30"/>
          <p:cNvSpPr txBox="1"/>
          <p:nvPr/>
        </p:nvSpPr>
        <p:spPr>
          <a:xfrm>
            <a:off x="2524050" y="2190913"/>
            <a:ext cx="1701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</a:rPr>
              <a:t>Treatment</a:t>
            </a:r>
            <a:endParaRPr b="1" i="0" sz="2500" u="none" cap="none" strike="noStrike">
              <a:solidFill>
                <a:schemeClr val="dk1"/>
              </a:solidFill>
            </a:endParaRPr>
          </a:p>
        </p:txBody>
      </p:sp>
      <p:pic>
        <p:nvPicPr>
          <p:cNvPr id="546" name="Google Shape;546;g195e4a59188_0_30"/>
          <p:cNvPicPr preferRelativeResize="0"/>
          <p:nvPr/>
        </p:nvPicPr>
        <p:blipFill rotWithShape="1">
          <a:blip r:embed="rId5">
            <a:alphaModFix/>
          </a:blip>
          <a:srcRect b="16990" l="0" r="0" t="68336"/>
          <a:stretch/>
        </p:blipFill>
        <p:spPr>
          <a:xfrm>
            <a:off x="2328675" y="3872725"/>
            <a:ext cx="379200" cy="328774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g195e4a59188_0_30"/>
          <p:cNvSpPr txBox="1"/>
          <p:nvPr/>
        </p:nvSpPr>
        <p:spPr>
          <a:xfrm>
            <a:off x="5024375" y="2190925"/>
            <a:ext cx="145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</a:rPr>
              <a:t>Placebo</a:t>
            </a:r>
            <a:endParaRPr b="1" i="0" sz="2500" u="none" cap="none" strike="noStrike">
              <a:solidFill>
                <a:schemeClr val="dk1"/>
              </a:solidFill>
            </a:endParaRPr>
          </a:p>
        </p:txBody>
      </p:sp>
      <p:sp>
        <p:nvSpPr>
          <p:cNvPr id="548" name="Google Shape;548;g195e4a59188_0_30"/>
          <p:cNvSpPr txBox="1"/>
          <p:nvPr/>
        </p:nvSpPr>
        <p:spPr>
          <a:xfrm>
            <a:off x="6878575" y="2157863"/>
            <a:ext cx="1701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</a:rPr>
              <a:t>Treatment</a:t>
            </a:r>
            <a:endParaRPr b="1" i="0" sz="25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7a3a3e1b6fb26ce9_696"/>
          <p:cNvSpPr/>
          <p:nvPr/>
        </p:nvSpPr>
        <p:spPr>
          <a:xfrm rot="-5400000">
            <a:off x="4423425" y="1616325"/>
            <a:ext cx="159000" cy="3779400"/>
          </a:xfrm>
          <a:prstGeom prst="leftBracket">
            <a:avLst>
              <a:gd fmla="val 18724" name="adj"/>
            </a:avLst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581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g7a3a3e1b6fb26ce9_696"/>
          <p:cNvSpPr txBox="1"/>
          <p:nvPr/>
        </p:nvSpPr>
        <p:spPr>
          <a:xfrm>
            <a:off x="256850" y="65900"/>
            <a:ext cx="81261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0"/>
              <a:buFont typeface="Arial"/>
              <a:buNone/>
            </a:pPr>
            <a:r>
              <a:rPr b="1" lang="en-US" sz="4050">
                <a:solidFill>
                  <a:srgbClr val="3B1B70"/>
                </a:solidFill>
              </a:rPr>
              <a:t>Similarity Network Fusion (SNF)</a:t>
            </a:r>
            <a:endParaRPr b="0" i="0" sz="2400" u="none" cap="none" strike="noStrike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g7a3a3e1b6fb26ce9_696"/>
          <p:cNvSpPr txBox="1"/>
          <p:nvPr/>
        </p:nvSpPr>
        <p:spPr>
          <a:xfrm rot="-5400000">
            <a:off x="294025" y="2864200"/>
            <a:ext cx="1496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500">
                <a:solidFill>
                  <a:srgbClr val="434343"/>
                </a:solidFill>
              </a:rPr>
              <a:t>Patients</a:t>
            </a:r>
            <a:endParaRPr b="1" i="0" sz="2500" u="none" cap="none" strike="noStrike">
              <a:solidFill>
                <a:srgbClr val="434343"/>
              </a:solidFill>
            </a:endParaRPr>
          </a:p>
        </p:txBody>
      </p:sp>
      <p:sp>
        <p:nvSpPr>
          <p:cNvPr id="557" name="Google Shape;557;g7a3a3e1b6fb26ce9_696"/>
          <p:cNvSpPr txBox="1"/>
          <p:nvPr/>
        </p:nvSpPr>
        <p:spPr>
          <a:xfrm>
            <a:off x="2250650" y="917925"/>
            <a:ext cx="413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C00000"/>
                </a:solidFill>
              </a:rPr>
              <a:t>Step 1:</a:t>
            </a:r>
            <a:r>
              <a:rPr b="1" lang="en-US" sz="3000">
                <a:solidFill>
                  <a:srgbClr val="C00000"/>
                </a:solidFill>
              </a:rPr>
              <a:t> </a:t>
            </a:r>
            <a:r>
              <a:rPr b="1" lang="en-US" sz="3000">
                <a:solidFill>
                  <a:srgbClr val="C00000"/>
                </a:solidFill>
              </a:rPr>
              <a:t>Original Data</a:t>
            </a:r>
            <a:endParaRPr b="1" i="0" sz="3000" u="none" cap="none" strike="noStrike">
              <a:solidFill>
                <a:srgbClr val="C00000"/>
              </a:solidFill>
            </a:endParaRPr>
          </a:p>
        </p:txBody>
      </p:sp>
      <p:pic>
        <p:nvPicPr>
          <p:cNvPr descr="A picture containing rectangle&#10;&#10;Description automatically generated" id="558" name="Google Shape;558;g7a3a3e1b6fb26ce9_696"/>
          <p:cNvPicPr preferRelativeResize="0"/>
          <p:nvPr/>
        </p:nvPicPr>
        <p:blipFill rotWithShape="1">
          <a:blip r:embed="rId3">
            <a:alphaModFix/>
          </a:blip>
          <a:srcRect b="0" l="0" r="0" t="44277"/>
          <a:stretch/>
        </p:blipFill>
        <p:spPr>
          <a:xfrm rot="10800000">
            <a:off x="2380500" y="2190749"/>
            <a:ext cx="404125" cy="12390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medium confidence" id="559" name="Google Shape;559;g7a3a3e1b6fb26ce9_696"/>
          <p:cNvPicPr preferRelativeResize="0"/>
          <p:nvPr/>
        </p:nvPicPr>
        <p:blipFill rotWithShape="1">
          <a:blip r:embed="rId4">
            <a:alphaModFix/>
          </a:blip>
          <a:srcRect b="0" l="0" r="0" t="44252"/>
          <a:stretch/>
        </p:blipFill>
        <p:spPr>
          <a:xfrm rot="10800000">
            <a:off x="2136624" y="2383007"/>
            <a:ext cx="404125" cy="12395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shape&#10;&#10;Description automatically generated" id="560" name="Google Shape;560;g7a3a3e1b6fb26ce9_696"/>
          <p:cNvPicPr preferRelativeResize="0"/>
          <p:nvPr/>
        </p:nvPicPr>
        <p:blipFill rotWithShape="1">
          <a:blip r:embed="rId5">
            <a:alphaModFix/>
          </a:blip>
          <a:srcRect b="0" l="0" r="0" t="44336"/>
          <a:stretch/>
        </p:blipFill>
        <p:spPr>
          <a:xfrm rot="10800000">
            <a:off x="1909150" y="2569474"/>
            <a:ext cx="404125" cy="12376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rectangle&#10;&#10;Description automatically generated" id="561" name="Google Shape;561;g7a3a3e1b6fb26ce9_696"/>
          <p:cNvPicPr preferRelativeResize="0"/>
          <p:nvPr/>
        </p:nvPicPr>
        <p:blipFill rotWithShape="1">
          <a:blip r:embed="rId6">
            <a:alphaModFix/>
          </a:blip>
          <a:srcRect b="0" l="0" r="0" t="44382"/>
          <a:stretch/>
        </p:blipFill>
        <p:spPr>
          <a:xfrm flipH="1" rot="10800000">
            <a:off x="6211275" y="2190564"/>
            <a:ext cx="446284" cy="12576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rectangle&#10;&#10;Description automatically generated" id="562" name="Google Shape;562;g7a3a3e1b6fb26ce9_696"/>
          <p:cNvPicPr preferRelativeResize="0"/>
          <p:nvPr/>
        </p:nvPicPr>
        <p:blipFill rotWithShape="1">
          <a:blip r:embed="rId7">
            <a:alphaModFix/>
          </a:blip>
          <a:srcRect b="0" l="0" r="0" t="44462"/>
          <a:stretch/>
        </p:blipFill>
        <p:spPr>
          <a:xfrm flipH="1" rot="10800000">
            <a:off x="6419643" y="2369835"/>
            <a:ext cx="446284" cy="12558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shoji, building&#10;&#10;Description automatically generated" id="563" name="Google Shape;563;g7a3a3e1b6fb26ce9_696"/>
          <p:cNvPicPr preferRelativeResize="0"/>
          <p:nvPr/>
        </p:nvPicPr>
        <p:blipFill rotWithShape="1">
          <a:blip r:embed="rId8">
            <a:alphaModFix/>
          </a:blip>
          <a:srcRect b="0" l="0" r="0" t="44478"/>
          <a:stretch/>
        </p:blipFill>
        <p:spPr>
          <a:xfrm flipH="1" rot="10800000">
            <a:off x="6654742" y="2559469"/>
            <a:ext cx="446258" cy="1255543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g7a3a3e1b6fb26ce9_696"/>
          <p:cNvSpPr txBox="1"/>
          <p:nvPr/>
        </p:nvSpPr>
        <p:spPr>
          <a:xfrm>
            <a:off x="5758688" y="1554250"/>
            <a:ext cx="1768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AFTER</a:t>
            </a:r>
            <a:endParaRPr b="1" i="0" sz="3000" u="none" cap="none" strike="noStrike">
              <a:solidFill>
                <a:schemeClr val="dk1"/>
              </a:solidFill>
            </a:endParaRPr>
          </a:p>
        </p:txBody>
      </p:sp>
      <p:sp>
        <p:nvSpPr>
          <p:cNvPr id="565" name="Google Shape;565;g7a3a3e1b6fb26ce9_696"/>
          <p:cNvSpPr txBox="1"/>
          <p:nvPr/>
        </p:nvSpPr>
        <p:spPr>
          <a:xfrm>
            <a:off x="1506763" y="1554325"/>
            <a:ext cx="215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BASELINE</a:t>
            </a:r>
            <a:endParaRPr b="1" i="0" sz="3000" u="none" cap="none" strike="noStrike">
              <a:solidFill>
                <a:schemeClr val="dk1"/>
              </a:solidFill>
            </a:endParaRPr>
          </a:p>
        </p:txBody>
      </p:sp>
      <p:sp>
        <p:nvSpPr>
          <p:cNvPr id="566" name="Google Shape;566;g7a3a3e1b6fb26ce9_696"/>
          <p:cNvSpPr/>
          <p:nvPr/>
        </p:nvSpPr>
        <p:spPr>
          <a:xfrm rot="-5400000">
            <a:off x="4400300" y="1559775"/>
            <a:ext cx="188400" cy="4313100"/>
          </a:xfrm>
          <a:prstGeom prst="leftBracket">
            <a:avLst>
              <a:gd fmla="val 18724" name="adj"/>
            </a:avLst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581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g7a3a3e1b6fb26ce9_696"/>
          <p:cNvSpPr/>
          <p:nvPr/>
        </p:nvSpPr>
        <p:spPr>
          <a:xfrm rot="-5400000">
            <a:off x="4376425" y="1567350"/>
            <a:ext cx="265200" cy="4744800"/>
          </a:xfrm>
          <a:prstGeom prst="leftBracket">
            <a:avLst>
              <a:gd fmla="val 18724" name="adj"/>
            </a:avLst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581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g7a3a3e1b6fb26ce9_696"/>
          <p:cNvSpPr/>
          <p:nvPr/>
        </p:nvSpPr>
        <p:spPr>
          <a:xfrm>
            <a:off x="3834200" y="3339525"/>
            <a:ext cx="1349700" cy="3330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g7a3a3e1b6fb26ce9_696"/>
          <p:cNvSpPr/>
          <p:nvPr/>
        </p:nvSpPr>
        <p:spPr>
          <a:xfrm>
            <a:off x="3834175" y="3672525"/>
            <a:ext cx="1349700" cy="333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g7a3a3e1b6fb26ce9_696"/>
          <p:cNvSpPr/>
          <p:nvPr/>
        </p:nvSpPr>
        <p:spPr>
          <a:xfrm>
            <a:off x="3834178" y="4005525"/>
            <a:ext cx="1349700" cy="333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g7a3a3e1b6fb26ce9_696"/>
          <p:cNvSpPr txBox="1"/>
          <p:nvPr/>
        </p:nvSpPr>
        <p:spPr>
          <a:xfrm>
            <a:off x="4216853" y="3305935"/>
            <a:ext cx="6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Aβ</a:t>
            </a:r>
            <a:endParaRPr b="1" i="0" sz="2000" u="none" cap="none" strike="noStrike">
              <a:solidFill>
                <a:schemeClr val="dk1"/>
              </a:solidFill>
            </a:endParaRPr>
          </a:p>
        </p:txBody>
      </p:sp>
      <p:sp>
        <p:nvSpPr>
          <p:cNvPr id="572" name="Google Shape;572;g7a3a3e1b6fb26ce9_696"/>
          <p:cNvSpPr txBox="1"/>
          <p:nvPr/>
        </p:nvSpPr>
        <p:spPr>
          <a:xfrm>
            <a:off x="4120700" y="3638925"/>
            <a:ext cx="84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pTau</a:t>
            </a:r>
            <a:endParaRPr b="1" i="0" sz="2000" u="none" cap="none" strike="noStrike">
              <a:solidFill>
                <a:schemeClr val="dk1"/>
              </a:solidFill>
            </a:endParaRPr>
          </a:p>
        </p:txBody>
      </p:sp>
      <p:sp>
        <p:nvSpPr>
          <p:cNvPr id="573" name="Google Shape;573;g7a3a3e1b6fb26ce9_696"/>
          <p:cNvSpPr txBox="1"/>
          <p:nvPr/>
        </p:nvSpPr>
        <p:spPr>
          <a:xfrm>
            <a:off x="3885925" y="3971925"/>
            <a:ext cx="12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sTREM2</a:t>
            </a:r>
            <a:endParaRPr b="1" i="0" sz="2000" u="none" cap="none" strike="noStrike">
              <a:solidFill>
                <a:schemeClr val="dk1"/>
              </a:solidFill>
            </a:endParaRPr>
          </a:p>
        </p:txBody>
      </p:sp>
      <p:sp>
        <p:nvSpPr>
          <p:cNvPr id="574" name="Google Shape;574;g7a3a3e1b6fb26ce9_696"/>
          <p:cNvSpPr/>
          <p:nvPr/>
        </p:nvSpPr>
        <p:spPr>
          <a:xfrm>
            <a:off x="5587755" y="1544100"/>
            <a:ext cx="1859300" cy="574400"/>
          </a:xfrm>
          <a:custGeom>
            <a:rect b="b" l="l" r="r" t="t"/>
            <a:pathLst>
              <a:path extrusionOk="0" h="22976" w="74372">
                <a:moveTo>
                  <a:pt x="22797" y="0"/>
                </a:moveTo>
                <a:cubicBezTo>
                  <a:pt x="17053" y="2297"/>
                  <a:pt x="10888" y="3576"/>
                  <a:pt x="5355" y="6343"/>
                </a:cubicBezTo>
                <a:cubicBezTo>
                  <a:pt x="1415" y="8313"/>
                  <a:pt x="-2010" y="16585"/>
                  <a:pt x="1655" y="19028"/>
                </a:cubicBezTo>
                <a:cubicBezTo>
                  <a:pt x="11797" y="25788"/>
                  <a:pt x="25936" y="21671"/>
                  <a:pt x="38125" y="21671"/>
                </a:cubicBezTo>
                <a:cubicBezTo>
                  <a:pt x="45734" y="21671"/>
                  <a:pt x="53471" y="21401"/>
                  <a:pt x="60853" y="19557"/>
                </a:cubicBezTo>
                <a:cubicBezTo>
                  <a:pt x="65126" y="18490"/>
                  <a:pt x="70424" y="18971"/>
                  <a:pt x="73538" y="15857"/>
                </a:cubicBezTo>
                <a:cubicBezTo>
                  <a:pt x="76682" y="12713"/>
                  <a:pt x="69697" y="7424"/>
                  <a:pt x="66139" y="4757"/>
                </a:cubicBezTo>
                <a:cubicBezTo>
                  <a:pt x="55135" y="-3493"/>
                  <a:pt x="38664" y="3171"/>
                  <a:pt x="24911" y="3171"/>
                </a:cubicBezTo>
              </a:path>
            </a:pathLst>
          </a:custGeom>
          <a:noFill/>
          <a:ln cap="flat" cmpd="sng" w="28575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9538819d93_0_76"/>
          <p:cNvSpPr txBox="1"/>
          <p:nvPr/>
        </p:nvSpPr>
        <p:spPr>
          <a:xfrm>
            <a:off x="256850" y="65900"/>
            <a:ext cx="81261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0"/>
              <a:buFont typeface="Arial"/>
              <a:buNone/>
            </a:pPr>
            <a:r>
              <a:rPr b="1" lang="en-US" sz="4050">
                <a:solidFill>
                  <a:srgbClr val="3B1B70"/>
                </a:solidFill>
              </a:rPr>
              <a:t>Similarity Network Fusion (SNF)</a:t>
            </a:r>
            <a:endParaRPr b="0" i="0" sz="2400" u="none" cap="none" strike="noStrike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g19538819d93_0_76"/>
          <p:cNvSpPr txBox="1"/>
          <p:nvPr/>
        </p:nvSpPr>
        <p:spPr>
          <a:xfrm>
            <a:off x="2250650" y="917925"/>
            <a:ext cx="413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C00000"/>
                </a:solidFill>
              </a:rPr>
              <a:t>Step 1: Original Data</a:t>
            </a:r>
            <a:endParaRPr b="1" i="0" sz="3000" u="none" cap="none" strike="noStrike">
              <a:solidFill>
                <a:srgbClr val="C00000"/>
              </a:solidFill>
            </a:endParaRPr>
          </a:p>
        </p:txBody>
      </p:sp>
      <p:pic>
        <p:nvPicPr>
          <p:cNvPr id="582" name="Google Shape;582;g19538819d93_0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" y="1871663"/>
            <a:ext cx="8629650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a3a3e1b6fb26ce9_14"/>
          <p:cNvSpPr txBox="1"/>
          <p:nvPr/>
        </p:nvSpPr>
        <p:spPr>
          <a:xfrm>
            <a:off x="173251" y="82875"/>
            <a:ext cx="69741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0"/>
              <a:buFont typeface="Arial"/>
              <a:buNone/>
            </a:pPr>
            <a:r>
              <a:rPr b="1" lang="en-US" sz="4050">
                <a:solidFill>
                  <a:srgbClr val="3B1B70"/>
                </a:solidFill>
              </a:rPr>
              <a:t>Alzheimer’s Disease (AD)</a:t>
            </a:r>
            <a:endParaRPr b="0" i="0" sz="2400" u="none" cap="none" strike="noStrike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g7a3a3e1b6fb26ce9_14"/>
          <p:cNvPicPr preferRelativeResize="0"/>
          <p:nvPr/>
        </p:nvPicPr>
        <p:blipFill rotWithShape="1">
          <a:blip r:embed="rId3">
            <a:alphaModFix/>
          </a:blip>
          <a:srcRect b="0" l="0" r="0" t="4761"/>
          <a:stretch/>
        </p:blipFill>
        <p:spPr>
          <a:xfrm>
            <a:off x="2370783" y="798675"/>
            <a:ext cx="4402442" cy="362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7a3a3e1b6fb26ce9_14"/>
          <p:cNvSpPr/>
          <p:nvPr/>
        </p:nvSpPr>
        <p:spPr>
          <a:xfrm>
            <a:off x="2458725" y="1710225"/>
            <a:ext cx="1479300" cy="1356000"/>
          </a:xfrm>
          <a:prstGeom prst="mathMultiply">
            <a:avLst>
              <a:gd fmla="val 23520" name="adj1"/>
            </a:avLst>
          </a:prstGeom>
          <a:solidFill>
            <a:srgbClr val="C00000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g7a3a3e1b6fb26ce9_14"/>
          <p:cNvPicPr preferRelativeResize="0"/>
          <p:nvPr/>
        </p:nvPicPr>
        <p:blipFill rotWithShape="1">
          <a:blip r:embed="rId4">
            <a:alphaModFix/>
          </a:blip>
          <a:srcRect b="0" l="0" r="0" t="3595"/>
          <a:stretch/>
        </p:blipFill>
        <p:spPr>
          <a:xfrm>
            <a:off x="2405025" y="771888"/>
            <a:ext cx="4451350" cy="368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7a3a3e1b6fb26ce9_14"/>
          <p:cNvSpPr txBox="1"/>
          <p:nvPr/>
        </p:nvSpPr>
        <p:spPr>
          <a:xfrm>
            <a:off x="1947327" y="2149725"/>
            <a:ext cx="3549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500">
                <a:highlight>
                  <a:srgbClr val="EA9999"/>
                </a:highlight>
              </a:rPr>
              <a:t>Basal Forebrain</a:t>
            </a:r>
            <a:endParaRPr b="0" i="0" sz="550" u="none" cap="none" strike="noStrike">
              <a:solidFill>
                <a:srgbClr val="000000"/>
              </a:solidFill>
              <a:highlight>
                <a:srgbClr val="EA9999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7a3a3e1b6fb26ce9_14"/>
          <p:cNvSpPr/>
          <p:nvPr/>
        </p:nvSpPr>
        <p:spPr>
          <a:xfrm>
            <a:off x="2458725" y="1710225"/>
            <a:ext cx="1479300" cy="1356000"/>
          </a:xfrm>
          <a:prstGeom prst="mathMultiply">
            <a:avLst>
              <a:gd fmla="val 23520" name="adj1"/>
            </a:avLst>
          </a:prstGeom>
          <a:solidFill>
            <a:srgbClr val="C00000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9a2d3575af_0_101"/>
          <p:cNvSpPr/>
          <p:nvPr/>
        </p:nvSpPr>
        <p:spPr>
          <a:xfrm rot="-5400000">
            <a:off x="4423425" y="1616325"/>
            <a:ext cx="159000" cy="3779400"/>
          </a:xfrm>
          <a:prstGeom prst="leftBracket">
            <a:avLst>
              <a:gd fmla="val 18724" name="adj"/>
            </a:avLst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581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g19a2d3575af_0_101"/>
          <p:cNvSpPr txBox="1"/>
          <p:nvPr/>
        </p:nvSpPr>
        <p:spPr>
          <a:xfrm>
            <a:off x="256850" y="65900"/>
            <a:ext cx="81261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0"/>
              <a:buFont typeface="Arial"/>
              <a:buNone/>
            </a:pPr>
            <a:r>
              <a:rPr b="1" lang="en-US" sz="4050">
                <a:solidFill>
                  <a:srgbClr val="3B1B70"/>
                </a:solidFill>
              </a:rPr>
              <a:t>Similarity Network Fusion (SNF)</a:t>
            </a:r>
            <a:endParaRPr b="0" i="0" sz="2400" u="none" cap="none" strike="noStrike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g19a2d3575af_0_101"/>
          <p:cNvSpPr txBox="1"/>
          <p:nvPr/>
        </p:nvSpPr>
        <p:spPr>
          <a:xfrm rot="-5400000">
            <a:off x="294025" y="2864200"/>
            <a:ext cx="1496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500">
                <a:solidFill>
                  <a:srgbClr val="434343"/>
                </a:solidFill>
              </a:rPr>
              <a:t>Patients</a:t>
            </a:r>
            <a:endParaRPr b="1" i="0" sz="2500" u="none" cap="none" strike="noStrike">
              <a:solidFill>
                <a:srgbClr val="434343"/>
              </a:solidFill>
            </a:endParaRPr>
          </a:p>
        </p:txBody>
      </p:sp>
      <p:sp>
        <p:nvSpPr>
          <p:cNvPr id="591" name="Google Shape;591;g19a2d3575af_0_101"/>
          <p:cNvSpPr txBox="1"/>
          <p:nvPr/>
        </p:nvSpPr>
        <p:spPr>
          <a:xfrm>
            <a:off x="2250650" y="917925"/>
            <a:ext cx="413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C00000"/>
                </a:solidFill>
              </a:rPr>
              <a:t>Step 1: Original Data</a:t>
            </a:r>
            <a:endParaRPr b="1" i="0" sz="3000" u="none" cap="none" strike="noStrike">
              <a:solidFill>
                <a:srgbClr val="C00000"/>
              </a:solidFill>
            </a:endParaRPr>
          </a:p>
        </p:txBody>
      </p:sp>
      <p:pic>
        <p:nvPicPr>
          <p:cNvPr descr="A picture containing rectangle&#10;&#10;Description automatically generated" id="592" name="Google Shape;592;g19a2d3575af_0_101"/>
          <p:cNvPicPr preferRelativeResize="0"/>
          <p:nvPr/>
        </p:nvPicPr>
        <p:blipFill rotWithShape="1">
          <a:blip r:embed="rId3">
            <a:alphaModFix/>
          </a:blip>
          <a:srcRect b="0" l="0" r="0" t="44277"/>
          <a:stretch/>
        </p:blipFill>
        <p:spPr>
          <a:xfrm rot="10800000">
            <a:off x="2380500" y="2190749"/>
            <a:ext cx="404125" cy="12390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medium confidence" id="593" name="Google Shape;593;g19a2d3575af_0_101"/>
          <p:cNvPicPr preferRelativeResize="0"/>
          <p:nvPr/>
        </p:nvPicPr>
        <p:blipFill rotWithShape="1">
          <a:blip r:embed="rId4">
            <a:alphaModFix/>
          </a:blip>
          <a:srcRect b="0" l="0" r="0" t="44252"/>
          <a:stretch/>
        </p:blipFill>
        <p:spPr>
          <a:xfrm rot="10800000">
            <a:off x="2136624" y="2383007"/>
            <a:ext cx="404125" cy="12395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shape&#10;&#10;Description automatically generated" id="594" name="Google Shape;594;g19a2d3575af_0_101"/>
          <p:cNvPicPr preferRelativeResize="0"/>
          <p:nvPr/>
        </p:nvPicPr>
        <p:blipFill rotWithShape="1">
          <a:blip r:embed="rId5">
            <a:alphaModFix/>
          </a:blip>
          <a:srcRect b="0" l="0" r="0" t="44336"/>
          <a:stretch/>
        </p:blipFill>
        <p:spPr>
          <a:xfrm rot="10800000">
            <a:off x="1909150" y="2569474"/>
            <a:ext cx="404125" cy="12376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rectangle&#10;&#10;Description automatically generated" id="595" name="Google Shape;595;g19a2d3575af_0_101"/>
          <p:cNvPicPr preferRelativeResize="0"/>
          <p:nvPr/>
        </p:nvPicPr>
        <p:blipFill rotWithShape="1">
          <a:blip r:embed="rId6">
            <a:alphaModFix/>
          </a:blip>
          <a:srcRect b="0" l="0" r="0" t="44382"/>
          <a:stretch/>
        </p:blipFill>
        <p:spPr>
          <a:xfrm flipH="1" rot="10800000">
            <a:off x="6211275" y="2190564"/>
            <a:ext cx="446284" cy="12576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rectangle&#10;&#10;Description automatically generated" id="596" name="Google Shape;596;g19a2d3575af_0_101"/>
          <p:cNvPicPr preferRelativeResize="0"/>
          <p:nvPr/>
        </p:nvPicPr>
        <p:blipFill rotWithShape="1">
          <a:blip r:embed="rId7">
            <a:alphaModFix/>
          </a:blip>
          <a:srcRect b="0" l="0" r="0" t="44462"/>
          <a:stretch/>
        </p:blipFill>
        <p:spPr>
          <a:xfrm flipH="1" rot="10800000">
            <a:off x="6419643" y="2369835"/>
            <a:ext cx="446284" cy="12558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shoji, building&#10;&#10;Description automatically generated" id="597" name="Google Shape;597;g19a2d3575af_0_101"/>
          <p:cNvPicPr preferRelativeResize="0"/>
          <p:nvPr/>
        </p:nvPicPr>
        <p:blipFill rotWithShape="1">
          <a:blip r:embed="rId8">
            <a:alphaModFix/>
          </a:blip>
          <a:srcRect b="0" l="0" r="0" t="44478"/>
          <a:stretch/>
        </p:blipFill>
        <p:spPr>
          <a:xfrm flipH="1" rot="10800000">
            <a:off x="6654742" y="2559469"/>
            <a:ext cx="446258" cy="1255543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g19a2d3575af_0_101"/>
          <p:cNvSpPr txBox="1"/>
          <p:nvPr/>
        </p:nvSpPr>
        <p:spPr>
          <a:xfrm>
            <a:off x="6016375" y="1574300"/>
            <a:ext cx="102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APC</a:t>
            </a:r>
            <a:endParaRPr b="1" i="0" sz="3000" u="none" cap="none" strike="noStrike">
              <a:solidFill>
                <a:schemeClr val="dk1"/>
              </a:solidFill>
            </a:endParaRPr>
          </a:p>
        </p:txBody>
      </p:sp>
      <p:sp>
        <p:nvSpPr>
          <p:cNvPr id="599" name="Google Shape;599;g19a2d3575af_0_101"/>
          <p:cNvSpPr txBox="1"/>
          <p:nvPr/>
        </p:nvSpPr>
        <p:spPr>
          <a:xfrm>
            <a:off x="1353325" y="1574300"/>
            <a:ext cx="215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BASELINE</a:t>
            </a:r>
            <a:endParaRPr b="1" i="0" sz="3000" u="none" cap="none" strike="noStrike">
              <a:solidFill>
                <a:schemeClr val="dk1"/>
              </a:solidFill>
            </a:endParaRPr>
          </a:p>
        </p:txBody>
      </p:sp>
      <p:sp>
        <p:nvSpPr>
          <p:cNvPr id="600" name="Google Shape;600;g19a2d3575af_0_101"/>
          <p:cNvSpPr/>
          <p:nvPr/>
        </p:nvSpPr>
        <p:spPr>
          <a:xfrm rot="-5400000">
            <a:off x="4400300" y="1559775"/>
            <a:ext cx="188400" cy="4313100"/>
          </a:xfrm>
          <a:prstGeom prst="leftBracket">
            <a:avLst>
              <a:gd fmla="val 18724" name="adj"/>
            </a:avLst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581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g19a2d3575af_0_101"/>
          <p:cNvSpPr/>
          <p:nvPr/>
        </p:nvSpPr>
        <p:spPr>
          <a:xfrm rot="-5400000">
            <a:off x="4376425" y="1567350"/>
            <a:ext cx="265200" cy="4744800"/>
          </a:xfrm>
          <a:prstGeom prst="leftBracket">
            <a:avLst>
              <a:gd fmla="val 18724" name="adj"/>
            </a:avLst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581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g19a2d3575af_0_101"/>
          <p:cNvSpPr/>
          <p:nvPr/>
        </p:nvSpPr>
        <p:spPr>
          <a:xfrm>
            <a:off x="3834200" y="3339525"/>
            <a:ext cx="1349700" cy="3330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g19a2d3575af_0_101"/>
          <p:cNvSpPr/>
          <p:nvPr/>
        </p:nvSpPr>
        <p:spPr>
          <a:xfrm>
            <a:off x="3834175" y="3672525"/>
            <a:ext cx="1349700" cy="333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g19a2d3575af_0_101"/>
          <p:cNvSpPr/>
          <p:nvPr/>
        </p:nvSpPr>
        <p:spPr>
          <a:xfrm>
            <a:off x="3834178" y="4005525"/>
            <a:ext cx="1349700" cy="333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g19a2d3575af_0_101"/>
          <p:cNvSpPr txBox="1"/>
          <p:nvPr/>
        </p:nvSpPr>
        <p:spPr>
          <a:xfrm>
            <a:off x="4216853" y="3305935"/>
            <a:ext cx="6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Aβ</a:t>
            </a:r>
            <a:endParaRPr b="1" i="0" sz="2000" u="none" cap="none" strike="noStrike">
              <a:solidFill>
                <a:schemeClr val="dk1"/>
              </a:solidFill>
            </a:endParaRPr>
          </a:p>
        </p:txBody>
      </p:sp>
      <p:sp>
        <p:nvSpPr>
          <p:cNvPr id="606" name="Google Shape;606;g19a2d3575af_0_101"/>
          <p:cNvSpPr txBox="1"/>
          <p:nvPr/>
        </p:nvSpPr>
        <p:spPr>
          <a:xfrm>
            <a:off x="4120700" y="3638925"/>
            <a:ext cx="84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pTau</a:t>
            </a:r>
            <a:endParaRPr b="1" i="0" sz="2000" u="none" cap="none" strike="noStrike">
              <a:solidFill>
                <a:schemeClr val="dk1"/>
              </a:solidFill>
            </a:endParaRPr>
          </a:p>
        </p:txBody>
      </p:sp>
      <p:sp>
        <p:nvSpPr>
          <p:cNvPr id="607" name="Google Shape;607;g19a2d3575af_0_101"/>
          <p:cNvSpPr txBox="1"/>
          <p:nvPr/>
        </p:nvSpPr>
        <p:spPr>
          <a:xfrm>
            <a:off x="3885925" y="3971925"/>
            <a:ext cx="12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sTREM2</a:t>
            </a:r>
            <a:endParaRPr b="1" i="0" sz="20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7a3a3e1b6fb26ce9_712"/>
          <p:cNvSpPr/>
          <p:nvPr/>
        </p:nvSpPr>
        <p:spPr>
          <a:xfrm rot="-5400000">
            <a:off x="4400300" y="1635975"/>
            <a:ext cx="188400" cy="4313100"/>
          </a:xfrm>
          <a:prstGeom prst="leftBracket">
            <a:avLst>
              <a:gd fmla="val 18724" name="adj"/>
            </a:avLst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581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g7a3a3e1b6fb26ce9_712"/>
          <p:cNvSpPr/>
          <p:nvPr/>
        </p:nvSpPr>
        <p:spPr>
          <a:xfrm rot="-5400000">
            <a:off x="4376425" y="1567350"/>
            <a:ext cx="265200" cy="4744800"/>
          </a:xfrm>
          <a:prstGeom prst="leftBracket">
            <a:avLst>
              <a:gd fmla="val 18724" name="adj"/>
            </a:avLst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581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g7a3a3e1b6fb26ce9_712"/>
          <p:cNvSpPr/>
          <p:nvPr/>
        </p:nvSpPr>
        <p:spPr>
          <a:xfrm rot="-5400000">
            <a:off x="4423425" y="1692525"/>
            <a:ext cx="159000" cy="3779400"/>
          </a:xfrm>
          <a:prstGeom prst="leftBracket">
            <a:avLst>
              <a:gd fmla="val 18724" name="adj"/>
            </a:avLst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581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g7a3a3e1b6fb26ce9_712"/>
          <p:cNvSpPr txBox="1"/>
          <p:nvPr/>
        </p:nvSpPr>
        <p:spPr>
          <a:xfrm>
            <a:off x="256850" y="65900"/>
            <a:ext cx="81261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0"/>
              <a:buFont typeface="Arial"/>
              <a:buNone/>
            </a:pPr>
            <a:r>
              <a:rPr b="1" lang="en-US" sz="4050">
                <a:solidFill>
                  <a:srgbClr val="3B1B70"/>
                </a:solidFill>
              </a:rPr>
              <a:t>Similarity Network Fusion (SNF)</a:t>
            </a:r>
            <a:endParaRPr b="0" i="0" sz="2400" u="none" cap="none" strike="noStrike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g7a3a3e1b6fb26ce9_712"/>
          <p:cNvSpPr txBox="1"/>
          <p:nvPr/>
        </p:nvSpPr>
        <p:spPr>
          <a:xfrm rot="-5400000">
            <a:off x="427775" y="2878725"/>
            <a:ext cx="1496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500">
                <a:solidFill>
                  <a:srgbClr val="434343"/>
                </a:solidFill>
              </a:rPr>
              <a:t>Patients</a:t>
            </a:r>
            <a:endParaRPr b="1" i="0" sz="2500" u="none" cap="none" strike="noStrike">
              <a:solidFill>
                <a:srgbClr val="434343"/>
              </a:solidFill>
            </a:endParaRPr>
          </a:p>
        </p:txBody>
      </p:sp>
      <p:sp>
        <p:nvSpPr>
          <p:cNvPr id="618" name="Google Shape;618;g7a3a3e1b6fb26ce9_712"/>
          <p:cNvSpPr txBox="1"/>
          <p:nvPr/>
        </p:nvSpPr>
        <p:spPr>
          <a:xfrm>
            <a:off x="6016375" y="1498100"/>
            <a:ext cx="102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APC</a:t>
            </a:r>
            <a:endParaRPr b="1" i="0" sz="3000" u="none" cap="none" strike="noStrike">
              <a:solidFill>
                <a:schemeClr val="dk1"/>
              </a:solidFill>
            </a:endParaRPr>
          </a:p>
        </p:txBody>
      </p:sp>
      <p:sp>
        <p:nvSpPr>
          <p:cNvPr id="619" name="Google Shape;619;g7a3a3e1b6fb26ce9_712"/>
          <p:cNvSpPr txBox="1"/>
          <p:nvPr/>
        </p:nvSpPr>
        <p:spPr>
          <a:xfrm>
            <a:off x="1276350" y="917925"/>
            <a:ext cx="6591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C00000"/>
                </a:solidFill>
              </a:rPr>
              <a:t>Step 2: Patient </a:t>
            </a:r>
            <a:r>
              <a:rPr b="1" lang="en-US" sz="3000">
                <a:solidFill>
                  <a:srgbClr val="C00000"/>
                </a:solidFill>
              </a:rPr>
              <a:t>Similarity</a:t>
            </a:r>
            <a:r>
              <a:rPr b="1" lang="en-US" sz="3000">
                <a:solidFill>
                  <a:srgbClr val="C00000"/>
                </a:solidFill>
              </a:rPr>
              <a:t> Matrices</a:t>
            </a:r>
            <a:endParaRPr b="1" i="0" sz="3000" u="none" cap="none" strike="noStrike">
              <a:solidFill>
                <a:srgbClr val="C00000"/>
              </a:solidFill>
            </a:endParaRPr>
          </a:p>
        </p:txBody>
      </p:sp>
      <p:sp>
        <p:nvSpPr>
          <p:cNvPr id="620" name="Google Shape;620;g7a3a3e1b6fb26ce9_712"/>
          <p:cNvSpPr txBox="1"/>
          <p:nvPr/>
        </p:nvSpPr>
        <p:spPr>
          <a:xfrm>
            <a:off x="1665625" y="2026000"/>
            <a:ext cx="1496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500">
                <a:solidFill>
                  <a:srgbClr val="434343"/>
                </a:solidFill>
              </a:rPr>
              <a:t>Patients</a:t>
            </a:r>
            <a:endParaRPr b="1" i="0" sz="2500" u="none" cap="none" strike="noStrike">
              <a:solidFill>
                <a:srgbClr val="434343"/>
              </a:solidFill>
            </a:endParaRPr>
          </a:p>
        </p:txBody>
      </p:sp>
      <p:sp>
        <p:nvSpPr>
          <p:cNvPr id="621" name="Google Shape;621;g7a3a3e1b6fb26ce9_712"/>
          <p:cNvSpPr txBox="1"/>
          <p:nvPr/>
        </p:nvSpPr>
        <p:spPr>
          <a:xfrm>
            <a:off x="5780425" y="2026000"/>
            <a:ext cx="1496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500">
                <a:solidFill>
                  <a:srgbClr val="434343"/>
                </a:solidFill>
              </a:rPr>
              <a:t>Patients</a:t>
            </a:r>
            <a:endParaRPr b="1" i="0" sz="2500" u="none" cap="none" strike="noStrike">
              <a:solidFill>
                <a:srgbClr val="434343"/>
              </a:solidFill>
            </a:endParaRPr>
          </a:p>
        </p:txBody>
      </p:sp>
      <p:sp>
        <p:nvSpPr>
          <p:cNvPr id="622" name="Google Shape;622;g7a3a3e1b6fb26ce9_712"/>
          <p:cNvSpPr txBox="1"/>
          <p:nvPr/>
        </p:nvSpPr>
        <p:spPr>
          <a:xfrm>
            <a:off x="1353325" y="1498100"/>
            <a:ext cx="215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BASELINE</a:t>
            </a:r>
            <a:endParaRPr b="1" i="0" sz="3000" u="none" cap="none" strike="noStrike">
              <a:solidFill>
                <a:schemeClr val="dk1"/>
              </a:solidFill>
            </a:endParaRPr>
          </a:p>
        </p:txBody>
      </p:sp>
      <p:grpSp>
        <p:nvGrpSpPr>
          <p:cNvPr id="623" name="Google Shape;623;g7a3a3e1b6fb26ce9_712"/>
          <p:cNvGrpSpPr/>
          <p:nvPr/>
        </p:nvGrpSpPr>
        <p:grpSpPr>
          <a:xfrm>
            <a:off x="1513236" y="2468112"/>
            <a:ext cx="1606313" cy="1582879"/>
            <a:chOff x="24015047" y="24629254"/>
            <a:chExt cx="3659027" cy="3565846"/>
          </a:xfrm>
        </p:grpSpPr>
        <p:pic>
          <p:nvPicPr>
            <p:cNvPr descr="Chart&#10;&#10;Description automatically generated" id="624" name="Google Shape;624;g7a3a3e1b6fb26ce9_7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10800000">
              <a:off x="24015047" y="24629254"/>
              <a:ext cx="3282313" cy="32037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hart&#10;&#10;Description automatically generated" id="625" name="Google Shape;625;g7a3a3e1b6fb26ce9_7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10800000">
              <a:off x="24190269" y="24789877"/>
              <a:ext cx="3282313" cy="32037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picture containing shoji, building&#10;&#10;Description automatically generated" id="626" name="Google Shape;626;g7a3a3e1b6fb26ce9_71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 rot="10800000">
              <a:off x="24391761" y="24991369"/>
              <a:ext cx="3282313" cy="32037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7" name="Google Shape;627;g7a3a3e1b6fb26ce9_712"/>
          <p:cNvGrpSpPr/>
          <p:nvPr/>
        </p:nvGrpSpPr>
        <p:grpSpPr>
          <a:xfrm rot="5400000">
            <a:off x="5792082" y="2456440"/>
            <a:ext cx="1582880" cy="1606215"/>
            <a:chOff x="22091456" y="19697056"/>
            <a:chExt cx="4143666" cy="4071522"/>
          </a:xfrm>
        </p:grpSpPr>
        <p:pic>
          <p:nvPicPr>
            <p:cNvPr descr="Chart&#10;&#10;Description automatically generated" id="628" name="Google Shape;628;g7a3a3e1b6fb26ce9_71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2091456" y="20133830"/>
              <a:ext cx="3723898" cy="36347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hart&#10;&#10;Description automatically generated" id="629" name="Google Shape;629;g7a3a3e1b6fb26ce9_71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2282624" y="19925654"/>
              <a:ext cx="3723902" cy="36347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picture containing shoji, building, tower&#10;&#10;Description automatically generated" id="630" name="Google Shape;630;g7a3a3e1b6fb26ce9_71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2511220" y="19697056"/>
              <a:ext cx="3723902" cy="36347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1" name="Google Shape;631;g7a3a3e1b6fb26ce9_712"/>
          <p:cNvSpPr/>
          <p:nvPr/>
        </p:nvSpPr>
        <p:spPr>
          <a:xfrm>
            <a:off x="3834200" y="3415725"/>
            <a:ext cx="1349700" cy="3330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g7a3a3e1b6fb26ce9_712"/>
          <p:cNvSpPr/>
          <p:nvPr/>
        </p:nvSpPr>
        <p:spPr>
          <a:xfrm>
            <a:off x="3834175" y="3748725"/>
            <a:ext cx="1349700" cy="333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g7a3a3e1b6fb26ce9_712"/>
          <p:cNvSpPr/>
          <p:nvPr/>
        </p:nvSpPr>
        <p:spPr>
          <a:xfrm>
            <a:off x="3834178" y="4081725"/>
            <a:ext cx="1349700" cy="333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g7a3a3e1b6fb26ce9_712"/>
          <p:cNvSpPr txBox="1"/>
          <p:nvPr/>
        </p:nvSpPr>
        <p:spPr>
          <a:xfrm>
            <a:off x="4216853" y="3382135"/>
            <a:ext cx="6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Aβ</a:t>
            </a:r>
            <a:endParaRPr b="1" i="0" sz="2000" u="none" cap="none" strike="noStrike">
              <a:solidFill>
                <a:schemeClr val="dk1"/>
              </a:solidFill>
            </a:endParaRPr>
          </a:p>
        </p:txBody>
      </p:sp>
      <p:sp>
        <p:nvSpPr>
          <p:cNvPr id="635" name="Google Shape;635;g7a3a3e1b6fb26ce9_712"/>
          <p:cNvSpPr txBox="1"/>
          <p:nvPr/>
        </p:nvSpPr>
        <p:spPr>
          <a:xfrm>
            <a:off x="4120700" y="3715125"/>
            <a:ext cx="84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pTau</a:t>
            </a:r>
            <a:endParaRPr b="1" i="0" sz="2000" u="none" cap="none" strike="noStrike">
              <a:solidFill>
                <a:schemeClr val="dk1"/>
              </a:solidFill>
            </a:endParaRPr>
          </a:p>
        </p:txBody>
      </p:sp>
      <p:sp>
        <p:nvSpPr>
          <p:cNvPr id="636" name="Google Shape;636;g7a3a3e1b6fb26ce9_712"/>
          <p:cNvSpPr txBox="1"/>
          <p:nvPr/>
        </p:nvSpPr>
        <p:spPr>
          <a:xfrm>
            <a:off x="3885925" y="4048125"/>
            <a:ext cx="12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sTREM2</a:t>
            </a:r>
            <a:endParaRPr b="1" i="0" sz="20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7a3a3e1b6fb26ce9_730"/>
          <p:cNvSpPr txBox="1"/>
          <p:nvPr/>
        </p:nvSpPr>
        <p:spPr>
          <a:xfrm>
            <a:off x="256850" y="65900"/>
            <a:ext cx="81261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0"/>
              <a:buFont typeface="Arial"/>
              <a:buNone/>
            </a:pPr>
            <a:r>
              <a:rPr b="1" lang="en-US" sz="4050">
                <a:solidFill>
                  <a:srgbClr val="3B1B70"/>
                </a:solidFill>
              </a:rPr>
              <a:t>Similarity Network Fusion (SNF)</a:t>
            </a:r>
            <a:endParaRPr b="0" i="0" sz="2400" u="none" cap="none" strike="noStrike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g7a3a3e1b6fb26ce9_730"/>
          <p:cNvSpPr txBox="1"/>
          <p:nvPr/>
        </p:nvSpPr>
        <p:spPr>
          <a:xfrm>
            <a:off x="1276350" y="917925"/>
            <a:ext cx="6591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C00000"/>
                </a:solidFill>
              </a:rPr>
              <a:t>Step 3: Patient Similarity Networks</a:t>
            </a:r>
            <a:endParaRPr b="1" i="0" sz="3000" u="none" cap="none" strike="noStrike">
              <a:solidFill>
                <a:srgbClr val="C00000"/>
              </a:solidFill>
            </a:endParaRPr>
          </a:p>
        </p:txBody>
      </p:sp>
      <p:sp>
        <p:nvSpPr>
          <p:cNvPr id="644" name="Google Shape;644;g7a3a3e1b6fb26ce9_730"/>
          <p:cNvSpPr/>
          <p:nvPr/>
        </p:nvSpPr>
        <p:spPr>
          <a:xfrm rot="-1413136">
            <a:off x="1140279" y="2936298"/>
            <a:ext cx="280791" cy="273937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g7a3a3e1b6fb26ce9_730"/>
          <p:cNvSpPr/>
          <p:nvPr/>
        </p:nvSpPr>
        <p:spPr>
          <a:xfrm rot="-1413136">
            <a:off x="1717757" y="3233626"/>
            <a:ext cx="280791" cy="273937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g7a3a3e1b6fb26ce9_730"/>
          <p:cNvSpPr/>
          <p:nvPr/>
        </p:nvSpPr>
        <p:spPr>
          <a:xfrm rot="1962349">
            <a:off x="2890146" y="2613712"/>
            <a:ext cx="280942" cy="273786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g7a3a3e1b6fb26ce9_730"/>
          <p:cNvSpPr/>
          <p:nvPr/>
        </p:nvSpPr>
        <p:spPr>
          <a:xfrm rot="1962349">
            <a:off x="3274457" y="3003119"/>
            <a:ext cx="280942" cy="273786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g7a3a3e1b6fb26ce9_730"/>
          <p:cNvSpPr/>
          <p:nvPr/>
        </p:nvSpPr>
        <p:spPr>
          <a:xfrm rot="-1413136">
            <a:off x="6011888" y="2647681"/>
            <a:ext cx="280791" cy="273937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g7a3a3e1b6fb26ce9_730"/>
          <p:cNvSpPr/>
          <p:nvPr/>
        </p:nvSpPr>
        <p:spPr>
          <a:xfrm rot="-1413136">
            <a:off x="5310379" y="2953698"/>
            <a:ext cx="280791" cy="273937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g7a3a3e1b6fb26ce9_730"/>
          <p:cNvSpPr/>
          <p:nvPr/>
        </p:nvSpPr>
        <p:spPr>
          <a:xfrm rot="-1413136">
            <a:off x="5887857" y="3251026"/>
            <a:ext cx="280791" cy="273937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g7a3a3e1b6fb26ce9_730"/>
          <p:cNvSpPr/>
          <p:nvPr/>
        </p:nvSpPr>
        <p:spPr>
          <a:xfrm rot="1962349">
            <a:off x="7060246" y="2631112"/>
            <a:ext cx="280942" cy="273786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g7a3a3e1b6fb26ce9_730"/>
          <p:cNvSpPr/>
          <p:nvPr/>
        </p:nvSpPr>
        <p:spPr>
          <a:xfrm rot="1962349">
            <a:off x="7444557" y="3020519"/>
            <a:ext cx="280942" cy="273786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3" name="Google Shape;653;g7a3a3e1b6fb26ce9_730"/>
          <p:cNvCxnSpPr>
            <a:stCxn id="644" idx="6"/>
            <a:endCxn id="654" idx="2"/>
          </p:cNvCxnSpPr>
          <p:nvPr/>
        </p:nvCxnSpPr>
        <p:spPr>
          <a:xfrm flipH="1" rot="10800000">
            <a:off x="1409374" y="2823366"/>
            <a:ext cx="444000" cy="193800"/>
          </a:xfrm>
          <a:prstGeom prst="straightConnector1">
            <a:avLst/>
          </a:prstGeom>
          <a:noFill/>
          <a:ln cap="flat" cmpd="sng" w="38100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5" name="Google Shape;655;g7a3a3e1b6fb26ce9_730"/>
          <p:cNvCxnSpPr>
            <a:stCxn id="644" idx="5"/>
            <a:endCxn id="645" idx="1"/>
          </p:cNvCxnSpPr>
          <p:nvPr/>
        </p:nvCxnSpPr>
        <p:spPr>
          <a:xfrm>
            <a:off x="1410393" y="3122375"/>
            <a:ext cx="318000" cy="199200"/>
          </a:xfrm>
          <a:prstGeom prst="straightConnector1">
            <a:avLst/>
          </a:prstGeom>
          <a:noFill/>
          <a:ln cap="flat" cmpd="sng" w="38100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6" name="Google Shape;656;g7a3a3e1b6fb26ce9_730"/>
          <p:cNvCxnSpPr>
            <a:stCxn id="654" idx="4"/>
            <a:endCxn id="645" idx="7"/>
          </p:cNvCxnSpPr>
          <p:nvPr/>
        </p:nvCxnSpPr>
        <p:spPr>
          <a:xfrm flipH="1">
            <a:off x="1910333" y="2892800"/>
            <a:ext cx="126600" cy="349200"/>
          </a:xfrm>
          <a:prstGeom prst="straightConnector1">
            <a:avLst/>
          </a:prstGeom>
          <a:noFill/>
          <a:ln cap="flat" cmpd="sng" w="38100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7" name="Google Shape;657;g7a3a3e1b6fb26ce9_730"/>
          <p:cNvCxnSpPr>
            <a:stCxn id="647" idx="2"/>
            <a:endCxn id="646" idx="6"/>
          </p:cNvCxnSpPr>
          <p:nvPr/>
        </p:nvCxnSpPr>
        <p:spPr>
          <a:xfrm rot="10800000">
            <a:off x="3148828" y="2826512"/>
            <a:ext cx="147900" cy="237600"/>
          </a:xfrm>
          <a:prstGeom prst="straightConnector1">
            <a:avLst/>
          </a:prstGeom>
          <a:noFill/>
          <a:ln cap="flat" cmpd="sng" w="38100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4" name="Google Shape;654;g7a3a3e1b6fb26ce9_730"/>
          <p:cNvSpPr/>
          <p:nvPr/>
        </p:nvSpPr>
        <p:spPr>
          <a:xfrm rot="-1413136">
            <a:off x="1841788" y="2630281"/>
            <a:ext cx="280791" cy="273937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8" name="Google Shape;658;g7a3a3e1b6fb26ce9_730"/>
          <p:cNvCxnSpPr>
            <a:stCxn id="654" idx="5"/>
            <a:endCxn id="646" idx="3"/>
          </p:cNvCxnSpPr>
          <p:nvPr/>
        </p:nvCxnSpPr>
        <p:spPr>
          <a:xfrm flipH="1" rot="10800000">
            <a:off x="2111902" y="2778258"/>
            <a:ext cx="782700" cy="38100"/>
          </a:xfrm>
          <a:prstGeom prst="straightConnector1">
            <a:avLst/>
          </a:prstGeom>
          <a:noFill/>
          <a:ln cap="flat" cmpd="sng" w="19050">
            <a:solidFill>
              <a:srgbClr val="B4A7D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9" name="Google Shape;659;g7a3a3e1b6fb26ce9_730"/>
          <p:cNvCxnSpPr>
            <a:stCxn id="646" idx="3"/>
            <a:endCxn id="645" idx="6"/>
          </p:cNvCxnSpPr>
          <p:nvPr/>
        </p:nvCxnSpPr>
        <p:spPr>
          <a:xfrm flipH="1">
            <a:off x="1986946" y="2778394"/>
            <a:ext cx="907800" cy="536100"/>
          </a:xfrm>
          <a:prstGeom prst="straightConnector1">
            <a:avLst/>
          </a:prstGeom>
          <a:noFill/>
          <a:ln cap="flat" cmpd="sng" w="19050">
            <a:solidFill>
              <a:srgbClr val="B4A7D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0" name="Google Shape;660;g7a3a3e1b6fb26ce9_730"/>
          <p:cNvCxnSpPr>
            <a:stCxn id="644" idx="6"/>
            <a:endCxn id="647" idx="3"/>
          </p:cNvCxnSpPr>
          <p:nvPr/>
        </p:nvCxnSpPr>
        <p:spPr>
          <a:xfrm>
            <a:off x="1409374" y="3017166"/>
            <a:ext cx="1869600" cy="150600"/>
          </a:xfrm>
          <a:prstGeom prst="straightConnector1">
            <a:avLst/>
          </a:prstGeom>
          <a:noFill/>
          <a:ln cap="flat" cmpd="sng" w="9525">
            <a:solidFill>
              <a:srgbClr val="D9D2E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1" name="Google Shape;661;g7a3a3e1b6fb26ce9_730"/>
          <p:cNvCxnSpPr>
            <a:stCxn id="651" idx="6"/>
            <a:endCxn id="652" idx="2"/>
          </p:cNvCxnSpPr>
          <p:nvPr/>
        </p:nvCxnSpPr>
        <p:spPr>
          <a:xfrm>
            <a:off x="7318917" y="2843905"/>
            <a:ext cx="147900" cy="2376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2" name="Google Shape;662;g7a3a3e1b6fb26ce9_730"/>
          <p:cNvCxnSpPr>
            <a:stCxn id="649" idx="6"/>
            <a:endCxn id="648" idx="2"/>
          </p:cNvCxnSpPr>
          <p:nvPr/>
        </p:nvCxnSpPr>
        <p:spPr>
          <a:xfrm flipH="1" rot="10800000">
            <a:off x="5579474" y="2840766"/>
            <a:ext cx="444000" cy="1938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3" name="Google Shape;663;g7a3a3e1b6fb26ce9_730"/>
          <p:cNvCxnSpPr>
            <a:stCxn id="649" idx="5"/>
            <a:endCxn id="650" idx="1"/>
          </p:cNvCxnSpPr>
          <p:nvPr/>
        </p:nvCxnSpPr>
        <p:spPr>
          <a:xfrm>
            <a:off x="5580493" y="3139775"/>
            <a:ext cx="318000" cy="1992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4" name="Google Shape;664;g7a3a3e1b6fb26ce9_730"/>
          <p:cNvCxnSpPr>
            <a:stCxn id="648" idx="5"/>
            <a:endCxn id="652" idx="3"/>
          </p:cNvCxnSpPr>
          <p:nvPr/>
        </p:nvCxnSpPr>
        <p:spPr>
          <a:xfrm>
            <a:off x="6282002" y="2833758"/>
            <a:ext cx="1167300" cy="351300"/>
          </a:xfrm>
          <a:prstGeom prst="straightConnector1">
            <a:avLst/>
          </a:prstGeom>
          <a:noFill/>
          <a:ln cap="flat" cmpd="sng" w="19050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5" name="Google Shape;665;g7a3a3e1b6fb26ce9_730"/>
          <p:cNvCxnSpPr>
            <a:stCxn id="650" idx="6"/>
            <a:endCxn id="651" idx="3"/>
          </p:cNvCxnSpPr>
          <p:nvPr/>
        </p:nvCxnSpPr>
        <p:spPr>
          <a:xfrm flipH="1" rot="10800000">
            <a:off x="6156953" y="2795795"/>
            <a:ext cx="907800" cy="536100"/>
          </a:xfrm>
          <a:prstGeom prst="straightConnector1">
            <a:avLst/>
          </a:prstGeom>
          <a:noFill/>
          <a:ln cap="flat" cmpd="sng" w="19050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6" name="Google Shape;666;g7a3a3e1b6fb26ce9_730"/>
          <p:cNvCxnSpPr>
            <a:stCxn id="650" idx="7"/>
            <a:endCxn id="648" idx="4"/>
          </p:cNvCxnSpPr>
          <p:nvPr/>
        </p:nvCxnSpPr>
        <p:spPr>
          <a:xfrm flipH="1" rot="10800000">
            <a:off x="6080543" y="2910349"/>
            <a:ext cx="126600" cy="349200"/>
          </a:xfrm>
          <a:prstGeom prst="straightConnector1">
            <a:avLst/>
          </a:prstGeom>
          <a:noFill/>
          <a:ln cap="flat" cmpd="sng" w="9525">
            <a:solidFill>
              <a:srgbClr val="D9EAD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7" name="Google Shape;667;g7a3a3e1b6fb26ce9_730"/>
          <p:cNvSpPr txBox="1"/>
          <p:nvPr/>
        </p:nvSpPr>
        <p:spPr>
          <a:xfrm>
            <a:off x="6016375" y="1726700"/>
            <a:ext cx="102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APC</a:t>
            </a:r>
            <a:endParaRPr b="1" i="0" sz="3000" u="none" cap="none" strike="noStrike">
              <a:solidFill>
                <a:schemeClr val="dk1"/>
              </a:solidFill>
            </a:endParaRPr>
          </a:p>
        </p:txBody>
      </p:sp>
      <p:sp>
        <p:nvSpPr>
          <p:cNvPr id="668" name="Google Shape;668;g7a3a3e1b6fb26ce9_730"/>
          <p:cNvSpPr txBox="1"/>
          <p:nvPr/>
        </p:nvSpPr>
        <p:spPr>
          <a:xfrm>
            <a:off x="1353325" y="1726700"/>
            <a:ext cx="215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BASELINE</a:t>
            </a:r>
            <a:endParaRPr b="1" i="0" sz="3000" u="none" cap="none" strike="noStrike">
              <a:solidFill>
                <a:schemeClr val="dk1"/>
              </a:solidFill>
            </a:endParaRPr>
          </a:p>
        </p:txBody>
      </p:sp>
      <p:sp>
        <p:nvSpPr>
          <p:cNvPr id="669" name="Google Shape;669;g7a3a3e1b6fb26ce9_730"/>
          <p:cNvSpPr txBox="1"/>
          <p:nvPr/>
        </p:nvSpPr>
        <p:spPr>
          <a:xfrm>
            <a:off x="2037775" y="3515450"/>
            <a:ext cx="78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x 3</a:t>
            </a:r>
            <a:endParaRPr b="1" i="0" sz="3000" u="none" cap="none" strike="noStrike">
              <a:solidFill>
                <a:schemeClr val="dk1"/>
              </a:solidFill>
            </a:endParaRPr>
          </a:p>
        </p:txBody>
      </p:sp>
      <p:sp>
        <p:nvSpPr>
          <p:cNvPr id="670" name="Google Shape;670;g7a3a3e1b6fb26ce9_730"/>
          <p:cNvSpPr txBox="1"/>
          <p:nvPr/>
        </p:nvSpPr>
        <p:spPr>
          <a:xfrm>
            <a:off x="6219500" y="3515450"/>
            <a:ext cx="78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x 3</a:t>
            </a:r>
            <a:endParaRPr b="1" i="0" sz="3000" u="none" cap="none" strike="noStrike">
              <a:solidFill>
                <a:schemeClr val="dk1"/>
              </a:solidFill>
            </a:endParaRPr>
          </a:p>
        </p:txBody>
      </p:sp>
      <p:sp>
        <p:nvSpPr>
          <p:cNvPr id="671" name="Google Shape;671;g7a3a3e1b6fb26ce9_730"/>
          <p:cNvSpPr/>
          <p:nvPr/>
        </p:nvSpPr>
        <p:spPr>
          <a:xfrm>
            <a:off x="3834200" y="3415725"/>
            <a:ext cx="1349700" cy="3330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g7a3a3e1b6fb26ce9_730"/>
          <p:cNvSpPr/>
          <p:nvPr/>
        </p:nvSpPr>
        <p:spPr>
          <a:xfrm>
            <a:off x="3834175" y="3748725"/>
            <a:ext cx="1349700" cy="333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g7a3a3e1b6fb26ce9_730"/>
          <p:cNvSpPr/>
          <p:nvPr/>
        </p:nvSpPr>
        <p:spPr>
          <a:xfrm>
            <a:off x="3834178" y="4081725"/>
            <a:ext cx="1349700" cy="333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g7a3a3e1b6fb26ce9_730"/>
          <p:cNvSpPr txBox="1"/>
          <p:nvPr/>
        </p:nvSpPr>
        <p:spPr>
          <a:xfrm>
            <a:off x="4216853" y="3382135"/>
            <a:ext cx="6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Aβ</a:t>
            </a:r>
            <a:endParaRPr b="1" i="0" sz="2000" u="none" cap="none" strike="noStrike">
              <a:solidFill>
                <a:schemeClr val="dk1"/>
              </a:solidFill>
            </a:endParaRPr>
          </a:p>
        </p:txBody>
      </p:sp>
      <p:sp>
        <p:nvSpPr>
          <p:cNvPr id="675" name="Google Shape;675;g7a3a3e1b6fb26ce9_730"/>
          <p:cNvSpPr txBox="1"/>
          <p:nvPr/>
        </p:nvSpPr>
        <p:spPr>
          <a:xfrm>
            <a:off x="4120700" y="3715125"/>
            <a:ext cx="84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pTau</a:t>
            </a:r>
            <a:endParaRPr b="1" i="0" sz="2000" u="none" cap="none" strike="noStrike">
              <a:solidFill>
                <a:schemeClr val="dk1"/>
              </a:solidFill>
            </a:endParaRPr>
          </a:p>
        </p:txBody>
      </p:sp>
      <p:sp>
        <p:nvSpPr>
          <p:cNvPr id="676" name="Google Shape;676;g7a3a3e1b6fb26ce9_730"/>
          <p:cNvSpPr txBox="1"/>
          <p:nvPr/>
        </p:nvSpPr>
        <p:spPr>
          <a:xfrm>
            <a:off x="3885925" y="4048125"/>
            <a:ext cx="12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sTREM2</a:t>
            </a:r>
            <a:endParaRPr b="1" i="0" sz="20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7a3a3e1b6fb26ce9_758"/>
          <p:cNvSpPr/>
          <p:nvPr/>
        </p:nvSpPr>
        <p:spPr>
          <a:xfrm>
            <a:off x="7693550" y="1745650"/>
            <a:ext cx="1349700" cy="3330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g7a3a3e1b6fb26ce9_758"/>
          <p:cNvSpPr/>
          <p:nvPr/>
        </p:nvSpPr>
        <p:spPr>
          <a:xfrm>
            <a:off x="7693525" y="2078650"/>
            <a:ext cx="1349700" cy="333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g7a3a3e1b6fb26ce9_758"/>
          <p:cNvSpPr/>
          <p:nvPr/>
        </p:nvSpPr>
        <p:spPr>
          <a:xfrm>
            <a:off x="7693528" y="2411650"/>
            <a:ext cx="1349700" cy="333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g7a3a3e1b6fb26ce9_758"/>
          <p:cNvSpPr txBox="1"/>
          <p:nvPr/>
        </p:nvSpPr>
        <p:spPr>
          <a:xfrm>
            <a:off x="8076203" y="1712060"/>
            <a:ext cx="6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Aβ</a:t>
            </a:r>
            <a:endParaRPr b="1" i="0" sz="2000" u="none" cap="none" strike="noStrike">
              <a:solidFill>
                <a:schemeClr val="dk1"/>
              </a:solidFill>
            </a:endParaRPr>
          </a:p>
        </p:txBody>
      </p:sp>
      <p:sp>
        <p:nvSpPr>
          <p:cNvPr id="686" name="Google Shape;686;g7a3a3e1b6fb26ce9_758"/>
          <p:cNvSpPr txBox="1"/>
          <p:nvPr/>
        </p:nvSpPr>
        <p:spPr>
          <a:xfrm>
            <a:off x="7980050" y="2045050"/>
            <a:ext cx="84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pTau</a:t>
            </a:r>
            <a:endParaRPr b="1" i="0" sz="2000" u="none" cap="none" strike="noStrike">
              <a:solidFill>
                <a:schemeClr val="dk1"/>
              </a:solidFill>
            </a:endParaRPr>
          </a:p>
        </p:txBody>
      </p:sp>
      <p:sp>
        <p:nvSpPr>
          <p:cNvPr id="687" name="Google Shape;687;g7a3a3e1b6fb26ce9_758"/>
          <p:cNvSpPr txBox="1"/>
          <p:nvPr/>
        </p:nvSpPr>
        <p:spPr>
          <a:xfrm>
            <a:off x="7745275" y="2378050"/>
            <a:ext cx="12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sTREM2</a:t>
            </a:r>
            <a:endParaRPr b="1" i="0" sz="2000" u="none" cap="none" strike="noStrike">
              <a:solidFill>
                <a:schemeClr val="dk1"/>
              </a:solidFill>
            </a:endParaRPr>
          </a:p>
        </p:txBody>
      </p:sp>
      <p:sp>
        <p:nvSpPr>
          <p:cNvPr id="688" name="Google Shape;688;g7a3a3e1b6fb26ce9_758"/>
          <p:cNvSpPr txBox="1"/>
          <p:nvPr/>
        </p:nvSpPr>
        <p:spPr>
          <a:xfrm>
            <a:off x="256850" y="65900"/>
            <a:ext cx="81261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0"/>
              <a:buFont typeface="Arial"/>
              <a:buNone/>
            </a:pPr>
            <a:r>
              <a:rPr b="1" lang="en-US" sz="4050">
                <a:solidFill>
                  <a:srgbClr val="3B1B70"/>
                </a:solidFill>
              </a:rPr>
              <a:t>Similarity Network Fusion (SNF)</a:t>
            </a:r>
            <a:endParaRPr b="0" i="0" sz="2400" u="none" cap="none" strike="noStrike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g7a3a3e1b6fb26ce9_758"/>
          <p:cNvSpPr txBox="1"/>
          <p:nvPr/>
        </p:nvSpPr>
        <p:spPr>
          <a:xfrm>
            <a:off x="1653600" y="876500"/>
            <a:ext cx="583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C00000"/>
                </a:solidFill>
              </a:rPr>
              <a:t>Step 4: Patient Network Fusion</a:t>
            </a:r>
            <a:endParaRPr b="1" i="0" sz="3000" u="none" cap="none" strike="noStrike">
              <a:solidFill>
                <a:srgbClr val="C00000"/>
              </a:solidFill>
            </a:endParaRPr>
          </a:p>
        </p:txBody>
      </p:sp>
      <p:sp>
        <p:nvSpPr>
          <p:cNvPr id="690" name="Google Shape;690;g7a3a3e1b6fb26ce9_758"/>
          <p:cNvSpPr/>
          <p:nvPr/>
        </p:nvSpPr>
        <p:spPr>
          <a:xfrm rot="-1413136">
            <a:off x="1841788" y="2630281"/>
            <a:ext cx="280791" cy="273937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g7a3a3e1b6fb26ce9_758"/>
          <p:cNvSpPr/>
          <p:nvPr/>
        </p:nvSpPr>
        <p:spPr>
          <a:xfrm rot="-1413136">
            <a:off x="1140279" y="2936298"/>
            <a:ext cx="280791" cy="273937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g7a3a3e1b6fb26ce9_758"/>
          <p:cNvSpPr/>
          <p:nvPr/>
        </p:nvSpPr>
        <p:spPr>
          <a:xfrm rot="-1413136">
            <a:off x="1717757" y="3233626"/>
            <a:ext cx="280791" cy="273937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g7a3a3e1b6fb26ce9_758"/>
          <p:cNvSpPr/>
          <p:nvPr/>
        </p:nvSpPr>
        <p:spPr>
          <a:xfrm rot="1962349">
            <a:off x="2890146" y="2613712"/>
            <a:ext cx="280942" cy="273786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g7a3a3e1b6fb26ce9_758"/>
          <p:cNvSpPr/>
          <p:nvPr/>
        </p:nvSpPr>
        <p:spPr>
          <a:xfrm rot="1962349">
            <a:off x="3274457" y="3003119"/>
            <a:ext cx="280942" cy="273786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g7a3a3e1b6fb26ce9_758"/>
          <p:cNvSpPr/>
          <p:nvPr/>
        </p:nvSpPr>
        <p:spPr>
          <a:xfrm rot="-1413136">
            <a:off x="6011888" y="2647681"/>
            <a:ext cx="280791" cy="273937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g7a3a3e1b6fb26ce9_758"/>
          <p:cNvSpPr/>
          <p:nvPr/>
        </p:nvSpPr>
        <p:spPr>
          <a:xfrm rot="-1413136">
            <a:off x="5310379" y="2953698"/>
            <a:ext cx="280791" cy="273937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g7a3a3e1b6fb26ce9_758"/>
          <p:cNvSpPr/>
          <p:nvPr/>
        </p:nvSpPr>
        <p:spPr>
          <a:xfrm rot="-1413136">
            <a:off x="5887857" y="3251026"/>
            <a:ext cx="280791" cy="273937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g7a3a3e1b6fb26ce9_758"/>
          <p:cNvSpPr/>
          <p:nvPr/>
        </p:nvSpPr>
        <p:spPr>
          <a:xfrm rot="1962349">
            <a:off x="7060246" y="2631112"/>
            <a:ext cx="280942" cy="273786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g7a3a3e1b6fb26ce9_758"/>
          <p:cNvSpPr/>
          <p:nvPr/>
        </p:nvSpPr>
        <p:spPr>
          <a:xfrm rot="1962349">
            <a:off x="7444557" y="3020519"/>
            <a:ext cx="280942" cy="273786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g7a3a3e1b6fb26ce9_758"/>
          <p:cNvSpPr/>
          <p:nvPr/>
        </p:nvSpPr>
        <p:spPr>
          <a:xfrm>
            <a:off x="3948750" y="2490350"/>
            <a:ext cx="1246500" cy="520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1" name="Google Shape;701;g7a3a3e1b6fb26ce9_758"/>
          <p:cNvCxnSpPr>
            <a:stCxn id="691" idx="6"/>
            <a:endCxn id="690" idx="2"/>
          </p:cNvCxnSpPr>
          <p:nvPr/>
        </p:nvCxnSpPr>
        <p:spPr>
          <a:xfrm flipH="1" rot="10800000">
            <a:off x="1409374" y="2823366"/>
            <a:ext cx="444000" cy="19380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2" name="Google Shape;702;g7a3a3e1b6fb26ce9_758"/>
          <p:cNvCxnSpPr>
            <a:stCxn id="691" idx="5"/>
            <a:endCxn id="692" idx="1"/>
          </p:cNvCxnSpPr>
          <p:nvPr/>
        </p:nvCxnSpPr>
        <p:spPr>
          <a:xfrm>
            <a:off x="1410393" y="3122375"/>
            <a:ext cx="318000" cy="19920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3" name="Google Shape;703;g7a3a3e1b6fb26ce9_758"/>
          <p:cNvCxnSpPr>
            <a:stCxn id="696" idx="6"/>
            <a:endCxn id="695" idx="2"/>
          </p:cNvCxnSpPr>
          <p:nvPr/>
        </p:nvCxnSpPr>
        <p:spPr>
          <a:xfrm flipH="1" rot="10800000">
            <a:off x="5579474" y="2840766"/>
            <a:ext cx="444000" cy="19380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4" name="Google Shape;704;g7a3a3e1b6fb26ce9_758"/>
          <p:cNvCxnSpPr>
            <a:stCxn id="696" idx="5"/>
            <a:endCxn id="697" idx="1"/>
          </p:cNvCxnSpPr>
          <p:nvPr/>
        </p:nvCxnSpPr>
        <p:spPr>
          <a:xfrm>
            <a:off x="5580493" y="3139775"/>
            <a:ext cx="318000" cy="19920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5" name="Google Shape;705;g7a3a3e1b6fb26ce9_758"/>
          <p:cNvCxnSpPr>
            <a:stCxn id="693" idx="6"/>
            <a:endCxn id="694" idx="2"/>
          </p:cNvCxnSpPr>
          <p:nvPr/>
        </p:nvCxnSpPr>
        <p:spPr>
          <a:xfrm>
            <a:off x="3148817" y="2826505"/>
            <a:ext cx="147900" cy="23760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6" name="Google Shape;706;g7a3a3e1b6fb26ce9_758"/>
          <p:cNvCxnSpPr>
            <a:stCxn id="692" idx="6"/>
            <a:endCxn id="693" idx="3"/>
          </p:cNvCxnSpPr>
          <p:nvPr/>
        </p:nvCxnSpPr>
        <p:spPr>
          <a:xfrm flipH="1" rot="10800000">
            <a:off x="1986853" y="2778395"/>
            <a:ext cx="907800" cy="536100"/>
          </a:xfrm>
          <a:prstGeom prst="straightConnector1">
            <a:avLst/>
          </a:prstGeom>
          <a:noFill/>
          <a:ln cap="flat" cmpd="sng" w="19050">
            <a:solidFill>
              <a:srgbClr val="F9CB9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7" name="Google Shape;707;g7a3a3e1b6fb26ce9_758"/>
          <p:cNvCxnSpPr>
            <a:stCxn id="697" idx="7"/>
            <a:endCxn id="695" idx="4"/>
          </p:cNvCxnSpPr>
          <p:nvPr/>
        </p:nvCxnSpPr>
        <p:spPr>
          <a:xfrm flipH="1" rot="10800000">
            <a:off x="6080543" y="2910349"/>
            <a:ext cx="126600" cy="349200"/>
          </a:xfrm>
          <a:prstGeom prst="straightConnector1">
            <a:avLst/>
          </a:prstGeom>
          <a:noFill/>
          <a:ln cap="flat" cmpd="sng" w="19050">
            <a:solidFill>
              <a:srgbClr val="F9CB9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8" name="Google Shape;708;g7a3a3e1b6fb26ce9_758"/>
          <p:cNvCxnSpPr/>
          <p:nvPr/>
        </p:nvCxnSpPr>
        <p:spPr>
          <a:xfrm>
            <a:off x="7318917" y="2843905"/>
            <a:ext cx="147900" cy="2376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9" name="Google Shape;709;g7a3a3e1b6fb26ce9_758"/>
          <p:cNvCxnSpPr/>
          <p:nvPr/>
        </p:nvCxnSpPr>
        <p:spPr>
          <a:xfrm>
            <a:off x="6282002" y="2833758"/>
            <a:ext cx="1167300" cy="351300"/>
          </a:xfrm>
          <a:prstGeom prst="straightConnector1">
            <a:avLst/>
          </a:prstGeom>
          <a:noFill/>
          <a:ln cap="flat" cmpd="sng" w="19050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0" name="Google Shape;710;g7a3a3e1b6fb26ce9_758"/>
          <p:cNvCxnSpPr/>
          <p:nvPr/>
        </p:nvCxnSpPr>
        <p:spPr>
          <a:xfrm flipH="1" rot="10800000">
            <a:off x="6156953" y="2795795"/>
            <a:ext cx="907800" cy="536100"/>
          </a:xfrm>
          <a:prstGeom prst="straightConnector1">
            <a:avLst/>
          </a:prstGeom>
          <a:noFill/>
          <a:ln cap="flat" cmpd="sng" w="19050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" name="Google Shape;711;g7a3a3e1b6fb26ce9_758"/>
          <p:cNvCxnSpPr/>
          <p:nvPr/>
        </p:nvCxnSpPr>
        <p:spPr>
          <a:xfrm flipH="1" rot="10800000">
            <a:off x="2111902" y="2778258"/>
            <a:ext cx="782700" cy="38100"/>
          </a:xfrm>
          <a:prstGeom prst="straightConnector1">
            <a:avLst/>
          </a:prstGeom>
          <a:noFill/>
          <a:ln cap="flat" cmpd="sng" w="19050">
            <a:solidFill>
              <a:srgbClr val="B4A7D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2" name="Google Shape;712;g7a3a3e1b6fb26ce9_758"/>
          <p:cNvCxnSpPr/>
          <p:nvPr/>
        </p:nvCxnSpPr>
        <p:spPr>
          <a:xfrm>
            <a:off x="1409374" y="3017166"/>
            <a:ext cx="1869600" cy="150600"/>
          </a:xfrm>
          <a:prstGeom prst="straightConnector1">
            <a:avLst/>
          </a:prstGeom>
          <a:noFill/>
          <a:ln cap="flat" cmpd="sng" w="9525">
            <a:solidFill>
              <a:srgbClr val="D9D2E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3" name="Google Shape;713;g7a3a3e1b6fb26ce9_758"/>
          <p:cNvCxnSpPr/>
          <p:nvPr/>
        </p:nvCxnSpPr>
        <p:spPr>
          <a:xfrm flipH="1">
            <a:off x="1910333" y="2892800"/>
            <a:ext cx="126600" cy="349200"/>
          </a:xfrm>
          <a:prstGeom prst="straightConnector1">
            <a:avLst/>
          </a:prstGeom>
          <a:noFill/>
          <a:ln cap="flat" cmpd="sng" w="38100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4" name="Google Shape;714;g7a3a3e1b6fb26ce9_758"/>
          <p:cNvSpPr txBox="1"/>
          <p:nvPr/>
        </p:nvSpPr>
        <p:spPr>
          <a:xfrm>
            <a:off x="2818950" y="3775675"/>
            <a:ext cx="3506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  <a:highlight>
                  <a:srgbClr val="F9CB9C"/>
                </a:highlight>
              </a:rPr>
              <a:t>Supported by all data</a:t>
            </a:r>
            <a:endParaRPr b="1" i="0" sz="2500" u="none" cap="none" strike="noStrike">
              <a:solidFill>
                <a:schemeClr val="dk1"/>
              </a:solidFill>
              <a:highlight>
                <a:srgbClr val="F9CB9C"/>
              </a:highlight>
            </a:endParaRPr>
          </a:p>
        </p:txBody>
      </p:sp>
      <p:sp>
        <p:nvSpPr>
          <p:cNvPr id="715" name="Google Shape;715;g7a3a3e1b6fb26ce9_758"/>
          <p:cNvSpPr txBox="1"/>
          <p:nvPr/>
        </p:nvSpPr>
        <p:spPr>
          <a:xfrm>
            <a:off x="6016375" y="1726700"/>
            <a:ext cx="102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APC</a:t>
            </a:r>
            <a:endParaRPr b="1" i="0" sz="3000" u="none" cap="none" strike="noStrike">
              <a:solidFill>
                <a:schemeClr val="dk1"/>
              </a:solidFill>
            </a:endParaRPr>
          </a:p>
        </p:txBody>
      </p:sp>
      <p:sp>
        <p:nvSpPr>
          <p:cNvPr id="716" name="Google Shape;716;g7a3a3e1b6fb26ce9_758"/>
          <p:cNvSpPr txBox="1"/>
          <p:nvPr/>
        </p:nvSpPr>
        <p:spPr>
          <a:xfrm>
            <a:off x="1353325" y="1726700"/>
            <a:ext cx="215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BASELINE</a:t>
            </a:r>
            <a:endParaRPr b="1" i="0" sz="3000" u="none" cap="none" strike="noStrike">
              <a:solidFill>
                <a:schemeClr val="dk1"/>
              </a:solidFill>
            </a:endParaRPr>
          </a:p>
        </p:txBody>
      </p:sp>
      <p:sp>
        <p:nvSpPr>
          <p:cNvPr id="717" name="Google Shape;717;g7a3a3e1b6fb26ce9_758"/>
          <p:cNvSpPr txBox="1"/>
          <p:nvPr/>
        </p:nvSpPr>
        <p:spPr>
          <a:xfrm>
            <a:off x="2037775" y="3515450"/>
            <a:ext cx="78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x 3</a:t>
            </a:r>
            <a:endParaRPr b="1" i="0" sz="3000" u="none" cap="none" strike="noStrike">
              <a:solidFill>
                <a:schemeClr val="dk1"/>
              </a:solidFill>
            </a:endParaRPr>
          </a:p>
        </p:txBody>
      </p:sp>
      <p:sp>
        <p:nvSpPr>
          <p:cNvPr id="718" name="Google Shape;718;g7a3a3e1b6fb26ce9_758"/>
          <p:cNvSpPr txBox="1"/>
          <p:nvPr/>
        </p:nvSpPr>
        <p:spPr>
          <a:xfrm>
            <a:off x="6219500" y="3515450"/>
            <a:ext cx="78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x 3</a:t>
            </a:r>
            <a:endParaRPr b="1" i="0" sz="30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7a3a3e1b6fb26ce9_808"/>
          <p:cNvSpPr txBox="1"/>
          <p:nvPr/>
        </p:nvSpPr>
        <p:spPr>
          <a:xfrm>
            <a:off x="256850" y="65900"/>
            <a:ext cx="81261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0"/>
              <a:buFont typeface="Arial"/>
              <a:buNone/>
            </a:pPr>
            <a:r>
              <a:rPr b="1" lang="en-US" sz="4050">
                <a:solidFill>
                  <a:srgbClr val="3B1B70"/>
                </a:solidFill>
              </a:rPr>
              <a:t>Similarity Network Fusion (SNF)</a:t>
            </a:r>
            <a:endParaRPr b="0" i="0" sz="2400" u="none" cap="none" strike="noStrike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g7a3a3e1b6fb26ce9_808"/>
          <p:cNvSpPr txBox="1"/>
          <p:nvPr/>
        </p:nvSpPr>
        <p:spPr>
          <a:xfrm>
            <a:off x="729750" y="893900"/>
            <a:ext cx="768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C00000"/>
                </a:solidFill>
              </a:rPr>
              <a:t>Step 5: Fused Patient </a:t>
            </a:r>
            <a:r>
              <a:rPr b="1" lang="en-US" sz="3000">
                <a:solidFill>
                  <a:srgbClr val="C00000"/>
                </a:solidFill>
              </a:rPr>
              <a:t>Similarity</a:t>
            </a:r>
            <a:r>
              <a:rPr b="1" lang="en-US" sz="3000">
                <a:solidFill>
                  <a:srgbClr val="C00000"/>
                </a:solidFill>
              </a:rPr>
              <a:t> Network</a:t>
            </a:r>
            <a:endParaRPr b="1" i="0" sz="3000" u="none" cap="none" strike="noStrike">
              <a:solidFill>
                <a:srgbClr val="C00000"/>
              </a:solidFill>
            </a:endParaRPr>
          </a:p>
        </p:txBody>
      </p:sp>
      <p:sp>
        <p:nvSpPr>
          <p:cNvPr id="726" name="Google Shape;726;g7a3a3e1b6fb26ce9_808"/>
          <p:cNvSpPr/>
          <p:nvPr/>
        </p:nvSpPr>
        <p:spPr>
          <a:xfrm rot="-1460090">
            <a:off x="3754505" y="2149701"/>
            <a:ext cx="417164" cy="41721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g7a3a3e1b6fb26ce9_808"/>
          <p:cNvSpPr/>
          <p:nvPr/>
        </p:nvSpPr>
        <p:spPr>
          <a:xfrm rot="-1460090">
            <a:off x="2719465" y="2618333"/>
            <a:ext cx="417164" cy="41721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g7a3a3e1b6fb26ce9_808"/>
          <p:cNvSpPr/>
          <p:nvPr/>
        </p:nvSpPr>
        <p:spPr>
          <a:xfrm rot="-1460090">
            <a:off x="3571504" y="3073659"/>
            <a:ext cx="417164" cy="41721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g7a3a3e1b6fb26ce9_808"/>
          <p:cNvSpPr/>
          <p:nvPr/>
        </p:nvSpPr>
        <p:spPr>
          <a:xfrm rot="2022087">
            <a:off x="5300218" y="2125437"/>
            <a:ext cx="419021" cy="414772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g7a3a3e1b6fb26ce9_808"/>
          <p:cNvSpPr/>
          <p:nvPr/>
        </p:nvSpPr>
        <p:spPr>
          <a:xfrm rot="2022087">
            <a:off x="5867249" y="2721771"/>
            <a:ext cx="419021" cy="414772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1" name="Google Shape;731;g7a3a3e1b6fb26ce9_808"/>
          <p:cNvCxnSpPr>
            <a:stCxn id="727" idx="6"/>
            <a:endCxn id="726" idx="2"/>
          </p:cNvCxnSpPr>
          <p:nvPr/>
        </p:nvCxnSpPr>
        <p:spPr>
          <a:xfrm flipH="1" rot="10800000">
            <a:off x="3118097" y="2444288"/>
            <a:ext cx="654900" cy="29670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2" name="Google Shape;732;g7a3a3e1b6fb26ce9_808"/>
          <p:cNvCxnSpPr>
            <a:stCxn id="727" idx="5"/>
            <a:endCxn id="728" idx="1"/>
          </p:cNvCxnSpPr>
          <p:nvPr/>
        </p:nvCxnSpPr>
        <p:spPr>
          <a:xfrm>
            <a:off x="3119602" y="2902139"/>
            <a:ext cx="468900" cy="30480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3" name="Google Shape;733;g7a3a3e1b6fb26ce9_808"/>
          <p:cNvCxnSpPr>
            <a:stCxn id="729" idx="6"/>
            <a:endCxn id="730" idx="2"/>
          </p:cNvCxnSpPr>
          <p:nvPr/>
        </p:nvCxnSpPr>
        <p:spPr>
          <a:xfrm>
            <a:off x="5684028" y="2449072"/>
            <a:ext cx="218400" cy="36390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4" name="Google Shape;734;g7a3a3e1b6fb26ce9_808"/>
          <p:cNvCxnSpPr>
            <a:stCxn id="728" idx="6"/>
            <a:endCxn id="729" idx="3"/>
          </p:cNvCxnSpPr>
          <p:nvPr/>
        </p:nvCxnSpPr>
        <p:spPr>
          <a:xfrm flipH="1" rot="10800000">
            <a:off x="3970136" y="2375214"/>
            <a:ext cx="1339200" cy="821100"/>
          </a:xfrm>
          <a:prstGeom prst="straightConnector1">
            <a:avLst/>
          </a:prstGeom>
          <a:noFill/>
          <a:ln cap="flat" cmpd="sng" w="19050">
            <a:solidFill>
              <a:srgbClr val="F9CB9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5" name="Google Shape;735;g7a3a3e1b6fb26ce9_808"/>
          <p:cNvCxnSpPr/>
          <p:nvPr/>
        </p:nvCxnSpPr>
        <p:spPr>
          <a:xfrm flipH="1" rot="10800000">
            <a:off x="4154251" y="2363241"/>
            <a:ext cx="1154700" cy="58200"/>
          </a:xfrm>
          <a:prstGeom prst="straightConnector1">
            <a:avLst/>
          </a:prstGeom>
          <a:noFill/>
          <a:ln cap="flat" cmpd="sng" w="19050">
            <a:solidFill>
              <a:srgbClr val="B4A7D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6" name="Google Shape;736;g7a3a3e1b6fb26ce9_808"/>
          <p:cNvCxnSpPr/>
          <p:nvPr/>
        </p:nvCxnSpPr>
        <p:spPr>
          <a:xfrm>
            <a:off x="3117708" y="2741032"/>
            <a:ext cx="2758500" cy="230700"/>
          </a:xfrm>
          <a:prstGeom prst="straightConnector1">
            <a:avLst/>
          </a:prstGeom>
          <a:noFill/>
          <a:ln cap="flat" cmpd="sng" w="9525">
            <a:solidFill>
              <a:srgbClr val="D9D2E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7" name="Google Shape;737;g7a3a3e1b6fb26ce9_808"/>
          <p:cNvCxnSpPr/>
          <p:nvPr/>
        </p:nvCxnSpPr>
        <p:spPr>
          <a:xfrm flipH="1">
            <a:off x="3856438" y="2550578"/>
            <a:ext cx="187200" cy="534900"/>
          </a:xfrm>
          <a:prstGeom prst="straightConnector1">
            <a:avLst/>
          </a:prstGeom>
          <a:noFill/>
          <a:ln cap="flat" cmpd="sng" w="38100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8" name="Google Shape;738;g7a3a3e1b6fb26ce9_808"/>
          <p:cNvSpPr txBox="1"/>
          <p:nvPr/>
        </p:nvSpPr>
        <p:spPr>
          <a:xfrm>
            <a:off x="4609025" y="3737125"/>
            <a:ext cx="3506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  <a:highlight>
                  <a:srgbClr val="F9CB9C"/>
                </a:highlight>
              </a:rPr>
              <a:t>Supported by all data</a:t>
            </a:r>
            <a:endParaRPr b="1" i="0" sz="2500" u="none" cap="none" strike="noStrike">
              <a:solidFill>
                <a:schemeClr val="dk1"/>
              </a:solidFill>
              <a:highlight>
                <a:srgbClr val="F9CB9C"/>
              </a:highlight>
            </a:endParaRPr>
          </a:p>
        </p:txBody>
      </p:sp>
      <p:cxnSp>
        <p:nvCxnSpPr>
          <p:cNvPr id="739" name="Google Shape;739;g7a3a3e1b6fb26ce9_808"/>
          <p:cNvCxnSpPr>
            <a:stCxn id="726" idx="5"/>
            <a:endCxn id="730" idx="3"/>
          </p:cNvCxnSpPr>
          <p:nvPr/>
        </p:nvCxnSpPr>
        <p:spPr>
          <a:xfrm>
            <a:off x="4154642" y="2433507"/>
            <a:ext cx="1721700" cy="538200"/>
          </a:xfrm>
          <a:prstGeom prst="straightConnector1">
            <a:avLst/>
          </a:prstGeom>
          <a:noFill/>
          <a:ln cap="flat" cmpd="sng" w="19050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0" name="Google Shape;740;g7a3a3e1b6fb26ce9_808"/>
          <p:cNvSpPr txBox="1"/>
          <p:nvPr/>
        </p:nvSpPr>
        <p:spPr>
          <a:xfrm>
            <a:off x="1395875" y="3702425"/>
            <a:ext cx="187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highlight>
                  <a:srgbClr val="B4A7D6"/>
                </a:highlight>
              </a:rPr>
              <a:t>Baseline</a:t>
            </a:r>
            <a:endParaRPr b="1" i="0" sz="3000" u="none" cap="none" strike="noStrike">
              <a:solidFill>
                <a:schemeClr val="dk1"/>
              </a:solidFill>
              <a:highlight>
                <a:srgbClr val="B4A7D6"/>
              </a:highlight>
            </a:endParaRPr>
          </a:p>
        </p:txBody>
      </p:sp>
      <p:sp>
        <p:nvSpPr>
          <p:cNvPr id="741" name="Google Shape;741;g7a3a3e1b6fb26ce9_808"/>
          <p:cNvSpPr txBox="1"/>
          <p:nvPr/>
        </p:nvSpPr>
        <p:spPr>
          <a:xfrm>
            <a:off x="3271475" y="3699400"/>
            <a:ext cx="187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highlight>
                  <a:srgbClr val="B6D7A8"/>
                </a:highlight>
              </a:rPr>
              <a:t>APC</a:t>
            </a:r>
            <a:endParaRPr b="1" i="0" sz="3000" u="none" cap="none" strike="noStrike">
              <a:solidFill>
                <a:schemeClr val="dk1"/>
              </a:solidFill>
              <a:highlight>
                <a:srgbClr val="B6D7A8"/>
              </a:highlight>
            </a:endParaRPr>
          </a:p>
        </p:txBody>
      </p:sp>
      <p:sp>
        <p:nvSpPr>
          <p:cNvPr id="742" name="Google Shape;742;g7a3a3e1b6fb26ce9_808"/>
          <p:cNvSpPr txBox="1"/>
          <p:nvPr/>
        </p:nvSpPr>
        <p:spPr>
          <a:xfrm>
            <a:off x="2799875" y="1517725"/>
            <a:ext cx="154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Responder</a:t>
            </a:r>
            <a:endParaRPr b="1" sz="2000"/>
          </a:p>
        </p:txBody>
      </p:sp>
      <p:sp>
        <p:nvSpPr>
          <p:cNvPr id="743" name="Google Shape;743;g7a3a3e1b6fb26ce9_808"/>
          <p:cNvSpPr txBox="1"/>
          <p:nvPr/>
        </p:nvSpPr>
        <p:spPr>
          <a:xfrm>
            <a:off x="4715025" y="1551063"/>
            <a:ext cx="215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Non-Responder</a:t>
            </a:r>
            <a:endParaRPr b="1" sz="2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9538819d93_0_15"/>
          <p:cNvSpPr/>
          <p:nvPr/>
        </p:nvSpPr>
        <p:spPr>
          <a:xfrm>
            <a:off x="5003437" y="1975498"/>
            <a:ext cx="1541100" cy="13110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g19538819d93_0_15"/>
          <p:cNvSpPr/>
          <p:nvPr/>
        </p:nvSpPr>
        <p:spPr>
          <a:xfrm>
            <a:off x="2599475" y="1973138"/>
            <a:ext cx="1941900" cy="16575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g19538819d93_0_15"/>
          <p:cNvSpPr txBox="1"/>
          <p:nvPr/>
        </p:nvSpPr>
        <p:spPr>
          <a:xfrm>
            <a:off x="256850" y="65900"/>
            <a:ext cx="81261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0"/>
              <a:buFont typeface="Arial"/>
              <a:buNone/>
            </a:pPr>
            <a:r>
              <a:rPr b="1" lang="en-US" sz="4050">
                <a:solidFill>
                  <a:srgbClr val="3B1B70"/>
                </a:solidFill>
              </a:rPr>
              <a:t>Similarity Network Fusion (SNF)</a:t>
            </a:r>
            <a:endParaRPr b="0" i="0" sz="2400" u="none" cap="none" strike="noStrike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g19538819d93_0_15"/>
          <p:cNvSpPr txBox="1"/>
          <p:nvPr/>
        </p:nvSpPr>
        <p:spPr>
          <a:xfrm>
            <a:off x="729750" y="893900"/>
            <a:ext cx="768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C00000"/>
                </a:solidFill>
              </a:rPr>
              <a:t>Step 6: </a:t>
            </a:r>
            <a:r>
              <a:rPr b="1" lang="en-US" sz="3000">
                <a:solidFill>
                  <a:srgbClr val="C00000"/>
                </a:solidFill>
              </a:rPr>
              <a:t>Spectral</a:t>
            </a:r>
            <a:r>
              <a:rPr b="1" lang="en-US" sz="3000">
                <a:solidFill>
                  <a:srgbClr val="C00000"/>
                </a:solidFill>
              </a:rPr>
              <a:t> Clustering</a:t>
            </a:r>
            <a:endParaRPr b="1" i="0" sz="3000" u="none" cap="none" strike="noStrike">
              <a:solidFill>
                <a:srgbClr val="C00000"/>
              </a:solidFill>
            </a:endParaRPr>
          </a:p>
        </p:txBody>
      </p:sp>
      <p:sp>
        <p:nvSpPr>
          <p:cNvPr id="753" name="Google Shape;753;g19538819d93_0_15"/>
          <p:cNvSpPr/>
          <p:nvPr/>
        </p:nvSpPr>
        <p:spPr>
          <a:xfrm rot="-1460090">
            <a:off x="3754505" y="2149701"/>
            <a:ext cx="417164" cy="41721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g19538819d93_0_15"/>
          <p:cNvSpPr/>
          <p:nvPr/>
        </p:nvSpPr>
        <p:spPr>
          <a:xfrm rot="-1460090">
            <a:off x="2719465" y="2618333"/>
            <a:ext cx="417164" cy="41721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g19538819d93_0_15"/>
          <p:cNvSpPr/>
          <p:nvPr/>
        </p:nvSpPr>
        <p:spPr>
          <a:xfrm rot="-1460090">
            <a:off x="3571504" y="3073659"/>
            <a:ext cx="417164" cy="41721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g19538819d93_0_15"/>
          <p:cNvSpPr/>
          <p:nvPr/>
        </p:nvSpPr>
        <p:spPr>
          <a:xfrm rot="2022087">
            <a:off x="5300218" y="2125437"/>
            <a:ext cx="419021" cy="414772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g19538819d93_0_15"/>
          <p:cNvSpPr/>
          <p:nvPr/>
        </p:nvSpPr>
        <p:spPr>
          <a:xfrm rot="2022087">
            <a:off x="5867249" y="2721771"/>
            <a:ext cx="419021" cy="414772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8" name="Google Shape;758;g19538819d93_0_15"/>
          <p:cNvCxnSpPr>
            <a:stCxn id="754" idx="6"/>
            <a:endCxn id="753" idx="2"/>
          </p:cNvCxnSpPr>
          <p:nvPr/>
        </p:nvCxnSpPr>
        <p:spPr>
          <a:xfrm flipH="1" rot="10800000">
            <a:off x="3118097" y="2444288"/>
            <a:ext cx="654900" cy="29670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Google Shape;759;g19538819d93_0_15"/>
          <p:cNvCxnSpPr>
            <a:stCxn id="754" idx="5"/>
            <a:endCxn id="755" idx="1"/>
          </p:cNvCxnSpPr>
          <p:nvPr/>
        </p:nvCxnSpPr>
        <p:spPr>
          <a:xfrm>
            <a:off x="3119602" y="2902139"/>
            <a:ext cx="468900" cy="30480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0" name="Google Shape;760;g19538819d93_0_15"/>
          <p:cNvCxnSpPr>
            <a:stCxn id="756" idx="6"/>
            <a:endCxn id="757" idx="2"/>
          </p:cNvCxnSpPr>
          <p:nvPr/>
        </p:nvCxnSpPr>
        <p:spPr>
          <a:xfrm>
            <a:off x="5684028" y="2449072"/>
            <a:ext cx="218400" cy="36390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1" name="Google Shape;761;g19538819d93_0_15"/>
          <p:cNvCxnSpPr>
            <a:stCxn id="755" idx="6"/>
            <a:endCxn id="756" idx="3"/>
          </p:cNvCxnSpPr>
          <p:nvPr/>
        </p:nvCxnSpPr>
        <p:spPr>
          <a:xfrm flipH="1" rot="10800000">
            <a:off x="3970136" y="2375214"/>
            <a:ext cx="1339200" cy="821100"/>
          </a:xfrm>
          <a:prstGeom prst="straightConnector1">
            <a:avLst/>
          </a:prstGeom>
          <a:noFill/>
          <a:ln cap="flat" cmpd="sng" w="19050">
            <a:solidFill>
              <a:srgbClr val="F9CB9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" name="Google Shape;762;g19538819d93_0_15"/>
          <p:cNvCxnSpPr/>
          <p:nvPr/>
        </p:nvCxnSpPr>
        <p:spPr>
          <a:xfrm flipH="1" rot="10800000">
            <a:off x="4154251" y="2363241"/>
            <a:ext cx="1154700" cy="58200"/>
          </a:xfrm>
          <a:prstGeom prst="straightConnector1">
            <a:avLst/>
          </a:prstGeom>
          <a:noFill/>
          <a:ln cap="flat" cmpd="sng" w="19050">
            <a:solidFill>
              <a:srgbClr val="B4A7D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" name="Google Shape;763;g19538819d93_0_15"/>
          <p:cNvCxnSpPr/>
          <p:nvPr/>
        </p:nvCxnSpPr>
        <p:spPr>
          <a:xfrm>
            <a:off x="3117708" y="2741032"/>
            <a:ext cx="2758500" cy="230700"/>
          </a:xfrm>
          <a:prstGeom prst="straightConnector1">
            <a:avLst/>
          </a:prstGeom>
          <a:noFill/>
          <a:ln cap="flat" cmpd="sng" w="9525">
            <a:solidFill>
              <a:srgbClr val="D9D2E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" name="Google Shape;764;g19538819d93_0_15"/>
          <p:cNvCxnSpPr/>
          <p:nvPr/>
        </p:nvCxnSpPr>
        <p:spPr>
          <a:xfrm flipH="1">
            <a:off x="3856438" y="2550578"/>
            <a:ext cx="187200" cy="534900"/>
          </a:xfrm>
          <a:prstGeom prst="straightConnector1">
            <a:avLst/>
          </a:prstGeom>
          <a:noFill/>
          <a:ln cap="flat" cmpd="sng" w="38100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" name="Google Shape;765;g19538819d93_0_15"/>
          <p:cNvCxnSpPr>
            <a:stCxn id="753" idx="5"/>
            <a:endCxn id="757" idx="3"/>
          </p:cNvCxnSpPr>
          <p:nvPr/>
        </p:nvCxnSpPr>
        <p:spPr>
          <a:xfrm>
            <a:off x="4154642" y="2433507"/>
            <a:ext cx="1721700" cy="538200"/>
          </a:xfrm>
          <a:prstGeom prst="straightConnector1">
            <a:avLst/>
          </a:prstGeom>
          <a:noFill/>
          <a:ln cap="flat" cmpd="sng" w="19050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6" name="Google Shape;766;g19538819d93_0_15"/>
          <p:cNvSpPr txBox="1"/>
          <p:nvPr/>
        </p:nvSpPr>
        <p:spPr>
          <a:xfrm>
            <a:off x="2799875" y="1517725"/>
            <a:ext cx="154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Responder</a:t>
            </a:r>
            <a:endParaRPr b="1" sz="2000"/>
          </a:p>
        </p:txBody>
      </p:sp>
      <p:sp>
        <p:nvSpPr>
          <p:cNvPr id="767" name="Google Shape;767;g19538819d93_0_15"/>
          <p:cNvSpPr txBox="1"/>
          <p:nvPr/>
        </p:nvSpPr>
        <p:spPr>
          <a:xfrm>
            <a:off x="4715025" y="1551063"/>
            <a:ext cx="215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Non-Responder</a:t>
            </a:r>
            <a:endParaRPr b="1" sz="2000"/>
          </a:p>
        </p:txBody>
      </p:sp>
      <p:sp>
        <p:nvSpPr>
          <p:cNvPr id="768" name="Google Shape;768;g19538819d93_0_15"/>
          <p:cNvSpPr txBox="1"/>
          <p:nvPr/>
        </p:nvSpPr>
        <p:spPr>
          <a:xfrm>
            <a:off x="4609025" y="3737125"/>
            <a:ext cx="3506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  <a:highlight>
                  <a:srgbClr val="F9CB9C"/>
                </a:highlight>
              </a:rPr>
              <a:t>Supported by all data</a:t>
            </a:r>
            <a:endParaRPr b="1" i="0" sz="2500" u="none" cap="none" strike="noStrike">
              <a:solidFill>
                <a:schemeClr val="dk1"/>
              </a:solidFill>
              <a:highlight>
                <a:srgbClr val="F9CB9C"/>
              </a:highlight>
            </a:endParaRPr>
          </a:p>
        </p:txBody>
      </p:sp>
      <p:sp>
        <p:nvSpPr>
          <p:cNvPr id="769" name="Google Shape;769;g19538819d93_0_15"/>
          <p:cNvSpPr txBox="1"/>
          <p:nvPr/>
        </p:nvSpPr>
        <p:spPr>
          <a:xfrm>
            <a:off x="1395875" y="3702425"/>
            <a:ext cx="187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highlight>
                  <a:srgbClr val="B4A7D6"/>
                </a:highlight>
              </a:rPr>
              <a:t>Baseline</a:t>
            </a:r>
            <a:endParaRPr b="1" i="0" sz="3000" u="none" cap="none" strike="noStrike">
              <a:solidFill>
                <a:schemeClr val="dk1"/>
              </a:solidFill>
              <a:highlight>
                <a:srgbClr val="B4A7D6"/>
              </a:highlight>
            </a:endParaRPr>
          </a:p>
        </p:txBody>
      </p:sp>
      <p:sp>
        <p:nvSpPr>
          <p:cNvPr id="770" name="Google Shape;770;g19538819d93_0_15"/>
          <p:cNvSpPr txBox="1"/>
          <p:nvPr/>
        </p:nvSpPr>
        <p:spPr>
          <a:xfrm>
            <a:off x="3271475" y="3699400"/>
            <a:ext cx="187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highlight>
                  <a:srgbClr val="B6D7A8"/>
                </a:highlight>
              </a:rPr>
              <a:t>APC</a:t>
            </a:r>
            <a:endParaRPr b="1" i="0" sz="3000" u="none" cap="none" strike="noStrike">
              <a:solidFill>
                <a:schemeClr val="dk1"/>
              </a:solidFill>
              <a:highlight>
                <a:srgbClr val="B6D7A8"/>
              </a:highlight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7a3a3e1b6fb26ce9_848"/>
          <p:cNvSpPr txBox="1"/>
          <p:nvPr/>
        </p:nvSpPr>
        <p:spPr>
          <a:xfrm>
            <a:off x="256850" y="65900"/>
            <a:ext cx="81261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0"/>
              <a:buFont typeface="Arial"/>
              <a:buNone/>
            </a:pPr>
            <a:r>
              <a:rPr b="1" lang="en-US" sz="4050">
                <a:solidFill>
                  <a:srgbClr val="3B1B70"/>
                </a:solidFill>
              </a:rPr>
              <a:t>Post-Hoc Analysis</a:t>
            </a:r>
            <a:endParaRPr b="0" i="0" sz="2400" u="none" cap="none" strike="noStrike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7" name="Google Shape;777;g7a3a3e1b6fb26ce9_848"/>
          <p:cNvCxnSpPr/>
          <p:nvPr/>
        </p:nvCxnSpPr>
        <p:spPr>
          <a:xfrm>
            <a:off x="2470137" y="1257650"/>
            <a:ext cx="0" cy="226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8" name="Google Shape;778;g7a3a3e1b6fb26ce9_848"/>
          <p:cNvSpPr txBox="1"/>
          <p:nvPr/>
        </p:nvSpPr>
        <p:spPr>
          <a:xfrm>
            <a:off x="726675" y="1738750"/>
            <a:ext cx="1558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</a:rPr>
              <a:t>CSF </a:t>
            </a:r>
            <a:endParaRPr b="1" sz="2200">
              <a:solidFill>
                <a:schemeClr val="dk1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</a:rPr>
              <a:t>biomarker </a:t>
            </a:r>
            <a:endParaRPr b="1" sz="2200">
              <a:solidFill>
                <a:schemeClr val="dk1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</a:rPr>
              <a:t>levels</a:t>
            </a:r>
            <a:endParaRPr b="1" i="0" sz="2200" u="none" cap="none" strike="noStrike">
              <a:solidFill>
                <a:schemeClr val="dk1"/>
              </a:solidFill>
            </a:endParaRPr>
          </a:p>
        </p:txBody>
      </p:sp>
      <p:sp>
        <p:nvSpPr>
          <p:cNvPr id="779" name="Google Shape;779;g7a3a3e1b6fb26ce9_848"/>
          <p:cNvSpPr/>
          <p:nvPr/>
        </p:nvSpPr>
        <p:spPr>
          <a:xfrm>
            <a:off x="2654775" y="2598700"/>
            <a:ext cx="431400" cy="9321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g7a3a3e1b6fb26ce9_848"/>
          <p:cNvSpPr/>
          <p:nvPr/>
        </p:nvSpPr>
        <p:spPr>
          <a:xfrm>
            <a:off x="3188175" y="2730077"/>
            <a:ext cx="431400" cy="800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g7a3a3e1b6fb26ce9_848"/>
          <p:cNvSpPr/>
          <p:nvPr/>
        </p:nvSpPr>
        <p:spPr>
          <a:xfrm>
            <a:off x="3721575" y="2292317"/>
            <a:ext cx="431400" cy="1238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g7a3a3e1b6fb26ce9_848"/>
          <p:cNvSpPr/>
          <p:nvPr/>
        </p:nvSpPr>
        <p:spPr>
          <a:xfrm>
            <a:off x="4864575" y="2598751"/>
            <a:ext cx="431400" cy="9321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g7a3a3e1b6fb26ce9_848"/>
          <p:cNvSpPr/>
          <p:nvPr/>
        </p:nvSpPr>
        <p:spPr>
          <a:xfrm>
            <a:off x="5397975" y="2036725"/>
            <a:ext cx="431400" cy="1494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g7a3a3e1b6fb26ce9_848"/>
          <p:cNvSpPr/>
          <p:nvPr/>
        </p:nvSpPr>
        <p:spPr>
          <a:xfrm>
            <a:off x="5931375" y="1834325"/>
            <a:ext cx="431400" cy="1696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5" name="Google Shape;785;g7a3a3e1b6fb26ce9_848"/>
          <p:cNvCxnSpPr/>
          <p:nvPr/>
        </p:nvCxnSpPr>
        <p:spPr>
          <a:xfrm rot="10800000">
            <a:off x="2469925" y="3527446"/>
            <a:ext cx="41709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6" name="Google Shape;786;g7a3a3e1b6fb26ce9_848"/>
          <p:cNvSpPr txBox="1"/>
          <p:nvPr/>
        </p:nvSpPr>
        <p:spPr>
          <a:xfrm>
            <a:off x="6799200" y="1173050"/>
            <a:ext cx="130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highlight>
                  <a:srgbClr val="B4A7D6"/>
                </a:highlight>
              </a:rPr>
              <a:t>Ab</a:t>
            </a:r>
            <a:endParaRPr b="1" sz="20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highlight>
                  <a:srgbClr val="B6D7A8"/>
                </a:highlight>
              </a:rPr>
              <a:t>pTau</a:t>
            </a:r>
            <a:endParaRPr b="1" sz="2000">
              <a:solidFill>
                <a:schemeClr val="dk1"/>
              </a:solidFill>
              <a:highlight>
                <a:srgbClr val="B6D7A8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highlight>
                  <a:srgbClr val="9FC5E8"/>
                </a:highlight>
              </a:rPr>
              <a:t>sTREM2</a:t>
            </a:r>
            <a:endParaRPr b="1" sz="2000">
              <a:solidFill>
                <a:schemeClr val="dk1"/>
              </a:solidFill>
              <a:highlight>
                <a:srgbClr val="9FC5E8"/>
              </a:highlight>
            </a:endParaRPr>
          </a:p>
        </p:txBody>
      </p:sp>
      <p:sp>
        <p:nvSpPr>
          <p:cNvPr id="787" name="Google Shape;787;g7a3a3e1b6fb26ce9_848"/>
          <p:cNvSpPr txBox="1"/>
          <p:nvPr/>
        </p:nvSpPr>
        <p:spPr>
          <a:xfrm>
            <a:off x="2647475" y="3526179"/>
            <a:ext cx="154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Responder</a:t>
            </a:r>
            <a:endParaRPr b="1" sz="2000"/>
          </a:p>
        </p:txBody>
      </p:sp>
      <p:sp>
        <p:nvSpPr>
          <p:cNvPr id="788" name="Google Shape;788;g7a3a3e1b6fb26ce9_848"/>
          <p:cNvSpPr txBox="1"/>
          <p:nvPr/>
        </p:nvSpPr>
        <p:spPr>
          <a:xfrm>
            <a:off x="4562625" y="3562384"/>
            <a:ext cx="215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Non-Responder</a:t>
            </a:r>
            <a:endParaRPr b="1" sz="2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4" name="Google Shape;794;g16395d465db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1100" y="0"/>
            <a:ext cx="923912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Google Shape;795;g16395d465db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3" y="0"/>
            <a:ext cx="91304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g16395d465db_0_13"/>
          <p:cNvSpPr txBox="1"/>
          <p:nvPr/>
        </p:nvSpPr>
        <p:spPr>
          <a:xfrm>
            <a:off x="259318" y="881944"/>
            <a:ext cx="45627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5000">
                <a:solidFill>
                  <a:schemeClr val="lt1"/>
                </a:solidFill>
              </a:rPr>
              <a:t>Anticipated </a:t>
            </a:r>
            <a:r>
              <a:rPr b="1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19538819d93_0_43"/>
          <p:cNvSpPr/>
          <p:nvPr/>
        </p:nvSpPr>
        <p:spPr>
          <a:xfrm>
            <a:off x="5003437" y="1975498"/>
            <a:ext cx="1541100" cy="13110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g19538819d93_0_43"/>
          <p:cNvSpPr/>
          <p:nvPr/>
        </p:nvSpPr>
        <p:spPr>
          <a:xfrm>
            <a:off x="2599475" y="1973138"/>
            <a:ext cx="1941900" cy="16575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g19538819d93_0_43"/>
          <p:cNvSpPr/>
          <p:nvPr/>
        </p:nvSpPr>
        <p:spPr>
          <a:xfrm rot="-1460090">
            <a:off x="3754505" y="2149701"/>
            <a:ext cx="417164" cy="41721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g19538819d93_0_43"/>
          <p:cNvSpPr/>
          <p:nvPr/>
        </p:nvSpPr>
        <p:spPr>
          <a:xfrm rot="-1460090">
            <a:off x="2719465" y="2618333"/>
            <a:ext cx="417164" cy="41721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g19538819d93_0_43"/>
          <p:cNvSpPr/>
          <p:nvPr/>
        </p:nvSpPr>
        <p:spPr>
          <a:xfrm rot="-1460090">
            <a:off x="3571504" y="3073659"/>
            <a:ext cx="417164" cy="41721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g19538819d93_0_43"/>
          <p:cNvSpPr/>
          <p:nvPr/>
        </p:nvSpPr>
        <p:spPr>
          <a:xfrm rot="2022087">
            <a:off x="5300218" y="2125437"/>
            <a:ext cx="419021" cy="414772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g19538819d93_0_43"/>
          <p:cNvSpPr/>
          <p:nvPr/>
        </p:nvSpPr>
        <p:spPr>
          <a:xfrm rot="2022087">
            <a:off x="5867249" y="2721771"/>
            <a:ext cx="419021" cy="414772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9" name="Google Shape;809;g19538819d93_0_43"/>
          <p:cNvCxnSpPr>
            <a:stCxn id="805" idx="6"/>
            <a:endCxn id="804" idx="2"/>
          </p:cNvCxnSpPr>
          <p:nvPr/>
        </p:nvCxnSpPr>
        <p:spPr>
          <a:xfrm flipH="1" rot="10800000">
            <a:off x="3118097" y="2444288"/>
            <a:ext cx="654900" cy="29670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0" name="Google Shape;810;g19538819d93_0_43"/>
          <p:cNvCxnSpPr>
            <a:stCxn id="805" idx="5"/>
            <a:endCxn id="806" idx="1"/>
          </p:cNvCxnSpPr>
          <p:nvPr/>
        </p:nvCxnSpPr>
        <p:spPr>
          <a:xfrm>
            <a:off x="3119602" y="2902139"/>
            <a:ext cx="468900" cy="30480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1" name="Google Shape;811;g19538819d93_0_43"/>
          <p:cNvCxnSpPr>
            <a:stCxn id="807" idx="6"/>
            <a:endCxn id="808" idx="2"/>
          </p:cNvCxnSpPr>
          <p:nvPr/>
        </p:nvCxnSpPr>
        <p:spPr>
          <a:xfrm>
            <a:off x="5684028" y="2449072"/>
            <a:ext cx="218400" cy="36390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2" name="Google Shape;812;g19538819d93_0_43"/>
          <p:cNvCxnSpPr>
            <a:stCxn id="806" idx="6"/>
            <a:endCxn id="807" idx="3"/>
          </p:cNvCxnSpPr>
          <p:nvPr/>
        </p:nvCxnSpPr>
        <p:spPr>
          <a:xfrm flipH="1" rot="10800000">
            <a:off x="3970136" y="2375214"/>
            <a:ext cx="1339200" cy="821100"/>
          </a:xfrm>
          <a:prstGeom prst="straightConnector1">
            <a:avLst/>
          </a:prstGeom>
          <a:noFill/>
          <a:ln cap="flat" cmpd="sng" w="19050">
            <a:solidFill>
              <a:srgbClr val="F9CB9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3" name="Google Shape;813;g19538819d93_0_43"/>
          <p:cNvCxnSpPr/>
          <p:nvPr/>
        </p:nvCxnSpPr>
        <p:spPr>
          <a:xfrm flipH="1" rot="10800000">
            <a:off x="4154251" y="2363241"/>
            <a:ext cx="1154700" cy="58200"/>
          </a:xfrm>
          <a:prstGeom prst="straightConnector1">
            <a:avLst/>
          </a:prstGeom>
          <a:noFill/>
          <a:ln cap="flat" cmpd="sng" w="19050">
            <a:solidFill>
              <a:srgbClr val="B4A7D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4" name="Google Shape;814;g19538819d93_0_43"/>
          <p:cNvCxnSpPr/>
          <p:nvPr/>
        </p:nvCxnSpPr>
        <p:spPr>
          <a:xfrm>
            <a:off x="3117708" y="2741032"/>
            <a:ext cx="2758500" cy="230700"/>
          </a:xfrm>
          <a:prstGeom prst="straightConnector1">
            <a:avLst/>
          </a:prstGeom>
          <a:noFill/>
          <a:ln cap="flat" cmpd="sng" w="9525">
            <a:solidFill>
              <a:srgbClr val="D9D2E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5" name="Google Shape;815;g19538819d93_0_43"/>
          <p:cNvCxnSpPr/>
          <p:nvPr/>
        </p:nvCxnSpPr>
        <p:spPr>
          <a:xfrm flipH="1">
            <a:off x="3856438" y="2550578"/>
            <a:ext cx="187200" cy="534900"/>
          </a:xfrm>
          <a:prstGeom prst="straightConnector1">
            <a:avLst/>
          </a:prstGeom>
          <a:noFill/>
          <a:ln cap="flat" cmpd="sng" w="38100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6" name="Google Shape;816;g19538819d93_0_43"/>
          <p:cNvSpPr txBox="1"/>
          <p:nvPr/>
        </p:nvSpPr>
        <p:spPr>
          <a:xfrm>
            <a:off x="4609025" y="3737125"/>
            <a:ext cx="3506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  <a:highlight>
                  <a:srgbClr val="F9CB9C"/>
                </a:highlight>
              </a:rPr>
              <a:t>Supported by all data</a:t>
            </a:r>
            <a:endParaRPr b="1" i="0" sz="2500" u="none" cap="none" strike="noStrike">
              <a:solidFill>
                <a:schemeClr val="dk1"/>
              </a:solidFill>
              <a:highlight>
                <a:srgbClr val="F9CB9C"/>
              </a:highlight>
            </a:endParaRPr>
          </a:p>
        </p:txBody>
      </p:sp>
      <p:cxnSp>
        <p:nvCxnSpPr>
          <p:cNvPr id="817" name="Google Shape;817;g19538819d93_0_43"/>
          <p:cNvCxnSpPr>
            <a:stCxn id="804" idx="5"/>
            <a:endCxn id="808" idx="3"/>
          </p:cNvCxnSpPr>
          <p:nvPr/>
        </p:nvCxnSpPr>
        <p:spPr>
          <a:xfrm>
            <a:off x="4154642" y="2433507"/>
            <a:ext cx="1721700" cy="538200"/>
          </a:xfrm>
          <a:prstGeom prst="straightConnector1">
            <a:avLst/>
          </a:prstGeom>
          <a:noFill/>
          <a:ln cap="flat" cmpd="sng" w="19050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8" name="Google Shape;818;g19538819d93_0_43"/>
          <p:cNvSpPr txBox="1"/>
          <p:nvPr/>
        </p:nvSpPr>
        <p:spPr>
          <a:xfrm>
            <a:off x="1678875" y="3698575"/>
            <a:ext cx="187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highlight>
                  <a:srgbClr val="B4A7D6"/>
                </a:highlight>
              </a:rPr>
              <a:t>Before</a:t>
            </a:r>
            <a:endParaRPr b="1" i="0" sz="3000" u="none" cap="none" strike="noStrike">
              <a:solidFill>
                <a:schemeClr val="dk1"/>
              </a:solidFill>
              <a:highlight>
                <a:srgbClr val="B4A7D6"/>
              </a:highlight>
            </a:endParaRPr>
          </a:p>
        </p:txBody>
      </p:sp>
      <p:sp>
        <p:nvSpPr>
          <p:cNvPr id="819" name="Google Shape;819;g19538819d93_0_43"/>
          <p:cNvSpPr txBox="1"/>
          <p:nvPr/>
        </p:nvSpPr>
        <p:spPr>
          <a:xfrm>
            <a:off x="3271475" y="3699400"/>
            <a:ext cx="187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highlight>
                  <a:srgbClr val="B6D7A8"/>
                </a:highlight>
              </a:rPr>
              <a:t>After</a:t>
            </a:r>
            <a:endParaRPr b="1" i="0" sz="3000" u="none" cap="none" strike="noStrike">
              <a:solidFill>
                <a:schemeClr val="dk1"/>
              </a:solidFill>
              <a:highlight>
                <a:srgbClr val="B6D7A8"/>
              </a:highlight>
            </a:endParaRPr>
          </a:p>
        </p:txBody>
      </p:sp>
      <p:sp>
        <p:nvSpPr>
          <p:cNvPr id="820" name="Google Shape;820;g19538819d93_0_43"/>
          <p:cNvSpPr txBox="1"/>
          <p:nvPr/>
        </p:nvSpPr>
        <p:spPr>
          <a:xfrm>
            <a:off x="2799875" y="1517725"/>
            <a:ext cx="154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Responder</a:t>
            </a:r>
            <a:endParaRPr b="1" sz="2000"/>
          </a:p>
        </p:txBody>
      </p:sp>
      <p:sp>
        <p:nvSpPr>
          <p:cNvPr id="821" name="Google Shape;821;g19538819d93_0_43"/>
          <p:cNvSpPr txBox="1"/>
          <p:nvPr/>
        </p:nvSpPr>
        <p:spPr>
          <a:xfrm>
            <a:off x="4715025" y="1551063"/>
            <a:ext cx="215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Non-Responder</a:t>
            </a:r>
            <a:endParaRPr b="1" sz="2000"/>
          </a:p>
        </p:txBody>
      </p:sp>
      <p:sp>
        <p:nvSpPr>
          <p:cNvPr id="822" name="Google Shape;822;g19538819d93_0_43"/>
          <p:cNvSpPr/>
          <p:nvPr/>
        </p:nvSpPr>
        <p:spPr>
          <a:xfrm>
            <a:off x="708000" y="558175"/>
            <a:ext cx="8032800" cy="6021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</a:rPr>
              <a:t>Clustering</a:t>
            </a:r>
            <a:endParaRPr b="1" sz="2500">
              <a:solidFill>
                <a:schemeClr val="lt1"/>
              </a:solidFill>
            </a:endParaRPr>
          </a:p>
        </p:txBody>
      </p:sp>
      <p:sp>
        <p:nvSpPr>
          <p:cNvPr id="823" name="Google Shape;823;g19538819d93_0_43"/>
          <p:cNvSpPr txBox="1"/>
          <p:nvPr/>
        </p:nvSpPr>
        <p:spPr>
          <a:xfrm>
            <a:off x="6997200" y="1257038"/>
            <a:ext cx="174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(Blennow, 20</a:t>
            </a:r>
            <a:r>
              <a:rPr lang="en-US" sz="1500"/>
              <a:t>05, Front. Neurosci)</a:t>
            </a:r>
            <a:endParaRPr sz="15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" name="Google Shape;829;g7a3a3e1b6fb26ce9_887"/>
          <p:cNvPicPr preferRelativeResize="0"/>
          <p:nvPr/>
        </p:nvPicPr>
        <p:blipFill rotWithShape="1">
          <a:blip r:embed="rId3">
            <a:alphaModFix/>
          </a:blip>
          <a:srcRect b="16990" l="0" r="0" t="68336"/>
          <a:stretch/>
        </p:blipFill>
        <p:spPr>
          <a:xfrm>
            <a:off x="5827425" y="1499637"/>
            <a:ext cx="391900" cy="33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g7a3a3e1b6fb26ce9_887"/>
          <p:cNvSpPr txBox="1"/>
          <p:nvPr/>
        </p:nvSpPr>
        <p:spPr>
          <a:xfrm>
            <a:off x="555425" y="3469900"/>
            <a:ext cx="8032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C00000"/>
                </a:solidFill>
              </a:rPr>
              <a:t>No </a:t>
            </a:r>
            <a:r>
              <a:rPr b="1" lang="en-US" sz="3000">
                <a:solidFill>
                  <a:srgbClr val="C00000"/>
                </a:solidFill>
              </a:rPr>
              <a:t>significant difference between treatment response groups</a:t>
            </a:r>
            <a:endParaRPr>
              <a:solidFill>
                <a:srgbClr val="C00000"/>
              </a:solidFill>
            </a:endParaRPr>
          </a:p>
        </p:txBody>
      </p:sp>
      <p:pic>
        <p:nvPicPr>
          <p:cNvPr id="831" name="Google Shape;831;g7a3a3e1b6fb26ce9_887"/>
          <p:cNvPicPr preferRelativeResize="0"/>
          <p:nvPr/>
        </p:nvPicPr>
        <p:blipFill rotWithShape="1">
          <a:blip r:embed="rId4">
            <a:alphaModFix amt="51000"/>
          </a:blip>
          <a:srcRect b="0" l="0" r="803" t="0"/>
          <a:stretch/>
        </p:blipFill>
        <p:spPr>
          <a:xfrm>
            <a:off x="936575" y="2075497"/>
            <a:ext cx="7188250" cy="1077343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g7a3a3e1b6fb26ce9_887"/>
          <p:cNvSpPr txBox="1"/>
          <p:nvPr/>
        </p:nvSpPr>
        <p:spPr>
          <a:xfrm>
            <a:off x="3521668" y="1450416"/>
            <a:ext cx="255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600">
                <a:solidFill>
                  <a:schemeClr val="dk1"/>
                </a:solidFill>
              </a:rPr>
              <a:t>LM11A-31</a:t>
            </a:r>
            <a:endParaRPr b="1" i="0" sz="2600" u="none" cap="none" strike="noStrike">
              <a:solidFill>
                <a:schemeClr val="dk1"/>
              </a:solidFill>
            </a:endParaRPr>
          </a:p>
        </p:txBody>
      </p:sp>
      <p:grpSp>
        <p:nvGrpSpPr>
          <p:cNvPr id="833" name="Google Shape;833;g7a3a3e1b6fb26ce9_887"/>
          <p:cNvGrpSpPr/>
          <p:nvPr/>
        </p:nvGrpSpPr>
        <p:grpSpPr>
          <a:xfrm>
            <a:off x="2970650" y="1090531"/>
            <a:ext cx="352858" cy="2504982"/>
            <a:chOff x="6042300" y="882925"/>
            <a:chExt cx="418425" cy="3157275"/>
          </a:xfrm>
        </p:grpSpPr>
        <p:pic>
          <p:nvPicPr>
            <p:cNvPr id="834" name="Google Shape;834;g7a3a3e1b6fb26ce9_887"/>
            <p:cNvPicPr preferRelativeResize="0"/>
            <p:nvPr/>
          </p:nvPicPr>
          <p:blipFill rotWithShape="1">
            <a:blip r:embed="rId5">
              <a:alphaModFix/>
            </a:blip>
            <a:srcRect b="25473" l="0" r="0" t="0"/>
            <a:stretch/>
          </p:blipFill>
          <p:spPr>
            <a:xfrm>
              <a:off x="6042300" y="882925"/>
              <a:ext cx="418425" cy="1785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5" name="Google Shape;835;g7a3a3e1b6fb26ce9_887"/>
            <p:cNvPicPr preferRelativeResize="0"/>
            <p:nvPr/>
          </p:nvPicPr>
          <p:blipFill rotWithShape="1">
            <a:blip r:embed="rId5">
              <a:alphaModFix/>
            </a:blip>
            <a:srcRect b="0" l="0" r="0" t="57257"/>
            <a:stretch/>
          </p:blipFill>
          <p:spPr>
            <a:xfrm>
              <a:off x="6042300" y="3016425"/>
              <a:ext cx="418425" cy="1023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6" name="Google Shape;836;g7a3a3e1b6fb26ce9_887"/>
            <p:cNvPicPr preferRelativeResize="0"/>
            <p:nvPr/>
          </p:nvPicPr>
          <p:blipFill rotWithShape="1">
            <a:blip r:embed="rId5">
              <a:alphaModFix/>
            </a:blip>
            <a:srcRect b="25472" l="0" r="0" t="56145"/>
            <a:stretch/>
          </p:blipFill>
          <p:spPr>
            <a:xfrm>
              <a:off x="6042300" y="2608800"/>
              <a:ext cx="418425" cy="4402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37" name="Google Shape;837;g7a3a3e1b6fb26ce9_887"/>
          <p:cNvSpPr txBox="1"/>
          <p:nvPr/>
        </p:nvSpPr>
        <p:spPr>
          <a:xfrm>
            <a:off x="2210901" y="1450417"/>
            <a:ext cx="759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600"/>
              <a:t>p75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g7a3a3e1b6fb26ce9_887"/>
          <p:cNvSpPr txBox="1"/>
          <p:nvPr/>
        </p:nvSpPr>
        <p:spPr>
          <a:xfrm>
            <a:off x="6080370" y="1361107"/>
            <a:ext cx="62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600">
                <a:solidFill>
                  <a:schemeClr val="dk1"/>
                </a:solidFill>
              </a:rPr>
              <a:t>Aβ</a:t>
            </a:r>
            <a:endParaRPr b="1" i="0" sz="2600" u="none" cap="none" strike="noStrike">
              <a:solidFill>
                <a:schemeClr val="dk1"/>
              </a:solidFill>
            </a:endParaRPr>
          </a:p>
        </p:txBody>
      </p:sp>
      <p:sp>
        <p:nvSpPr>
          <p:cNvPr id="839" name="Google Shape;839;g7a3a3e1b6fb26ce9_887"/>
          <p:cNvSpPr/>
          <p:nvPr/>
        </p:nvSpPr>
        <p:spPr>
          <a:xfrm>
            <a:off x="5581147" y="1090525"/>
            <a:ext cx="1323900" cy="1158000"/>
          </a:xfrm>
          <a:prstGeom prst="mathMultiply">
            <a:avLst>
              <a:gd fmla="val 23520" name="adj1"/>
            </a:avLst>
          </a:prstGeom>
          <a:solidFill>
            <a:srgbClr val="C00000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g7a3a3e1b6fb26ce9_887"/>
          <p:cNvSpPr/>
          <p:nvPr/>
        </p:nvSpPr>
        <p:spPr>
          <a:xfrm>
            <a:off x="555600" y="405775"/>
            <a:ext cx="8032800" cy="6021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</a:rPr>
              <a:t>Aβ </a:t>
            </a:r>
            <a:endParaRPr b="1" sz="2500">
              <a:solidFill>
                <a:schemeClr val="lt1"/>
              </a:solidFill>
            </a:endParaRPr>
          </a:p>
        </p:txBody>
      </p:sp>
      <p:sp>
        <p:nvSpPr>
          <p:cNvPr id="841" name="Google Shape;841;g7a3a3e1b6fb26ce9_887"/>
          <p:cNvSpPr/>
          <p:nvPr/>
        </p:nvSpPr>
        <p:spPr>
          <a:xfrm>
            <a:off x="3284375" y="1415688"/>
            <a:ext cx="237300" cy="2520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a3a3e1b6fb26ce9_25"/>
          <p:cNvSpPr txBox="1"/>
          <p:nvPr/>
        </p:nvSpPr>
        <p:spPr>
          <a:xfrm>
            <a:off x="173251" y="82875"/>
            <a:ext cx="69741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0"/>
              <a:buFont typeface="Arial"/>
              <a:buNone/>
            </a:pPr>
            <a:r>
              <a:rPr b="1" lang="en-US" sz="4050">
                <a:solidFill>
                  <a:srgbClr val="3B1B70"/>
                </a:solidFill>
              </a:rPr>
              <a:t>Alzheimer’s Disease (AD)</a:t>
            </a:r>
            <a:endParaRPr b="0" i="0" sz="2400" u="none" cap="none" strike="noStrike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g7a3a3e1b6fb26ce9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063" y="2119125"/>
            <a:ext cx="8097876" cy="1261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g7a3a3e1b6fb26ce9_25"/>
          <p:cNvGrpSpPr/>
          <p:nvPr/>
        </p:nvGrpSpPr>
        <p:grpSpPr>
          <a:xfrm>
            <a:off x="2566826" y="882914"/>
            <a:ext cx="1233150" cy="3157225"/>
            <a:chOff x="2566825" y="654325"/>
            <a:chExt cx="1233150" cy="3005450"/>
          </a:xfrm>
        </p:grpSpPr>
        <p:pic>
          <p:nvPicPr>
            <p:cNvPr id="122" name="Google Shape;122;g7a3a3e1b6fb26ce9_25"/>
            <p:cNvPicPr preferRelativeResize="0"/>
            <p:nvPr/>
          </p:nvPicPr>
          <p:blipFill rotWithShape="1">
            <a:blip r:embed="rId4">
              <a:alphaModFix/>
            </a:blip>
            <a:srcRect b="19328" l="0" r="0" t="0"/>
            <a:stretch/>
          </p:blipFill>
          <p:spPr>
            <a:xfrm>
              <a:off x="2566825" y="654325"/>
              <a:ext cx="1233150" cy="1546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g7a3a3e1b6fb26ce9_25"/>
            <p:cNvPicPr preferRelativeResize="0"/>
            <p:nvPr/>
          </p:nvPicPr>
          <p:blipFill rotWithShape="1">
            <a:blip r:embed="rId4">
              <a:alphaModFix/>
            </a:blip>
            <a:srcRect b="0" l="0" r="0" t="69154"/>
            <a:stretch/>
          </p:blipFill>
          <p:spPr>
            <a:xfrm>
              <a:off x="2566825" y="3068325"/>
              <a:ext cx="1233150" cy="5914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g7a3a3e1b6fb26ce9_25"/>
            <p:cNvPicPr preferRelativeResize="0"/>
            <p:nvPr/>
          </p:nvPicPr>
          <p:blipFill rotWithShape="1">
            <a:blip r:embed="rId4">
              <a:alphaModFix/>
            </a:blip>
            <a:srcRect b="19328" l="0" r="0" t="65766"/>
            <a:stretch/>
          </p:blipFill>
          <p:spPr>
            <a:xfrm>
              <a:off x="2566825" y="2067774"/>
              <a:ext cx="1233150" cy="10005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5" name="Google Shape;125;g7a3a3e1b6fb26ce9_25"/>
          <p:cNvGrpSpPr/>
          <p:nvPr/>
        </p:nvGrpSpPr>
        <p:grpSpPr>
          <a:xfrm>
            <a:off x="6042300" y="882925"/>
            <a:ext cx="418425" cy="3157275"/>
            <a:chOff x="6042300" y="882925"/>
            <a:chExt cx="418425" cy="3157275"/>
          </a:xfrm>
        </p:grpSpPr>
        <p:pic>
          <p:nvPicPr>
            <p:cNvPr id="126" name="Google Shape;126;g7a3a3e1b6fb26ce9_25"/>
            <p:cNvPicPr preferRelativeResize="0"/>
            <p:nvPr/>
          </p:nvPicPr>
          <p:blipFill rotWithShape="1">
            <a:blip r:embed="rId5">
              <a:alphaModFix/>
            </a:blip>
            <a:srcRect b="25473" l="0" r="0" t="0"/>
            <a:stretch/>
          </p:blipFill>
          <p:spPr>
            <a:xfrm>
              <a:off x="6042300" y="882925"/>
              <a:ext cx="418425" cy="1785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g7a3a3e1b6fb26ce9_25"/>
            <p:cNvPicPr preferRelativeResize="0"/>
            <p:nvPr/>
          </p:nvPicPr>
          <p:blipFill rotWithShape="1">
            <a:blip r:embed="rId5">
              <a:alphaModFix/>
            </a:blip>
            <a:srcRect b="0" l="0" r="0" t="57257"/>
            <a:stretch/>
          </p:blipFill>
          <p:spPr>
            <a:xfrm>
              <a:off x="6042300" y="3016425"/>
              <a:ext cx="418425" cy="1023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g7a3a3e1b6fb26ce9_25"/>
            <p:cNvPicPr preferRelativeResize="0"/>
            <p:nvPr/>
          </p:nvPicPr>
          <p:blipFill rotWithShape="1">
            <a:blip r:embed="rId5">
              <a:alphaModFix/>
            </a:blip>
            <a:srcRect b="25472" l="0" r="0" t="56145"/>
            <a:stretch/>
          </p:blipFill>
          <p:spPr>
            <a:xfrm>
              <a:off x="6042300" y="2608800"/>
              <a:ext cx="418425" cy="4402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" name="Google Shape;129;g7a3a3e1b6fb26ce9_25"/>
          <p:cNvSpPr txBox="1"/>
          <p:nvPr/>
        </p:nvSpPr>
        <p:spPr>
          <a:xfrm>
            <a:off x="1441895" y="1314150"/>
            <a:ext cx="127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/>
              <a:t>TrkA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7a3a3e1b6fb26ce9_25"/>
          <p:cNvSpPr txBox="1"/>
          <p:nvPr/>
        </p:nvSpPr>
        <p:spPr>
          <a:xfrm>
            <a:off x="6491220" y="1314138"/>
            <a:ext cx="127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/>
              <a:t>p75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7a3a3e1b6fb26ce9_25"/>
          <p:cNvSpPr/>
          <p:nvPr/>
        </p:nvSpPr>
        <p:spPr>
          <a:xfrm rot="-5400000">
            <a:off x="567996" y="1220726"/>
            <a:ext cx="1211700" cy="536100"/>
          </a:xfrm>
          <a:prstGeom prst="leftArrow">
            <a:avLst>
              <a:gd fmla="val 40811" name="adj1"/>
              <a:gd fmla="val 61037" name="adj2"/>
            </a:avLst>
          </a:prstGeom>
          <a:solidFill>
            <a:srgbClr val="C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7a3a3e1b6fb26ce9_25"/>
          <p:cNvSpPr/>
          <p:nvPr/>
        </p:nvSpPr>
        <p:spPr>
          <a:xfrm rot="5400000">
            <a:off x="6993796" y="1220726"/>
            <a:ext cx="1211700" cy="536100"/>
          </a:xfrm>
          <a:prstGeom prst="leftArrow">
            <a:avLst>
              <a:gd fmla="val 40811" name="adj1"/>
              <a:gd fmla="val 61037" name="adj2"/>
            </a:avLst>
          </a:prstGeom>
          <a:solidFill>
            <a:srgbClr val="C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7a3a3e1b6fb26ce9_25"/>
          <p:cNvSpPr txBox="1"/>
          <p:nvPr/>
        </p:nvSpPr>
        <p:spPr>
          <a:xfrm>
            <a:off x="7331600" y="3405363"/>
            <a:ext cx="174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(Costantini et al., 2005, Biochem J)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7a3a3e1b6fb26ce9_893"/>
          <p:cNvSpPr txBox="1"/>
          <p:nvPr/>
        </p:nvSpPr>
        <p:spPr>
          <a:xfrm>
            <a:off x="1442625" y="3307975"/>
            <a:ext cx="6214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C00000"/>
                </a:solidFill>
              </a:rPr>
              <a:t>Significantly decreased </a:t>
            </a:r>
            <a:endParaRPr b="1" sz="3000">
              <a:solidFill>
                <a:srgbClr val="C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C00000"/>
                </a:solidFill>
              </a:rPr>
              <a:t>in response group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848" name="Google Shape;848;g7a3a3e1b6fb26ce9_893"/>
          <p:cNvSpPr/>
          <p:nvPr/>
        </p:nvSpPr>
        <p:spPr>
          <a:xfrm>
            <a:off x="555600" y="405775"/>
            <a:ext cx="8032800" cy="6021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</a:rPr>
              <a:t>pTau</a:t>
            </a:r>
            <a:endParaRPr b="1" sz="2500">
              <a:solidFill>
                <a:schemeClr val="lt1"/>
              </a:solidFill>
            </a:endParaRPr>
          </a:p>
        </p:txBody>
      </p:sp>
      <p:sp>
        <p:nvSpPr>
          <p:cNvPr id="849" name="Google Shape;849;g7a3a3e1b6fb26ce9_893"/>
          <p:cNvSpPr/>
          <p:nvPr/>
        </p:nvSpPr>
        <p:spPr>
          <a:xfrm rot="8623501">
            <a:off x="3289337" y="1941870"/>
            <a:ext cx="1704692" cy="1722987"/>
          </a:xfrm>
          <a:prstGeom prst="rtTriangle">
            <a:avLst/>
          </a:prstGeom>
          <a:solidFill>
            <a:srgbClr val="E6EF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0" name="Google Shape;850;g7a3a3e1b6fb26ce9_8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0435" y="1143273"/>
            <a:ext cx="1823764" cy="956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1" name="Google Shape;851;g7a3a3e1b6fb26ce9_893"/>
          <p:cNvPicPr preferRelativeResize="0"/>
          <p:nvPr/>
        </p:nvPicPr>
        <p:blipFill rotWithShape="1">
          <a:blip r:embed="rId4">
            <a:alphaModFix/>
          </a:blip>
          <a:srcRect b="47643" l="73178" r="11053" t="0"/>
          <a:stretch/>
        </p:blipFill>
        <p:spPr>
          <a:xfrm rot="-8379429">
            <a:off x="4650783" y="1158261"/>
            <a:ext cx="367919" cy="354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Google Shape;852;g7a3a3e1b6fb26ce9_893"/>
          <p:cNvPicPr preferRelativeResize="0"/>
          <p:nvPr/>
        </p:nvPicPr>
        <p:blipFill rotWithShape="1">
          <a:blip r:embed="rId4">
            <a:alphaModFix/>
          </a:blip>
          <a:srcRect b="47643" l="73178" r="11053" t="0"/>
          <a:stretch/>
        </p:blipFill>
        <p:spPr>
          <a:xfrm rot="8522621">
            <a:off x="5046336" y="1158773"/>
            <a:ext cx="368964" cy="35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" name="Google Shape;853;g7a3a3e1b6fb26ce9_8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1549" y="2199158"/>
            <a:ext cx="3584749" cy="1322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4" name="Google Shape;854;g7a3a3e1b6fb26ce9_893"/>
          <p:cNvPicPr preferRelativeResize="0"/>
          <p:nvPr/>
        </p:nvPicPr>
        <p:blipFill rotWithShape="1">
          <a:blip r:embed="rId4">
            <a:alphaModFix/>
          </a:blip>
          <a:srcRect b="47643" l="73178" r="11053" t="0"/>
          <a:stretch/>
        </p:blipFill>
        <p:spPr>
          <a:xfrm rot="5062862">
            <a:off x="3353419" y="1082972"/>
            <a:ext cx="367906" cy="354532"/>
          </a:xfrm>
          <a:prstGeom prst="rect">
            <a:avLst/>
          </a:prstGeom>
          <a:noFill/>
          <a:ln>
            <a:noFill/>
          </a:ln>
        </p:spPr>
      </p:pic>
      <p:sp>
        <p:nvSpPr>
          <p:cNvPr id="855" name="Google Shape;855;g7a3a3e1b6fb26ce9_893"/>
          <p:cNvSpPr/>
          <p:nvPr/>
        </p:nvSpPr>
        <p:spPr>
          <a:xfrm>
            <a:off x="4269116" y="1555358"/>
            <a:ext cx="113400" cy="84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g7a3a3e1b6fb26ce9_893"/>
          <p:cNvSpPr txBox="1"/>
          <p:nvPr/>
        </p:nvSpPr>
        <p:spPr>
          <a:xfrm>
            <a:off x="3137672" y="2997275"/>
            <a:ext cx="772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</a:rPr>
              <a:t>pTau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7" name="Google Shape;857;g7a3a3e1b6fb26ce9_893"/>
          <p:cNvGrpSpPr/>
          <p:nvPr/>
        </p:nvGrpSpPr>
        <p:grpSpPr>
          <a:xfrm>
            <a:off x="1512052" y="1039066"/>
            <a:ext cx="1617197" cy="931563"/>
            <a:chOff x="3001789" y="737047"/>
            <a:chExt cx="3227938" cy="2934055"/>
          </a:xfrm>
        </p:grpSpPr>
        <p:pic>
          <p:nvPicPr>
            <p:cNvPr id="858" name="Google Shape;858;g7a3a3e1b6fb26ce9_893"/>
            <p:cNvPicPr preferRelativeResize="0"/>
            <p:nvPr/>
          </p:nvPicPr>
          <p:blipFill rotWithShape="1">
            <a:blip r:embed="rId6">
              <a:alphaModFix amt="51000"/>
            </a:blip>
            <a:srcRect b="0" l="34453" r="34988" t="0"/>
            <a:stretch/>
          </p:blipFill>
          <p:spPr>
            <a:xfrm>
              <a:off x="3160418" y="1890524"/>
              <a:ext cx="2474489" cy="12617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9" name="Google Shape;859;g7a3a3e1b6fb26ce9_893"/>
            <p:cNvSpPr txBox="1"/>
            <p:nvPr/>
          </p:nvSpPr>
          <p:spPr>
            <a:xfrm>
              <a:off x="4770527" y="1132116"/>
              <a:ext cx="14592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lang="en-US" sz="1800">
                  <a:solidFill>
                    <a:schemeClr val="dk1"/>
                  </a:solidFill>
                </a:rPr>
                <a:t>Aβ</a:t>
              </a:r>
              <a:endParaRPr b="1" i="0" sz="1800" u="none" cap="none" strike="noStrike">
                <a:solidFill>
                  <a:schemeClr val="dk1"/>
                </a:solidFill>
              </a:endParaRPr>
            </a:p>
          </p:txBody>
        </p:sp>
        <p:grpSp>
          <p:nvGrpSpPr>
            <p:cNvPr id="860" name="Google Shape;860;g7a3a3e1b6fb26ce9_893"/>
            <p:cNvGrpSpPr/>
            <p:nvPr/>
          </p:nvGrpSpPr>
          <p:grpSpPr>
            <a:xfrm>
              <a:off x="4167236" y="737047"/>
              <a:ext cx="394282" cy="2934055"/>
              <a:chOff x="6042300" y="882925"/>
              <a:chExt cx="418425" cy="3157275"/>
            </a:xfrm>
          </p:grpSpPr>
          <p:pic>
            <p:nvPicPr>
              <p:cNvPr id="861" name="Google Shape;861;g7a3a3e1b6fb26ce9_893"/>
              <p:cNvPicPr preferRelativeResize="0"/>
              <p:nvPr/>
            </p:nvPicPr>
            <p:blipFill rotWithShape="1">
              <a:blip r:embed="rId7">
                <a:alphaModFix/>
              </a:blip>
              <a:srcRect b="25473" l="0" r="0" t="0"/>
              <a:stretch/>
            </p:blipFill>
            <p:spPr>
              <a:xfrm>
                <a:off x="6042300" y="882925"/>
                <a:ext cx="418425" cy="17851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2" name="Google Shape;862;g7a3a3e1b6fb26ce9_893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57257"/>
              <a:stretch/>
            </p:blipFill>
            <p:spPr>
              <a:xfrm>
                <a:off x="6042300" y="3016425"/>
                <a:ext cx="418425" cy="10237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3" name="Google Shape;863;g7a3a3e1b6fb26ce9_893"/>
              <p:cNvPicPr preferRelativeResize="0"/>
              <p:nvPr/>
            </p:nvPicPr>
            <p:blipFill rotWithShape="1">
              <a:blip r:embed="rId7">
                <a:alphaModFix/>
              </a:blip>
              <a:srcRect b="25472" l="0" r="0" t="56145"/>
              <a:stretch/>
            </p:blipFill>
            <p:spPr>
              <a:xfrm>
                <a:off x="6042300" y="2608800"/>
                <a:ext cx="418425" cy="4402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64" name="Google Shape;864;g7a3a3e1b6fb26ce9_893"/>
            <p:cNvSpPr txBox="1"/>
            <p:nvPr/>
          </p:nvSpPr>
          <p:spPr>
            <a:xfrm>
              <a:off x="3001789" y="1158415"/>
              <a:ext cx="12462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lang="en-US" sz="1800"/>
                <a:t>p75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65" name="Google Shape;865;g7a3a3e1b6fb26ce9_89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1106853">
            <a:off x="3006155" y="1578677"/>
            <a:ext cx="529123" cy="156353"/>
          </a:xfrm>
          <a:prstGeom prst="rect">
            <a:avLst/>
          </a:prstGeom>
          <a:noFill/>
          <a:ln>
            <a:noFill/>
          </a:ln>
        </p:spPr>
      </p:pic>
      <p:sp>
        <p:nvSpPr>
          <p:cNvPr id="866" name="Google Shape;866;g7a3a3e1b6fb26ce9_893"/>
          <p:cNvSpPr/>
          <p:nvPr/>
        </p:nvSpPr>
        <p:spPr>
          <a:xfrm>
            <a:off x="2252179" y="883038"/>
            <a:ext cx="821100" cy="905100"/>
          </a:xfrm>
          <a:prstGeom prst="mathMultiply">
            <a:avLst>
              <a:gd fmla="val 23520" name="adj1"/>
            </a:avLst>
          </a:prstGeom>
          <a:solidFill>
            <a:srgbClr val="C00000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g7a3a3e1b6fb26ce9_893"/>
          <p:cNvSpPr txBox="1"/>
          <p:nvPr/>
        </p:nvSpPr>
        <p:spPr>
          <a:xfrm>
            <a:off x="6844800" y="1104638"/>
            <a:ext cx="174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(Manucat-Tan et al., 2019, Aging)</a:t>
            </a:r>
            <a:endParaRPr sz="1500"/>
          </a:p>
        </p:txBody>
      </p:sp>
      <p:pic>
        <p:nvPicPr>
          <p:cNvPr id="868" name="Google Shape;868;g7a3a3e1b6fb26ce9_893"/>
          <p:cNvPicPr preferRelativeResize="0"/>
          <p:nvPr/>
        </p:nvPicPr>
        <p:blipFill rotWithShape="1">
          <a:blip r:embed="rId9">
            <a:alphaModFix/>
          </a:blip>
          <a:srcRect b="16990" l="0" r="0" t="68336"/>
          <a:stretch/>
        </p:blipFill>
        <p:spPr>
          <a:xfrm>
            <a:off x="2201675" y="1129195"/>
            <a:ext cx="171175" cy="1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7a3a3e1b6fb26ce9_1009"/>
          <p:cNvSpPr/>
          <p:nvPr/>
        </p:nvSpPr>
        <p:spPr>
          <a:xfrm>
            <a:off x="555600" y="405775"/>
            <a:ext cx="8032800" cy="6021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</a:rPr>
              <a:t>sTREM2</a:t>
            </a:r>
            <a:endParaRPr b="1" sz="2500">
              <a:solidFill>
                <a:schemeClr val="lt1"/>
              </a:solidFill>
            </a:endParaRPr>
          </a:p>
        </p:txBody>
      </p:sp>
      <p:sp>
        <p:nvSpPr>
          <p:cNvPr id="875" name="Google Shape;875;g7a3a3e1b6fb26ce9_1009"/>
          <p:cNvSpPr txBox="1"/>
          <p:nvPr/>
        </p:nvSpPr>
        <p:spPr>
          <a:xfrm>
            <a:off x="1442625" y="3307975"/>
            <a:ext cx="6214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C00000"/>
                </a:solidFill>
              </a:rPr>
              <a:t>Significantly decreased </a:t>
            </a:r>
            <a:endParaRPr b="1" sz="3000">
              <a:solidFill>
                <a:srgbClr val="C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C00000"/>
                </a:solidFill>
              </a:rPr>
              <a:t>in response group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876" name="Google Shape;876;g7a3a3e1b6fb26ce9_1009"/>
          <p:cNvSpPr/>
          <p:nvPr/>
        </p:nvSpPr>
        <p:spPr>
          <a:xfrm rot="8623501">
            <a:off x="3289337" y="1941870"/>
            <a:ext cx="1704692" cy="1722987"/>
          </a:xfrm>
          <a:prstGeom prst="rtTriangle">
            <a:avLst/>
          </a:prstGeom>
          <a:solidFill>
            <a:srgbClr val="E6EF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7" name="Google Shape;877;g7a3a3e1b6fb26ce9_10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0435" y="1143273"/>
            <a:ext cx="1823764" cy="956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8" name="Google Shape;878;g7a3a3e1b6fb26ce9_1009"/>
          <p:cNvPicPr preferRelativeResize="0"/>
          <p:nvPr/>
        </p:nvPicPr>
        <p:blipFill rotWithShape="1">
          <a:blip r:embed="rId4">
            <a:alphaModFix/>
          </a:blip>
          <a:srcRect b="47643" l="73178" r="11053" t="0"/>
          <a:stretch/>
        </p:blipFill>
        <p:spPr>
          <a:xfrm rot="-8379429">
            <a:off x="4650783" y="1158261"/>
            <a:ext cx="367919" cy="354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9" name="Google Shape;879;g7a3a3e1b6fb26ce9_1009"/>
          <p:cNvPicPr preferRelativeResize="0"/>
          <p:nvPr/>
        </p:nvPicPr>
        <p:blipFill rotWithShape="1">
          <a:blip r:embed="rId4">
            <a:alphaModFix/>
          </a:blip>
          <a:srcRect b="47643" l="73178" r="11053" t="0"/>
          <a:stretch/>
        </p:blipFill>
        <p:spPr>
          <a:xfrm rot="8522621">
            <a:off x="5046336" y="1158773"/>
            <a:ext cx="368964" cy="35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Google Shape;880;g7a3a3e1b6fb26ce9_10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1549" y="2199158"/>
            <a:ext cx="3584749" cy="1322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1" name="Google Shape;881;g7a3a3e1b6fb26ce9_1009"/>
          <p:cNvPicPr preferRelativeResize="0"/>
          <p:nvPr/>
        </p:nvPicPr>
        <p:blipFill rotWithShape="1">
          <a:blip r:embed="rId4">
            <a:alphaModFix/>
          </a:blip>
          <a:srcRect b="47643" l="73178" r="11053" t="0"/>
          <a:stretch/>
        </p:blipFill>
        <p:spPr>
          <a:xfrm rot="5062862">
            <a:off x="3353419" y="1082972"/>
            <a:ext cx="367906" cy="354532"/>
          </a:xfrm>
          <a:prstGeom prst="rect">
            <a:avLst/>
          </a:prstGeom>
          <a:noFill/>
          <a:ln>
            <a:noFill/>
          </a:ln>
        </p:spPr>
      </p:pic>
      <p:sp>
        <p:nvSpPr>
          <p:cNvPr id="882" name="Google Shape;882;g7a3a3e1b6fb26ce9_1009"/>
          <p:cNvSpPr/>
          <p:nvPr/>
        </p:nvSpPr>
        <p:spPr>
          <a:xfrm>
            <a:off x="4269116" y="1555358"/>
            <a:ext cx="113400" cy="84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g7a3a3e1b6fb26ce9_1009"/>
          <p:cNvSpPr txBox="1"/>
          <p:nvPr/>
        </p:nvSpPr>
        <p:spPr>
          <a:xfrm>
            <a:off x="3137672" y="2997275"/>
            <a:ext cx="772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</a:rPr>
              <a:t>pTau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g7a3a3e1b6fb26ce9_1009"/>
          <p:cNvSpPr txBox="1"/>
          <p:nvPr/>
        </p:nvSpPr>
        <p:spPr>
          <a:xfrm>
            <a:off x="5804772" y="2151245"/>
            <a:ext cx="1548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</a:rPr>
              <a:t>Neurofibrillary </a:t>
            </a:r>
            <a:endParaRPr b="1" sz="15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</a:rPr>
              <a:t>tangle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5" name="Google Shape;885;g7a3a3e1b6fb26ce9_10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 rot="2966835">
            <a:off x="5950169" y="1749396"/>
            <a:ext cx="474698" cy="200306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g7a3a3e1b6fb26ce9_1009"/>
          <p:cNvSpPr txBox="1"/>
          <p:nvPr/>
        </p:nvSpPr>
        <p:spPr>
          <a:xfrm>
            <a:off x="6844800" y="1104638"/>
            <a:ext cx="1743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(Elshaer et al., 2019, Diabetologia)</a:t>
            </a:r>
            <a:endParaRPr sz="15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2" name="Google Shape;892;g195e4a59188_0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1100" y="0"/>
            <a:ext cx="923912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3" name="Google Shape;893;g195e4a59188_0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3" y="0"/>
            <a:ext cx="91304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4" name="Google Shape;894;g195e4a59188_0_45"/>
          <p:cNvSpPr txBox="1"/>
          <p:nvPr/>
        </p:nvSpPr>
        <p:spPr>
          <a:xfrm>
            <a:off x="259318" y="881944"/>
            <a:ext cx="4562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5000">
                <a:solidFill>
                  <a:schemeClr val="lt1"/>
                </a:solidFill>
              </a:rPr>
              <a:t>Significance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7a3a3e1b6fb26ce9_90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Significance </a:t>
            </a:r>
            <a:endParaRPr/>
          </a:p>
        </p:txBody>
      </p:sp>
      <p:sp>
        <p:nvSpPr>
          <p:cNvPr id="901" name="Google Shape;901;g7a3a3e1b6fb26ce9_901"/>
          <p:cNvSpPr/>
          <p:nvPr/>
        </p:nvSpPr>
        <p:spPr>
          <a:xfrm>
            <a:off x="457200" y="1383475"/>
            <a:ext cx="631800" cy="6021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lt1"/>
                </a:solidFill>
              </a:rPr>
              <a:t>1</a:t>
            </a:r>
            <a:endParaRPr b="1" sz="2500">
              <a:solidFill>
                <a:schemeClr val="lt1"/>
              </a:solidFill>
            </a:endParaRPr>
          </a:p>
        </p:txBody>
      </p:sp>
      <p:sp>
        <p:nvSpPr>
          <p:cNvPr id="902" name="Google Shape;902;g7a3a3e1b6fb26ce9_901"/>
          <p:cNvSpPr txBox="1"/>
          <p:nvPr/>
        </p:nvSpPr>
        <p:spPr>
          <a:xfrm>
            <a:off x="1402200" y="1407475"/>
            <a:ext cx="728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Longitudinal &amp; Multivariate</a:t>
            </a:r>
            <a:endParaRPr i="0" sz="3000" u="none" cap="none" strike="noStrike">
              <a:solidFill>
                <a:schemeClr val="dk1"/>
              </a:solidFill>
            </a:endParaRPr>
          </a:p>
        </p:txBody>
      </p:sp>
      <p:cxnSp>
        <p:nvCxnSpPr>
          <p:cNvPr id="903" name="Google Shape;903;g7a3a3e1b6fb26ce9_901"/>
          <p:cNvCxnSpPr/>
          <p:nvPr/>
        </p:nvCxnSpPr>
        <p:spPr>
          <a:xfrm>
            <a:off x="3270335" y="2553526"/>
            <a:ext cx="0" cy="16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4" name="Google Shape;904;g7a3a3e1b6fb26ce9_901"/>
          <p:cNvCxnSpPr/>
          <p:nvPr/>
        </p:nvCxnSpPr>
        <p:spPr>
          <a:xfrm rot="10800000">
            <a:off x="3270266" y="4162303"/>
            <a:ext cx="313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5" name="Google Shape;905;g7a3a3e1b6fb26ce9_901"/>
          <p:cNvSpPr txBox="1"/>
          <p:nvPr/>
        </p:nvSpPr>
        <p:spPr>
          <a:xfrm>
            <a:off x="4373665" y="4184898"/>
            <a:ext cx="92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Time</a:t>
            </a:r>
            <a:endParaRPr b="1" i="0" sz="2000" u="none" cap="none" strike="noStrike">
              <a:solidFill>
                <a:schemeClr val="dk1"/>
              </a:solidFill>
            </a:endParaRPr>
          </a:p>
        </p:txBody>
      </p:sp>
      <p:sp>
        <p:nvSpPr>
          <p:cNvPr id="906" name="Google Shape;906;g7a3a3e1b6fb26ce9_901"/>
          <p:cNvSpPr txBox="1"/>
          <p:nvPr/>
        </p:nvSpPr>
        <p:spPr>
          <a:xfrm>
            <a:off x="1600825" y="2903761"/>
            <a:ext cx="1545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CSF 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biomarker 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levels</a:t>
            </a:r>
            <a:endParaRPr b="1" i="0" sz="2000" u="none" cap="none" strike="noStrike">
              <a:solidFill>
                <a:schemeClr val="dk1"/>
              </a:solidFill>
            </a:endParaRPr>
          </a:p>
        </p:txBody>
      </p:sp>
      <p:sp>
        <p:nvSpPr>
          <p:cNvPr id="907" name="Google Shape;907;g7a3a3e1b6fb26ce9_901"/>
          <p:cNvSpPr/>
          <p:nvPr/>
        </p:nvSpPr>
        <p:spPr>
          <a:xfrm>
            <a:off x="3270289" y="2655669"/>
            <a:ext cx="2624463" cy="1483853"/>
          </a:xfrm>
          <a:custGeom>
            <a:rect b="b" l="l" r="r" t="t"/>
            <a:pathLst>
              <a:path extrusionOk="0" h="81508" w="125198">
                <a:moveTo>
                  <a:pt x="0" y="81508"/>
                </a:moveTo>
                <a:cubicBezTo>
                  <a:pt x="21865" y="81508"/>
                  <a:pt x="40186" y="59775"/>
                  <a:pt x="51778" y="41236"/>
                </a:cubicBezTo>
                <a:cubicBezTo>
                  <a:pt x="58562" y="30386"/>
                  <a:pt x="62058" y="16630"/>
                  <a:pt x="72050" y="8636"/>
                </a:cubicBezTo>
                <a:cubicBezTo>
                  <a:pt x="86048" y="-2563"/>
                  <a:pt x="107271" y="417"/>
                  <a:pt x="125198" y="417"/>
                </a:cubicBezTo>
              </a:path>
            </a:pathLst>
          </a:cu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8" name="Google Shape;908;g7a3a3e1b6fb26ce9_901"/>
          <p:cNvSpPr/>
          <p:nvPr/>
        </p:nvSpPr>
        <p:spPr>
          <a:xfrm>
            <a:off x="3432016" y="2655669"/>
            <a:ext cx="3300532" cy="1483853"/>
          </a:xfrm>
          <a:custGeom>
            <a:rect b="b" l="l" r="r" t="t"/>
            <a:pathLst>
              <a:path extrusionOk="0" h="81508" w="125198">
                <a:moveTo>
                  <a:pt x="0" y="81508"/>
                </a:moveTo>
                <a:cubicBezTo>
                  <a:pt x="21865" y="81508"/>
                  <a:pt x="40186" y="59775"/>
                  <a:pt x="51778" y="41236"/>
                </a:cubicBezTo>
                <a:cubicBezTo>
                  <a:pt x="58562" y="30386"/>
                  <a:pt x="62058" y="16630"/>
                  <a:pt x="72050" y="8636"/>
                </a:cubicBezTo>
                <a:cubicBezTo>
                  <a:pt x="86048" y="-2563"/>
                  <a:pt x="107271" y="417"/>
                  <a:pt x="125198" y="417"/>
                </a:cubicBezTo>
              </a:path>
            </a:pathLst>
          </a:cu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9" name="Google Shape;909;g7a3a3e1b6fb26ce9_901"/>
          <p:cNvSpPr/>
          <p:nvPr/>
        </p:nvSpPr>
        <p:spPr>
          <a:xfrm>
            <a:off x="3769300" y="2723126"/>
            <a:ext cx="2864660" cy="1431543"/>
          </a:xfrm>
          <a:custGeom>
            <a:rect b="b" l="l" r="r" t="t"/>
            <a:pathLst>
              <a:path extrusionOk="0" h="73972" w="127389">
                <a:moveTo>
                  <a:pt x="0" y="73972"/>
                </a:moveTo>
                <a:cubicBezTo>
                  <a:pt x="18203" y="71949"/>
                  <a:pt x="39644" y="71029"/>
                  <a:pt x="52599" y="58082"/>
                </a:cubicBezTo>
                <a:cubicBezTo>
                  <a:pt x="63873" y="46815"/>
                  <a:pt x="62117" y="26765"/>
                  <a:pt x="72324" y="14524"/>
                </a:cubicBezTo>
                <a:cubicBezTo>
                  <a:pt x="84481" y="-55"/>
                  <a:pt x="108407" y="4"/>
                  <a:pt x="127389" y="4"/>
                </a:cubicBezTo>
              </a:path>
            </a:pathLst>
          </a:custGeom>
          <a:noFill/>
          <a:ln cap="flat" cmpd="sng" w="28575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910" name="Google Shape;910;g7a3a3e1b6fb26ce9_901"/>
          <p:cNvCxnSpPr/>
          <p:nvPr/>
        </p:nvCxnSpPr>
        <p:spPr>
          <a:xfrm>
            <a:off x="4780356" y="2445047"/>
            <a:ext cx="5400" cy="172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911" name="Google Shape;911;g7a3a3e1b6fb26ce9_901"/>
          <p:cNvGrpSpPr/>
          <p:nvPr/>
        </p:nvGrpSpPr>
        <p:grpSpPr>
          <a:xfrm>
            <a:off x="3146237" y="2037783"/>
            <a:ext cx="3293516" cy="337484"/>
            <a:chOff x="1169366" y="1059825"/>
            <a:chExt cx="6622795" cy="1009826"/>
          </a:xfrm>
        </p:grpSpPr>
        <p:sp>
          <p:nvSpPr>
            <p:cNvPr id="912" name="Google Shape;912;g7a3a3e1b6fb26ce9_901"/>
            <p:cNvSpPr/>
            <p:nvPr/>
          </p:nvSpPr>
          <p:spPr>
            <a:xfrm>
              <a:off x="1169366" y="1059849"/>
              <a:ext cx="5056800" cy="952200"/>
            </a:xfrm>
            <a:prstGeom prst="roundRect">
              <a:avLst>
                <a:gd fmla="val 16667" name="adj"/>
              </a:avLst>
            </a:pr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g7a3a3e1b6fb26ce9_901"/>
            <p:cNvSpPr/>
            <p:nvPr/>
          </p:nvSpPr>
          <p:spPr>
            <a:xfrm>
              <a:off x="3388613" y="1059825"/>
              <a:ext cx="2057100" cy="952200"/>
            </a:xfrm>
            <a:prstGeom prst="roundRect">
              <a:avLst>
                <a:gd fmla="val 16667" name="adj"/>
              </a:avLst>
            </a:pr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g7a3a3e1b6fb26ce9_901"/>
            <p:cNvSpPr/>
            <p:nvPr/>
          </p:nvSpPr>
          <p:spPr>
            <a:xfrm>
              <a:off x="5652313" y="1059825"/>
              <a:ext cx="2057100" cy="952200"/>
            </a:xfrm>
            <a:prstGeom prst="roundRect">
              <a:avLst>
                <a:gd fmla="val 16667" name="adj"/>
              </a:avLst>
            </a:pr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g7a3a3e1b6fb26ce9_901"/>
            <p:cNvSpPr txBox="1"/>
            <p:nvPr/>
          </p:nvSpPr>
          <p:spPr>
            <a:xfrm>
              <a:off x="3526459" y="1091010"/>
              <a:ext cx="1635900" cy="9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lang="en-US" sz="1500">
                  <a:solidFill>
                    <a:srgbClr val="E06666"/>
                  </a:solidFill>
                </a:rPr>
                <a:t>pTau</a:t>
              </a:r>
              <a:endParaRPr b="1" i="0" sz="1500" u="none" cap="none" strike="noStrike">
                <a:solidFill>
                  <a:srgbClr val="E06666"/>
                </a:solidFill>
              </a:endParaRPr>
            </a:p>
          </p:txBody>
        </p:sp>
        <p:sp>
          <p:nvSpPr>
            <p:cNvPr id="916" name="Google Shape;916;g7a3a3e1b6fb26ce9_901"/>
            <p:cNvSpPr txBox="1"/>
            <p:nvPr/>
          </p:nvSpPr>
          <p:spPr>
            <a:xfrm>
              <a:off x="5607861" y="1102451"/>
              <a:ext cx="2184300" cy="9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lang="en-US" sz="1500">
                  <a:solidFill>
                    <a:srgbClr val="674EA7"/>
                  </a:solidFill>
                </a:rPr>
                <a:t>sTREM2</a:t>
              </a:r>
              <a:endParaRPr b="1" i="0" sz="1500" u="none" cap="none" strike="noStrike">
                <a:solidFill>
                  <a:srgbClr val="674EA7"/>
                </a:solidFill>
              </a:endParaRPr>
            </a:p>
          </p:txBody>
        </p:sp>
        <p:sp>
          <p:nvSpPr>
            <p:cNvPr id="917" name="Google Shape;917;g7a3a3e1b6fb26ce9_901"/>
            <p:cNvSpPr txBox="1"/>
            <p:nvPr/>
          </p:nvSpPr>
          <p:spPr>
            <a:xfrm>
              <a:off x="1505751" y="1099863"/>
              <a:ext cx="1163700" cy="9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lang="en-US" sz="1500">
                  <a:solidFill>
                    <a:srgbClr val="3C78D8"/>
                  </a:solidFill>
                </a:rPr>
                <a:t>Aβ</a:t>
              </a:r>
              <a:endParaRPr b="1" i="0" sz="1500" u="none" cap="none" strike="noStrike">
                <a:solidFill>
                  <a:srgbClr val="3C78D8"/>
                </a:solidFill>
              </a:endParaRPr>
            </a:p>
          </p:txBody>
        </p:sp>
        <p:pic>
          <p:nvPicPr>
            <p:cNvPr id="918" name="Google Shape;918;g7a3a3e1b6fb26ce9_90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4442739" y="1371649"/>
              <a:ext cx="834725" cy="32855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919" name="Google Shape;919;g7a3a3e1b6fb26ce9_901"/>
          <p:cNvCxnSpPr/>
          <p:nvPr/>
        </p:nvCxnSpPr>
        <p:spPr>
          <a:xfrm>
            <a:off x="5551955" y="2445047"/>
            <a:ext cx="5400" cy="172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20" name="Google Shape;920;g7a3a3e1b6fb26ce9_901"/>
          <p:cNvCxnSpPr/>
          <p:nvPr/>
        </p:nvCxnSpPr>
        <p:spPr>
          <a:xfrm>
            <a:off x="4050357" y="2445047"/>
            <a:ext cx="5400" cy="172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921" name="Google Shape;921;g7a3a3e1b6fb26ce9_901"/>
          <p:cNvPicPr preferRelativeResize="0"/>
          <p:nvPr/>
        </p:nvPicPr>
        <p:blipFill rotWithShape="1">
          <a:blip r:embed="rId4">
            <a:alphaModFix/>
          </a:blip>
          <a:srcRect b="16990" l="0" r="0" t="68336"/>
          <a:stretch/>
        </p:blipFill>
        <p:spPr>
          <a:xfrm>
            <a:off x="3641875" y="2130388"/>
            <a:ext cx="175625" cy="15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7a3a3e1b6fb26ce9_913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Significance </a:t>
            </a:r>
            <a:endParaRPr/>
          </a:p>
        </p:txBody>
      </p:sp>
      <p:sp>
        <p:nvSpPr>
          <p:cNvPr id="928" name="Google Shape;928;g7a3a3e1b6fb26ce9_913"/>
          <p:cNvSpPr/>
          <p:nvPr/>
        </p:nvSpPr>
        <p:spPr>
          <a:xfrm>
            <a:off x="457200" y="1387202"/>
            <a:ext cx="631800" cy="6021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lt1"/>
                </a:solidFill>
              </a:rPr>
              <a:t>2</a:t>
            </a:r>
            <a:endParaRPr b="1" sz="2500">
              <a:solidFill>
                <a:schemeClr val="lt1"/>
              </a:solidFill>
            </a:endParaRPr>
          </a:p>
        </p:txBody>
      </p:sp>
      <p:sp>
        <p:nvSpPr>
          <p:cNvPr id="929" name="Google Shape;929;g7a3a3e1b6fb26ce9_913"/>
          <p:cNvSpPr txBox="1"/>
          <p:nvPr/>
        </p:nvSpPr>
        <p:spPr>
          <a:xfrm>
            <a:off x="1402200" y="1387200"/>
            <a:ext cx="728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Novel Phenotypes </a:t>
            </a:r>
            <a:endParaRPr i="0" sz="3000" u="none" cap="none" strike="noStrike">
              <a:solidFill>
                <a:schemeClr val="dk1"/>
              </a:solidFill>
            </a:endParaRPr>
          </a:p>
        </p:txBody>
      </p:sp>
      <p:sp>
        <p:nvSpPr>
          <p:cNvPr id="930" name="Google Shape;930;g7a3a3e1b6fb26ce9_913"/>
          <p:cNvSpPr/>
          <p:nvPr/>
        </p:nvSpPr>
        <p:spPr>
          <a:xfrm>
            <a:off x="5003437" y="2508898"/>
            <a:ext cx="1541100" cy="13110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g7a3a3e1b6fb26ce9_913"/>
          <p:cNvSpPr/>
          <p:nvPr/>
        </p:nvSpPr>
        <p:spPr>
          <a:xfrm>
            <a:off x="2599475" y="2506538"/>
            <a:ext cx="1941900" cy="16575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g7a3a3e1b6fb26ce9_913"/>
          <p:cNvSpPr/>
          <p:nvPr/>
        </p:nvSpPr>
        <p:spPr>
          <a:xfrm rot="-1460090">
            <a:off x="3754505" y="2683101"/>
            <a:ext cx="417164" cy="41721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g7a3a3e1b6fb26ce9_913"/>
          <p:cNvSpPr/>
          <p:nvPr/>
        </p:nvSpPr>
        <p:spPr>
          <a:xfrm rot="-1460090">
            <a:off x="2719465" y="3151733"/>
            <a:ext cx="417164" cy="41721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g7a3a3e1b6fb26ce9_913"/>
          <p:cNvSpPr/>
          <p:nvPr/>
        </p:nvSpPr>
        <p:spPr>
          <a:xfrm rot="-1460090">
            <a:off x="3571504" y="3607059"/>
            <a:ext cx="417164" cy="41721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g7a3a3e1b6fb26ce9_913"/>
          <p:cNvSpPr/>
          <p:nvPr/>
        </p:nvSpPr>
        <p:spPr>
          <a:xfrm rot="2022087">
            <a:off x="5300218" y="2658837"/>
            <a:ext cx="419021" cy="414772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g7a3a3e1b6fb26ce9_913"/>
          <p:cNvSpPr/>
          <p:nvPr/>
        </p:nvSpPr>
        <p:spPr>
          <a:xfrm rot="2022087">
            <a:off x="5867249" y="3255171"/>
            <a:ext cx="419021" cy="414772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7" name="Google Shape;937;g7a3a3e1b6fb26ce9_913"/>
          <p:cNvCxnSpPr>
            <a:stCxn id="933" idx="6"/>
            <a:endCxn id="932" idx="2"/>
          </p:cNvCxnSpPr>
          <p:nvPr/>
        </p:nvCxnSpPr>
        <p:spPr>
          <a:xfrm flipH="1" rot="10800000">
            <a:off x="3118097" y="2977688"/>
            <a:ext cx="654900" cy="29670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8" name="Google Shape;938;g7a3a3e1b6fb26ce9_913"/>
          <p:cNvCxnSpPr>
            <a:stCxn id="933" idx="5"/>
            <a:endCxn id="934" idx="1"/>
          </p:cNvCxnSpPr>
          <p:nvPr/>
        </p:nvCxnSpPr>
        <p:spPr>
          <a:xfrm>
            <a:off x="3119602" y="3435539"/>
            <a:ext cx="468900" cy="30480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9" name="Google Shape;939;g7a3a3e1b6fb26ce9_913"/>
          <p:cNvCxnSpPr>
            <a:stCxn id="935" idx="6"/>
            <a:endCxn id="936" idx="2"/>
          </p:cNvCxnSpPr>
          <p:nvPr/>
        </p:nvCxnSpPr>
        <p:spPr>
          <a:xfrm>
            <a:off x="5684028" y="2982472"/>
            <a:ext cx="218400" cy="36390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0" name="Google Shape;940;g7a3a3e1b6fb26ce9_913"/>
          <p:cNvCxnSpPr>
            <a:stCxn id="934" idx="6"/>
            <a:endCxn id="935" idx="3"/>
          </p:cNvCxnSpPr>
          <p:nvPr/>
        </p:nvCxnSpPr>
        <p:spPr>
          <a:xfrm flipH="1" rot="10800000">
            <a:off x="3970136" y="2908614"/>
            <a:ext cx="1339200" cy="821100"/>
          </a:xfrm>
          <a:prstGeom prst="straightConnector1">
            <a:avLst/>
          </a:prstGeom>
          <a:noFill/>
          <a:ln cap="flat" cmpd="sng" w="19050">
            <a:solidFill>
              <a:srgbClr val="F9CB9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1" name="Google Shape;941;g7a3a3e1b6fb26ce9_913"/>
          <p:cNvCxnSpPr/>
          <p:nvPr/>
        </p:nvCxnSpPr>
        <p:spPr>
          <a:xfrm flipH="1" rot="10800000">
            <a:off x="4154251" y="2896641"/>
            <a:ext cx="1154700" cy="58200"/>
          </a:xfrm>
          <a:prstGeom prst="straightConnector1">
            <a:avLst/>
          </a:prstGeom>
          <a:noFill/>
          <a:ln cap="flat" cmpd="sng" w="19050">
            <a:solidFill>
              <a:srgbClr val="B4A7D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2" name="Google Shape;942;g7a3a3e1b6fb26ce9_913"/>
          <p:cNvCxnSpPr/>
          <p:nvPr/>
        </p:nvCxnSpPr>
        <p:spPr>
          <a:xfrm>
            <a:off x="3117708" y="3274432"/>
            <a:ext cx="2758500" cy="230700"/>
          </a:xfrm>
          <a:prstGeom prst="straightConnector1">
            <a:avLst/>
          </a:prstGeom>
          <a:noFill/>
          <a:ln cap="flat" cmpd="sng" w="9525">
            <a:solidFill>
              <a:srgbClr val="D9D2E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3" name="Google Shape;943;g7a3a3e1b6fb26ce9_913"/>
          <p:cNvCxnSpPr/>
          <p:nvPr/>
        </p:nvCxnSpPr>
        <p:spPr>
          <a:xfrm flipH="1">
            <a:off x="3856438" y="3083978"/>
            <a:ext cx="187200" cy="534900"/>
          </a:xfrm>
          <a:prstGeom prst="straightConnector1">
            <a:avLst/>
          </a:prstGeom>
          <a:noFill/>
          <a:ln cap="flat" cmpd="sng" w="38100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4" name="Google Shape;944;g7a3a3e1b6fb26ce9_913"/>
          <p:cNvCxnSpPr>
            <a:stCxn id="932" idx="5"/>
            <a:endCxn id="936" idx="3"/>
          </p:cNvCxnSpPr>
          <p:nvPr/>
        </p:nvCxnSpPr>
        <p:spPr>
          <a:xfrm>
            <a:off x="4154642" y="2966907"/>
            <a:ext cx="1721700" cy="538200"/>
          </a:xfrm>
          <a:prstGeom prst="straightConnector1">
            <a:avLst/>
          </a:prstGeom>
          <a:noFill/>
          <a:ln cap="flat" cmpd="sng" w="19050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5" name="Google Shape;945;g7a3a3e1b6fb26ce9_913"/>
          <p:cNvSpPr txBox="1"/>
          <p:nvPr/>
        </p:nvSpPr>
        <p:spPr>
          <a:xfrm>
            <a:off x="2799875" y="2051125"/>
            <a:ext cx="154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Responder</a:t>
            </a:r>
            <a:endParaRPr b="1" sz="2000"/>
          </a:p>
        </p:txBody>
      </p:sp>
      <p:sp>
        <p:nvSpPr>
          <p:cNvPr id="946" name="Google Shape;946;g7a3a3e1b6fb26ce9_913"/>
          <p:cNvSpPr txBox="1"/>
          <p:nvPr/>
        </p:nvSpPr>
        <p:spPr>
          <a:xfrm>
            <a:off x="4715025" y="2084463"/>
            <a:ext cx="215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Non-Responder</a:t>
            </a:r>
            <a:endParaRPr b="1" sz="2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7a3a3e1b6fb26ce9_924"/>
          <p:cNvSpPr txBox="1"/>
          <p:nvPr/>
        </p:nvSpPr>
        <p:spPr>
          <a:xfrm>
            <a:off x="1402200" y="1410650"/>
            <a:ext cx="728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Advance Precision Medicine</a:t>
            </a:r>
            <a:endParaRPr i="0" sz="3000" u="none" cap="none" strike="noStrike">
              <a:solidFill>
                <a:schemeClr val="dk1"/>
              </a:solidFill>
            </a:endParaRPr>
          </a:p>
        </p:txBody>
      </p:sp>
      <p:sp>
        <p:nvSpPr>
          <p:cNvPr id="953" name="Google Shape;953;g7a3a3e1b6fb26ce9_924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Significance </a:t>
            </a:r>
            <a:endParaRPr/>
          </a:p>
        </p:txBody>
      </p:sp>
      <p:sp>
        <p:nvSpPr>
          <p:cNvPr id="954" name="Google Shape;954;g7a3a3e1b6fb26ce9_924"/>
          <p:cNvSpPr/>
          <p:nvPr/>
        </p:nvSpPr>
        <p:spPr>
          <a:xfrm>
            <a:off x="457200" y="1383475"/>
            <a:ext cx="631800" cy="6021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lt1"/>
                </a:solidFill>
              </a:rPr>
              <a:t>1</a:t>
            </a:r>
            <a:endParaRPr b="1" sz="2500">
              <a:solidFill>
                <a:schemeClr val="lt1"/>
              </a:solidFill>
            </a:endParaRPr>
          </a:p>
        </p:txBody>
      </p:sp>
      <p:sp>
        <p:nvSpPr>
          <p:cNvPr id="955" name="Google Shape;955;g7a3a3e1b6fb26ce9_924"/>
          <p:cNvSpPr/>
          <p:nvPr/>
        </p:nvSpPr>
        <p:spPr>
          <a:xfrm>
            <a:off x="457200" y="1383479"/>
            <a:ext cx="631800" cy="6021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lt1"/>
                </a:solidFill>
              </a:rPr>
              <a:t>3</a:t>
            </a:r>
            <a:endParaRPr b="1" sz="2500">
              <a:solidFill>
                <a:schemeClr val="lt1"/>
              </a:solidFill>
            </a:endParaRPr>
          </a:p>
        </p:txBody>
      </p:sp>
      <p:sp>
        <p:nvSpPr>
          <p:cNvPr id="956" name="Google Shape;956;g7a3a3e1b6fb26ce9_924"/>
          <p:cNvSpPr txBox="1"/>
          <p:nvPr/>
        </p:nvSpPr>
        <p:spPr>
          <a:xfrm>
            <a:off x="1402200" y="1407475"/>
            <a:ext cx="728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i="0" sz="3000" u="none" cap="none" strike="noStrike">
              <a:solidFill>
                <a:schemeClr val="dk1"/>
              </a:solidFill>
            </a:endParaRPr>
          </a:p>
        </p:txBody>
      </p:sp>
      <p:pic>
        <p:nvPicPr>
          <p:cNvPr id="957" name="Google Shape;957;g7a3a3e1b6fb26ce9_9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512" y="1917075"/>
            <a:ext cx="5188976" cy="249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a3a3e1b6fb26ce9_70"/>
          <p:cNvSpPr txBox="1"/>
          <p:nvPr/>
        </p:nvSpPr>
        <p:spPr>
          <a:xfrm>
            <a:off x="173251" y="82875"/>
            <a:ext cx="69741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0"/>
              <a:buFont typeface="Arial"/>
              <a:buNone/>
            </a:pPr>
            <a:r>
              <a:rPr b="1" lang="en-US" sz="4050">
                <a:solidFill>
                  <a:srgbClr val="3B1B70"/>
                </a:solidFill>
              </a:rPr>
              <a:t>Alzheimer’s Disease (AD)</a:t>
            </a:r>
            <a:endParaRPr b="0" i="0" sz="2400" u="none" cap="none" strike="noStrike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" name="Google Shape;140;g7a3a3e1b6fb26ce9_70"/>
          <p:cNvGrpSpPr/>
          <p:nvPr/>
        </p:nvGrpSpPr>
        <p:grpSpPr>
          <a:xfrm>
            <a:off x="1820971" y="798672"/>
            <a:ext cx="5229608" cy="1744716"/>
            <a:chOff x="523063" y="882914"/>
            <a:chExt cx="8097876" cy="3157285"/>
          </a:xfrm>
        </p:grpSpPr>
        <p:pic>
          <p:nvPicPr>
            <p:cNvPr id="141" name="Google Shape;141;g7a3a3e1b6fb26ce9_7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23063" y="2119125"/>
              <a:ext cx="8097876" cy="126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g7a3a3e1b6fb26ce9_70"/>
            <p:cNvPicPr preferRelativeResize="0"/>
            <p:nvPr/>
          </p:nvPicPr>
          <p:blipFill rotWithShape="1">
            <a:blip r:embed="rId4">
              <a:alphaModFix/>
            </a:blip>
            <a:srcRect b="25473" l="0" r="0" t="0"/>
            <a:stretch/>
          </p:blipFill>
          <p:spPr>
            <a:xfrm>
              <a:off x="6042300" y="882925"/>
              <a:ext cx="418425" cy="17851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3" name="Google Shape;143;g7a3a3e1b6fb26ce9_70"/>
            <p:cNvGrpSpPr/>
            <p:nvPr/>
          </p:nvGrpSpPr>
          <p:grpSpPr>
            <a:xfrm>
              <a:off x="2566826" y="882914"/>
              <a:ext cx="1233150" cy="3157225"/>
              <a:chOff x="2566825" y="654325"/>
              <a:chExt cx="1233150" cy="3005450"/>
            </a:xfrm>
          </p:grpSpPr>
          <p:pic>
            <p:nvPicPr>
              <p:cNvPr id="144" name="Google Shape;144;g7a3a3e1b6fb26ce9_70"/>
              <p:cNvPicPr preferRelativeResize="0"/>
              <p:nvPr/>
            </p:nvPicPr>
            <p:blipFill rotWithShape="1">
              <a:blip r:embed="rId5">
                <a:alphaModFix/>
              </a:blip>
              <a:srcRect b="19328" l="0" r="0" t="0"/>
              <a:stretch/>
            </p:blipFill>
            <p:spPr>
              <a:xfrm>
                <a:off x="2566825" y="654325"/>
                <a:ext cx="1233150" cy="15468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5" name="Google Shape;145;g7a3a3e1b6fb26ce9_7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69154"/>
              <a:stretch/>
            </p:blipFill>
            <p:spPr>
              <a:xfrm>
                <a:off x="2566825" y="3068325"/>
                <a:ext cx="1233150" cy="5914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6" name="Google Shape;146;g7a3a3e1b6fb26ce9_70"/>
              <p:cNvPicPr preferRelativeResize="0"/>
              <p:nvPr/>
            </p:nvPicPr>
            <p:blipFill rotWithShape="1">
              <a:blip r:embed="rId5">
                <a:alphaModFix/>
              </a:blip>
              <a:srcRect b="19328" l="0" r="0" t="65766"/>
              <a:stretch/>
            </p:blipFill>
            <p:spPr>
              <a:xfrm>
                <a:off x="2566825" y="2067774"/>
                <a:ext cx="1233150" cy="10005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47" name="Google Shape;147;g7a3a3e1b6fb26ce9_70"/>
            <p:cNvPicPr preferRelativeResize="0"/>
            <p:nvPr/>
          </p:nvPicPr>
          <p:blipFill rotWithShape="1">
            <a:blip r:embed="rId4">
              <a:alphaModFix/>
            </a:blip>
            <a:srcRect b="0" l="0" r="0" t="57257"/>
            <a:stretch/>
          </p:blipFill>
          <p:spPr>
            <a:xfrm>
              <a:off x="6042300" y="3016425"/>
              <a:ext cx="418425" cy="1023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g7a3a3e1b6fb26ce9_70"/>
            <p:cNvPicPr preferRelativeResize="0"/>
            <p:nvPr/>
          </p:nvPicPr>
          <p:blipFill rotWithShape="1">
            <a:blip r:embed="rId4">
              <a:alphaModFix/>
            </a:blip>
            <a:srcRect b="25472" l="0" r="0" t="56145"/>
            <a:stretch/>
          </p:blipFill>
          <p:spPr>
            <a:xfrm>
              <a:off x="6042300" y="2608800"/>
              <a:ext cx="418425" cy="440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g7a3a3e1b6fb26ce9_70"/>
            <p:cNvSpPr txBox="1"/>
            <p:nvPr/>
          </p:nvSpPr>
          <p:spPr>
            <a:xfrm>
              <a:off x="1441895" y="1314150"/>
              <a:ext cx="1275600" cy="7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lang="en-US" sz="2200"/>
                <a:t>TrkA</a:t>
              </a:r>
              <a:endPara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g7a3a3e1b6fb26ce9_70"/>
            <p:cNvSpPr txBox="1"/>
            <p:nvPr/>
          </p:nvSpPr>
          <p:spPr>
            <a:xfrm>
              <a:off x="6403610" y="1314138"/>
              <a:ext cx="1275600" cy="7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lang="en-US" sz="2200"/>
                <a:t>p75</a:t>
              </a:r>
              <a:endPara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g7a3a3e1b6fb26ce9_70"/>
            <p:cNvSpPr/>
            <p:nvPr/>
          </p:nvSpPr>
          <p:spPr>
            <a:xfrm rot="-5400000">
              <a:off x="567996" y="1220726"/>
              <a:ext cx="1211700" cy="536100"/>
            </a:xfrm>
            <a:prstGeom prst="leftArrow">
              <a:avLst>
                <a:gd fmla="val 40811" name="adj1"/>
                <a:gd fmla="val 61037" name="adj2"/>
              </a:avLst>
            </a:prstGeom>
            <a:solidFill>
              <a:srgbClr val="C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g7a3a3e1b6fb26ce9_70"/>
            <p:cNvSpPr/>
            <p:nvPr/>
          </p:nvSpPr>
          <p:spPr>
            <a:xfrm rot="5400000">
              <a:off x="6993796" y="1220726"/>
              <a:ext cx="1211700" cy="536100"/>
            </a:xfrm>
            <a:prstGeom prst="leftArrow">
              <a:avLst>
                <a:gd fmla="val 40811" name="adj1"/>
                <a:gd fmla="val 61037" name="adj2"/>
              </a:avLst>
            </a:prstGeom>
            <a:solidFill>
              <a:srgbClr val="C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3" name="Google Shape;153;g7a3a3e1b6fb26ce9_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48873" y="2448450"/>
            <a:ext cx="1373800" cy="132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7a3a3e1b6fb26ce9_70"/>
          <p:cNvSpPr txBox="1"/>
          <p:nvPr/>
        </p:nvSpPr>
        <p:spPr>
          <a:xfrm>
            <a:off x="2396400" y="3773725"/>
            <a:ext cx="435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600"/>
              <a:t>Sphingomyelinase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7a3a3e1b6fb26ce9_70"/>
          <p:cNvSpPr txBox="1"/>
          <p:nvPr/>
        </p:nvSpPr>
        <p:spPr>
          <a:xfrm>
            <a:off x="7331600" y="3405363"/>
            <a:ext cx="174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(Costantini et al., 2005, Biochem J)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a3a3e1b6fb26ce9_49"/>
          <p:cNvSpPr txBox="1"/>
          <p:nvPr/>
        </p:nvSpPr>
        <p:spPr>
          <a:xfrm>
            <a:off x="173251" y="82875"/>
            <a:ext cx="69741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0"/>
              <a:buFont typeface="Arial"/>
              <a:buNone/>
            </a:pPr>
            <a:r>
              <a:rPr b="1" lang="en-US" sz="4050">
                <a:solidFill>
                  <a:srgbClr val="3B1B70"/>
                </a:solidFill>
              </a:rPr>
              <a:t>Alzheimer’s Disease (AD)</a:t>
            </a:r>
            <a:endParaRPr b="0" i="0" sz="2400" u="none" cap="none" strike="noStrike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7a3a3e1b6fb26ce9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4738" y="1550186"/>
            <a:ext cx="1644125" cy="15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7a3a3e1b6fb26ce9_49"/>
          <p:cNvSpPr txBox="1"/>
          <p:nvPr/>
        </p:nvSpPr>
        <p:spPr>
          <a:xfrm>
            <a:off x="3381900" y="3168200"/>
            <a:ext cx="2989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500"/>
              <a:t>Sphingomyelinase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g7a3a3e1b6fb26ce9_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7519782" y="1484406"/>
            <a:ext cx="774275" cy="1658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" name="Google Shape;165;g7a3a3e1b6fb26ce9_49"/>
          <p:cNvGrpSpPr/>
          <p:nvPr/>
        </p:nvGrpSpPr>
        <p:grpSpPr>
          <a:xfrm>
            <a:off x="325647" y="2007713"/>
            <a:ext cx="2572851" cy="774275"/>
            <a:chOff x="3367922" y="932625"/>
            <a:chExt cx="2572851" cy="774275"/>
          </a:xfrm>
        </p:grpSpPr>
        <p:pic>
          <p:nvPicPr>
            <p:cNvPr id="166" name="Google Shape;166;g7a3a3e1b6fb26ce9_49"/>
            <p:cNvPicPr preferRelativeResize="0"/>
            <p:nvPr/>
          </p:nvPicPr>
          <p:blipFill rotWithShape="1">
            <a:blip r:embed="rId4">
              <a:alphaModFix/>
            </a:blip>
            <a:srcRect b="45385" l="0" r="0" t="0"/>
            <a:stretch/>
          </p:blipFill>
          <p:spPr>
            <a:xfrm rot="-5400000">
              <a:off x="3433672" y="866875"/>
              <a:ext cx="774275" cy="905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g7a3a3e1b6fb26ce9_49"/>
            <p:cNvPicPr preferRelativeResize="0"/>
            <p:nvPr/>
          </p:nvPicPr>
          <p:blipFill rotWithShape="1">
            <a:blip r:embed="rId4">
              <a:alphaModFix/>
            </a:blip>
            <a:srcRect b="0" l="0" r="0" t="40571"/>
            <a:stretch/>
          </p:blipFill>
          <p:spPr>
            <a:xfrm rot="-5400000">
              <a:off x="5060835" y="826962"/>
              <a:ext cx="774275" cy="985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g7a3a3e1b6fb26ce9_49"/>
            <p:cNvPicPr preferRelativeResize="0"/>
            <p:nvPr/>
          </p:nvPicPr>
          <p:blipFill rotWithShape="1">
            <a:blip r:embed="rId4">
              <a:alphaModFix/>
            </a:blip>
            <a:srcRect b="42186" l="0" r="0" t="38816"/>
            <a:stretch/>
          </p:blipFill>
          <p:spPr>
            <a:xfrm rot="-5400000">
              <a:off x="4194750" y="901975"/>
              <a:ext cx="774275" cy="8355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g7a3a3e1b6fb26ce9_49"/>
          <p:cNvSpPr txBox="1"/>
          <p:nvPr/>
        </p:nvSpPr>
        <p:spPr>
          <a:xfrm>
            <a:off x="380420" y="2658775"/>
            <a:ext cx="2463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500"/>
              <a:t>Sphingomyelin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7a3a3e1b6fb26ce9_49"/>
          <p:cNvSpPr txBox="1"/>
          <p:nvPr/>
        </p:nvSpPr>
        <p:spPr>
          <a:xfrm>
            <a:off x="7067024" y="2659225"/>
            <a:ext cx="1700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500"/>
              <a:t>Ceramide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7a3a3e1b6fb26ce9_49"/>
          <p:cNvSpPr/>
          <p:nvPr/>
        </p:nvSpPr>
        <p:spPr>
          <a:xfrm rot="10800000">
            <a:off x="3032624" y="2126813"/>
            <a:ext cx="988500" cy="536100"/>
          </a:xfrm>
          <a:prstGeom prst="leftArrow">
            <a:avLst>
              <a:gd fmla="val 40811" name="adj1"/>
              <a:gd fmla="val 61037" name="adj2"/>
            </a:avLst>
          </a:prstGeom>
          <a:solidFill>
            <a:srgbClr val="674EA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7a3a3e1b6fb26ce9_49"/>
          <p:cNvSpPr/>
          <p:nvPr/>
        </p:nvSpPr>
        <p:spPr>
          <a:xfrm rot="10800000">
            <a:off x="5875374" y="2126800"/>
            <a:ext cx="988500" cy="536100"/>
          </a:xfrm>
          <a:prstGeom prst="leftArrow">
            <a:avLst>
              <a:gd fmla="val 40811" name="adj1"/>
              <a:gd fmla="val 61037" name="adj2"/>
            </a:avLst>
          </a:prstGeom>
          <a:solidFill>
            <a:srgbClr val="674EA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7a3a3e1b6fb26ce9_49"/>
          <p:cNvSpPr txBox="1"/>
          <p:nvPr/>
        </p:nvSpPr>
        <p:spPr>
          <a:xfrm>
            <a:off x="7331600" y="3405363"/>
            <a:ext cx="174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(Costantini et al., 2005, Biochem J)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a3a3e1b6fb26ce9_117"/>
          <p:cNvSpPr txBox="1"/>
          <p:nvPr/>
        </p:nvSpPr>
        <p:spPr>
          <a:xfrm>
            <a:off x="173251" y="82875"/>
            <a:ext cx="69741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0"/>
              <a:buFont typeface="Arial"/>
              <a:buNone/>
            </a:pPr>
            <a:r>
              <a:rPr b="1" lang="en-US" sz="4050">
                <a:solidFill>
                  <a:srgbClr val="3B1B70"/>
                </a:solidFill>
              </a:rPr>
              <a:t>Alzheimer’s Disease (AD)</a:t>
            </a:r>
            <a:endParaRPr b="0" i="0" sz="2400" u="none" cap="none" strike="noStrike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g7a3a3e1b6fb26ce9_117"/>
          <p:cNvPicPr preferRelativeResize="0"/>
          <p:nvPr/>
        </p:nvPicPr>
        <p:blipFill rotWithShape="1">
          <a:blip r:embed="rId3">
            <a:alphaModFix/>
          </a:blip>
          <a:srcRect b="0" l="0" r="65495" t="0"/>
          <a:stretch/>
        </p:blipFill>
        <p:spPr>
          <a:xfrm>
            <a:off x="370667" y="1890525"/>
            <a:ext cx="2794100" cy="126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7a3a3e1b6fb26ce9_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0825" y="1890525"/>
            <a:ext cx="2794100" cy="126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7a3a3e1b6fb26ce9_117"/>
          <p:cNvSpPr txBox="1"/>
          <p:nvPr/>
        </p:nvSpPr>
        <p:spPr>
          <a:xfrm>
            <a:off x="3590350" y="2282450"/>
            <a:ext cx="206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highlight>
                  <a:srgbClr val="FFD966"/>
                </a:highlight>
              </a:rPr>
              <a:t>Ceramide</a:t>
            </a:r>
            <a:endParaRPr b="0" i="0" sz="3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g7a3a3e1b6fb26ce9_117"/>
          <p:cNvPicPr preferRelativeResize="0"/>
          <p:nvPr/>
        </p:nvPicPr>
        <p:blipFill rotWithShape="1">
          <a:blip r:embed="rId3">
            <a:alphaModFix/>
          </a:blip>
          <a:srcRect b="0" l="67816" r="1706" t="0"/>
          <a:stretch/>
        </p:blipFill>
        <p:spPr>
          <a:xfrm>
            <a:off x="5862400" y="1890525"/>
            <a:ext cx="2468026" cy="126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7a3a3e1b6fb26ce9_117"/>
          <p:cNvPicPr preferRelativeResize="0"/>
          <p:nvPr/>
        </p:nvPicPr>
        <p:blipFill rotWithShape="1">
          <a:blip r:embed="rId5">
            <a:alphaModFix/>
          </a:blip>
          <a:srcRect b="60637" l="0" r="0" t="0"/>
          <a:stretch/>
        </p:blipFill>
        <p:spPr>
          <a:xfrm>
            <a:off x="4771088" y="836450"/>
            <a:ext cx="1541125" cy="101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7a3a3e1b6fb26ce9_117"/>
          <p:cNvPicPr preferRelativeResize="0"/>
          <p:nvPr/>
        </p:nvPicPr>
        <p:blipFill rotWithShape="1">
          <a:blip r:embed="rId5">
            <a:alphaModFix/>
          </a:blip>
          <a:srcRect b="0" l="0" r="0" t="64623"/>
          <a:stretch/>
        </p:blipFill>
        <p:spPr>
          <a:xfrm>
            <a:off x="4771088" y="3190050"/>
            <a:ext cx="1541125" cy="91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7a3a3e1b6fb26ce9_117"/>
          <p:cNvSpPr txBox="1"/>
          <p:nvPr/>
        </p:nvSpPr>
        <p:spPr>
          <a:xfrm>
            <a:off x="2750974" y="1106100"/>
            <a:ext cx="2064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500"/>
              <a:t>β secretase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7a3a3e1b6fb26ce9_117"/>
          <p:cNvSpPr txBox="1"/>
          <p:nvPr/>
        </p:nvSpPr>
        <p:spPr>
          <a:xfrm>
            <a:off x="2899750" y="3459700"/>
            <a:ext cx="200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500"/>
              <a:t>γ </a:t>
            </a:r>
            <a:r>
              <a:rPr b="1" lang="en-US" sz="2500"/>
              <a:t>secretase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7a3a3e1b6fb26ce9_117"/>
          <p:cNvSpPr txBox="1"/>
          <p:nvPr/>
        </p:nvSpPr>
        <p:spPr>
          <a:xfrm>
            <a:off x="7331600" y="3405363"/>
            <a:ext cx="1743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(Takasugi et al., 2015, </a:t>
            </a:r>
            <a:r>
              <a:rPr lang="en-US" sz="1500"/>
              <a:t>Biochem Biophys Res Commun</a:t>
            </a:r>
            <a:r>
              <a:rPr lang="en-US" sz="1500"/>
              <a:t>)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a3a3e1b6fb26ce9_148"/>
          <p:cNvSpPr txBox="1"/>
          <p:nvPr/>
        </p:nvSpPr>
        <p:spPr>
          <a:xfrm>
            <a:off x="173251" y="82875"/>
            <a:ext cx="69741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0"/>
              <a:buFont typeface="Arial"/>
              <a:buNone/>
            </a:pPr>
            <a:r>
              <a:rPr b="1" lang="en-US" sz="4050">
                <a:solidFill>
                  <a:srgbClr val="3B1B70"/>
                </a:solidFill>
              </a:rPr>
              <a:t>Alzheimer’s Disease (AD)</a:t>
            </a:r>
            <a:endParaRPr b="0" i="0" sz="2400" u="none" cap="none" strike="noStrike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g7a3a3e1b6fb26ce9_148"/>
          <p:cNvPicPr preferRelativeResize="0"/>
          <p:nvPr/>
        </p:nvPicPr>
        <p:blipFill rotWithShape="1">
          <a:blip r:embed="rId3">
            <a:alphaModFix/>
          </a:blip>
          <a:srcRect b="60637" l="0" r="0" t="0"/>
          <a:stretch/>
        </p:blipFill>
        <p:spPr>
          <a:xfrm>
            <a:off x="2483563" y="874225"/>
            <a:ext cx="1541125" cy="101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7a3a3e1b6fb26ce9_148"/>
          <p:cNvPicPr preferRelativeResize="0"/>
          <p:nvPr/>
        </p:nvPicPr>
        <p:blipFill rotWithShape="1">
          <a:blip r:embed="rId3">
            <a:alphaModFix/>
          </a:blip>
          <a:srcRect b="0" l="0" r="0" t="64623"/>
          <a:stretch/>
        </p:blipFill>
        <p:spPr>
          <a:xfrm>
            <a:off x="2334788" y="3224275"/>
            <a:ext cx="1541125" cy="91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7a3a3e1b6fb26ce9_148"/>
          <p:cNvSpPr txBox="1"/>
          <p:nvPr/>
        </p:nvSpPr>
        <p:spPr>
          <a:xfrm>
            <a:off x="463449" y="1143875"/>
            <a:ext cx="2064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500"/>
              <a:t>β secretase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7a3a3e1b6fb26ce9_148"/>
          <p:cNvSpPr txBox="1"/>
          <p:nvPr/>
        </p:nvSpPr>
        <p:spPr>
          <a:xfrm>
            <a:off x="463450" y="3493925"/>
            <a:ext cx="200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500"/>
              <a:t>γ secretase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g7a3a3e1b6fb26ce9_148"/>
          <p:cNvPicPr preferRelativeResize="0"/>
          <p:nvPr/>
        </p:nvPicPr>
        <p:blipFill rotWithShape="1">
          <a:blip r:embed="rId4">
            <a:alphaModFix amt="51000"/>
          </a:blip>
          <a:srcRect b="0" l="0" r="803" t="0"/>
          <a:stretch/>
        </p:blipFill>
        <p:spPr>
          <a:xfrm>
            <a:off x="370690" y="1890525"/>
            <a:ext cx="8032875" cy="1261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0" name="Google Shape;200;g7a3a3e1b6fb26ce9_148"/>
          <p:cNvGrpSpPr/>
          <p:nvPr/>
        </p:nvGrpSpPr>
        <p:grpSpPr>
          <a:xfrm>
            <a:off x="5463400" y="761650"/>
            <a:ext cx="379200" cy="2765849"/>
            <a:chOff x="5040950" y="739400"/>
            <a:chExt cx="379200" cy="2765849"/>
          </a:xfrm>
        </p:grpSpPr>
        <p:pic>
          <p:nvPicPr>
            <p:cNvPr id="201" name="Google Shape;201;g7a3a3e1b6fb26ce9_148"/>
            <p:cNvPicPr preferRelativeResize="0"/>
            <p:nvPr/>
          </p:nvPicPr>
          <p:blipFill rotWithShape="1">
            <a:blip r:embed="rId5">
              <a:alphaModFix/>
            </a:blip>
            <a:srcRect b="33105" l="0" r="0" t="0"/>
            <a:stretch/>
          </p:blipFill>
          <p:spPr>
            <a:xfrm>
              <a:off x="5040950" y="739400"/>
              <a:ext cx="379200" cy="149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" name="Google Shape;202;g7a3a3e1b6fb26ce9_148"/>
            <p:cNvPicPr preferRelativeResize="0"/>
            <p:nvPr/>
          </p:nvPicPr>
          <p:blipFill rotWithShape="1">
            <a:blip r:embed="rId5">
              <a:alphaModFix/>
            </a:blip>
            <a:srcRect b="10376" l="0" r="0" t="59238"/>
            <a:stretch/>
          </p:blipFill>
          <p:spPr>
            <a:xfrm>
              <a:off x="5040950" y="2142900"/>
              <a:ext cx="379200" cy="680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" name="Google Shape;203;g7a3a3e1b6fb26ce9_148"/>
            <p:cNvPicPr preferRelativeResize="0"/>
            <p:nvPr/>
          </p:nvPicPr>
          <p:blipFill rotWithShape="1">
            <a:blip r:embed="rId5">
              <a:alphaModFix/>
            </a:blip>
            <a:srcRect b="0" l="0" r="0" t="84247"/>
            <a:stretch/>
          </p:blipFill>
          <p:spPr>
            <a:xfrm>
              <a:off x="5040950" y="3152275"/>
              <a:ext cx="379200" cy="3529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" name="Google Shape;204;g7a3a3e1b6fb26ce9_148"/>
            <p:cNvPicPr preferRelativeResize="0"/>
            <p:nvPr/>
          </p:nvPicPr>
          <p:blipFill rotWithShape="1">
            <a:blip r:embed="rId5">
              <a:alphaModFix/>
            </a:blip>
            <a:srcRect b="32196" l="0" r="0" t="54573"/>
            <a:stretch/>
          </p:blipFill>
          <p:spPr>
            <a:xfrm>
              <a:off x="5040950" y="2742200"/>
              <a:ext cx="379200" cy="4100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5" name="Google Shape;205;g7a3a3e1b6fb26ce9_148"/>
          <p:cNvSpPr txBox="1"/>
          <p:nvPr/>
        </p:nvSpPr>
        <p:spPr>
          <a:xfrm>
            <a:off x="4120600" y="3460800"/>
            <a:ext cx="3064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500"/>
              <a:t>Amyloid </a:t>
            </a:r>
            <a:r>
              <a:rPr b="1" lang="en-US" sz="2500">
                <a:solidFill>
                  <a:schemeClr val="dk1"/>
                </a:solidFill>
              </a:rPr>
              <a:t>Precursor Protein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6" name="Google Shape;206;g7a3a3e1b6fb26ce9_148"/>
          <p:cNvCxnSpPr/>
          <p:nvPr/>
        </p:nvCxnSpPr>
        <p:spPr>
          <a:xfrm>
            <a:off x="5054575" y="2297525"/>
            <a:ext cx="1134000" cy="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7" name="Google Shape;207;g7a3a3e1b6fb26ce9_148"/>
          <p:cNvCxnSpPr/>
          <p:nvPr/>
        </p:nvCxnSpPr>
        <p:spPr>
          <a:xfrm>
            <a:off x="5054575" y="2754725"/>
            <a:ext cx="1134000" cy="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g7a3a3e1b6fb26ce9_170"/>
          <p:cNvPicPr preferRelativeResize="0"/>
          <p:nvPr/>
        </p:nvPicPr>
        <p:blipFill rotWithShape="1">
          <a:blip r:embed="rId3">
            <a:alphaModFix amt="51000"/>
          </a:blip>
          <a:srcRect b="0" l="0" r="803" t="0"/>
          <a:stretch/>
        </p:blipFill>
        <p:spPr>
          <a:xfrm>
            <a:off x="370690" y="1890525"/>
            <a:ext cx="8032875" cy="126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7a3a3e1b6fb26ce9_170"/>
          <p:cNvSpPr txBox="1"/>
          <p:nvPr/>
        </p:nvSpPr>
        <p:spPr>
          <a:xfrm>
            <a:off x="173251" y="82875"/>
            <a:ext cx="69741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0"/>
              <a:buFont typeface="Arial"/>
              <a:buNone/>
            </a:pPr>
            <a:r>
              <a:rPr b="1" lang="en-US" sz="4050">
                <a:solidFill>
                  <a:srgbClr val="3B1B70"/>
                </a:solidFill>
              </a:rPr>
              <a:t>Alzheimer’s Disease (AD)</a:t>
            </a:r>
            <a:endParaRPr b="0" i="0" sz="2400" u="none" cap="none" strike="noStrike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g7a3a3e1b6fb26ce9_170"/>
          <p:cNvPicPr preferRelativeResize="0"/>
          <p:nvPr/>
        </p:nvPicPr>
        <p:blipFill rotWithShape="1">
          <a:blip r:embed="rId4">
            <a:alphaModFix/>
          </a:blip>
          <a:srcRect b="60637" l="0" r="0" t="0"/>
          <a:stretch/>
        </p:blipFill>
        <p:spPr>
          <a:xfrm>
            <a:off x="2483563" y="874225"/>
            <a:ext cx="1541125" cy="101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7a3a3e1b6fb26ce9_170"/>
          <p:cNvPicPr preferRelativeResize="0"/>
          <p:nvPr/>
        </p:nvPicPr>
        <p:blipFill rotWithShape="1">
          <a:blip r:embed="rId4">
            <a:alphaModFix/>
          </a:blip>
          <a:srcRect b="0" l="0" r="0" t="64623"/>
          <a:stretch/>
        </p:blipFill>
        <p:spPr>
          <a:xfrm>
            <a:off x="2334788" y="3224275"/>
            <a:ext cx="1541125" cy="91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7a3a3e1b6fb26ce9_170"/>
          <p:cNvSpPr txBox="1"/>
          <p:nvPr/>
        </p:nvSpPr>
        <p:spPr>
          <a:xfrm>
            <a:off x="463449" y="1143875"/>
            <a:ext cx="2064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500"/>
              <a:t>β secretase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7a3a3e1b6fb26ce9_170"/>
          <p:cNvSpPr txBox="1"/>
          <p:nvPr/>
        </p:nvSpPr>
        <p:spPr>
          <a:xfrm>
            <a:off x="463450" y="3493925"/>
            <a:ext cx="200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500"/>
              <a:t>γ secretase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g7a3a3e1b6fb26ce9_170"/>
          <p:cNvPicPr preferRelativeResize="0"/>
          <p:nvPr/>
        </p:nvPicPr>
        <p:blipFill rotWithShape="1">
          <a:blip r:embed="rId5">
            <a:alphaModFix/>
          </a:blip>
          <a:srcRect b="33105" l="0" r="0" t="0"/>
          <a:stretch/>
        </p:blipFill>
        <p:spPr>
          <a:xfrm rot="499603">
            <a:off x="5603750" y="761650"/>
            <a:ext cx="379200" cy="149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7a3a3e1b6fb26ce9_170"/>
          <p:cNvPicPr preferRelativeResize="0"/>
          <p:nvPr/>
        </p:nvPicPr>
        <p:blipFill rotWithShape="1">
          <a:blip r:embed="rId5">
            <a:alphaModFix/>
          </a:blip>
          <a:srcRect b="16990" l="0" r="0" t="68336"/>
          <a:stretch/>
        </p:blipFill>
        <p:spPr>
          <a:xfrm>
            <a:off x="5463400" y="2368975"/>
            <a:ext cx="379200" cy="3287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1" name="Google Shape;221;g7a3a3e1b6fb26ce9_170"/>
          <p:cNvGrpSpPr/>
          <p:nvPr/>
        </p:nvGrpSpPr>
        <p:grpSpPr>
          <a:xfrm rot="-1086854">
            <a:off x="5603749" y="2897815"/>
            <a:ext cx="379185" cy="629624"/>
            <a:chOff x="5463400" y="2897850"/>
            <a:chExt cx="379200" cy="629650"/>
          </a:xfrm>
        </p:grpSpPr>
        <p:pic>
          <p:nvPicPr>
            <p:cNvPr id="222" name="Google Shape;222;g7a3a3e1b6fb26ce9_170"/>
            <p:cNvPicPr preferRelativeResize="0"/>
            <p:nvPr/>
          </p:nvPicPr>
          <p:blipFill rotWithShape="1">
            <a:blip r:embed="rId5">
              <a:alphaModFix/>
            </a:blip>
            <a:srcRect b="0" l="0" r="0" t="84247"/>
            <a:stretch/>
          </p:blipFill>
          <p:spPr>
            <a:xfrm>
              <a:off x="5463400" y="3174525"/>
              <a:ext cx="379200" cy="3529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g7a3a3e1b6fb26ce9_170"/>
            <p:cNvPicPr preferRelativeResize="0"/>
            <p:nvPr/>
          </p:nvPicPr>
          <p:blipFill rotWithShape="1">
            <a:blip r:embed="rId5">
              <a:alphaModFix/>
            </a:blip>
            <a:srcRect b="32196" l="0" r="0" t="58876"/>
            <a:stretch/>
          </p:blipFill>
          <p:spPr>
            <a:xfrm>
              <a:off x="5463400" y="2897850"/>
              <a:ext cx="379200" cy="2766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4" name="Google Shape;224;g7a3a3e1b6fb26ce9_170"/>
          <p:cNvSpPr txBox="1"/>
          <p:nvPr/>
        </p:nvSpPr>
        <p:spPr>
          <a:xfrm>
            <a:off x="4120600" y="3460800"/>
            <a:ext cx="3064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500"/>
              <a:t>Amyloid </a:t>
            </a:r>
            <a:r>
              <a:rPr b="1" lang="en-US" sz="2500">
                <a:solidFill>
                  <a:schemeClr val="dk1"/>
                </a:solidFill>
              </a:rPr>
              <a:t>Precursor Protein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Google Shape;225;g7a3a3e1b6fb26ce9_170"/>
          <p:cNvCxnSpPr/>
          <p:nvPr/>
        </p:nvCxnSpPr>
        <p:spPr>
          <a:xfrm>
            <a:off x="5054575" y="2297525"/>
            <a:ext cx="1134000" cy="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26" name="Google Shape;226;g7a3a3e1b6fb26ce9_170"/>
          <p:cNvCxnSpPr/>
          <p:nvPr/>
        </p:nvCxnSpPr>
        <p:spPr>
          <a:xfrm>
            <a:off x="5054575" y="2754725"/>
            <a:ext cx="1134000" cy="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27" name="Google Shape;227;g7a3a3e1b6fb26ce9_170"/>
          <p:cNvSpPr txBox="1"/>
          <p:nvPr/>
        </p:nvSpPr>
        <p:spPr>
          <a:xfrm>
            <a:off x="5994650" y="1499650"/>
            <a:ext cx="306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C00000"/>
                </a:solidFill>
              </a:rPr>
              <a:t>Amyloid </a:t>
            </a:r>
            <a:r>
              <a:rPr b="1" lang="en-US" sz="3000">
                <a:solidFill>
                  <a:srgbClr val="C00000"/>
                </a:solidFill>
              </a:rPr>
              <a:t>β (Aβ)</a:t>
            </a:r>
            <a:endParaRPr b="1" i="0" sz="3000" u="none" cap="none" strike="noStrike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2011-12-23T15:22:14Z</dcterms:created>
  <dc:creator>Jennifer Wilson</dc:creator>
</cp:coreProperties>
</file>