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90">
          <p15:clr>
            <a:srgbClr val="747775"/>
          </p15:clr>
        </p15:guide>
      </p15:sldGuideLst>
    </p:ext>
    <p:ext uri="GoogleSlidesCustomDataVersion2">
      <go:slidesCustomData xmlns:go="http://customooxmlschemas.google.com/" r:id="rId9" roundtripDataSignature="AMtx7mh2LsuH2HNL6dWHxJOZw8VuXBdE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9556B0-8DA3-4ABE-8CB4-45F469A1E3C6}">
  <a:tblStyle styleId="{679556B0-8DA3-4ABE-8CB4-45F469A1E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9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c919222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c91922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ec9192222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2193925" y="7680328"/>
            <a:ext cx="39503350" cy="21726526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11082337" y="-1208084"/>
            <a:ext cx="21726526" cy="395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109034584" y="50032926"/>
            <a:ext cx="134820662" cy="47404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3860783" y="2994664"/>
            <a:ext cx="134820662" cy="14148054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3291840" y="10226046"/>
            <a:ext cx="37307520" cy="70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6583680" y="18653760"/>
            <a:ext cx="30723840" cy="84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3079"/>
              </a:spcBef>
              <a:spcAft>
                <a:spcPts val="0"/>
              </a:spcAft>
              <a:buClr>
                <a:srgbClr val="888888"/>
              </a:buClr>
              <a:buSzPts val="15397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39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rgbClr val="888888"/>
              </a:buClr>
              <a:buSzPts val="11497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467102" y="21153124"/>
            <a:ext cx="37307520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195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467102" y="13952237"/>
            <a:ext cx="37307520" cy="72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 sz="9599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rgbClr val="888888"/>
              </a:buClr>
              <a:buSzPts val="8597"/>
              <a:buNone/>
              <a:defRPr sz="859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8"/>
              <a:buNone/>
              <a:defRPr sz="769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0530849" y="36865564"/>
            <a:ext cx="94442281" cy="10427970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1079373" lvl="0" marL="4572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398"/>
              <a:buChar char="•"/>
              <a:defRPr sz="13398"/>
            </a:lvl1pPr>
            <a:lvl2pPr indent="-958659" lvl="1" marL="9144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–"/>
              <a:defRPr sz="11497"/>
            </a:lvl2pPr>
            <a:lvl3pPr indent="-838136" lvl="2" marL="1371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3pPr>
            <a:lvl4pPr indent="-774509" lvl="3" marL="18288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–"/>
              <a:defRPr sz="8597"/>
            </a:lvl4pPr>
            <a:lvl5pPr indent="-774509" lvl="4" marL="22860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»"/>
              <a:defRPr sz="8597"/>
            </a:lvl5pPr>
            <a:lvl6pPr indent="-774509" lvl="5" marL="27432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6pPr>
            <a:lvl7pPr indent="-774509" lvl="6" marL="32004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7pPr>
            <a:lvl8pPr indent="-774509" lvl="7" marL="3657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8pPr>
            <a:lvl9pPr indent="-774509" lvl="8" marL="41148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105704663" y="36865564"/>
            <a:ext cx="94442281" cy="10427970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1079373" lvl="0" marL="4572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398"/>
              <a:buChar char="•"/>
              <a:defRPr sz="13398"/>
            </a:lvl1pPr>
            <a:lvl2pPr indent="-958659" lvl="1" marL="9144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–"/>
              <a:defRPr sz="11497"/>
            </a:lvl2pPr>
            <a:lvl3pPr indent="-838136" lvl="2" marL="1371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3pPr>
            <a:lvl4pPr indent="-774509" lvl="3" marL="18288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–"/>
              <a:defRPr sz="8597"/>
            </a:lvl4pPr>
            <a:lvl5pPr indent="-774509" lvl="4" marL="22860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»"/>
              <a:defRPr sz="8597"/>
            </a:lvl5pPr>
            <a:lvl6pPr indent="-774509" lvl="5" marL="27432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6pPr>
            <a:lvl7pPr indent="-774509" lvl="6" marL="32004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7pPr>
            <a:lvl8pPr indent="-774509" lvl="7" marL="3657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8pPr>
            <a:lvl9pPr indent="-774509" lvl="8" marL="41148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2194560" y="1318261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194560" y="7368552"/>
            <a:ext cx="19392902" cy="3070859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None/>
              <a:defRPr b="1" sz="11497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None/>
              <a:defRPr b="1" sz="9599"/>
            </a:lvl2pPr>
            <a:lvl3pPr indent="-228600" lvl="2" marL="1371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None/>
              <a:defRPr b="1" sz="8597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2194560" y="10439406"/>
            <a:ext cx="19392902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958659" lvl="0" marL="4572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•"/>
              <a:defRPr sz="11497"/>
            </a:lvl1pPr>
            <a:lvl2pPr indent="-838136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–"/>
              <a:defRPr sz="9599"/>
            </a:lvl2pPr>
            <a:lvl3pPr indent="-774509" lvl="2" marL="1371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3pPr>
            <a:lvl4pPr indent="-717423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–"/>
              <a:defRPr sz="7698"/>
            </a:lvl4pPr>
            <a:lvl5pPr indent="-717423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»"/>
              <a:defRPr sz="7698"/>
            </a:lvl5pPr>
            <a:lvl6pPr indent="-717423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6pPr>
            <a:lvl7pPr indent="-717423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7pPr>
            <a:lvl8pPr indent="-717423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8pPr>
            <a:lvl9pPr indent="-717422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22296132" y="7368552"/>
            <a:ext cx="19400521" cy="3070859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None/>
              <a:defRPr b="1" sz="11497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None/>
              <a:defRPr b="1" sz="9599"/>
            </a:lvl2pPr>
            <a:lvl3pPr indent="-228600" lvl="2" marL="1371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None/>
              <a:defRPr b="1" sz="8597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22296132" y="10439406"/>
            <a:ext cx="19400521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958659" lvl="0" marL="4572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•"/>
              <a:defRPr sz="11497"/>
            </a:lvl1pPr>
            <a:lvl2pPr indent="-838136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–"/>
              <a:defRPr sz="9599"/>
            </a:lvl2pPr>
            <a:lvl3pPr indent="-774509" lvl="2" marL="1371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3pPr>
            <a:lvl4pPr indent="-717423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–"/>
              <a:defRPr sz="7698"/>
            </a:lvl4pPr>
            <a:lvl5pPr indent="-717423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»"/>
              <a:defRPr sz="7698"/>
            </a:lvl5pPr>
            <a:lvl6pPr indent="-717423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6pPr>
            <a:lvl7pPr indent="-717423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7pPr>
            <a:lvl8pPr indent="-717423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8pPr>
            <a:lvl9pPr indent="-717422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5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17160242" y="1310648"/>
            <a:ext cx="24536400" cy="2809494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1206309" lvl="0" marL="457200" algn="l">
              <a:lnSpc>
                <a:spcPct val="100000"/>
              </a:lnSpc>
              <a:spcBef>
                <a:spcPts val="3079"/>
              </a:spcBef>
              <a:spcAft>
                <a:spcPts val="0"/>
              </a:spcAft>
              <a:buClr>
                <a:schemeClr val="dk1"/>
              </a:buClr>
              <a:buSzPts val="15397"/>
              <a:buChar char="•"/>
              <a:defRPr sz="15397"/>
            </a:lvl1pPr>
            <a:lvl2pPr indent="-1079373" lvl="1" marL="9144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398"/>
              <a:buChar char="–"/>
              <a:defRPr sz="13398"/>
            </a:lvl2pPr>
            <a:lvl3pPr indent="-958659" lvl="2" marL="13716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•"/>
              <a:defRPr sz="11497"/>
            </a:lvl3pPr>
            <a:lvl4pPr indent="-838136" lvl="3" marL="1828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–"/>
              <a:defRPr sz="9599"/>
            </a:lvl4pPr>
            <a:lvl5pPr indent="-838136" lvl="4" marL="22860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»"/>
              <a:defRPr sz="9599"/>
            </a:lvl5pPr>
            <a:lvl6pPr indent="-838136" lvl="5" marL="2743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6pPr>
            <a:lvl7pPr indent="-838136" lvl="6" marL="3200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7pPr>
            <a:lvl8pPr indent="-838136" lvl="7" marL="3657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8pPr>
            <a:lvl9pPr indent="-838136" lvl="8" marL="4114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2194563" y="6888490"/>
            <a:ext cx="14439902" cy="2251710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699"/>
              <a:buNone/>
              <a:defRPr sz="6699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4799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602982" y="23042885"/>
            <a:ext cx="26334720" cy="2720342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5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8602982" y="2941319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602982" y="25763232"/>
            <a:ext cx="26334720" cy="3863339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699"/>
              <a:buNone/>
              <a:defRPr sz="6699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4799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86274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193925" y="7680328"/>
            <a:ext cx="39503350" cy="21726526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1206309" lvl="0" marL="457200" marR="0" rtl="0" algn="l">
              <a:lnSpc>
                <a:spcPct val="100000"/>
              </a:lnSpc>
              <a:spcBef>
                <a:spcPts val="3079"/>
              </a:spcBef>
              <a:spcAft>
                <a:spcPts val="0"/>
              </a:spcAft>
              <a:buClr>
                <a:schemeClr val="dk1"/>
              </a:buClr>
              <a:buSzPts val="15397"/>
              <a:buFont typeface="Arial"/>
              <a:buChar char="•"/>
              <a:defRPr b="0" i="0" sz="153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373" lvl="1" marL="914400" marR="0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398"/>
              <a:buFont typeface="Arial"/>
              <a:buChar char="–"/>
              <a:defRPr b="0" i="0" sz="1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659" lvl="2" marL="1371600" marR="0" rtl="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Font typeface="Arial"/>
              <a:buChar char="•"/>
              <a:defRPr b="0" i="0" sz="114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136" lvl="3" marL="18288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–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136" lvl="4" marL="22860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»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136" lvl="5" marL="27432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•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136" lvl="6" marL="32004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•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136" lvl="7" marL="36576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•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136" lvl="8" marL="41148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•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22" Type="http://schemas.openxmlformats.org/officeDocument/2006/relationships/image" Target="../media/image17.png"/><Relationship Id="rId21" Type="http://schemas.openxmlformats.org/officeDocument/2006/relationships/image" Target="../media/image20.png"/><Relationship Id="rId24" Type="http://schemas.openxmlformats.org/officeDocument/2006/relationships/image" Target="../media/image19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26" Type="http://schemas.openxmlformats.org/officeDocument/2006/relationships/image" Target="../media/image24.png"/><Relationship Id="rId25" Type="http://schemas.openxmlformats.org/officeDocument/2006/relationships/image" Target="../media/image21.png"/><Relationship Id="rId27" Type="http://schemas.openxmlformats.org/officeDocument/2006/relationships/image" Target="../media/image23.png"/><Relationship Id="rId5" Type="http://schemas.openxmlformats.org/officeDocument/2006/relationships/hyperlink" Target="https://doi.org/10.1038/nri.2015.5" TargetMode="External"/><Relationship Id="rId6" Type="http://schemas.openxmlformats.org/officeDocument/2006/relationships/hyperlink" Target="https://medium.com/@chyun55555/how-to-find-the-optimal-number-of-clusters-with-r-dbf84988388b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2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3" Type="http://schemas.openxmlformats.org/officeDocument/2006/relationships/image" Target="../media/image7.png"/><Relationship Id="rId12" Type="http://schemas.openxmlformats.org/officeDocument/2006/relationships/image" Target="../media/image8.png"/><Relationship Id="rId15" Type="http://schemas.openxmlformats.org/officeDocument/2006/relationships/image" Target="../media/image9.png"/><Relationship Id="rId14" Type="http://schemas.openxmlformats.org/officeDocument/2006/relationships/image" Target="../media/image15.png"/><Relationship Id="rId17" Type="http://schemas.openxmlformats.org/officeDocument/2006/relationships/image" Target="../media/image13.png"/><Relationship Id="rId16" Type="http://schemas.openxmlformats.org/officeDocument/2006/relationships/image" Target="../media/image10.png"/><Relationship Id="rId19" Type="http://schemas.openxmlformats.org/officeDocument/2006/relationships/image" Target="../media/image18.png"/><Relationship Id="rId1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22" Type="http://schemas.openxmlformats.org/officeDocument/2006/relationships/image" Target="../media/image34.png"/><Relationship Id="rId21" Type="http://schemas.openxmlformats.org/officeDocument/2006/relationships/image" Target="../media/image37.png"/><Relationship Id="rId24" Type="http://schemas.openxmlformats.org/officeDocument/2006/relationships/image" Target="../media/image35.png"/><Relationship Id="rId23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26" Type="http://schemas.openxmlformats.org/officeDocument/2006/relationships/image" Target="../media/image42.png"/><Relationship Id="rId25" Type="http://schemas.openxmlformats.org/officeDocument/2006/relationships/image" Target="../media/image38.png"/><Relationship Id="rId28" Type="http://schemas.openxmlformats.org/officeDocument/2006/relationships/image" Target="../media/image39.png"/><Relationship Id="rId27" Type="http://schemas.openxmlformats.org/officeDocument/2006/relationships/image" Target="../media/image4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29" Type="http://schemas.openxmlformats.org/officeDocument/2006/relationships/image" Target="../media/image40.png"/><Relationship Id="rId7" Type="http://schemas.openxmlformats.org/officeDocument/2006/relationships/image" Target="../media/image7.png"/><Relationship Id="rId8" Type="http://schemas.openxmlformats.org/officeDocument/2006/relationships/image" Target="../media/image15.png"/><Relationship Id="rId31" Type="http://schemas.openxmlformats.org/officeDocument/2006/relationships/image" Target="../media/image44.png"/><Relationship Id="rId30" Type="http://schemas.openxmlformats.org/officeDocument/2006/relationships/image" Target="../media/image43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32" Type="http://schemas.openxmlformats.org/officeDocument/2006/relationships/image" Target="../media/image45.png"/><Relationship Id="rId13" Type="http://schemas.openxmlformats.org/officeDocument/2006/relationships/image" Target="../media/image26.png"/><Relationship Id="rId12" Type="http://schemas.openxmlformats.org/officeDocument/2006/relationships/image" Target="../media/image3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7" Type="http://schemas.openxmlformats.org/officeDocument/2006/relationships/image" Target="../media/image32.png"/><Relationship Id="rId16" Type="http://schemas.openxmlformats.org/officeDocument/2006/relationships/image" Target="../media/image29.png"/><Relationship Id="rId19" Type="http://schemas.openxmlformats.org/officeDocument/2006/relationships/image" Target="../media/image30.png"/><Relationship Id="rId1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12506275" y="18967375"/>
            <a:ext cx="11948150" cy="8988100"/>
            <a:chOff x="12506275" y="18662575"/>
            <a:chExt cx="11948150" cy="8988100"/>
          </a:xfrm>
        </p:grpSpPr>
        <p:pic>
          <p:nvPicPr>
            <p:cNvPr id="89" name="Google Shape;89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6275" y="18960625"/>
              <a:ext cx="11830050" cy="869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"/>
            <p:cNvSpPr txBox="1"/>
            <p:nvPr/>
          </p:nvSpPr>
          <p:spPr>
            <a:xfrm>
              <a:off x="23050425" y="25971150"/>
              <a:ext cx="14040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2473400" y="26357850"/>
              <a:ext cx="762000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 txBox="1"/>
            <p:nvPr/>
          </p:nvSpPr>
          <p:spPr>
            <a:xfrm>
              <a:off x="128110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IFBAP</a:t>
              </a:r>
              <a:endParaRPr sz="2500"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146398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CRP</a:t>
              </a:r>
              <a:endParaRPr sz="2500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166972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IL1b</a:t>
              </a:r>
              <a:endParaRPr sz="2500"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186784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IL1ra</a:t>
              </a:r>
              <a:endParaRPr sz="2500"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05834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IL2</a:t>
              </a:r>
              <a:endParaRPr sz="2500"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24884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IL4</a:t>
              </a:r>
              <a:endParaRPr sz="2500"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128110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IL5</a:t>
              </a:r>
              <a:endParaRPr sz="2500"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46398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IL6</a:t>
              </a:r>
              <a:endParaRPr sz="2500"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166972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IL7</a:t>
              </a:r>
              <a:endParaRPr sz="2500"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186784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IL8</a:t>
              </a:r>
              <a:endParaRPr sz="2500"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05834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IL9</a:t>
              </a:r>
              <a:endParaRPr sz="2500"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224884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IL10</a:t>
              </a:r>
              <a:endParaRPr sz="2500"/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128110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IL12</a:t>
              </a:r>
              <a:endParaRPr sz="2500"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46398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IL13</a:t>
              </a:r>
              <a:endParaRPr sz="2500"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166972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IL15</a:t>
              </a:r>
              <a:endParaRPr sz="2500"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186784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IL17</a:t>
              </a:r>
              <a:endParaRPr sz="2500"/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205834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Eotaxin</a:t>
              </a:r>
              <a:endParaRPr sz="2500"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224884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FGF</a:t>
              </a:r>
              <a:endParaRPr sz="2500"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128110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G-CSF</a:t>
              </a:r>
              <a:endParaRPr sz="2500"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146398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GM-CSF</a:t>
              </a:r>
              <a:endParaRPr sz="2500"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166972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IFN</a:t>
              </a:r>
              <a:endParaRPr sz="2500"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186784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IP10</a:t>
              </a:r>
              <a:endParaRPr sz="2500"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05834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MCP1</a:t>
              </a:r>
              <a:endParaRPr sz="2500"/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224884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MIP1a</a:t>
              </a:r>
              <a:endParaRPr sz="2500"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28110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PDGF</a:t>
              </a:r>
              <a:endParaRPr sz="2500"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146398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MIP1b</a:t>
              </a:r>
              <a:endParaRPr sz="2500"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166972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RANTES</a:t>
              </a:r>
              <a:endParaRPr sz="2500"/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186784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TNFa</a:t>
              </a:r>
              <a:endParaRPr sz="2500"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205834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VEGF</a:t>
              </a:r>
              <a:endParaRPr sz="2500"/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224884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IL4</a:t>
              </a:r>
              <a:endParaRPr sz="2500"/>
            </a:p>
          </p:txBody>
        </p:sp>
      </p:grpSp>
      <p:sp>
        <p:nvSpPr>
          <p:cNvPr id="122" name="Google Shape;122;p1"/>
          <p:cNvSpPr/>
          <p:nvPr/>
        </p:nvSpPr>
        <p:spPr>
          <a:xfrm>
            <a:off x="18789575" y="13373100"/>
            <a:ext cx="6072600" cy="465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2388775" y="13373100"/>
            <a:ext cx="6072600" cy="465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207006" y="6436120"/>
            <a:ext cx="11672100" cy="5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depressive disorder (MDD)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MDD is the most prevalent psychiatric condition marked by persistent sadness and cognitive impairments.</a:t>
            </a:r>
            <a:endParaRPr sz="1100">
              <a:solidFill>
                <a:schemeClr val="dk1"/>
              </a:solidFill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50% of the MDD population respond to treatments derived from the monoamine hypothesis, implicating alternative pathophysiological underpinnings.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research indicates that neuroinflammatory processes play a significant role in its development.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Crucially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are notable sex differences in both the presentation and underlying neuroinflammatory mechanisms.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" y="-100768"/>
            <a:ext cx="43891201" cy="5203141"/>
          </a:xfrm>
          <a:prstGeom prst="rect">
            <a:avLst/>
          </a:prstGeom>
          <a:solidFill>
            <a:srgbClr val="071D49"/>
          </a:solidFill>
          <a:ln cap="flat" cmpd="sng" w="25400">
            <a:solidFill>
              <a:srgbClr val="071D4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97"/>
              <a:buFont typeface="Arial"/>
              <a:buNone/>
            </a:pPr>
            <a:r>
              <a:rPr b="0" i="0" lang="en-US" sz="859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964112" y="3413549"/>
            <a:ext cx="336804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Lucy Hui, Joanna Chen, </a:t>
            </a:r>
            <a:r>
              <a:rPr lang="en-US" sz="4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Jean Chen</a:t>
            </a:r>
            <a:endParaRPr b="0" baseline="30000" i="0" sz="4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Rotman Research Institute, Baycrest Health Sciences, Toronto, Canada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6319231" y="199594"/>
            <a:ext cx="31287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Multivariate Analysis Using Co-Expression Network Modeling Identifies Specific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Inflammation and Diffusion MRI Features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Major Depressive Disorder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264160" y="5414259"/>
            <a:ext cx="11557954" cy="78483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21292" y="25727718"/>
            <a:ext cx="11557955" cy="78483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264144" y="26742786"/>
            <a:ext cx="11615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sex-dependent modules of co-expressed genes associated with inflammatory biomarkers in MDD patients and healthy controls, elucidating shared and distinct networks underlying inflammation in depression.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the correlation between inflammatory gene expression modules, clinical variables, and neuroimaging markers to elucidate the clinical relevance of immune dysregulation in MDD.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2470014" y="5414259"/>
            <a:ext cx="31036678" cy="78483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12470048" y="6416900"/>
            <a:ext cx="1190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Canadian Biomarker Integration Network in Depression (CANBIND-1)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2470032" y="12315025"/>
            <a:ext cx="308427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27586792" y="28953319"/>
            <a:ext cx="114597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24688009" y="6416900"/>
            <a:ext cx="1243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Gene Co-expression Network Analysis (WGCNA)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1661166" y="17669316"/>
            <a:ext cx="810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1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. Mechanisms of Neuroinflammation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12407850" y="28960475"/>
            <a:ext cx="146505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12464975" y="29851475"/>
            <a:ext cx="14650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WGCNA-derived brown and green inflammatory modules revealed positive correlations  with the traits of depression, fractional anisotropy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mean diffusivity in MDD.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simultaneous reduction of fractional anisotropy with mean diffusivity in MDD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suggests the presence of cytotoxic edema and neurodegeneration.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Moreover, MDD inflammatory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negatively correlated with correlation diffusion index in white matter tracts, implying decreased white matter integrity.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12271750" y="18167725"/>
            <a:ext cx="1255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Figure 3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Inflammatory modules detected by WGCNA in MDD and control subjects.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343585" y="30486866"/>
            <a:ext cx="115581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366000" y="31529850"/>
            <a:ext cx="11615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Miller, A., Raison, C. The role of inflammation in depression: from evolutionary imperative to modern treatment target. Nat Rev Immunol 16, 22–34 (2016). </a:t>
            </a: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https://doi.org/10.1038/nri.2015.5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Kim, C. How to find the optimal number of clusters with R? Medium (2022). </a:t>
            </a: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https://medium.com/@chyun55555/how-to-find-the-optimal-number-of-clusters-with-r-dbf84988388b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Wurzburg, J. Synchrony Measurement and Connectivity Estimation of Parallel Spike Trains from in vitro Neuronal Networks (2020). DOI:10.25972/OPUS-22364.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27416616" y="29929053"/>
            <a:ext cx="11902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supported by the Data Sciences Institute, University of Toronto</a:t>
            </a:r>
            <a:endParaRPr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7">
            <a:alphaModFix/>
          </a:blip>
          <a:srcRect b="0" l="0" r="0" t="7011"/>
          <a:stretch/>
        </p:blipFill>
        <p:spPr>
          <a:xfrm>
            <a:off x="38394275" y="869600"/>
            <a:ext cx="4397375" cy="32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3575" y="948613"/>
            <a:ext cx="6395075" cy="319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171525" y="30548500"/>
            <a:ext cx="3942179" cy="22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26937" y="30810867"/>
            <a:ext cx="5926450" cy="1693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"/>
          <p:cNvSpPr txBox="1"/>
          <p:nvPr/>
        </p:nvSpPr>
        <p:spPr>
          <a:xfrm>
            <a:off x="207006" y="18323320"/>
            <a:ext cx="116721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Gene Co-expression Network Analysis (WGCNA)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Bioinformatics tool used to identify modules or clusters of highly correlated genes across different biological conditions.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Constructs a network where nodes represent genes and edges represent pairwise correlations between gene expression profiles.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Unveils biological processes by associating modules with phenotypic traits, clinical outcomes, or experimental conditions.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11">
            <a:alphaModFix/>
          </a:blip>
          <a:srcRect b="0" l="46036" r="0" t="37311"/>
          <a:stretch/>
        </p:blipFill>
        <p:spPr>
          <a:xfrm>
            <a:off x="343575" y="22163675"/>
            <a:ext cx="5926449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/>
        </p:nvSpPr>
        <p:spPr>
          <a:xfrm>
            <a:off x="512875" y="24984525"/>
            <a:ext cx="1110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Hierarchical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clustering for scale free networks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2-3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pSp>
        <p:nvGrpSpPr>
          <p:cNvPr id="150" name="Google Shape;150;p1"/>
          <p:cNvGrpSpPr/>
          <p:nvPr/>
        </p:nvGrpSpPr>
        <p:grpSpPr>
          <a:xfrm>
            <a:off x="7131113" y="22265725"/>
            <a:ext cx="3942175" cy="2697925"/>
            <a:chOff x="7131113" y="22265725"/>
            <a:chExt cx="3942175" cy="2697925"/>
          </a:xfrm>
        </p:grpSpPr>
        <p:pic>
          <p:nvPicPr>
            <p:cNvPr id="151" name="Google Shape;151;p1"/>
            <p:cNvPicPr preferRelativeResize="0"/>
            <p:nvPr/>
          </p:nvPicPr>
          <p:blipFill rotWithShape="1">
            <a:blip r:embed="rId12">
              <a:alphaModFix/>
            </a:blip>
            <a:srcRect b="37849" l="51309" r="0" t="7208"/>
            <a:stretch/>
          </p:blipFill>
          <p:spPr>
            <a:xfrm>
              <a:off x="7131113" y="22265725"/>
              <a:ext cx="3942175" cy="258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"/>
            <p:cNvSpPr/>
            <p:nvPr/>
          </p:nvSpPr>
          <p:spPr>
            <a:xfrm>
              <a:off x="8022975" y="24178850"/>
              <a:ext cx="584700" cy="78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"/>
          <p:cNvSpPr/>
          <p:nvPr/>
        </p:nvSpPr>
        <p:spPr>
          <a:xfrm>
            <a:off x="15145950" y="9574725"/>
            <a:ext cx="2734500" cy="2159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6E3B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"/>
          <p:cNvGrpSpPr/>
          <p:nvPr/>
        </p:nvGrpSpPr>
        <p:grpSpPr>
          <a:xfrm>
            <a:off x="15155855" y="9565051"/>
            <a:ext cx="2734477" cy="720000"/>
            <a:chOff x="15989938" y="11090075"/>
            <a:chExt cx="2118600" cy="720000"/>
          </a:xfrm>
        </p:grpSpPr>
        <p:sp>
          <p:nvSpPr>
            <p:cNvPr id="155" name="Google Shape;155;p1"/>
            <p:cNvSpPr/>
            <p:nvPr/>
          </p:nvSpPr>
          <p:spPr>
            <a:xfrm>
              <a:off x="15989938" y="11090075"/>
              <a:ext cx="2118600" cy="720000"/>
            </a:xfrm>
            <a:prstGeom prst="roundRect">
              <a:avLst>
                <a:gd fmla="val 16667" name="adj"/>
              </a:avLst>
            </a:prstGeom>
            <a:solidFill>
              <a:srgbClr val="EAF1DD"/>
            </a:solidFill>
            <a:ln cap="flat" cmpd="sng" w="25400">
              <a:solidFill>
                <a:srgbClr val="EAF1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 txBox="1"/>
            <p:nvPr/>
          </p:nvSpPr>
          <p:spPr>
            <a:xfrm>
              <a:off x="15989938" y="11175456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Molecular</a:t>
              </a:r>
              <a:endParaRPr/>
            </a:p>
          </p:txBody>
        </p:sp>
      </p:grpSp>
      <p:grpSp>
        <p:nvGrpSpPr>
          <p:cNvPr id="157" name="Google Shape;157;p1"/>
          <p:cNvGrpSpPr/>
          <p:nvPr/>
        </p:nvGrpSpPr>
        <p:grpSpPr>
          <a:xfrm>
            <a:off x="18164115" y="9569886"/>
            <a:ext cx="2995258" cy="2217897"/>
            <a:chOff x="18164006" y="10914317"/>
            <a:chExt cx="2873700" cy="2163380"/>
          </a:xfrm>
        </p:grpSpPr>
        <p:sp>
          <p:nvSpPr>
            <p:cNvPr id="158" name="Google Shape;158;p1"/>
            <p:cNvSpPr/>
            <p:nvPr/>
          </p:nvSpPr>
          <p:spPr>
            <a:xfrm>
              <a:off x="18204148" y="10918597"/>
              <a:ext cx="2794200" cy="21591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E3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" name="Google Shape;159;p1"/>
            <p:cNvGrpSpPr/>
            <p:nvPr/>
          </p:nvGrpSpPr>
          <p:grpSpPr>
            <a:xfrm>
              <a:off x="18164006" y="10914317"/>
              <a:ext cx="2873700" cy="718200"/>
              <a:chOff x="18560286" y="11074585"/>
              <a:chExt cx="2873700" cy="718200"/>
            </a:xfrm>
          </p:grpSpPr>
          <p:sp>
            <p:nvSpPr>
              <p:cNvPr id="160" name="Google Shape;160;p1"/>
              <p:cNvSpPr/>
              <p:nvPr/>
            </p:nvSpPr>
            <p:spPr>
              <a:xfrm>
                <a:off x="18599690" y="11074585"/>
                <a:ext cx="2794800" cy="718200"/>
              </a:xfrm>
              <a:prstGeom prst="roundRect">
                <a:avLst>
                  <a:gd fmla="val 16667" name="adj"/>
                </a:avLst>
              </a:prstGeom>
              <a:solidFill>
                <a:srgbClr val="EAF1DD"/>
              </a:solidFill>
              <a:ln cap="flat" cmpd="sng" w="25400">
                <a:solidFill>
                  <a:srgbClr val="EAF1D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 txBox="1"/>
              <p:nvPr/>
            </p:nvSpPr>
            <p:spPr>
              <a:xfrm>
                <a:off x="18560286" y="11140715"/>
                <a:ext cx="2873700" cy="5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latin typeface="Calibri"/>
                    <a:ea typeface="Calibri"/>
                    <a:cs typeface="Calibri"/>
                    <a:sym typeface="Calibri"/>
                  </a:rPr>
                  <a:t>Clinical</a:t>
                </a:r>
                <a:endParaRPr/>
              </a:p>
            </p:txBody>
          </p:sp>
        </p:grpSp>
      </p:grpSp>
      <p:grpSp>
        <p:nvGrpSpPr>
          <p:cNvPr id="162" name="Google Shape;162;p1"/>
          <p:cNvGrpSpPr/>
          <p:nvPr/>
        </p:nvGrpSpPr>
        <p:grpSpPr>
          <a:xfrm>
            <a:off x="21353007" y="9566521"/>
            <a:ext cx="2734609" cy="2159019"/>
            <a:chOff x="21306326" y="10910867"/>
            <a:chExt cx="4029780" cy="2176650"/>
          </a:xfrm>
        </p:grpSpPr>
        <p:sp>
          <p:nvSpPr>
            <p:cNvPr id="163" name="Google Shape;163;p1"/>
            <p:cNvSpPr/>
            <p:nvPr/>
          </p:nvSpPr>
          <p:spPr>
            <a:xfrm>
              <a:off x="21314050" y="10914317"/>
              <a:ext cx="4019700" cy="2173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E3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164;p1"/>
            <p:cNvGrpSpPr/>
            <p:nvPr/>
          </p:nvGrpSpPr>
          <p:grpSpPr>
            <a:xfrm>
              <a:off x="21306326" y="10910867"/>
              <a:ext cx="4029780" cy="718200"/>
              <a:chOff x="21945600" y="11036552"/>
              <a:chExt cx="4029780" cy="718200"/>
            </a:xfrm>
          </p:grpSpPr>
          <p:sp>
            <p:nvSpPr>
              <p:cNvPr id="165" name="Google Shape;165;p1"/>
              <p:cNvSpPr/>
              <p:nvPr/>
            </p:nvSpPr>
            <p:spPr>
              <a:xfrm>
                <a:off x="21945600" y="11036552"/>
                <a:ext cx="4027500" cy="718200"/>
              </a:xfrm>
              <a:prstGeom prst="roundRect">
                <a:avLst>
                  <a:gd fmla="val 16667" name="adj"/>
                </a:avLst>
              </a:prstGeom>
              <a:solidFill>
                <a:srgbClr val="EAF1DD"/>
              </a:solidFill>
              <a:ln cap="flat" cmpd="sng" w="25400">
                <a:solidFill>
                  <a:srgbClr val="EAF1D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 txBox="1"/>
              <p:nvPr/>
            </p:nvSpPr>
            <p:spPr>
              <a:xfrm>
                <a:off x="21947880" y="11133285"/>
                <a:ext cx="4027500" cy="58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latin typeface="Calibri"/>
                    <a:ea typeface="Calibri"/>
                    <a:cs typeface="Calibri"/>
                    <a:sym typeface="Calibri"/>
                  </a:rPr>
                  <a:t>Imaging</a:t>
                </a:r>
                <a:endParaRPr/>
              </a:p>
            </p:txBody>
          </p:sp>
        </p:grpSp>
      </p:grpSp>
      <p:sp>
        <p:nvSpPr>
          <p:cNvPr id="167" name="Google Shape;167;p1"/>
          <p:cNvSpPr txBox="1"/>
          <p:nvPr/>
        </p:nvSpPr>
        <p:spPr>
          <a:xfrm>
            <a:off x="15119350" y="10415231"/>
            <a:ext cx="2734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29 cytokines &amp; chemokines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18281733" y="10405625"/>
            <a:ext cx="2751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11 depression subcomponents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21342725" y="10458100"/>
            <a:ext cx="273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4 d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iffusion MRI parameters</a:t>
            </a:r>
            <a:endParaRPr sz="3000"/>
          </a:p>
        </p:txBody>
      </p:sp>
      <p:grpSp>
        <p:nvGrpSpPr>
          <p:cNvPr id="170" name="Google Shape;170;p1"/>
          <p:cNvGrpSpPr/>
          <p:nvPr/>
        </p:nvGrpSpPr>
        <p:grpSpPr>
          <a:xfrm>
            <a:off x="12733437" y="9566976"/>
            <a:ext cx="2134200" cy="718200"/>
            <a:chOff x="13338279" y="10915407"/>
            <a:chExt cx="2134200" cy="718200"/>
          </a:xfrm>
        </p:grpSpPr>
        <p:sp>
          <p:nvSpPr>
            <p:cNvPr id="171" name="Google Shape;171;p1"/>
            <p:cNvSpPr/>
            <p:nvPr/>
          </p:nvSpPr>
          <p:spPr>
            <a:xfrm>
              <a:off x="13338279" y="10915407"/>
              <a:ext cx="2134200" cy="718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C2D5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 txBox="1"/>
            <p:nvPr/>
          </p:nvSpPr>
          <p:spPr>
            <a:xfrm>
              <a:off x="13346095" y="10960724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Modalities</a:t>
              </a:r>
              <a:endParaRPr/>
            </a:p>
          </p:txBody>
        </p:sp>
      </p:grpSp>
      <p:sp>
        <p:nvSpPr>
          <p:cNvPr id="173" name="Google Shape;173;p1"/>
          <p:cNvSpPr/>
          <p:nvPr/>
        </p:nvSpPr>
        <p:spPr>
          <a:xfrm>
            <a:off x="15151750" y="7140950"/>
            <a:ext cx="4397400" cy="7683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 cap="flat" cmpd="sng" w="25400">
            <a:solidFill>
              <a:srgbClr val="FDE9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5156993" y="7312063"/>
            <a:ext cx="4397400" cy="1945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DE9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15356049" y="7227875"/>
            <a:ext cx="403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MDD (n = 211)</a:t>
            </a:r>
            <a:endParaRPr/>
          </a:p>
        </p:txBody>
      </p:sp>
      <p:sp>
        <p:nvSpPr>
          <p:cNvPr id="176" name="Google Shape;176;p1"/>
          <p:cNvSpPr/>
          <p:nvPr/>
        </p:nvSpPr>
        <p:spPr>
          <a:xfrm>
            <a:off x="20038182" y="7295900"/>
            <a:ext cx="4035300" cy="1945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DE9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"/>
          <p:cNvGrpSpPr/>
          <p:nvPr/>
        </p:nvGrpSpPr>
        <p:grpSpPr>
          <a:xfrm>
            <a:off x="20042013" y="7171875"/>
            <a:ext cx="4035061" cy="734700"/>
            <a:chOff x="18565642" y="8783383"/>
            <a:chExt cx="8769965" cy="734700"/>
          </a:xfrm>
        </p:grpSpPr>
        <p:sp>
          <p:nvSpPr>
            <p:cNvPr id="178" name="Google Shape;178;p1"/>
            <p:cNvSpPr/>
            <p:nvPr/>
          </p:nvSpPr>
          <p:spPr>
            <a:xfrm>
              <a:off x="18607107" y="8783383"/>
              <a:ext cx="8728500" cy="734700"/>
            </a:xfrm>
            <a:prstGeom prst="roundRect">
              <a:avLst>
                <a:gd fmla="val 16667" name="adj"/>
              </a:avLst>
            </a:prstGeom>
            <a:solidFill>
              <a:srgbClr val="FDE9D8"/>
            </a:solidFill>
            <a:ln cap="flat" cmpd="sng" w="25400">
              <a:solidFill>
                <a:srgbClr val="FDE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 txBox="1"/>
            <p:nvPr/>
          </p:nvSpPr>
          <p:spPr>
            <a:xfrm>
              <a:off x="18565642" y="8859633"/>
              <a:ext cx="8728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Control (n = 122)</a:t>
              </a:r>
              <a:endParaRPr/>
            </a:p>
          </p:txBody>
        </p:sp>
      </p:grpSp>
      <p:grpSp>
        <p:nvGrpSpPr>
          <p:cNvPr id="180" name="Google Shape;180;p1"/>
          <p:cNvGrpSpPr/>
          <p:nvPr/>
        </p:nvGrpSpPr>
        <p:grpSpPr>
          <a:xfrm>
            <a:off x="12733437" y="7136517"/>
            <a:ext cx="2139419" cy="772800"/>
            <a:chOff x="13343037" y="8748037"/>
            <a:chExt cx="2139419" cy="772800"/>
          </a:xfrm>
        </p:grpSpPr>
        <p:sp>
          <p:nvSpPr>
            <p:cNvPr id="181" name="Google Shape;181;p1"/>
            <p:cNvSpPr/>
            <p:nvPr/>
          </p:nvSpPr>
          <p:spPr>
            <a:xfrm>
              <a:off x="13343037" y="8748037"/>
              <a:ext cx="2134200" cy="77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 txBox="1"/>
            <p:nvPr/>
          </p:nvSpPr>
          <p:spPr>
            <a:xfrm>
              <a:off x="13363856" y="8826999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Baseline</a:t>
              </a:r>
              <a:endParaRPr/>
            </a:p>
          </p:txBody>
        </p:sp>
      </p:grpSp>
      <p:sp>
        <p:nvSpPr>
          <p:cNvPr id="183" name="Google Shape;183;p1"/>
          <p:cNvSpPr txBox="1"/>
          <p:nvPr/>
        </p:nvSpPr>
        <p:spPr>
          <a:xfrm>
            <a:off x="15404350" y="7997888"/>
            <a:ext cx="394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132 Female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74 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20204950" y="7997900"/>
            <a:ext cx="394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Female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38 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24971825" y="7180775"/>
            <a:ext cx="40389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4971775" y="7255625"/>
            <a:ext cx="403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Coexpression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network</a:t>
            </a:r>
            <a:endParaRPr/>
          </a:p>
        </p:txBody>
      </p:sp>
      <p:sp>
        <p:nvSpPr>
          <p:cNvPr id="187" name="Google Shape;187;p1"/>
          <p:cNvSpPr/>
          <p:nvPr/>
        </p:nvSpPr>
        <p:spPr>
          <a:xfrm>
            <a:off x="29467575" y="7180775"/>
            <a:ext cx="47469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29467577" y="7255625"/>
            <a:ext cx="474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Identify modules</a:t>
            </a:r>
            <a:endParaRPr/>
          </a:p>
        </p:txBody>
      </p:sp>
      <p:sp>
        <p:nvSpPr>
          <p:cNvPr id="189" name="Google Shape;189;p1"/>
          <p:cNvSpPr/>
          <p:nvPr/>
        </p:nvSpPr>
        <p:spPr>
          <a:xfrm>
            <a:off x="34633625" y="7180775"/>
            <a:ext cx="88014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4633725" y="7255625"/>
            <a:ext cx="880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Relate to external traits</a:t>
            </a: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13">
            <a:alphaModFix/>
          </a:blip>
          <a:srcRect b="3020" l="32546" r="20237" t="29109"/>
          <a:stretch/>
        </p:blipFill>
        <p:spPr>
          <a:xfrm>
            <a:off x="25523952" y="8716399"/>
            <a:ext cx="2995349" cy="300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2" name="Google Shape;192;p1"/>
          <p:cNvPicPr preferRelativeResize="0"/>
          <p:nvPr/>
        </p:nvPicPr>
        <p:blipFill rotWithShape="1">
          <a:blip r:embed="rId14">
            <a:alphaModFix/>
          </a:blip>
          <a:srcRect b="18617" l="11175" r="3645" t="9831"/>
          <a:stretch/>
        </p:blipFill>
        <p:spPr>
          <a:xfrm>
            <a:off x="29079650" y="8440950"/>
            <a:ext cx="5554076" cy="30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1"/>
          <p:cNvGraphicFramePr/>
          <p:nvPr/>
        </p:nvGraphicFramePr>
        <p:xfrm>
          <a:off x="36319050" y="812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{679556B0-8DA3-4ABE-8CB4-45F469A1E3C6}</a:tableStyleId>
              </a:tblPr>
              <a:tblGrid>
                <a:gridCol w="657025"/>
                <a:gridCol w="657025"/>
                <a:gridCol w="657025"/>
                <a:gridCol w="657025"/>
                <a:gridCol w="657025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1"/>
          <p:cNvSpPr txBox="1"/>
          <p:nvPr/>
        </p:nvSpPr>
        <p:spPr>
          <a:xfrm rot="-5400000">
            <a:off x="33314925" y="9434100"/>
            <a:ext cx="331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 Modules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36004425" y="11416950"/>
            <a:ext cx="40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Depression components</a:t>
            </a:r>
            <a:endParaRPr sz="1200"/>
          </a:p>
        </p:txBody>
      </p:sp>
      <p:graphicFrame>
        <p:nvGraphicFramePr>
          <p:cNvPr id="196" name="Google Shape;196;p1"/>
          <p:cNvGraphicFramePr/>
          <p:nvPr/>
        </p:nvGraphicFramePr>
        <p:xfrm>
          <a:off x="35480850" y="812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{679556B0-8DA3-4ABE-8CB4-45F469A1E3C6}</a:tableStyleId>
              </a:tblPr>
              <a:tblGrid>
                <a:gridCol w="382850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1"/>
          <p:cNvGraphicFramePr/>
          <p:nvPr/>
        </p:nvGraphicFramePr>
        <p:xfrm>
          <a:off x="40002788" y="81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{679556B0-8DA3-4ABE-8CB4-45F469A1E3C6}</a:tableStyleId>
              </a:tblPr>
              <a:tblGrid>
                <a:gridCol w="657025"/>
                <a:gridCol w="657025"/>
                <a:gridCol w="657025"/>
                <a:gridCol w="657025"/>
                <a:gridCol w="657025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1"/>
          <p:cNvSpPr txBox="1"/>
          <p:nvPr/>
        </p:nvSpPr>
        <p:spPr>
          <a:xfrm>
            <a:off x="40002800" y="11416950"/>
            <a:ext cx="32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MRI measures</a:t>
            </a:r>
            <a:endParaRPr sz="1200"/>
          </a:p>
        </p:txBody>
      </p:sp>
      <p:sp>
        <p:nvSpPr>
          <p:cNvPr id="199" name="Google Shape;199;p1"/>
          <p:cNvSpPr txBox="1"/>
          <p:nvPr/>
        </p:nvSpPr>
        <p:spPr>
          <a:xfrm>
            <a:off x="30060825" y="11416950"/>
            <a:ext cx="40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Inflammatory markers</a:t>
            </a:r>
            <a:endParaRPr sz="1200"/>
          </a:p>
        </p:txBody>
      </p:sp>
      <p:sp>
        <p:nvSpPr>
          <p:cNvPr id="200" name="Google Shape;200;p1"/>
          <p:cNvSpPr txBox="1"/>
          <p:nvPr/>
        </p:nvSpPr>
        <p:spPr>
          <a:xfrm>
            <a:off x="25946025" y="8064150"/>
            <a:ext cx="21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</a:t>
            </a:r>
            <a:endParaRPr sz="1200"/>
          </a:p>
        </p:txBody>
      </p:sp>
      <p:sp>
        <p:nvSpPr>
          <p:cNvPr id="201" name="Google Shape;201;p1"/>
          <p:cNvSpPr txBox="1"/>
          <p:nvPr/>
        </p:nvSpPr>
        <p:spPr>
          <a:xfrm rot="-5400000">
            <a:off x="24041025" y="9892950"/>
            <a:ext cx="21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</a:t>
            </a:r>
            <a:endParaRPr sz="1200"/>
          </a:p>
        </p:txBody>
      </p:sp>
      <p:sp>
        <p:nvSpPr>
          <p:cNvPr id="202" name="Google Shape;202;p1"/>
          <p:cNvSpPr txBox="1"/>
          <p:nvPr/>
        </p:nvSpPr>
        <p:spPr>
          <a:xfrm>
            <a:off x="12842475" y="13627350"/>
            <a:ext cx="5554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MDD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Turquoise</a:t>
            </a:r>
            <a:r>
              <a:rPr lang="en-US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: IL2, IL5, IL6, IL8, IL12, G-CSF, MIP-1a, VEGF</a:t>
            </a:r>
            <a:endParaRPr sz="28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Yellow</a:t>
            </a:r>
            <a:r>
              <a:rPr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: IL4, Eotaxin, IL7</a:t>
            </a:r>
            <a:endParaRPr sz="2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Brown</a:t>
            </a:r>
            <a:r>
              <a:rPr lang="en-US"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: IL9, MIP-1b, RANTES, TNFa </a:t>
            </a:r>
            <a:endParaRPr sz="28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 IL1b, IL10, IL13, GM-CSF</a:t>
            </a:r>
            <a:endParaRPr sz="28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: IL17, FGF, PDGF</a:t>
            </a:r>
            <a:endParaRPr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IFABP, CRP, IL1ra, IL15, IFN, IP10, MCP</a:t>
            </a:r>
            <a:endParaRPr sz="2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"/>
          <p:cNvSpPr txBox="1"/>
          <p:nvPr/>
        </p:nvSpPr>
        <p:spPr>
          <a:xfrm>
            <a:off x="19207150" y="13604950"/>
            <a:ext cx="59265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Pink</a:t>
            </a:r>
            <a:r>
              <a:rPr lang="en-US" sz="28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: IL1b, IL13</a:t>
            </a:r>
            <a:endParaRPr sz="28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 IL1ra, G-CSF, MIP-1a</a:t>
            </a:r>
            <a:endParaRPr sz="2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: IL2, IL7, IL8, IL17</a:t>
            </a:r>
            <a:endParaRPr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 IL4, Eotaxin, IL10, MCP</a:t>
            </a:r>
            <a:endParaRPr sz="28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Brown</a:t>
            </a:r>
            <a:r>
              <a:rPr lang="en-US"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: IL5, IL12, GM-CSF, IFN</a:t>
            </a:r>
            <a:endParaRPr sz="28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Turquoise</a:t>
            </a:r>
            <a:r>
              <a:rPr lang="en-US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: IL6, IL15, IP10, VEGF</a:t>
            </a:r>
            <a:endParaRPr sz="28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Yellow</a:t>
            </a:r>
            <a:r>
              <a:rPr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: IL9, MIP-1b, RANTES, TNFa</a:t>
            </a:r>
            <a:endParaRPr sz="2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 FGF, PDGF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IFABP, CRP</a:t>
            </a:r>
            <a:endParaRPr sz="2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"/>
          <p:cNvSpPr txBox="1"/>
          <p:nvPr/>
        </p:nvSpPr>
        <p:spPr>
          <a:xfrm>
            <a:off x="12271750" y="27686475"/>
            <a:ext cx="1255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 Average inflammatory marker levels (mg/L) in MDD and control subjects.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bar depicts p&lt;0.05.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"/>
          <p:cNvSpPr txBox="1"/>
          <p:nvPr/>
        </p:nvSpPr>
        <p:spPr>
          <a:xfrm>
            <a:off x="25225750" y="28067475"/>
            <a:ext cx="1833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Figure 5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Module-Trait correlations for depression (a) and MRI (b).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Red: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&gt;0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 White: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=0. Blue: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&lt;0. Grey: missing values.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"/>
          <p:cNvGrpSpPr/>
          <p:nvPr/>
        </p:nvGrpSpPr>
        <p:grpSpPr>
          <a:xfrm>
            <a:off x="24565876" y="13427899"/>
            <a:ext cx="7116323" cy="14213376"/>
            <a:chOff x="24489676" y="13427899"/>
            <a:chExt cx="7116323" cy="14213376"/>
          </a:xfrm>
        </p:grpSpPr>
        <p:grpSp>
          <p:nvGrpSpPr>
            <p:cNvPr id="207" name="Google Shape;207;p1"/>
            <p:cNvGrpSpPr/>
            <p:nvPr/>
          </p:nvGrpSpPr>
          <p:grpSpPr>
            <a:xfrm>
              <a:off x="25599770" y="13427899"/>
              <a:ext cx="5926404" cy="10776124"/>
              <a:chOff x="25523950" y="13427900"/>
              <a:chExt cx="6460000" cy="10776124"/>
            </a:xfrm>
          </p:grpSpPr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5">
                <a:alphaModFix/>
              </a:blip>
              <a:srcRect b="44687" l="24930" r="0" t="0"/>
              <a:stretch/>
            </p:blipFill>
            <p:spPr>
              <a:xfrm>
                <a:off x="25984425" y="13427900"/>
                <a:ext cx="5999524" cy="4910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1"/>
              <p:cNvPicPr preferRelativeResize="0"/>
              <p:nvPr/>
            </p:nvPicPr>
            <p:blipFill rotWithShape="1">
              <a:blip r:embed="rId16">
                <a:alphaModFix/>
              </a:blip>
              <a:srcRect b="44787" l="23994" r="0" t="0"/>
              <a:stretch/>
            </p:blipFill>
            <p:spPr>
              <a:xfrm>
                <a:off x="25911350" y="18492625"/>
                <a:ext cx="6072600" cy="5626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"/>
              <p:cNvPicPr preferRelativeResize="0"/>
              <p:nvPr/>
            </p:nvPicPr>
            <p:blipFill rotWithShape="1">
              <a:blip r:embed="rId16">
                <a:alphaModFix/>
              </a:blip>
              <a:srcRect b="43674" l="12295" r="75667" t="0"/>
              <a:stretch/>
            </p:blipFill>
            <p:spPr>
              <a:xfrm>
                <a:off x="25523950" y="18492625"/>
                <a:ext cx="382850" cy="5711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"/>
              <p:cNvPicPr preferRelativeResize="0"/>
              <p:nvPr/>
            </p:nvPicPr>
            <p:blipFill rotWithShape="1">
              <a:blip r:embed="rId15">
                <a:alphaModFix/>
              </a:blip>
              <a:srcRect b="44687" l="20070" r="75144" t="0"/>
              <a:stretch/>
            </p:blipFill>
            <p:spPr>
              <a:xfrm>
                <a:off x="25523950" y="13427900"/>
                <a:ext cx="382849" cy="4910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" name="Google Shape;212;p1"/>
            <p:cNvSpPr txBox="1"/>
            <p:nvPr/>
          </p:nvSpPr>
          <p:spPr>
            <a:xfrm rot="-3792462">
              <a:off x="23812137" y="25367982"/>
              <a:ext cx="351807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Apparent sadness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"/>
            <p:cNvSpPr txBox="1"/>
            <p:nvPr/>
          </p:nvSpPr>
          <p:spPr>
            <a:xfrm rot="-3791945">
              <a:off x="24079046" y="25485155"/>
              <a:ext cx="3780507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focus 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4" name="Google Shape;214;p1"/>
            <p:cNvSpPr txBox="1"/>
            <p:nvPr/>
          </p:nvSpPr>
          <p:spPr>
            <a:xfrm rot="-3791871">
              <a:off x="25614604" y="24868705"/>
              <a:ext cx="2399143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Anhedonia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1"/>
            <p:cNvSpPr txBox="1"/>
            <p:nvPr/>
          </p:nvSpPr>
          <p:spPr>
            <a:xfrm rot="-3791871">
              <a:off x="26071804" y="24868705"/>
              <a:ext cx="2399143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Inner tension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1"/>
            <p:cNvSpPr txBox="1"/>
            <p:nvPr/>
          </p:nvSpPr>
          <p:spPr>
            <a:xfrm rot="-3791871">
              <a:off x="26605204" y="24868705"/>
              <a:ext cx="2399143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Lassitude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1"/>
            <p:cNvSpPr txBox="1"/>
            <p:nvPr/>
          </p:nvSpPr>
          <p:spPr>
            <a:xfrm rot="-3791871">
              <a:off x="27062404" y="24868705"/>
              <a:ext cx="2399143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Pessimism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1"/>
            <p:cNvSpPr txBox="1"/>
            <p:nvPr/>
          </p:nvSpPr>
          <p:spPr>
            <a:xfrm rot="-3791969">
              <a:off x="272046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appetite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1"/>
            <p:cNvSpPr txBox="1"/>
            <p:nvPr/>
          </p:nvSpPr>
          <p:spPr>
            <a:xfrm rot="-3791969">
              <a:off x="276618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sleep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0" name="Google Shape;220;p1"/>
            <p:cNvSpPr txBox="1"/>
            <p:nvPr/>
          </p:nvSpPr>
          <p:spPr>
            <a:xfrm rot="-3791969">
              <a:off x="281190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Reported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sadness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1" name="Google Shape;221;p1"/>
            <p:cNvSpPr txBox="1"/>
            <p:nvPr/>
          </p:nvSpPr>
          <p:spPr>
            <a:xfrm rot="-3791969">
              <a:off x="286524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Suicidal thoughts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2" name="Google Shape;222;p1"/>
            <p:cNvSpPr txBox="1"/>
            <p:nvPr/>
          </p:nvSpPr>
          <p:spPr>
            <a:xfrm rot="-3791969">
              <a:off x="291858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Overall severity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3" name="Google Shape;223;p1"/>
            <p:cNvSpPr txBox="1"/>
            <p:nvPr/>
          </p:nvSpPr>
          <p:spPr>
            <a:xfrm rot="-5400000">
              <a:off x="24193425" y="15379350"/>
              <a:ext cx="213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</a:t>
              </a:r>
              <a:endParaRPr sz="1200"/>
            </a:p>
          </p:txBody>
        </p:sp>
        <p:sp>
          <p:nvSpPr>
            <p:cNvPr id="224" name="Google Shape;224;p1"/>
            <p:cNvSpPr txBox="1"/>
            <p:nvPr/>
          </p:nvSpPr>
          <p:spPr>
            <a:xfrm rot="-5400000">
              <a:off x="24193425" y="20865750"/>
              <a:ext cx="213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200"/>
            </a:p>
          </p:txBody>
        </p:sp>
      </p:grpSp>
      <p:sp>
        <p:nvSpPr>
          <p:cNvPr id="225" name="Google Shape;225;p1"/>
          <p:cNvSpPr txBox="1"/>
          <p:nvPr/>
        </p:nvSpPr>
        <p:spPr>
          <a:xfrm>
            <a:off x="24971825" y="27190350"/>
            <a:ext cx="663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Montgomery–Åsberg Depression Rating Scale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1"/>
          <p:cNvGrpSpPr/>
          <p:nvPr/>
        </p:nvGrpSpPr>
        <p:grpSpPr>
          <a:xfrm>
            <a:off x="32325772" y="13580925"/>
            <a:ext cx="11100380" cy="4724675"/>
            <a:chOff x="31950225" y="13682800"/>
            <a:chExt cx="11247725" cy="4724675"/>
          </a:xfrm>
        </p:grpSpPr>
        <p:pic>
          <p:nvPicPr>
            <p:cNvPr id="227" name="Google Shape;227;p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2568050" y="13682800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2568050" y="1491997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32568050" y="1613202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32568050" y="1733017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"/>
            <p:cNvSpPr txBox="1"/>
            <p:nvPr/>
          </p:nvSpPr>
          <p:spPr>
            <a:xfrm rot="-5400000">
              <a:off x="31908075" y="13941600"/>
              <a:ext cx="7392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CDI</a:t>
              </a:r>
              <a:endParaRPr sz="1200"/>
            </a:p>
          </p:txBody>
        </p:sp>
        <p:sp>
          <p:nvSpPr>
            <p:cNvPr id="232" name="Google Shape;232;p1"/>
            <p:cNvSpPr txBox="1"/>
            <p:nvPr/>
          </p:nvSpPr>
          <p:spPr>
            <a:xfrm rot="-5400000">
              <a:off x="31838175" y="15154625"/>
              <a:ext cx="8790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FWF</a:t>
              </a:r>
              <a:endParaRPr sz="1200"/>
            </a:p>
          </p:txBody>
        </p:sp>
        <p:sp>
          <p:nvSpPr>
            <p:cNvPr id="233" name="Google Shape;233;p1"/>
            <p:cNvSpPr txBox="1"/>
            <p:nvPr/>
          </p:nvSpPr>
          <p:spPr>
            <a:xfrm rot="-5400000">
              <a:off x="31727475" y="16256050"/>
              <a:ext cx="11004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FAt</a:t>
              </a:r>
              <a:endParaRPr sz="1200"/>
            </a:p>
          </p:txBody>
        </p:sp>
        <p:sp>
          <p:nvSpPr>
            <p:cNvPr id="234" name="Google Shape;234;p1"/>
            <p:cNvSpPr txBox="1"/>
            <p:nvPr/>
          </p:nvSpPr>
          <p:spPr>
            <a:xfrm rot="-5400000">
              <a:off x="31587825" y="17386400"/>
              <a:ext cx="13797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MDt</a:t>
              </a:r>
              <a:endParaRPr sz="1200"/>
            </a:p>
          </p:txBody>
        </p:sp>
      </p:grpSp>
      <p:grpSp>
        <p:nvGrpSpPr>
          <p:cNvPr id="235" name="Google Shape;235;p1"/>
          <p:cNvGrpSpPr/>
          <p:nvPr/>
        </p:nvGrpSpPr>
        <p:grpSpPr>
          <a:xfrm>
            <a:off x="32325814" y="18739009"/>
            <a:ext cx="11100380" cy="5202977"/>
            <a:chOff x="31950225" y="18765925"/>
            <a:chExt cx="11247725" cy="4863050"/>
          </a:xfrm>
        </p:grpSpPr>
        <p:pic>
          <p:nvPicPr>
            <p:cNvPr id="236" name="Google Shape;236;p1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32568050" y="1876592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1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32568050" y="2000002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"/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>
              <a:off x="32568050" y="2127037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32568050" y="2255167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"/>
            <p:cNvSpPr txBox="1"/>
            <p:nvPr/>
          </p:nvSpPr>
          <p:spPr>
            <a:xfrm rot="-5400000">
              <a:off x="31908075" y="19047000"/>
              <a:ext cx="7392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CDI</a:t>
              </a:r>
              <a:endParaRPr sz="1200"/>
            </a:p>
          </p:txBody>
        </p:sp>
        <p:sp>
          <p:nvSpPr>
            <p:cNvPr id="241" name="Google Shape;241;p1"/>
            <p:cNvSpPr txBox="1"/>
            <p:nvPr/>
          </p:nvSpPr>
          <p:spPr>
            <a:xfrm rot="-5400000">
              <a:off x="31838175" y="20260025"/>
              <a:ext cx="8790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FWF</a:t>
              </a:r>
              <a:endParaRPr sz="1200"/>
            </a:p>
          </p:txBody>
        </p:sp>
        <p:sp>
          <p:nvSpPr>
            <p:cNvPr id="242" name="Google Shape;242;p1"/>
            <p:cNvSpPr txBox="1"/>
            <p:nvPr/>
          </p:nvSpPr>
          <p:spPr>
            <a:xfrm rot="-5400000">
              <a:off x="31727475" y="21361450"/>
              <a:ext cx="11004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FAt</a:t>
              </a:r>
              <a:endParaRPr sz="1200"/>
            </a:p>
          </p:txBody>
        </p:sp>
        <p:sp>
          <p:nvSpPr>
            <p:cNvPr id="243" name="Google Shape;243;p1"/>
            <p:cNvSpPr txBox="1"/>
            <p:nvPr/>
          </p:nvSpPr>
          <p:spPr>
            <a:xfrm rot="-5400000">
              <a:off x="31587825" y="22491800"/>
              <a:ext cx="13797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MDt</a:t>
              </a:r>
              <a:endParaRPr sz="1200"/>
            </a:p>
          </p:txBody>
        </p:sp>
      </p:grpSp>
      <p:sp>
        <p:nvSpPr>
          <p:cNvPr id="244" name="Google Shape;244;p1"/>
          <p:cNvSpPr txBox="1"/>
          <p:nvPr/>
        </p:nvSpPr>
        <p:spPr>
          <a:xfrm>
            <a:off x="32847275" y="24350663"/>
            <a:ext cx="10264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CDI: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diffusion index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FWF: Free water fraction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FAt: Free water corrected fractional anisotropy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MDt: free water corrected mean diffusivity </a:t>
            </a:r>
            <a:endParaRPr sz="3200"/>
          </a:p>
        </p:txBody>
      </p:sp>
      <p:sp>
        <p:nvSpPr>
          <p:cNvPr id="245" name="Google Shape;245;p1"/>
          <p:cNvSpPr txBox="1"/>
          <p:nvPr/>
        </p:nvSpPr>
        <p:spPr>
          <a:xfrm>
            <a:off x="32334625" y="27126575"/>
            <a:ext cx="1110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Diffusion MRI-based Brain Parcellation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"/>
          <p:cNvSpPr txBox="1"/>
          <p:nvPr/>
        </p:nvSpPr>
        <p:spPr>
          <a:xfrm>
            <a:off x="25037975" y="13430900"/>
            <a:ext cx="64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a)</a:t>
            </a:r>
            <a:endParaRPr/>
          </a:p>
        </p:txBody>
      </p:sp>
      <p:sp>
        <p:nvSpPr>
          <p:cNvPr id="247" name="Google Shape;247;p1"/>
          <p:cNvSpPr txBox="1"/>
          <p:nvPr/>
        </p:nvSpPr>
        <p:spPr>
          <a:xfrm>
            <a:off x="31819775" y="13430900"/>
            <a:ext cx="64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b)</a:t>
            </a:r>
            <a:endParaRPr b="1"/>
          </a:p>
        </p:txBody>
      </p:sp>
      <p:grpSp>
        <p:nvGrpSpPr>
          <p:cNvPr id="248" name="Google Shape;248;p1"/>
          <p:cNvGrpSpPr/>
          <p:nvPr/>
        </p:nvGrpSpPr>
        <p:grpSpPr>
          <a:xfrm>
            <a:off x="39620275" y="28877125"/>
            <a:ext cx="3942300" cy="3732600"/>
            <a:chOff x="39620275" y="28877125"/>
            <a:chExt cx="3942300" cy="3732600"/>
          </a:xfrm>
        </p:grpSpPr>
        <p:grpSp>
          <p:nvGrpSpPr>
            <p:cNvPr id="249" name="Google Shape;249;p1"/>
            <p:cNvGrpSpPr/>
            <p:nvPr/>
          </p:nvGrpSpPr>
          <p:grpSpPr>
            <a:xfrm>
              <a:off x="39620275" y="28877125"/>
              <a:ext cx="3942300" cy="3732600"/>
              <a:chOff x="27276525" y="28840650"/>
              <a:chExt cx="3942300" cy="3732600"/>
            </a:xfrm>
          </p:grpSpPr>
          <p:sp>
            <p:nvSpPr>
              <p:cNvPr id="250" name="Google Shape;250;p1"/>
              <p:cNvSpPr/>
              <p:nvPr/>
            </p:nvSpPr>
            <p:spPr>
              <a:xfrm>
                <a:off x="27276525" y="28840650"/>
                <a:ext cx="3942300" cy="3732600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25400">
                <a:solidFill>
                  <a:srgbClr val="DAE5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 txBox="1"/>
              <p:nvPr/>
            </p:nvSpPr>
            <p:spPr>
              <a:xfrm>
                <a:off x="28668402" y="31870225"/>
                <a:ext cx="1934400" cy="585000"/>
              </a:xfrm>
              <a:prstGeom prst="rect">
                <a:avLst/>
              </a:prstGeom>
              <a:solidFill>
                <a:srgbClr val="DAE5F1"/>
              </a:solidFill>
              <a:ln cap="flat" cmpd="sng" w="9525">
                <a:solidFill>
                  <a:srgbClr val="DAE5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lucy-mhui</a:t>
                </a:r>
                <a:endParaRPr b="0" i="0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Github Logo Svg Free PNG Transparent Background, Free Download #16156 -  FreeIconsPNG" id="252" name="Google Shape;252;p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28049306" y="31948021"/>
                <a:ext cx="548941" cy="4689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3" name="Google Shape;253;p1"/>
            <p:cNvPicPr preferRelativeResize="0"/>
            <p:nvPr/>
          </p:nvPicPr>
          <p:blipFill rotWithShape="1">
            <a:blip r:embed="rId26">
              <a:alphaModFix/>
            </a:blip>
            <a:srcRect b="9057" l="10292" r="9981" t="9562"/>
            <a:stretch/>
          </p:blipFill>
          <p:spPr>
            <a:xfrm>
              <a:off x="40422700" y="29364975"/>
              <a:ext cx="2445325" cy="2496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1"/>
          <p:cNvGrpSpPr/>
          <p:nvPr/>
        </p:nvGrpSpPr>
        <p:grpSpPr>
          <a:xfrm>
            <a:off x="31793650" y="14575275"/>
            <a:ext cx="646500" cy="7625700"/>
            <a:chOff x="24939825" y="14632950"/>
            <a:chExt cx="646500" cy="7625700"/>
          </a:xfrm>
        </p:grpSpPr>
        <p:sp>
          <p:nvSpPr>
            <p:cNvPr id="255" name="Google Shape;255;p1"/>
            <p:cNvSpPr txBox="1"/>
            <p:nvPr/>
          </p:nvSpPr>
          <p:spPr>
            <a:xfrm rot="-5400000">
              <a:off x="24193425" y="15379350"/>
              <a:ext cx="213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</a:t>
              </a:r>
              <a:endParaRPr sz="1200"/>
            </a:p>
          </p:txBody>
        </p:sp>
        <p:sp>
          <p:nvSpPr>
            <p:cNvPr id="256" name="Google Shape;256;p1"/>
            <p:cNvSpPr txBox="1"/>
            <p:nvPr/>
          </p:nvSpPr>
          <p:spPr>
            <a:xfrm rot="-5400000">
              <a:off x="24193425" y="20865750"/>
              <a:ext cx="213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200"/>
            </a:p>
          </p:txBody>
        </p:sp>
      </p:grpSp>
      <p:pic>
        <p:nvPicPr>
          <p:cNvPr id="257" name="Google Shape;257;p1"/>
          <p:cNvPicPr preferRelativeResize="0"/>
          <p:nvPr/>
        </p:nvPicPr>
        <p:blipFill rotWithShape="1">
          <a:blip r:embed="rId27">
            <a:alphaModFix/>
          </a:blip>
          <a:srcRect b="14951" l="7073" r="7914" t="17085"/>
          <a:stretch/>
        </p:blipFill>
        <p:spPr>
          <a:xfrm>
            <a:off x="706038" y="11854988"/>
            <a:ext cx="10017770" cy="56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c91922221_0_0"/>
          <p:cNvSpPr/>
          <p:nvPr/>
        </p:nvSpPr>
        <p:spPr>
          <a:xfrm>
            <a:off x="-1" y="-100768"/>
            <a:ext cx="43891200" cy="5203200"/>
          </a:xfrm>
          <a:prstGeom prst="rect">
            <a:avLst/>
          </a:prstGeom>
          <a:solidFill>
            <a:srgbClr val="071D49"/>
          </a:solidFill>
          <a:ln cap="flat" cmpd="sng" w="25400">
            <a:solidFill>
              <a:srgbClr val="071D4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97"/>
              <a:buFont typeface="Arial"/>
              <a:buNone/>
            </a:pPr>
            <a:r>
              <a:rPr b="0" i="0" lang="en-US" sz="859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ec91922221_0_0"/>
          <p:cNvSpPr txBox="1"/>
          <p:nvPr/>
        </p:nvSpPr>
        <p:spPr>
          <a:xfrm>
            <a:off x="4964112" y="3413549"/>
            <a:ext cx="336804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Lucy Hui, Joanna Chen, </a:t>
            </a:r>
            <a:r>
              <a:rPr lang="en-US" sz="4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Jean Chen</a:t>
            </a:r>
            <a:endParaRPr b="0" baseline="30000" i="0" sz="4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Rotman Research Institute, Baycrest Health Sciences, Toronto, Canada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ec91922221_0_0"/>
          <p:cNvSpPr txBox="1"/>
          <p:nvPr/>
        </p:nvSpPr>
        <p:spPr>
          <a:xfrm>
            <a:off x="6319231" y="199594"/>
            <a:ext cx="31287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Multivariate Analysis Using Co-Expression Network Modeling Identifies 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Sex-Specific Inflammation and Diffusion MRI Features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Major Depressive Disorder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ec91922221_0_0"/>
          <p:cNvSpPr txBox="1"/>
          <p:nvPr/>
        </p:nvSpPr>
        <p:spPr>
          <a:xfrm>
            <a:off x="264160" y="5414259"/>
            <a:ext cx="115581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ec91922221_0_0"/>
          <p:cNvSpPr txBox="1"/>
          <p:nvPr/>
        </p:nvSpPr>
        <p:spPr>
          <a:xfrm>
            <a:off x="264144" y="6473586"/>
            <a:ext cx="11615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sex-dependent modules of co-expressed genes associated with inflammatory biomarkers in MDD patients and healthy controls, elucidating shared and distinct networks underlying inflammation in depression.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the correlation between inflammatory gene expression modules, clinical variables, and neuroimaging markers to elucidate the clinical relevance of immune dysregulation in MDD.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ec91922221_0_0"/>
          <p:cNvSpPr txBox="1"/>
          <p:nvPr/>
        </p:nvSpPr>
        <p:spPr>
          <a:xfrm>
            <a:off x="12470014" y="5414259"/>
            <a:ext cx="310368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ec91922221_0_0"/>
          <p:cNvSpPr txBox="1"/>
          <p:nvPr/>
        </p:nvSpPr>
        <p:spPr>
          <a:xfrm>
            <a:off x="12470048" y="6416900"/>
            <a:ext cx="1190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Canadian Biomarker Integration Network in Depression (CANBIND-1)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ec91922221_0_0"/>
          <p:cNvSpPr txBox="1"/>
          <p:nvPr/>
        </p:nvSpPr>
        <p:spPr>
          <a:xfrm>
            <a:off x="343572" y="12315025"/>
            <a:ext cx="429693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ec91922221_0_0"/>
          <p:cNvSpPr txBox="1"/>
          <p:nvPr/>
        </p:nvSpPr>
        <p:spPr>
          <a:xfrm>
            <a:off x="24688009" y="6416900"/>
            <a:ext cx="1243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Gene Co-expression Network Analysis (WGCNA)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g2ec91922221_0_0"/>
          <p:cNvPicPr preferRelativeResize="0"/>
          <p:nvPr/>
        </p:nvPicPr>
        <p:blipFill rotWithShape="1">
          <a:blip r:embed="rId3">
            <a:alphaModFix/>
          </a:blip>
          <a:srcRect b="0" l="0" r="0" t="7011"/>
          <a:stretch/>
        </p:blipFill>
        <p:spPr>
          <a:xfrm>
            <a:off x="38394275" y="869600"/>
            <a:ext cx="4397375" cy="32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ec9192222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75" y="948613"/>
            <a:ext cx="6395075" cy="319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ec9192222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725" y="10039450"/>
            <a:ext cx="3789616" cy="19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ec9192222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6575" y="10269550"/>
            <a:ext cx="5469649" cy="1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ec91922221_0_0"/>
          <p:cNvSpPr/>
          <p:nvPr/>
        </p:nvSpPr>
        <p:spPr>
          <a:xfrm>
            <a:off x="15145950" y="9574725"/>
            <a:ext cx="2734500" cy="2159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6E3B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g2ec91922221_0_0"/>
          <p:cNvGrpSpPr/>
          <p:nvPr/>
        </p:nvGrpSpPr>
        <p:grpSpPr>
          <a:xfrm>
            <a:off x="15155855" y="9565051"/>
            <a:ext cx="2734477" cy="720000"/>
            <a:chOff x="15989938" y="11090075"/>
            <a:chExt cx="2118600" cy="720000"/>
          </a:xfrm>
        </p:grpSpPr>
        <p:sp>
          <p:nvSpPr>
            <p:cNvPr id="278" name="Google Shape;278;g2ec91922221_0_0"/>
            <p:cNvSpPr/>
            <p:nvPr/>
          </p:nvSpPr>
          <p:spPr>
            <a:xfrm>
              <a:off x="15989938" y="11090075"/>
              <a:ext cx="2118600" cy="720000"/>
            </a:xfrm>
            <a:prstGeom prst="roundRect">
              <a:avLst>
                <a:gd fmla="val 16667" name="adj"/>
              </a:avLst>
            </a:prstGeom>
            <a:solidFill>
              <a:srgbClr val="EAF1DD"/>
            </a:solidFill>
            <a:ln cap="flat" cmpd="sng" w="25400">
              <a:solidFill>
                <a:srgbClr val="EAF1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2ec91922221_0_0"/>
            <p:cNvSpPr txBox="1"/>
            <p:nvPr/>
          </p:nvSpPr>
          <p:spPr>
            <a:xfrm>
              <a:off x="15989938" y="11175456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Molecular</a:t>
              </a:r>
              <a:endParaRPr/>
            </a:p>
          </p:txBody>
        </p:sp>
      </p:grpSp>
      <p:grpSp>
        <p:nvGrpSpPr>
          <p:cNvPr id="280" name="Google Shape;280;g2ec91922221_0_0"/>
          <p:cNvGrpSpPr/>
          <p:nvPr/>
        </p:nvGrpSpPr>
        <p:grpSpPr>
          <a:xfrm>
            <a:off x="18164115" y="9569886"/>
            <a:ext cx="2995258" cy="2217897"/>
            <a:chOff x="18164006" y="10914317"/>
            <a:chExt cx="2873700" cy="2163380"/>
          </a:xfrm>
        </p:grpSpPr>
        <p:sp>
          <p:nvSpPr>
            <p:cNvPr id="281" name="Google Shape;281;g2ec91922221_0_0"/>
            <p:cNvSpPr/>
            <p:nvPr/>
          </p:nvSpPr>
          <p:spPr>
            <a:xfrm>
              <a:off x="18204148" y="10918597"/>
              <a:ext cx="2794200" cy="21591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E3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" name="Google Shape;282;g2ec91922221_0_0"/>
            <p:cNvGrpSpPr/>
            <p:nvPr/>
          </p:nvGrpSpPr>
          <p:grpSpPr>
            <a:xfrm>
              <a:off x="18164006" y="10914317"/>
              <a:ext cx="2873700" cy="718200"/>
              <a:chOff x="18560286" y="11074585"/>
              <a:chExt cx="2873700" cy="718200"/>
            </a:xfrm>
          </p:grpSpPr>
          <p:sp>
            <p:nvSpPr>
              <p:cNvPr id="283" name="Google Shape;283;g2ec91922221_0_0"/>
              <p:cNvSpPr/>
              <p:nvPr/>
            </p:nvSpPr>
            <p:spPr>
              <a:xfrm>
                <a:off x="18599690" y="11074585"/>
                <a:ext cx="2794800" cy="718200"/>
              </a:xfrm>
              <a:prstGeom prst="roundRect">
                <a:avLst>
                  <a:gd fmla="val 16667" name="adj"/>
                </a:avLst>
              </a:prstGeom>
              <a:solidFill>
                <a:srgbClr val="EAF1DD"/>
              </a:solidFill>
              <a:ln cap="flat" cmpd="sng" w="25400">
                <a:solidFill>
                  <a:srgbClr val="EAF1D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g2ec91922221_0_0"/>
              <p:cNvSpPr txBox="1"/>
              <p:nvPr/>
            </p:nvSpPr>
            <p:spPr>
              <a:xfrm>
                <a:off x="18560286" y="11140715"/>
                <a:ext cx="2873700" cy="5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latin typeface="Calibri"/>
                    <a:ea typeface="Calibri"/>
                    <a:cs typeface="Calibri"/>
                    <a:sym typeface="Calibri"/>
                  </a:rPr>
                  <a:t>Clinical</a:t>
                </a:r>
                <a:endParaRPr/>
              </a:p>
            </p:txBody>
          </p:sp>
        </p:grpSp>
      </p:grpSp>
      <p:grpSp>
        <p:nvGrpSpPr>
          <p:cNvPr id="285" name="Google Shape;285;g2ec91922221_0_0"/>
          <p:cNvGrpSpPr/>
          <p:nvPr/>
        </p:nvGrpSpPr>
        <p:grpSpPr>
          <a:xfrm>
            <a:off x="21353007" y="9566521"/>
            <a:ext cx="2734609" cy="2159019"/>
            <a:chOff x="21306326" y="10910867"/>
            <a:chExt cx="4029780" cy="2176650"/>
          </a:xfrm>
        </p:grpSpPr>
        <p:sp>
          <p:nvSpPr>
            <p:cNvPr id="286" name="Google Shape;286;g2ec91922221_0_0"/>
            <p:cNvSpPr/>
            <p:nvPr/>
          </p:nvSpPr>
          <p:spPr>
            <a:xfrm>
              <a:off x="21314050" y="10914317"/>
              <a:ext cx="4019700" cy="2173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E3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g2ec91922221_0_0"/>
            <p:cNvGrpSpPr/>
            <p:nvPr/>
          </p:nvGrpSpPr>
          <p:grpSpPr>
            <a:xfrm>
              <a:off x="21306326" y="10910867"/>
              <a:ext cx="4029780" cy="718200"/>
              <a:chOff x="21945600" y="11036552"/>
              <a:chExt cx="4029780" cy="718200"/>
            </a:xfrm>
          </p:grpSpPr>
          <p:sp>
            <p:nvSpPr>
              <p:cNvPr id="288" name="Google Shape;288;g2ec91922221_0_0"/>
              <p:cNvSpPr/>
              <p:nvPr/>
            </p:nvSpPr>
            <p:spPr>
              <a:xfrm>
                <a:off x="21945600" y="11036552"/>
                <a:ext cx="4027500" cy="718200"/>
              </a:xfrm>
              <a:prstGeom prst="roundRect">
                <a:avLst>
                  <a:gd fmla="val 16667" name="adj"/>
                </a:avLst>
              </a:prstGeom>
              <a:solidFill>
                <a:srgbClr val="EAF1DD"/>
              </a:solidFill>
              <a:ln cap="flat" cmpd="sng" w="25400">
                <a:solidFill>
                  <a:srgbClr val="EAF1D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g2ec91922221_0_0"/>
              <p:cNvSpPr txBox="1"/>
              <p:nvPr/>
            </p:nvSpPr>
            <p:spPr>
              <a:xfrm>
                <a:off x="21947880" y="11133285"/>
                <a:ext cx="4027500" cy="58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latin typeface="Calibri"/>
                    <a:ea typeface="Calibri"/>
                    <a:cs typeface="Calibri"/>
                    <a:sym typeface="Calibri"/>
                  </a:rPr>
                  <a:t>Imaging</a:t>
                </a:r>
                <a:endParaRPr/>
              </a:p>
            </p:txBody>
          </p:sp>
        </p:grpSp>
      </p:grpSp>
      <p:sp>
        <p:nvSpPr>
          <p:cNvPr id="290" name="Google Shape;290;g2ec91922221_0_0"/>
          <p:cNvSpPr txBox="1"/>
          <p:nvPr/>
        </p:nvSpPr>
        <p:spPr>
          <a:xfrm>
            <a:off x="15119350" y="10415231"/>
            <a:ext cx="2734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29 cytokines &amp; chemokines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ec91922221_0_0"/>
          <p:cNvSpPr txBox="1"/>
          <p:nvPr/>
        </p:nvSpPr>
        <p:spPr>
          <a:xfrm>
            <a:off x="18281733" y="10405625"/>
            <a:ext cx="2751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11 depression subcomponents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ec91922221_0_0"/>
          <p:cNvSpPr txBox="1"/>
          <p:nvPr/>
        </p:nvSpPr>
        <p:spPr>
          <a:xfrm>
            <a:off x="21342725" y="10458100"/>
            <a:ext cx="273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4 diffusion MRI parameters</a:t>
            </a:r>
            <a:endParaRPr sz="3000"/>
          </a:p>
        </p:txBody>
      </p:sp>
      <p:grpSp>
        <p:nvGrpSpPr>
          <p:cNvPr id="293" name="Google Shape;293;g2ec91922221_0_0"/>
          <p:cNvGrpSpPr/>
          <p:nvPr/>
        </p:nvGrpSpPr>
        <p:grpSpPr>
          <a:xfrm>
            <a:off x="12733437" y="9566976"/>
            <a:ext cx="2134200" cy="718200"/>
            <a:chOff x="13338279" y="10915407"/>
            <a:chExt cx="2134200" cy="718200"/>
          </a:xfrm>
        </p:grpSpPr>
        <p:sp>
          <p:nvSpPr>
            <p:cNvPr id="294" name="Google Shape;294;g2ec91922221_0_0"/>
            <p:cNvSpPr/>
            <p:nvPr/>
          </p:nvSpPr>
          <p:spPr>
            <a:xfrm>
              <a:off x="13338279" y="10915407"/>
              <a:ext cx="2134200" cy="718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C2D5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2ec91922221_0_0"/>
            <p:cNvSpPr txBox="1"/>
            <p:nvPr/>
          </p:nvSpPr>
          <p:spPr>
            <a:xfrm>
              <a:off x="13346095" y="10960724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Modalities</a:t>
              </a:r>
              <a:endParaRPr/>
            </a:p>
          </p:txBody>
        </p:sp>
      </p:grpSp>
      <p:sp>
        <p:nvSpPr>
          <p:cNvPr id="296" name="Google Shape;296;g2ec91922221_0_0"/>
          <p:cNvSpPr/>
          <p:nvPr/>
        </p:nvSpPr>
        <p:spPr>
          <a:xfrm>
            <a:off x="15151750" y="7140950"/>
            <a:ext cx="4397400" cy="7683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 cap="flat" cmpd="sng" w="25400">
            <a:solidFill>
              <a:srgbClr val="FDE9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ec91922221_0_0"/>
          <p:cNvSpPr/>
          <p:nvPr/>
        </p:nvSpPr>
        <p:spPr>
          <a:xfrm>
            <a:off x="15156993" y="7312063"/>
            <a:ext cx="4397400" cy="1945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DE9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ec91922221_0_0"/>
          <p:cNvSpPr txBox="1"/>
          <p:nvPr/>
        </p:nvSpPr>
        <p:spPr>
          <a:xfrm>
            <a:off x="15356049" y="7227875"/>
            <a:ext cx="403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MDD (n = 211)</a:t>
            </a:r>
            <a:endParaRPr/>
          </a:p>
        </p:txBody>
      </p:sp>
      <p:sp>
        <p:nvSpPr>
          <p:cNvPr id="299" name="Google Shape;299;g2ec91922221_0_0"/>
          <p:cNvSpPr/>
          <p:nvPr/>
        </p:nvSpPr>
        <p:spPr>
          <a:xfrm>
            <a:off x="20038182" y="7295900"/>
            <a:ext cx="4035300" cy="1945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DE9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g2ec91922221_0_0"/>
          <p:cNvGrpSpPr/>
          <p:nvPr/>
        </p:nvGrpSpPr>
        <p:grpSpPr>
          <a:xfrm>
            <a:off x="20042013" y="7171875"/>
            <a:ext cx="4035061" cy="734700"/>
            <a:chOff x="18565642" y="8783383"/>
            <a:chExt cx="8769965" cy="734700"/>
          </a:xfrm>
        </p:grpSpPr>
        <p:sp>
          <p:nvSpPr>
            <p:cNvPr id="301" name="Google Shape;301;g2ec91922221_0_0"/>
            <p:cNvSpPr/>
            <p:nvPr/>
          </p:nvSpPr>
          <p:spPr>
            <a:xfrm>
              <a:off x="18607107" y="8783383"/>
              <a:ext cx="8728500" cy="734700"/>
            </a:xfrm>
            <a:prstGeom prst="roundRect">
              <a:avLst>
                <a:gd fmla="val 16667" name="adj"/>
              </a:avLst>
            </a:prstGeom>
            <a:solidFill>
              <a:srgbClr val="FDE9D8"/>
            </a:solidFill>
            <a:ln cap="flat" cmpd="sng" w="25400">
              <a:solidFill>
                <a:srgbClr val="FDE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2ec91922221_0_0"/>
            <p:cNvSpPr txBox="1"/>
            <p:nvPr/>
          </p:nvSpPr>
          <p:spPr>
            <a:xfrm>
              <a:off x="18565642" y="8859633"/>
              <a:ext cx="8728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Control (n = 122)</a:t>
              </a:r>
              <a:endParaRPr/>
            </a:p>
          </p:txBody>
        </p:sp>
      </p:grpSp>
      <p:grpSp>
        <p:nvGrpSpPr>
          <p:cNvPr id="303" name="Google Shape;303;g2ec91922221_0_0"/>
          <p:cNvGrpSpPr/>
          <p:nvPr/>
        </p:nvGrpSpPr>
        <p:grpSpPr>
          <a:xfrm>
            <a:off x="12733437" y="7136517"/>
            <a:ext cx="2139419" cy="772800"/>
            <a:chOff x="13343037" y="8748037"/>
            <a:chExt cx="2139419" cy="772800"/>
          </a:xfrm>
        </p:grpSpPr>
        <p:sp>
          <p:nvSpPr>
            <p:cNvPr id="304" name="Google Shape;304;g2ec91922221_0_0"/>
            <p:cNvSpPr/>
            <p:nvPr/>
          </p:nvSpPr>
          <p:spPr>
            <a:xfrm>
              <a:off x="13343037" y="8748037"/>
              <a:ext cx="2134200" cy="77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2ec91922221_0_0"/>
            <p:cNvSpPr txBox="1"/>
            <p:nvPr/>
          </p:nvSpPr>
          <p:spPr>
            <a:xfrm>
              <a:off x="13363856" y="8826999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Baseline</a:t>
              </a:r>
              <a:endParaRPr/>
            </a:p>
          </p:txBody>
        </p:sp>
      </p:grpSp>
      <p:sp>
        <p:nvSpPr>
          <p:cNvPr id="306" name="Google Shape;306;g2ec91922221_0_0"/>
          <p:cNvSpPr txBox="1"/>
          <p:nvPr/>
        </p:nvSpPr>
        <p:spPr>
          <a:xfrm>
            <a:off x="15404350" y="7997888"/>
            <a:ext cx="394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132 Female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74 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ec91922221_0_0"/>
          <p:cNvSpPr txBox="1"/>
          <p:nvPr/>
        </p:nvSpPr>
        <p:spPr>
          <a:xfrm>
            <a:off x="20204950" y="7997900"/>
            <a:ext cx="394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65 Female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38 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ec91922221_0_0"/>
          <p:cNvSpPr/>
          <p:nvPr/>
        </p:nvSpPr>
        <p:spPr>
          <a:xfrm>
            <a:off x="24971825" y="7180775"/>
            <a:ext cx="40389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ec91922221_0_0"/>
          <p:cNvSpPr txBox="1"/>
          <p:nvPr/>
        </p:nvSpPr>
        <p:spPr>
          <a:xfrm>
            <a:off x="24971775" y="7255625"/>
            <a:ext cx="403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Coexpression network</a:t>
            </a:r>
            <a:endParaRPr/>
          </a:p>
        </p:txBody>
      </p:sp>
      <p:sp>
        <p:nvSpPr>
          <p:cNvPr id="310" name="Google Shape;310;g2ec91922221_0_0"/>
          <p:cNvSpPr/>
          <p:nvPr/>
        </p:nvSpPr>
        <p:spPr>
          <a:xfrm>
            <a:off x="29467575" y="7180775"/>
            <a:ext cx="47469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ec91922221_0_0"/>
          <p:cNvSpPr txBox="1"/>
          <p:nvPr/>
        </p:nvSpPr>
        <p:spPr>
          <a:xfrm>
            <a:off x="29467577" y="7255625"/>
            <a:ext cx="474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Identify modules</a:t>
            </a:r>
            <a:endParaRPr/>
          </a:p>
        </p:txBody>
      </p:sp>
      <p:sp>
        <p:nvSpPr>
          <p:cNvPr id="312" name="Google Shape;312;g2ec91922221_0_0"/>
          <p:cNvSpPr/>
          <p:nvPr/>
        </p:nvSpPr>
        <p:spPr>
          <a:xfrm>
            <a:off x="34633625" y="7180775"/>
            <a:ext cx="88014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ec91922221_0_0"/>
          <p:cNvSpPr txBox="1"/>
          <p:nvPr/>
        </p:nvSpPr>
        <p:spPr>
          <a:xfrm>
            <a:off x="34633725" y="7255625"/>
            <a:ext cx="880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Relate to external traits</a:t>
            </a:r>
            <a:endParaRPr/>
          </a:p>
        </p:txBody>
      </p:sp>
      <p:pic>
        <p:nvPicPr>
          <p:cNvPr id="314" name="Google Shape;314;g2ec91922221_0_0"/>
          <p:cNvPicPr preferRelativeResize="0"/>
          <p:nvPr/>
        </p:nvPicPr>
        <p:blipFill rotWithShape="1">
          <a:blip r:embed="rId7">
            <a:alphaModFix/>
          </a:blip>
          <a:srcRect b="3020" l="32546" r="20237" t="29109"/>
          <a:stretch/>
        </p:blipFill>
        <p:spPr>
          <a:xfrm>
            <a:off x="25523952" y="8716399"/>
            <a:ext cx="2995349" cy="300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5" name="Google Shape;315;g2ec91922221_0_0"/>
          <p:cNvPicPr preferRelativeResize="0"/>
          <p:nvPr/>
        </p:nvPicPr>
        <p:blipFill rotWithShape="1">
          <a:blip r:embed="rId8">
            <a:alphaModFix/>
          </a:blip>
          <a:srcRect b="18617" l="11175" r="3645" t="9831"/>
          <a:stretch/>
        </p:blipFill>
        <p:spPr>
          <a:xfrm>
            <a:off x="29079650" y="8440950"/>
            <a:ext cx="5554076" cy="30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g2ec91922221_0_0"/>
          <p:cNvGraphicFramePr/>
          <p:nvPr/>
        </p:nvGraphicFramePr>
        <p:xfrm>
          <a:off x="36319050" y="812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{679556B0-8DA3-4ABE-8CB4-45F469A1E3C6}</a:tableStyleId>
              </a:tblPr>
              <a:tblGrid>
                <a:gridCol w="657025"/>
                <a:gridCol w="657025"/>
                <a:gridCol w="657025"/>
                <a:gridCol w="657025"/>
                <a:gridCol w="657025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g2ec91922221_0_0"/>
          <p:cNvSpPr txBox="1"/>
          <p:nvPr/>
        </p:nvSpPr>
        <p:spPr>
          <a:xfrm rot="-5400000">
            <a:off x="33314925" y="9434100"/>
            <a:ext cx="331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 Modules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ec91922221_0_0"/>
          <p:cNvSpPr txBox="1"/>
          <p:nvPr/>
        </p:nvSpPr>
        <p:spPr>
          <a:xfrm>
            <a:off x="36004425" y="11416950"/>
            <a:ext cx="40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Depression components</a:t>
            </a:r>
            <a:endParaRPr sz="1200"/>
          </a:p>
        </p:txBody>
      </p:sp>
      <p:graphicFrame>
        <p:nvGraphicFramePr>
          <p:cNvPr id="319" name="Google Shape;319;g2ec91922221_0_0"/>
          <p:cNvGraphicFramePr/>
          <p:nvPr/>
        </p:nvGraphicFramePr>
        <p:xfrm>
          <a:off x="35480850" y="812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{679556B0-8DA3-4ABE-8CB4-45F469A1E3C6}</a:tableStyleId>
              </a:tblPr>
              <a:tblGrid>
                <a:gridCol w="382850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Google Shape;320;g2ec91922221_0_0"/>
          <p:cNvGraphicFramePr/>
          <p:nvPr/>
        </p:nvGraphicFramePr>
        <p:xfrm>
          <a:off x="40002788" y="81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{679556B0-8DA3-4ABE-8CB4-45F469A1E3C6}</a:tableStyleId>
              </a:tblPr>
              <a:tblGrid>
                <a:gridCol w="657025"/>
                <a:gridCol w="657025"/>
                <a:gridCol w="657025"/>
                <a:gridCol w="657025"/>
                <a:gridCol w="657025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g2ec91922221_0_0"/>
          <p:cNvSpPr txBox="1"/>
          <p:nvPr/>
        </p:nvSpPr>
        <p:spPr>
          <a:xfrm>
            <a:off x="40002800" y="11416950"/>
            <a:ext cx="32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MRI measures</a:t>
            </a:r>
            <a:endParaRPr sz="1200"/>
          </a:p>
        </p:txBody>
      </p:sp>
      <p:sp>
        <p:nvSpPr>
          <p:cNvPr id="322" name="Google Shape;322;g2ec91922221_0_0"/>
          <p:cNvSpPr txBox="1"/>
          <p:nvPr/>
        </p:nvSpPr>
        <p:spPr>
          <a:xfrm>
            <a:off x="30060825" y="11416950"/>
            <a:ext cx="40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Inflammatory markers</a:t>
            </a:r>
            <a:endParaRPr sz="1200"/>
          </a:p>
        </p:txBody>
      </p:sp>
      <p:sp>
        <p:nvSpPr>
          <p:cNvPr id="323" name="Google Shape;323;g2ec91922221_0_0"/>
          <p:cNvSpPr txBox="1"/>
          <p:nvPr/>
        </p:nvSpPr>
        <p:spPr>
          <a:xfrm>
            <a:off x="25946025" y="8064150"/>
            <a:ext cx="21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</a:t>
            </a:r>
            <a:endParaRPr sz="1200"/>
          </a:p>
        </p:txBody>
      </p:sp>
      <p:sp>
        <p:nvSpPr>
          <p:cNvPr id="324" name="Google Shape;324;g2ec91922221_0_0"/>
          <p:cNvSpPr txBox="1"/>
          <p:nvPr/>
        </p:nvSpPr>
        <p:spPr>
          <a:xfrm rot="-5400000">
            <a:off x="24041025" y="9892950"/>
            <a:ext cx="21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</a:t>
            </a:r>
            <a:endParaRPr sz="1200"/>
          </a:p>
        </p:txBody>
      </p:sp>
      <p:grpSp>
        <p:nvGrpSpPr>
          <p:cNvPr id="325" name="Google Shape;325;g2ec91922221_0_0"/>
          <p:cNvGrpSpPr/>
          <p:nvPr/>
        </p:nvGrpSpPr>
        <p:grpSpPr>
          <a:xfrm>
            <a:off x="39620275" y="28877125"/>
            <a:ext cx="3942300" cy="3732600"/>
            <a:chOff x="39620275" y="28877125"/>
            <a:chExt cx="3942300" cy="3732600"/>
          </a:xfrm>
        </p:grpSpPr>
        <p:grpSp>
          <p:nvGrpSpPr>
            <p:cNvPr id="326" name="Google Shape;326;g2ec91922221_0_0"/>
            <p:cNvGrpSpPr/>
            <p:nvPr/>
          </p:nvGrpSpPr>
          <p:grpSpPr>
            <a:xfrm>
              <a:off x="39620275" y="28877125"/>
              <a:ext cx="3942300" cy="3732600"/>
              <a:chOff x="27276525" y="28840650"/>
              <a:chExt cx="3942300" cy="3732600"/>
            </a:xfrm>
          </p:grpSpPr>
          <p:sp>
            <p:nvSpPr>
              <p:cNvPr id="327" name="Google Shape;327;g2ec91922221_0_0"/>
              <p:cNvSpPr/>
              <p:nvPr/>
            </p:nvSpPr>
            <p:spPr>
              <a:xfrm>
                <a:off x="27276525" y="28840650"/>
                <a:ext cx="3942300" cy="3732600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25400">
                <a:solidFill>
                  <a:srgbClr val="DAE5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2ec91922221_0_0"/>
              <p:cNvSpPr txBox="1"/>
              <p:nvPr/>
            </p:nvSpPr>
            <p:spPr>
              <a:xfrm>
                <a:off x="28668402" y="31870225"/>
                <a:ext cx="1934400" cy="585000"/>
              </a:xfrm>
              <a:prstGeom prst="rect">
                <a:avLst/>
              </a:prstGeom>
              <a:solidFill>
                <a:srgbClr val="DAE5F1"/>
              </a:solidFill>
              <a:ln cap="flat" cmpd="sng" w="9525">
                <a:solidFill>
                  <a:srgbClr val="DAE5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lucy-mhui</a:t>
                </a:r>
                <a:endParaRPr b="0" i="0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Github Logo Svg Free PNG Transparent Background, Free Download #16156 -  FreeIconsPNG" id="329" name="Google Shape;329;g2ec91922221_0_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049306" y="31948021"/>
                <a:ext cx="548941" cy="4689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0" name="Google Shape;330;g2ec91922221_0_0"/>
            <p:cNvPicPr preferRelativeResize="0"/>
            <p:nvPr/>
          </p:nvPicPr>
          <p:blipFill rotWithShape="1">
            <a:blip r:embed="rId10">
              <a:alphaModFix/>
            </a:blip>
            <a:srcRect b="9057" l="10292" r="9981" t="9562"/>
            <a:stretch/>
          </p:blipFill>
          <p:spPr>
            <a:xfrm>
              <a:off x="40422700" y="29364975"/>
              <a:ext cx="2445325" cy="2496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g2ec91922221_0_0"/>
          <p:cNvSpPr txBox="1"/>
          <p:nvPr/>
        </p:nvSpPr>
        <p:spPr>
          <a:xfrm>
            <a:off x="264150" y="23082625"/>
            <a:ext cx="1255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Figure 3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Inflammatory modules detected by WGCNA.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g2ec91922221_0_0"/>
          <p:cNvGrpSpPr/>
          <p:nvPr/>
        </p:nvGrpSpPr>
        <p:grpSpPr>
          <a:xfrm>
            <a:off x="381175" y="13411200"/>
            <a:ext cx="12440075" cy="9533400"/>
            <a:chOff x="12388775" y="13373100"/>
            <a:chExt cx="12440075" cy="9533400"/>
          </a:xfrm>
        </p:grpSpPr>
        <p:sp>
          <p:nvSpPr>
            <p:cNvPr id="333" name="Google Shape;333;g2ec91922221_0_0"/>
            <p:cNvSpPr/>
            <p:nvPr/>
          </p:nvSpPr>
          <p:spPr>
            <a:xfrm>
              <a:off x="18713375" y="13373100"/>
              <a:ext cx="6072600" cy="4656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2ec91922221_0_0"/>
            <p:cNvSpPr/>
            <p:nvPr/>
          </p:nvSpPr>
          <p:spPr>
            <a:xfrm>
              <a:off x="12388775" y="13373100"/>
              <a:ext cx="6072600" cy="4656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2ec91922221_0_0"/>
            <p:cNvSpPr txBox="1"/>
            <p:nvPr/>
          </p:nvSpPr>
          <p:spPr>
            <a:xfrm>
              <a:off x="12613875" y="13551150"/>
              <a:ext cx="5926500" cy="39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Calibri"/>
                  <a:ea typeface="Calibri"/>
                  <a:cs typeface="Calibri"/>
                  <a:sym typeface="Calibri"/>
                </a:rPr>
                <a:t>MDD Male</a:t>
              </a:r>
              <a:endParaRPr b="1" sz="2800"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Blue</a:t>
              </a:r>
              <a:r>
                <a:rPr lang="en-US" sz="28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: IL2, IL7, IL8, IL17, FGF, G-CSF, IFN, MIP-1</a:t>
              </a:r>
              <a:endParaRPr sz="2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r>
                <a:rPr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: IL4, Eotaxin, IL10</a:t>
              </a:r>
              <a:endParaRPr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134F5C"/>
                  </a:solidFill>
                  <a:latin typeface="Calibri"/>
                  <a:ea typeface="Calibri"/>
                  <a:cs typeface="Calibri"/>
                  <a:sym typeface="Calibri"/>
                </a:rPr>
                <a:t>Turquoise</a:t>
              </a:r>
              <a:r>
                <a:rPr lang="en-US" sz="2800">
                  <a:solidFill>
                    <a:srgbClr val="134F5C"/>
                  </a:solidFill>
                  <a:latin typeface="Calibri"/>
                  <a:ea typeface="Calibri"/>
                  <a:cs typeface="Calibri"/>
                  <a:sym typeface="Calibri"/>
                </a:rPr>
                <a:t>: IL5, IL15, IL6, IL12, VEGF</a:t>
              </a:r>
              <a:endParaRPr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783F04"/>
                  </a:solidFill>
                  <a:latin typeface="Calibri"/>
                  <a:ea typeface="Calibri"/>
                  <a:cs typeface="Calibri"/>
                  <a:sym typeface="Calibri"/>
                </a:rPr>
                <a:t>Brown</a:t>
              </a:r>
              <a:r>
                <a:rPr lang="en-US" sz="2800">
                  <a:solidFill>
                    <a:srgbClr val="783F04"/>
                  </a:solidFill>
                  <a:latin typeface="Calibri"/>
                  <a:ea typeface="Calibri"/>
                  <a:cs typeface="Calibri"/>
                  <a:sym typeface="Calibri"/>
                </a:rPr>
                <a:t>: IL9, MIP-1b, RANTES, TNFa, PDGF</a:t>
              </a:r>
              <a:endParaRPr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38761D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Green</a:t>
              </a:r>
              <a:r>
                <a:rPr lang="en-US" sz="28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: IL1b, IL13, GM-CSF</a:t>
              </a:r>
              <a:endParaRPr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Grey</a:t>
              </a:r>
              <a:r>
                <a:rPr lang="en-US" sz="28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: IFABP, CRP, IL1ra, IP10, MCP</a:t>
              </a:r>
              <a:endParaRPr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2ec91922221_0_0"/>
            <p:cNvSpPr txBox="1"/>
            <p:nvPr/>
          </p:nvSpPr>
          <p:spPr>
            <a:xfrm>
              <a:off x="18902350" y="13528750"/>
              <a:ext cx="5926500" cy="39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Calibri"/>
                  <a:ea typeface="Calibri"/>
                  <a:cs typeface="Calibri"/>
                  <a:sym typeface="Calibri"/>
                </a:rPr>
                <a:t>Control Male</a:t>
              </a:r>
              <a:endParaRPr b="1" sz="2800"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Blue</a:t>
              </a:r>
              <a:r>
                <a:rPr lang="en-US" sz="28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: IL1b, IL13, GM-CSF, IFN</a:t>
              </a:r>
              <a:endParaRPr sz="2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783F04"/>
                  </a:solidFill>
                  <a:latin typeface="Calibri"/>
                  <a:ea typeface="Calibri"/>
                  <a:cs typeface="Calibri"/>
                  <a:sym typeface="Calibri"/>
                </a:rPr>
                <a:t>Brown</a:t>
              </a:r>
              <a:r>
                <a:rPr lang="en-US" sz="2800">
                  <a:solidFill>
                    <a:srgbClr val="783F04"/>
                  </a:solidFill>
                  <a:latin typeface="Calibri"/>
                  <a:ea typeface="Calibri"/>
                  <a:cs typeface="Calibri"/>
                  <a:sym typeface="Calibri"/>
                </a:rPr>
                <a:t>: IL2, IL17, FGF, PDGF</a:t>
              </a:r>
              <a:endParaRPr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BF9000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Yellow</a:t>
              </a:r>
              <a:r>
                <a:rPr lang="en-US" sz="2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: IL4, IL7, Eotaxin</a:t>
              </a:r>
              <a:endParaRPr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34F5C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134F5C"/>
                  </a:solidFill>
                  <a:latin typeface="Calibri"/>
                  <a:ea typeface="Calibri"/>
                  <a:cs typeface="Calibri"/>
                  <a:sym typeface="Calibri"/>
                </a:rPr>
                <a:t>Turquoise</a:t>
              </a:r>
              <a:r>
                <a:rPr lang="en-US" sz="2800">
                  <a:solidFill>
                    <a:srgbClr val="134F5C"/>
                  </a:solidFill>
                  <a:latin typeface="Calibri"/>
                  <a:ea typeface="Calibri"/>
                  <a:cs typeface="Calibri"/>
                  <a:sym typeface="Calibri"/>
                </a:rPr>
                <a:t>: IL8, IL9, RANTES, TNFa, VEGF</a:t>
              </a:r>
              <a:endParaRPr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Grey</a:t>
              </a:r>
              <a:r>
                <a:rPr lang="en-US" sz="28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: IFABP, CRP, IL1ra, IL5, IL6, IL10, IL12, IL15, G-CSF, IP10, MCP1, MIP-1a</a:t>
              </a:r>
              <a:endParaRPr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2ec91922221_0_0"/>
            <p:cNvSpPr/>
            <p:nvPr/>
          </p:nvSpPr>
          <p:spPr>
            <a:xfrm>
              <a:off x="18713375" y="18249900"/>
              <a:ext cx="6072600" cy="4656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2ec91922221_0_0"/>
            <p:cNvSpPr/>
            <p:nvPr/>
          </p:nvSpPr>
          <p:spPr>
            <a:xfrm>
              <a:off x="12388775" y="18249900"/>
              <a:ext cx="6072600" cy="4656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2ec91922221_0_0"/>
            <p:cNvSpPr txBox="1"/>
            <p:nvPr/>
          </p:nvSpPr>
          <p:spPr>
            <a:xfrm>
              <a:off x="12613875" y="18427950"/>
              <a:ext cx="5926500" cy="44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Calibri"/>
                  <a:ea typeface="Calibri"/>
                  <a:cs typeface="Calibri"/>
                  <a:sym typeface="Calibri"/>
                </a:rPr>
                <a:t>MDD Female</a:t>
              </a:r>
              <a:endParaRPr b="1" sz="2800"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r>
                <a:rPr lang="en-US" sz="2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: IL1b, IL13</a:t>
              </a:r>
              <a:endParaRPr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134F5C"/>
                  </a:solidFill>
                  <a:latin typeface="Calibri"/>
                  <a:ea typeface="Calibri"/>
                  <a:cs typeface="Calibri"/>
                  <a:sym typeface="Calibri"/>
                </a:rPr>
                <a:t>Turquoise</a:t>
              </a:r>
              <a:r>
                <a:rPr lang="en-US" sz="2800">
                  <a:solidFill>
                    <a:srgbClr val="134F5C"/>
                  </a:solidFill>
                  <a:latin typeface="Calibri"/>
                  <a:ea typeface="Calibri"/>
                  <a:cs typeface="Calibri"/>
                  <a:sym typeface="Calibri"/>
                </a:rPr>
                <a:t>: IL1ra, IL4, Eotaxin, IL7, G-CSF, MCP1</a:t>
              </a:r>
              <a:endParaRPr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Green</a:t>
              </a:r>
              <a:r>
                <a:rPr lang="en-US" sz="2800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: IL2, IL12</a:t>
              </a:r>
              <a:endParaRPr sz="28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Blue</a:t>
              </a:r>
              <a:r>
                <a:rPr lang="en-US" sz="28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: IL5, IL15, IL10, GM-CSF, VEGF</a:t>
              </a:r>
              <a:endParaRPr sz="2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SzPts val="2800"/>
                <a:buFont typeface="Calibri"/>
                <a:buChar char="●"/>
              </a:pPr>
              <a:r>
                <a:rPr b="1" lang="en-US" sz="2800">
                  <a:latin typeface="Calibri"/>
                  <a:ea typeface="Calibri"/>
                  <a:cs typeface="Calibri"/>
                  <a:sym typeface="Calibri"/>
                </a:rPr>
                <a:t>Black</a:t>
              </a:r>
              <a:r>
                <a:rPr lang="en-US" sz="2800">
                  <a:latin typeface="Calibri"/>
                  <a:ea typeface="Calibri"/>
                  <a:cs typeface="Calibri"/>
                  <a:sym typeface="Calibri"/>
                </a:rPr>
                <a:t>: IL8, MIP-1a</a:t>
              </a:r>
              <a:endParaRPr sz="2800"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783F04"/>
                  </a:solidFill>
                  <a:latin typeface="Calibri"/>
                  <a:ea typeface="Calibri"/>
                  <a:cs typeface="Calibri"/>
                  <a:sym typeface="Calibri"/>
                </a:rPr>
                <a:t>Brown</a:t>
              </a:r>
              <a:r>
                <a:rPr lang="en-US" sz="2800">
                  <a:solidFill>
                    <a:srgbClr val="783F04"/>
                  </a:solidFill>
                  <a:latin typeface="Calibri"/>
                  <a:ea typeface="Calibri"/>
                  <a:cs typeface="Calibri"/>
                  <a:sym typeface="Calibri"/>
                </a:rPr>
                <a:t>: IL9, MIP-1b, RANTES, TNFa</a:t>
              </a:r>
              <a:endParaRPr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BF9000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Yellow</a:t>
              </a:r>
              <a:r>
                <a:rPr lang="en-US" sz="2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: IL17, FGF, PDGF</a:t>
              </a:r>
              <a:endParaRPr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Grey</a:t>
              </a:r>
              <a:r>
                <a:rPr lang="en-US" sz="28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: IFABP, CRP, IL6, IFN, IP10</a:t>
              </a:r>
              <a:endParaRPr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2ec91922221_0_0"/>
            <p:cNvSpPr txBox="1"/>
            <p:nvPr/>
          </p:nvSpPr>
          <p:spPr>
            <a:xfrm>
              <a:off x="18902350" y="18405550"/>
              <a:ext cx="5926500" cy="39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Calibri"/>
                  <a:ea typeface="Calibri"/>
                  <a:cs typeface="Calibri"/>
                  <a:sym typeface="Calibri"/>
                </a:rPr>
                <a:t>Control Female</a:t>
              </a:r>
              <a:endParaRPr b="1" sz="2800"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34F5C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134F5C"/>
                  </a:solidFill>
                  <a:latin typeface="Calibri"/>
                  <a:ea typeface="Calibri"/>
                  <a:cs typeface="Calibri"/>
                  <a:sym typeface="Calibri"/>
                </a:rPr>
                <a:t>Turquoise</a:t>
              </a:r>
              <a:r>
                <a:rPr lang="en-US" sz="2800">
                  <a:solidFill>
                    <a:srgbClr val="134F5C"/>
                  </a:solidFill>
                  <a:latin typeface="Calibri"/>
                  <a:ea typeface="Calibri"/>
                  <a:cs typeface="Calibri"/>
                  <a:sym typeface="Calibri"/>
                </a:rPr>
                <a:t>: IL1ra, IL7, IL8, IL9, IL12, PDGF, IL17, FGF, IL2, G-CSF, MIP-1a, TNFa</a:t>
              </a:r>
              <a:endParaRPr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Blue</a:t>
              </a:r>
              <a:r>
                <a:rPr lang="en-US" sz="28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: IL5, IL6, IL15, GM-CSF, IFN, VEGF</a:t>
              </a:r>
              <a:endParaRPr sz="2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Calibri"/>
                <a:buChar char="●"/>
              </a:pPr>
              <a:r>
                <a:rPr b="1" lang="en-US" sz="28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Grey</a:t>
              </a:r>
              <a:r>
                <a:rPr lang="en-US" sz="28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: IFABP, CRP, IL1b, IL4, IL10, IL13, Eotaxin, IP10, MCP-1, PDGF, MIP-1b, RANTES</a:t>
              </a:r>
              <a:endParaRPr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g2ec91922221_0_0"/>
          <p:cNvSpPr txBox="1"/>
          <p:nvPr/>
        </p:nvSpPr>
        <p:spPr>
          <a:xfrm>
            <a:off x="264150" y="32226625"/>
            <a:ext cx="1255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Figure 4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marker levels (mg/L) in MDD (left) and control (right).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g2ec91922221_0_0"/>
          <p:cNvGrpSpPr/>
          <p:nvPr/>
        </p:nvGrpSpPr>
        <p:grpSpPr>
          <a:xfrm>
            <a:off x="343575" y="23587732"/>
            <a:ext cx="11902501" cy="8791293"/>
            <a:chOff x="343575" y="23511532"/>
            <a:chExt cx="11902501" cy="8791293"/>
          </a:xfrm>
        </p:grpSpPr>
        <p:grpSp>
          <p:nvGrpSpPr>
            <p:cNvPr id="343" name="Google Shape;343;g2ec91922221_0_0"/>
            <p:cNvGrpSpPr/>
            <p:nvPr/>
          </p:nvGrpSpPr>
          <p:grpSpPr>
            <a:xfrm>
              <a:off x="343575" y="23511532"/>
              <a:ext cx="11902501" cy="8791293"/>
              <a:chOff x="343575" y="23359132"/>
              <a:chExt cx="11902501" cy="8791293"/>
            </a:xfrm>
          </p:grpSpPr>
          <p:pic>
            <p:nvPicPr>
              <p:cNvPr id="344" name="Google Shape;344;g2ec91922221_0_0"/>
              <p:cNvPicPr preferRelativeResize="0"/>
              <p:nvPr/>
            </p:nvPicPr>
            <p:blipFill rotWithShape="1">
              <a:blip r:embed="rId11">
                <a:alphaModFix/>
              </a:blip>
              <a:srcRect b="4150" l="0" r="0" t="0"/>
              <a:stretch/>
            </p:blipFill>
            <p:spPr>
              <a:xfrm>
                <a:off x="343575" y="23774643"/>
                <a:ext cx="11902501" cy="837578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5" name="Google Shape;345;g2ec91922221_0_0"/>
              <p:cNvGrpSpPr/>
              <p:nvPr/>
            </p:nvGrpSpPr>
            <p:grpSpPr>
              <a:xfrm>
                <a:off x="10455550" y="30886050"/>
                <a:ext cx="1790525" cy="1108200"/>
                <a:chOff x="22663900" y="26275950"/>
                <a:chExt cx="1790525" cy="1108200"/>
              </a:xfrm>
            </p:grpSpPr>
            <p:sp>
              <p:nvSpPr>
                <p:cNvPr id="346" name="Google Shape;346;g2ec91922221_0_0"/>
                <p:cNvSpPr txBox="1"/>
                <p:nvPr/>
              </p:nvSpPr>
              <p:spPr>
                <a:xfrm>
                  <a:off x="23050425" y="26275950"/>
                  <a:ext cx="1404000" cy="11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Female</a:t>
                  </a:r>
                  <a:endParaRPr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Male</a:t>
                  </a:r>
                  <a:endParaRPr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47" name="Google Shape;347;g2ec91922221_0_0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 rot="5400000">
                  <a:off x="22473400" y="26662650"/>
                  <a:ext cx="7620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48" name="Google Shape;348;g2ec91922221_0_0"/>
              <p:cNvGrpSpPr/>
              <p:nvPr/>
            </p:nvGrpSpPr>
            <p:grpSpPr>
              <a:xfrm>
                <a:off x="719575" y="23359132"/>
                <a:ext cx="11458500" cy="7616013"/>
                <a:chOff x="12811075" y="18662575"/>
                <a:chExt cx="11458500" cy="7494600"/>
              </a:xfrm>
            </p:grpSpPr>
            <p:sp>
              <p:nvSpPr>
                <p:cNvPr id="349" name="Google Shape;349;g2ec91922221_0_0"/>
                <p:cNvSpPr txBox="1"/>
                <p:nvPr/>
              </p:nvSpPr>
              <p:spPr>
                <a:xfrm>
                  <a:off x="12811075" y="186625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IFBAP</a:t>
                  </a:r>
                  <a:endParaRPr sz="2500"/>
                </a:p>
              </p:txBody>
            </p:sp>
            <p:sp>
              <p:nvSpPr>
                <p:cNvPr id="350" name="Google Shape;350;g2ec91922221_0_0"/>
                <p:cNvSpPr txBox="1"/>
                <p:nvPr/>
              </p:nvSpPr>
              <p:spPr>
                <a:xfrm>
                  <a:off x="14639875" y="186625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CRP</a:t>
                  </a:r>
                  <a:endParaRPr sz="2500"/>
                </a:p>
              </p:txBody>
            </p:sp>
            <p:sp>
              <p:nvSpPr>
                <p:cNvPr id="351" name="Google Shape;351;g2ec91922221_0_0"/>
                <p:cNvSpPr txBox="1"/>
                <p:nvPr/>
              </p:nvSpPr>
              <p:spPr>
                <a:xfrm>
                  <a:off x="16697275" y="186625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IL1b</a:t>
                  </a:r>
                  <a:endParaRPr sz="2500"/>
                </a:p>
              </p:txBody>
            </p:sp>
            <p:sp>
              <p:nvSpPr>
                <p:cNvPr id="352" name="Google Shape;352;g2ec91922221_0_0"/>
                <p:cNvSpPr txBox="1"/>
                <p:nvPr/>
              </p:nvSpPr>
              <p:spPr>
                <a:xfrm>
                  <a:off x="18678475" y="186625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IL1ra</a:t>
                  </a:r>
                  <a:endParaRPr sz="2500"/>
                </a:p>
              </p:txBody>
            </p:sp>
            <p:sp>
              <p:nvSpPr>
                <p:cNvPr id="353" name="Google Shape;353;g2ec91922221_0_0"/>
                <p:cNvSpPr txBox="1"/>
                <p:nvPr/>
              </p:nvSpPr>
              <p:spPr>
                <a:xfrm>
                  <a:off x="20583475" y="186625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IL2</a:t>
                  </a:r>
                  <a:endParaRPr sz="2500"/>
                </a:p>
              </p:txBody>
            </p:sp>
            <p:sp>
              <p:nvSpPr>
                <p:cNvPr id="354" name="Google Shape;354;g2ec91922221_0_0"/>
                <p:cNvSpPr txBox="1"/>
                <p:nvPr/>
              </p:nvSpPr>
              <p:spPr>
                <a:xfrm>
                  <a:off x="22488475" y="186625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IL4</a:t>
                  </a:r>
                  <a:endParaRPr sz="2500"/>
                </a:p>
              </p:txBody>
            </p:sp>
            <p:sp>
              <p:nvSpPr>
                <p:cNvPr id="355" name="Google Shape;355;g2ec91922221_0_0"/>
                <p:cNvSpPr txBox="1"/>
                <p:nvPr/>
              </p:nvSpPr>
              <p:spPr>
                <a:xfrm>
                  <a:off x="12811075" y="20415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IL5</a:t>
                  </a:r>
                  <a:endParaRPr sz="2500"/>
                </a:p>
              </p:txBody>
            </p:sp>
            <p:sp>
              <p:nvSpPr>
                <p:cNvPr id="356" name="Google Shape;356;g2ec91922221_0_0"/>
                <p:cNvSpPr txBox="1"/>
                <p:nvPr/>
              </p:nvSpPr>
              <p:spPr>
                <a:xfrm>
                  <a:off x="14639875" y="20415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IL6</a:t>
                  </a:r>
                  <a:endParaRPr sz="2500"/>
                </a:p>
              </p:txBody>
            </p:sp>
            <p:sp>
              <p:nvSpPr>
                <p:cNvPr id="357" name="Google Shape;357;g2ec91922221_0_0"/>
                <p:cNvSpPr txBox="1"/>
                <p:nvPr/>
              </p:nvSpPr>
              <p:spPr>
                <a:xfrm>
                  <a:off x="16697275" y="20415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IL7</a:t>
                  </a:r>
                  <a:endParaRPr sz="2500"/>
                </a:p>
              </p:txBody>
            </p:sp>
            <p:sp>
              <p:nvSpPr>
                <p:cNvPr id="358" name="Google Shape;358;g2ec91922221_0_0"/>
                <p:cNvSpPr txBox="1"/>
                <p:nvPr/>
              </p:nvSpPr>
              <p:spPr>
                <a:xfrm>
                  <a:off x="18678475" y="20415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IL8</a:t>
                  </a:r>
                  <a:endParaRPr sz="2500"/>
                </a:p>
              </p:txBody>
            </p:sp>
            <p:sp>
              <p:nvSpPr>
                <p:cNvPr id="359" name="Google Shape;359;g2ec91922221_0_0"/>
                <p:cNvSpPr txBox="1"/>
                <p:nvPr/>
              </p:nvSpPr>
              <p:spPr>
                <a:xfrm>
                  <a:off x="20583475" y="20415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IL9</a:t>
                  </a:r>
                  <a:endParaRPr sz="2500"/>
                </a:p>
              </p:txBody>
            </p:sp>
            <p:sp>
              <p:nvSpPr>
                <p:cNvPr id="360" name="Google Shape;360;g2ec91922221_0_0"/>
                <p:cNvSpPr txBox="1"/>
                <p:nvPr/>
              </p:nvSpPr>
              <p:spPr>
                <a:xfrm>
                  <a:off x="22488475" y="20415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IL10</a:t>
                  </a:r>
                  <a:endParaRPr sz="2500"/>
                </a:p>
              </p:txBody>
            </p:sp>
            <p:sp>
              <p:nvSpPr>
                <p:cNvPr id="361" name="Google Shape;361;g2ec91922221_0_0"/>
                <p:cNvSpPr txBox="1"/>
                <p:nvPr/>
              </p:nvSpPr>
              <p:spPr>
                <a:xfrm>
                  <a:off x="12811075" y="22167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IL12</a:t>
                  </a:r>
                  <a:endParaRPr sz="2500"/>
                </a:p>
              </p:txBody>
            </p:sp>
            <p:sp>
              <p:nvSpPr>
                <p:cNvPr id="362" name="Google Shape;362;g2ec91922221_0_0"/>
                <p:cNvSpPr txBox="1"/>
                <p:nvPr/>
              </p:nvSpPr>
              <p:spPr>
                <a:xfrm>
                  <a:off x="14639875" y="22167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IL13</a:t>
                  </a:r>
                  <a:endParaRPr sz="2500"/>
                </a:p>
              </p:txBody>
            </p:sp>
            <p:sp>
              <p:nvSpPr>
                <p:cNvPr id="363" name="Google Shape;363;g2ec91922221_0_0"/>
                <p:cNvSpPr txBox="1"/>
                <p:nvPr/>
              </p:nvSpPr>
              <p:spPr>
                <a:xfrm>
                  <a:off x="16697275" y="22167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IL15</a:t>
                  </a:r>
                  <a:endParaRPr sz="2500"/>
                </a:p>
              </p:txBody>
            </p:sp>
            <p:sp>
              <p:nvSpPr>
                <p:cNvPr id="364" name="Google Shape;364;g2ec91922221_0_0"/>
                <p:cNvSpPr txBox="1"/>
                <p:nvPr/>
              </p:nvSpPr>
              <p:spPr>
                <a:xfrm>
                  <a:off x="18678475" y="22167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IL17</a:t>
                  </a:r>
                  <a:endParaRPr sz="2500"/>
                </a:p>
              </p:txBody>
            </p:sp>
            <p:sp>
              <p:nvSpPr>
                <p:cNvPr id="365" name="Google Shape;365;g2ec91922221_0_0"/>
                <p:cNvSpPr txBox="1"/>
                <p:nvPr/>
              </p:nvSpPr>
              <p:spPr>
                <a:xfrm>
                  <a:off x="20583475" y="22167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Eotaxin</a:t>
                  </a:r>
                  <a:endParaRPr sz="2500"/>
                </a:p>
              </p:txBody>
            </p:sp>
            <p:sp>
              <p:nvSpPr>
                <p:cNvPr id="366" name="Google Shape;366;g2ec91922221_0_0"/>
                <p:cNvSpPr txBox="1"/>
                <p:nvPr/>
              </p:nvSpPr>
              <p:spPr>
                <a:xfrm>
                  <a:off x="22488475" y="22167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FGF</a:t>
                  </a:r>
                  <a:endParaRPr sz="2500"/>
                </a:p>
              </p:txBody>
            </p:sp>
            <p:sp>
              <p:nvSpPr>
                <p:cNvPr id="367" name="Google Shape;367;g2ec91922221_0_0"/>
                <p:cNvSpPr txBox="1"/>
                <p:nvPr/>
              </p:nvSpPr>
              <p:spPr>
                <a:xfrm>
                  <a:off x="12811075" y="23844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G-CSF</a:t>
                  </a:r>
                  <a:endParaRPr sz="2500"/>
                </a:p>
              </p:txBody>
            </p:sp>
            <p:sp>
              <p:nvSpPr>
                <p:cNvPr id="368" name="Google Shape;368;g2ec91922221_0_0"/>
                <p:cNvSpPr txBox="1"/>
                <p:nvPr/>
              </p:nvSpPr>
              <p:spPr>
                <a:xfrm>
                  <a:off x="14639875" y="23844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GM-CSF</a:t>
                  </a:r>
                  <a:endParaRPr sz="2500"/>
                </a:p>
              </p:txBody>
            </p:sp>
            <p:sp>
              <p:nvSpPr>
                <p:cNvPr id="369" name="Google Shape;369;g2ec91922221_0_0"/>
                <p:cNvSpPr txBox="1"/>
                <p:nvPr/>
              </p:nvSpPr>
              <p:spPr>
                <a:xfrm>
                  <a:off x="16697275" y="23844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IFN</a:t>
                  </a:r>
                  <a:endParaRPr sz="2500"/>
                </a:p>
              </p:txBody>
            </p:sp>
            <p:sp>
              <p:nvSpPr>
                <p:cNvPr id="370" name="Google Shape;370;g2ec91922221_0_0"/>
                <p:cNvSpPr txBox="1"/>
                <p:nvPr/>
              </p:nvSpPr>
              <p:spPr>
                <a:xfrm>
                  <a:off x="18678475" y="23844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IP10</a:t>
                  </a:r>
                  <a:endParaRPr sz="2500"/>
                </a:p>
              </p:txBody>
            </p:sp>
            <p:sp>
              <p:nvSpPr>
                <p:cNvPr id="371" name="Google Shape;371;g2ec91922221_0_0"/>
                <p:cNvSpPr txBox="1"/>
                <p:nvPr/>
              </p:nvSpPr>
              <p:spPr>
                <a:xfrm>
                  <a:off x="20583475" y="23844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MCP1</a:t>
                  </a:r>
                  <a:endParaRPr sz="2500"/>
                </a:p>
              </p:txBody>
            </p:sp>
            <p:sp>
              <p:nvSpPr>
                <p:cNvPr id="372" name="Google Shape;372;g2ec91922221_0_0"/>
                <p:cNvSpPr txBox="1"/>
                <p:nvPr/>
              </p:nvSpPr>
              <p:spPr>
                <a:xfrm>
                  <a:off x="22488475" y="238441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MIP1a</a:t>
                  </a:r>
                  <a:endParaRPr sz="2500"/>
                </a:p>
              </p:txBody>
            </p:sp>
            <p:sp>
              <p:nvSpPr>
                <p:cNvPr id="373" name="Google Shape;373;g2ec91922221_0_0"/>
                <p:cNvSpPr txBox="1"/>
                <p:nvPr/>
              </p:nvSpPr>
              <p:spPr>
                <a:xfrm>
                  <a:off x="12811075" y="25596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PDGF</a:t>
                  </a:r>
                  <a:endParaRPr sz="2500"/>
                </a:p>
              </p:txBody>
            </p:sp>
            <p:sp>
              <p:nvSpPr>
                <p:cNvPr id="374" name="Google Shape;374;g2ec91922221_0_0"/>
                <p:cNvSpPr txBox="1"/>
                <p:nvPr/>
              </p:nvSpPr>
              <p:spPr>
                <a:xfrm>
                  <a:off x="14639875" y="25596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MIP1b</a:t>
                  </a:r>
                  <a:endParaRPr sz="2500"/>
                </a:p>
              </p:txBody>
            </p:sp>
            <p:sp>
              <p:nvSpPr>
                <p:cNvPr id="375" name="Google Shape;375;g2ec91922221_0_0"/>
                <p:cNvSpPr txBox="1"/>
                <p:nvPr/>
              </p:nvSpPr>
              <p:spPr>
                <a:xfrm>
                  <a:off x="16697275" y="25596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RANTES</a:t>
                  </a:r>
                  <a:endParaRPr sz="2500"/>
                </a:p>
              </p:txBody>
            </p:sp>
            <p:sp>
              <p:nvSpPr>
                <p:cNvPr id="376" name="Google Shape;376;g2ec91922221_0_0"/>
                <p:cNvSpPr txBox="1"/>
                <p:nvPr/>
              </p:nvSpPr>
              <p:spPr>
                <a:xfrm>
                  <a:off x="18678475" y="25596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TNFa</a:t>
                  </a:r>
                  <a:endParaRPr sz="2500"/>
                </a:p>
              </p:txBody>
            </p:sp>
            <p:sp>
              <p:nvSpPr>
                <p:cNvPr id="377" name="Google Shape;377;g2ec91922221_0_0"/>
                <p:cNvSpPr txBox="1"/>
                <p:nvPr/>
              </p:nvSpPr>
              <p:spPr>
                <a:xfrm>
                  <a:off x="20583475" y="25596775"/>
                  <a:ext cx="1781100" cy="5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VEGF</a:t>
                  </a:r>
                  <a:endParaRPr sz="2500"/>
                </a:p>
              </p:txBody>
            </p:sp>
          </p:grpSp>
        </p:grpSp>
        <p:cxnSp>
          <p:nvCxnSpPr>
            <p:cNvPr id="378" name="Google Shape;378;g2ec91922221_0_0"/>
            <p:cNvCxnSpPr/>
            <p:nvPr/>
          </p:nvCxnSpPr>
          <p:spPr>
            <a:xfrm>
              <a:off x="3098000" y="278153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g2ec91922221_0_0"/>
            <p:cNvCxnSpPr/>
            <p:nvPr/>
          </p:nvCxnSpPr>
          <p:spPr>
            <a:xfrm>
              <a:off x="9041600" y="276629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g2ec91922221_0_0"/>
            <p:cNvCxnSpPr/>
            <p:nvPr/>
          </p:nvCxnSpPr>
          <p:spPr>
            <a:xfrm>
              <a:off x="5155400" y="243863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g2ec91922221_0_0"/>
            <p:cNvCxnSpPr/>
            <p:nvPr/>
          </p:nvCxnSpPr>
          <p:spPr>
            <a:xfrm>
              <a:off x="5155400" y="259103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g2ec91922221_0_0"/>
            <p:cNvCxnSpPr/>
            <p:nvPr/>
          </p:nvCxnSpPr>
          <p:spPr>
            <a:xfrm>
              <a:off x="10946600" y="241577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g2ec91922221_0_0"/>
            <p:cNvCxnSpPr/>
            <p:nvPr/>
          </p:nvCxnSpPr>
          <p:spPr>
            <a:xfrm>
              <a:off x="10946600" y="261389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g2ec91922221_0_0"/>
            <p:cNvCxnSpPr/>
            <p:nvPr/>
          </p:nvCxnSpPr>
          <p:spPr>
            <a:xfrm>
              <a:off x="3174200" y="296441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g2ec91922221_0_0"/>
            <p:cNvCxnSpPr/>
            <p:nvPr/>
          </p:nvCxnSpPr>
          <p:spPr>
            <a:xfrm>
              <a:off x="9041600" y="294917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g2ec91922221_0_0"/>
            <p:cNvCxnSpPr/>
            <p:nvPr/>
          </p:nvCxnSpPr>
          <p:spPr>
            <a:xfrm>
              <a:off x="9651200" y="310157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g2ec91922221_0_0"/>
            <p:cNvCxnSpPr/>
            <p:nvPr/>
          </p:nvCxnSpPr>
          <p:spPr>
            <a:xfrm>
              <a:off x="9651200" y="240815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g2ec91922221_0_0"/>
            <p:cNvCxnSpPr/>
            <p:nvPr/>
          </p:nvCxnSpPr>
          <p:spPr>
            <a:xfrm>
              <a:off x="5765000" y="31091975"/>
              <a:ext cx="17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" name="Google Shape;389;g2ec91922221_0_0"/>
          <p:cNvSpPr txBox="1"/>
          <p:nvPr/>
        </p:nvSpPr>
        <p:spPr>
          <a:xfrm>
            <a:off x="13452850" y="32226625"/>
            <a:ext cx="1833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Figure 5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Module-Trait correlations for depression (a) and MRI (b).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Red: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&gt;0. White: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=0. Blue: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&lt;0. Grey: missing values.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ec91922221_0_0"/>
          <p:cNvSpPr txBox="1"/>
          <p:nvPr/>
        </p:nvSpPr>
        <p:spPr>
          <a:xfrm>
            <a:off x="13275125" y="31349500"/>
            <a:ext cx="663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Montgomery–Åsberg Depression Rating Scale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g2ec91922221_0_0"/>
          <p:cNvGrpSpPr/>
          <p:nvPr/>
        </p:nvGrpSpPr>
        <p:grpSpPr>
          <a:xfrm>
            <a:off x="12526276" y="13430900"/>
            <a:ext cx="7116323" cy="18401375"/>
            <a:chOff x="12526276" y="13430900"/>
            <a:chExt cx="7116323" cy="18401375"/>
          </a:xfrm>
        </p:grpSpPr>
        <p:pic>
          <p:nvPicPr>
            <p:cNvPr id="392" name="Google Shape;392;g2ec91922221_0_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3827525" y="13468350"/>
              <a:ext cx="5721626" cy="442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g2ec91922221_0_0"/>
            <p:cNvSpPr txBox="1"/>
            <p:nvPr/>
          </p:nvSpPr>
          <p:spPr>
            <a:xfrm>
              <a:off x="13074575" y="13430900"/>
              <a:ext cx="646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a)</a:t>
              </a:r>
              <a:endParaRPr/>
            </a:p>
          </p:txBody>
        </p:sp>
        <p:sp>
          <p:nvSpPr>
            <p:cNvPr id="394" name="Google Shape;394;g2ec91922221_0_0"/>
            <p:cNvSpPr txBox="1"/>
            <p:nvPr/>
          </p:nvSpPr>
          <p:spPr>
            <a:xfrm rot="-5400000">
              <a:off x="12458625" y="15379350"/>
              <a:ext cx="213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 Male</a:t>
              </a:r>
              <a:endParaRPr sz="1200"/>
            </a:p>
          </p:txBody>
        </p:sp>
        <p:pic>
          <p:nvPicPr>
            <p:cNvPr id="395" name="Google Shape;395;g2ec91922221_0_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3827525" y="18130145"/>
              <a:ext cx="5721626" cy="4599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g2ec91922221_0_0"/>
            <p:cNvSpPr txBox="1"/>
            <p:nvPr/>
          </p:nvSpPr>
          <p:spPr>
            <a:xfrm rot="-5400000">
              <a:off x="12163275" y="20246575"/>
              <a:ext cx="273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 Female</a:t>
              </a:r>
              <a:endParaRPr sz="1200"/>
            </a:p>
          </p:txBody>
        </p:sp>
        <p:pic>
          <p:nvPicPr>
            <p:cNvPr id="397" name="Google Shape;397;g2ec91922221_0_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3827525" y="22968664"/>
              <a:ext cx="5721626" cy="30761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g2ec91922221_0_0"/>
            <p:cNvSpPr txBox="1"/>
            <p:nvPr/>
          </p:nvSpPr>
          <p:spPr>
            <a:xfrm rot="-5400000">
              <a:off x="12163275" y="24132775"/>
              <a:ext cx="273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 Male</a:t>
              </a:r>
              <a:endParaRPr sz="1200"/>
            </a:p>
          </p:txBody>
        </p:sp>
        <p:pic>
          <p:nvPicPr>
            <p:cNvPr id="399" name="Google Shape;399;g2ec91922221_0_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13827525" y="26283725"/>
              <a:ext cx="5721626" cy="1945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0" name="Google Shape;400;g2ec91922221_0_0"/>
            <p:cNvGrpSpPr/>
            <p:nvPr/>
          </p:nvGrpSpPr>
          <p:grpSpPr>
            <a:xfrm>
              <a:off x="12526276" y="28166402"/>
              <a:ext cx="7116323" cy="3665873"/>
              <a:chOff x="24489676" y="23975402"/>
              <a:chExt cx="7116323" cy="3665873"/>
            </a:xfrm>
          </p:grpSpPr>
          <p:sp>
            <p:nvSpPr>
              <p:cNvPr id="401" name="Google Shape;401;g2ec91922221_0_0"/>
              <p:cNvSpPr txBox="1"/>
              <p:nvPr/>
            </p:nvSpPr>
            <p:spPr>
              <a:xfrm rot="-3792462">
                <a:off x="23812137" y="25367982"/>
                <a:ext cx="3518078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Apparent sadness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02" name="Google Shape;402;g2ec91922221_0_0"/>
              <p:cNvSpPr txBox="1"/>
              <p:nvPr/>
            </p:nvSpPr>
            <p:spPr>
              <a:xfrm rot="-3791945">
                <a:off x="24079046" y="25485155"/>
                <a:ext cx="3780507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Reduced focus 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g2ec91922221_0_0"/>
              <p:cNvSpPr txBox="1"/>
              <p:nvPr/>
            </p:nvSpPr>
            <p:spPr>
              <a:xfrm rot="-3791871">
                <a:off x="25614604" y="24868705"/>
                <a:ext cx="2399143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Anhedonia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04" name="Google Shape;404;g2ec91922221_0_0"/>
              <p:cNvSpPr txBox="1"/>
              <p:nvPr/>
            </p:nvSpPr>
            <p:spPr>
              <a:xfrm rot="-3791871">
                <a:off x="26071804" y="24868705"/>
                <a:ext cx="2399143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Inner tension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05" name="Google Shape;405;g2ec91922221_0_0"/>
              <p:cNvSpPr txBox="1"/>
              <p:nvPr/>
            </p:nvSpPr>
            <p:spPr>
              <a:xfrm rot="-3791871">
                <a:off x="26605204" y="24868705"/>
                <a:ext cx="2399143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Lassitude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06" name="Google Shape;406;g2ec91922221_0_0"/>
              <p:cNvSpPr txBox="1"/>
              <p:nvPr/>
            </p:nvSpPr>
            <p:spPr>
              <a:xfrm rot="-3791871">
                <a:off x="27062404" y="24868705"/>
                <a:ext cx="2399143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Pessimism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07" name="Google Shape;407;g2ec91922221_0_0"/>
              <p:cNvSpPr txBox="1"/>
              <p:nvPr/>
            </p:nvSpPr>
            <p:spPr>
              <a:xfrm rot="-3791969">
                <a:off x="27204689" y="25109204"/>
                <a:ext cx="2938218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Reduced appetite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08" name="Google Shape;408;g2ec91922221_0_0"/>
              <p:cNvSpPr txBox="1"/>
              <p:nvPr/>
            </p:nvSpPr>
            <p:spPr>
              <a:xfrm rot="-3791969">
                <a:off x="27661889" y="25109204"/>
                <a:ext cx="2938218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Reduced sleep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09" name="Google Shape;409;g2ec91922221_0_0"/>
              <p:cNvSpPr txBox="1"/>
              <p:nvPr/>
            </p:nvSpPr>
            <p:spPr>
              <a:xfrm rot="-3791969">
                <a:off x="28119089" y="25109204"/>
                <a:ext cx="2938218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Reported sadness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10" name="Google Shape;410;g2ec91922221_0_0"/>
              <p:cNvSpPr txBox="1"/>
              <p:nvPr/>
            </p:nvSpPr>
            <p:spPr>
              <a:xfrm rot="-3791969">
                <a:off x="28652489" y="25109204"/>
                <a:ext cx="2938218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Suicidal thoughts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11" name="Google Shape;411;g2ec91922221_0_0"/>
              <p:cNvSpPr txBox="1"/>
              <p:nvPr/>
            </p:nvSpPr>
            <p:spPr>
              <a:xfrm rot="-3791969">
                <a:off x="29185889" y="25109204"/>
                <a:ext cx="2938218" cy="646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Overall severity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12" name="Google Shape;412;g2ec91922221_0_0"/>
            <p:cNvSpPr txBox="1"/>
            <p:nvPr/>
          </p:nvSpPr>
          <p:spPr>
            <a:xfrm rot="-5400000">
              <a:off x="12163275" y="26952175"/>
              <a:ext cx="273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 Female</a:t>
              </a:r>
              <a:endParaRPr sz="1200"/>
            </a:p>
          </p:txBody>
        </p:sp>
      </p:grpSp>
      <p:sp>
        <p:nvSpPr>
          <p:cNvPr id="413" name="Google Shape;413;g2ec91922221_0_0"/>
          <p:cNvSpPr txBox="1"/>
          <p:nvPr/>
        </p:nvSpPr>
        <p:spPr>
          <a:xfrm>
            <a:off x="26648450" y="28341463"/>
            <a:ext cx="10264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CDI: Correlation diffusion index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FWF: Free water fraction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FAt: Free water corrected fractional anisotropy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MDt: free water corrected mean diffusivity </a:t>
            </a:r>
            <a:endParaRPr sz="3200"/>
          </a:p>
        </p:txBody>
      </p:sp>
      <p:sp>
        <p:nvSpPr>
          <p:cNvPr id="414" name="Google Shape;414;g2ec91922221_0_0"/>
          <p:cNvSpPr txBox="1"/>
          <p:nvPr/>
        </p:nvSpPr>
        <p:spPr>
          <a:xfrm>
            <a:off x="26669200" y="31345975"/>
            <a:ext cx="1110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Diffusion MRI-based Brain Parcellation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g2ec91922221_0_0"/>
          <p:cNvGrpSpPr/>
          <p:nvPr/>
        </p:nvGrpSpPr>
        <p:grpSpPr>
          <a:xfrm>
            <a:off x="19780175" y="13430900"/>
            <a:ext cx="23654949" cy="13760038"/>
            <a:chOff x="19780175" y="13430900"/>
            <a:chExt cx="23654949" cy="13760038"/>
          </a:xfrm>
        </p:grpSpPr>
        <p:sp>
          <p:nvSpPr>
            <p:cNvPr id="416" name="Google Shape;416;g2ec91922221_0_0"/>
            <p:cNvSpPr txBox="1"/>
            <p:nvPr/>
          </p:nvSpPr>
          <p:spPr>
            <a:xfrm>
              <a:off x="19780175" y="13430900"/>
              <a:ext cx="646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b)</a:t>
              </a:r>
              <a:endParaRPr b="1"/>
            </a:p>
          </p:txBody>
        </p:sp>
        <p:sp>
          <p:nvSpPr>
            <p:cNvPr id="417" name="Google Shape;417;g2ec91922221_0_0"/>
            <p:cNvSpPr txBox="1"/>
            <p:nvPr/>
          </p:nvSpPr>
          <p:spPr>
            <a:xfrm rot="-5400000">
              <a:off x="20316022" y="13843925"/>
              <a:ext cx="739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CDI</a:t>
              </a:r>
              <a:endParaRPr sz="1200"/>
            </a:p>
          </p:txBody>
        </p:sp>
        <p:sp>
          <p:nvSpPr>
            <p:cNvPr id="418" name="Google Shape;418;g2ec91922221_0_0"/>
            <p:cNvSpPr txBox="1"/>
            <p:nvPr/>
          </p:nvSpPr>
          <p:spPr>
            <a:xfrm rot="-5400000">
              <a:off x="20246122" y="15285550"/>
              <a:ext cx="879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FWF</a:t>
              </a:r>
              <a:endParaRPr sz="1200"/>
            </a:p>
          </p:txBody>
        </p:sp>
        <p:sp>
          <p:nvSpPr>
            <p:cNvPr id="419" name="Google Shape;419;g2ec91922221_0_0"/>
            <p:cNvSpPr txBox="1"/>
            <p:nvPr/>
          </p:nvSpPr>
          <p:spPr>
            <a:xfrm rot="-5400000">
              <a:off x="20135422" y="16615575"/>
              <a:ext cx="1100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FAt</a:t>
              </a:r>
              <a:endParaRPr sz="1200"/>
            </a:p>
          </p:txBody>
        </p:sp>
        <p:sp>
          <p:nvSpPr>
            <p:cNvPr id="420" name="Google Shape;420;g2ec91922221_0_0"/>
            <p:cNvSpPr txBox="1"/>
            <p:nvPr/>
          </p:nvSpPr>
          <p:spPr>
            <a:xfrm rot="-5400000">
              <a:off x="19995772" y="18050725"/>
              <a:ext cx="137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MDt</a:t>
              </a:r>
              <a:endParaRPr sz="1200"/>
            </a:p>
          </p:txBody>
        </p:sp>
        <p:sp>
          <p:nvSpPr>
            <p:cNvPr id="421" name="Google Shape;421;g2ec91922221_0_0"/>
            <p:cNvSpPr txBox="1"/>
            <p:nvPr/>
          </p:nvSpPr>
          <p:spPr>
            <a:xfrm rot="-5400000">
              <a:off x="18996550" y="15943183"/>
              <a:ext cx="246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 Male</a:t>
              </a:r>
              <a:endParaRPr sz="1200"/>
            </a:p>
          </p:txBody>
        </p:sp>
        <p:sp>
          <p:nvSpPr>
            <p:cNvPr id="422" name="Google Shape;422;g2ec91922221_0_0"/>
            <p:cNvSpPr txBox="1"/>
            <p:nvPr/>
          </p:nvSpPr>
          <p:spPr>
            <a:xfrm rot="-5400000">
              <a:off x="18996550" y="23335254"/>
              <a:ext cx="246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 Female</a:t>
              </a:r>
              <a:endParaRPr sz="1200"/>
            </a:p>
          </p:txBody>
        </p:sp>
        <p:sp>
          <p:nvSpPr>
            <p:cNvPr id="423" name="Google Shape;423;g2ec91922221_0_0"/>
            <p:cNvSpPr txBox="1"/>
            <p:nvPr/>
          </p:nvSpPr>
          <p:spPr>
            <a:xfrm rot="-5400000">
              <a:off x="20316022" y="20625725"/>
              <a:ext cx="739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CDI</a:t>
              </a:r>
              <a:endParaRPr sz="1200"/>
            </a:p>
          </p:txBody>
        </p:sp>
        <p:sp>
          <p:nvSpPr>
            <p:cNvPr id="424" name="Google Shape;424;g2ec91922221_0_0"/>
            <p:cNvSpPr txBox="1"/>
            <p:nvPr/>
          </p:nvSpPr>
          <p:spPr>
            <a:xfrm rot="-5400000">
              <a:off x="20246122" y="22372150"/>
              <a:ext cx="879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FWF</a:t>
              </a:r>
              <a:endParaRPr sz="1200"/>
            </a:p>
          </p:txBody>
        </p:sp>
        <p:sp>
          <p:nvSpPr>
            <p:cNvPr id="425" name="Google Shape;425;g2ec91922221_0_0"/>
            <p:cNvSpPr txBox="1"/>
            <p:nvPr/>
          </p:nvSpPr>
          <p:spPr>
            <a:xfrm rot="-5400000">
              <a:off x="20135422" y="24006975"/>
              <a:ext cx="1100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FAt</a:t>
              </a:r>
              <a:endParaRPr sz="1200"/>
            </a:p>
          </p:txBody>
        </p:sp>
        <p:sp>
          <p:nvSpPr>
            <p:cNvPr id="426" name="Google Shape;426;g2ec91922221_0_0"/>
            <p:cNvSpPr txBox="1"/>
            <p:nvPr/>
          </p:nvSpPr>
          <p:spPr>
            <a:xfrm rot="-5400000">
              <a:off x="19995772" y="25823125"/>
              <a:ext cx="137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MDt</a:t>
              </a:r>
              <a:endParaRPr sz="1200"/>
            </a:p>
          </p:txBody>
        </p:sp>
        <p:pic>
          <p:nvPicPr>
            <p:cNvPr id="427" name="Google Shape;427;g2ec91922221_0_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2839225" y="13475375"/>
              <a:ext cx="10595899" cy="137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g2ec91922221_0_0"/>
            <p:cNvSpPr txBox="1"/>
            <p:nvPr/>
          </p:nvSpPr>
          <p:spPr>
            <a:xfrm rot="-5400000">
              <a:off x="32203222" y="13843925"/>
              <a:ext cx="739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CDI</a:t>
              </a:r>
              <a:endParaRPr sz="1200"/>
            </a:p>
          </p:txBody>
        </p:sp>
        <p:sp>
          <p:nvSpPr>
            <p:cNvPr id="429" name="Google Shape;429;g2ec91922221_0_0"/>
            <p:cNvSpPr txBox="1"/>
            <p:nvPr/>
          </p:nvSpPr>
          <p:spPr>
            <a:xfrm rot="-5400000">
              <a:off x="32133322" y="15285550"/>
              <a:ext cx="879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FWF</a:t>
              </a:r>
              <a:endParaRPr sz="1200"/>
            </a:p>
          </p:txBody>
        </p:sp>
        <p:sp>
          <p:nvSpPr>
            <p:cNvPr id="430" name="Google Shape;430;g2ec91922221_0_0"/>
            <p:cNvSpPr txBox="1"/>
            <p:nvPr/>
          </p:nvSpPr>
          <p:spPr>
            <a:xfrm rot="-5400000">
              <a:off x="32022622" y="16615575"/>
              <a:ext cx="1100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FAt</a:t>
              </a:r>
              <a:endParaRPr sz="1200"/>
            </a:p>
          </p:txBody>
        </p:sp>
        <p:sp>
          <p:nvSpPr>
            <p:cNvPr id="431" name="Google Shape;431;g2ec91922221_0_0"/>
            <p:cNvSpPr txBox="1"/>
            <p:nvPr/>
          </p:nvSpPr>
          <p:spPr>
            <a:xfrm rot="-5400000">
              <a:off x="31882972" y="18050725"/>
              <a:ext cx="137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MDt</a:t>
              </a:r>
              <a:endParaRPr sz="1200"/>
            </a:p>
          </p:txBody>
        </p:sp>
        <p:sp>
          <p:nvSpPr>
            <p:cNvPr id="432" name="Google Shape;432;g2ec91922221_0_0"/>
            <p:cNvSpPr txBox="1"/>
            <p:nvPr/>
          </p:nvSpPr>
          <p:spPr>
            <a:xfrm rot="-5400000">
              <a:off x="30883750" y="15943183"/>
              <a:ext cx="246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Male</a:t>
              </a:r>
              <a:endParaRPr sz="1200"/>
            </a:p>
          </p:txBody>
        </p:sp>
        <p:pic>
          <p:nvPicPr>
            <p:cNvPr id="433" name="Google Shape;433;g2ec91922221_0_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2839225" y="14942600"/>
              <a:ext cx="10595899" cy="137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g2ec91922221_0_0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32839225" y="16409823"/>
              <a:ext cx="10595899" cy="137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g2ec91922221_0_0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32839225" y="17877050"/>
              <a:ext cx="10595899" cy="137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g2ec91922221_0_0"/>
            <p:cNvSpPr txBox="1"/>
            <p:nvPr/>
          </p:nvSpPr>
          <p:spPr>
            <a:xfrm rot="-5400000">
              <a:off x="30883750" y="23335254"/>
              <a:ext cx="246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 Female</a:t>
              </a:r>
              <a:endParaRPr sz="1200"/>
            </a:p>
          </p:txBody>
        </p:sp>
        <p:sp>
          <p:nvSpPr>
            <p:cNvPr id="437" name="Google Shape;437;g2ec91922221_0_0"/>
            <p:cNvSpPr txBox="1"/>
            <p:nvPr/>
          </p:nvSpPr>
          <p:spPr>
            <a:xfrm rot="-5400000">
              <a:off x="32203222" y="20625725"/>
              <a:ext cx="739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CDI</a:t>
              </a:r>
              <a:endParaRPr sz="1200"/>
            </a:p>
          </p:txBody>
        </p:sp>
        <p:sp>
          <p:nvSpPr>
            <p:cNvPr id="438" name="Google Shape;438;g2ec91922221_0_0"/>
            <p:cNvSpPr txBox="1"/>
            <p:nvPr/>
          </p:nvSpPr>
          <p:spPr>
            <a:xfrm rot="-5400000">
              <a:off x="32133322" y="22372150"/>
              <a:ext cx="879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FWF</a:t>
              </a:r>
              <a:endParaRPr sz="1200"/>
            </a:p>
          </p:txBody>
        </p:sp>
        <p:sp>
          <p:nvSpPr>
            <p:cNvPr id="439" name="Google Shape;439;g2ec91922221_0_0"/>
            <p:cNvSpPr txBox="1"/>
            <p:nvPr/>
          </p:nvSpPr>
          <p:spPr>
            <a:xfrm rot="-5400000">
              <a:off x="32022622" y="24006975"/>
              <a:ext cx="1100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FAt</a:t>
              </a:r>
              <a:endParaRPr sz="1200"/>
            </a:p>
          </p:txBody>
        </p:sp>
        <p:sp>
          <p:nvSpPr>
            <p:cNvPr id="440" name="Google Shape;440;g2ec91922221_0_0"/>
            <p:cNvSpPr txBox="1"/>
            <p:nvPr/>
          </p:nvSpPr>
          <p:spPr>
            <a:xfrm rot="-5400000">
              <a:off x="31882972" y="25823125"/>
              <a:ext cx="137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MDt</a:t>
              </a:r>
              <a:endParaRPr sz="1200"/>
            </a:p>
          </p:txBody>
        </p:sp>
        <p:pic>
          <p:nvPicPr>
            <p:cNvPr id="441" name="Google Shape;441;g2ec91922221_0_0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32839200" y="20017125"/>
              <a:ext cx="10595823" cy="17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g2ec91922221_0_0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32839200" y="21843037"/>
              <a:ext cx="10595823" cy="17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g2ec91922221_0_0"/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>
              <a:off x="32839225" y="23649775"/>
              <a:ext cx="10595899" cy="17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g2ec91922221_0_0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32839163" y="25473613"/>
              <a:ext cx="10595899" cy="17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g2ec91922221_0_0"/>
            <p:cNvPicPr preferRelativeResize="0"/>
            <p:nvPr/>
          </p:nvPicPr>
          <p:blipFill>
            <a:blip r:embed="rId25">
              <a:alphaModFix/>
            </a:blip>
            <a:stretch>
              <a:fillRect/>
            </a:stretch>
          </p:blipFill>
          <p:spPr>
            <a:xfrm>
              <a:off x="21040175" y="13479361"/>
              <a:ext cx="10595899" cy="137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g2ec91922221_0_0"/>
            <p:cNvPicPr preferRelativeResize="0"/>
            <p:nvPr/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21045400" y="14983073"/>
              <a:ext cx="10595899" cy="137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g2ec91922221_0_0"/>
            <p:cNvPicPr preferRelativeResize="0"/>
            <p:nvPr/>
          </p:nvPicPr>
          <p:blipFill>
            <a:blip r:embed="rId27">
              <a:alphaModFix/>
            </a:blip>
            <a:stretch>
              <a:fillRect/>
            </a:stretch>
          </p:blipFill>
          <p:spPr>
            <a:xfrm>
              <a:off x="21045400" y="16501500"/>
              <a:ext cx="10595899" cy="137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g2ec91922221_0_0"/>
            <p:cNvPicPr preferRelativeResize="0"/>
            <p:nvPr/>
          </p:nvPicPr>
          <p:blipFill>
            <a:blip r:embed="rId28">
              <a:alphaModFix/>
            </a:blip>
            <a:stretch>
              <a:fillRect/>
            </a:stretch>
          </p:blipFill>
          <p:spPr>
            <a:xfrm>
              <a:off x="21045400" y="17981323"/>
              <a:ext cx="10595899" cy="137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g2ec91922221_0_0"/>
            <p:cNvPicPr preferRelativeResize="0"/>
            <p:nvPr/>
          </p:nvPicPr>
          <p:blipFill>
            <a:blip r:embed="rId29">
              <a:alphaModFix/>
            </a:blip>
            <a:stretch>
              <a:fillRect/>
            </a:stretch>
          </p:blipFill>
          <p:spPr>
            <a:xfrm>
              <a:off x="21045400" y="19973424"/>
              <a:ext cx="10595899" cy="17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g2ec91922221_0_0"/>
            <p:cNvPicPr preferRelativeResize="0"/>
            <p:nvPr/>
          </p:nvPicPr>
          <p:blipFill>
            <a:blip r:embed="rId30">
              <a:alphaModFix/>
            </a:blip>
            <a:stretch>
              <a:fillRect/>
            </a:stretch>
          </p:blipFill>
          <p:spPr>
            <a:xfrm>
              <a:off x="21040250" y="21801999"/>
              <a:ext cx="10595823" cy="17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g2ec91922221_0_0"/>
            <p:cNvPicPr preferRelativeResize="0"/>
            <p:nvPr/>
          </p:nvPicPr>
          <p:blipFill>
            <a:blip r:embed="rId31">
              <a:alphaModFix/>
            </a:blip>
            <a:stretch>
              <a:fillRect/>
            </a:stretch>
          </p:blipFill>
          <p:spPr>
            <a:xfrm>
              <a:off x="21103313" y="23630575"/>
              <a:ext cx="10595899" cy="17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g2ec91922221_0_0"/>
            <p:cNvPicPr preferRelativeResize="0"/>
            <p:nvPr/>
          </p:nvPicPr>
          <p:blipFill>
            <a:blip r:embed="rId32">
              <a:alphaModFix/>
            </a:blip>
            <a:stretch>
              <a:fillRect/>
            </a:stretch>
          </p:blipFill>
          <p:spPr>
            <a:xfrm>
              <a:off x="21045475" y="25459150"/>
              <a:ext cx="10595823" cy="1717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2012-02-14T19:57:56Z</dcterms:created>
  <dc:creator>Administrator</dc:creator>
</cp:coreProperties>
</file>