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90">
          <p15:clr>
            <a:srgbClr val="747775"/>
          </p15:clr>
        </p15:guide>
      </p15:sldGuideLst>
    </p:ext>
    <p:ext uri="GoogleSlidesCustomDataVersion2">
      <go:slidesCustomData xmlns:go="http://customooxmlschemas.google.com/" r:id="rId8" roundtripDataSignature="AMtx7mjLWXWEPlhTpZKMKdHDszfRXku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921F6C-0C96-4B2B-A1C1-6F7852E5564A}">
  <a:tblStyle styleId="{A3921F6C-0C96-4B2B-A1C1-6F7852E556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9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2193925" y="7680328"/>
            <a:ext cx="39503350" cy="21726526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11082337" y="-1208084"/>
            <a:ext cx="21726526" cy="395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109034584" y="50032926"/>
            <a:ext cx="134820662" cy="47404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3860783" y="2994664"/>
            <a:ext cx="134820662" cy="1414805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3291840" y="10226046"/>
            <a:ext cx="37307520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6583680" y="18653760"/>
            <a:ext cx="30723840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3079"/>
              </a:spcBef>
              <a:spcAft>
                <a:spcPts val="0"/>
              </a:spcAft>
              <a:buClr>
                <a:srgbClr val="888888"/>
              </a:buClr>
              <a:buSzPts val="15397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39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rgbClr val="888888"/>
              </a:buClr>
              <a:buSzPts val="11497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467102" y="21153124"/>
            <a:ext cx="37307520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9195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467102" y="13952237"/>
            <a:ext cx="37307520" cy="720089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599"/>
              <a:buNone/>
              <a:defRPr sz="9599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rgbClr val="888888"/>
              </a:buClr>
              <a:buSzPts val="8597"/>
              <a:buNone/>
              <a:defRPr sz="859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698"/>
              <a:buNone/>
              <a:defRPr sz="769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699"/>
              <a:buNone/>
              <a:defRPr sz="66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0530849" y="36865564"/>
            <a:ext cx="94442281" cy="10427970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079373" lvl="0" marL="4572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Char char="•"/>
              <a:defRPr sz="13398"/>
            </a:lvl1pPr>
            <a:lvl2pPr indent="-958659" lvl="1" marL="9144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–"/>
              <a:defRPr sz="11497"/>
            </a:lvl2pPr>
            <a:lvl3pPr indent="-838136" lvl="2" marL="1371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3pPr>
            <a:lvl4pPr indent="-774509" lvl="3" marL="1828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–"/>
              <a:defRPr sz="8597"/>
            </a:lvl4pPr>
            <a:lvl5pPr indent="-774509" lvl="4" marL="22860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»"/>
              <a:defRPr sz="8597"/>
            </a:lvl5pPr>
            <a:lvl6pPr indent="-774509" lvl="5" marL="27432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6pPr>
            <a:lvl7pPr indent="-774509" lvl="6" marL="32004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7pPr>
            <a:lvl8pPr indent="-774509" lvl="7" marL="3657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8pPr>
            <a:lvl9pPr indent="-774509" lvl="8" marL="4114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105704663" y="36865564"/>
            <a:ext cx="94442281" cy="10427970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079373" lvl="0" marL="4572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Char char="•"/>
              <a:defRPr sz="13398"/>
            </a:lvl1pPr>
            <a:lvl2pPr indent="-958659" lvl="1" marL="9144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–"/>
              <a:defRPr sz="11497"/>
            </a:lvl2pPr>
            <a:lvl3pPr indent="-838136" lvl="2" marL="1371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3pPr>
            <a:lvl4pPr indent="-774509" lvl="3" marL="1828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–"/>
              <a:defRPr sz="8597"/>
            </a:lvl4pPr>
            <a:lvl5pPr indent="-774509" lvl="4" marL="22860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»"/>
              <a:defRPr sz="8597"/>
            </a:lvl5pPr>
            <a:lvl6pPr indent="-774509" lvl="5" marL="27432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6pPr>
            <a:lvl7pPr indent="-774509" lvl="6" marL="32004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7pPr>
            <a:lvl8pPr indent="-774509" lvl="7" marL="3657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8pPr>
            <a:lvl9pPr indent="-774509" lvl="8" marL="41148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2194560" y="1318261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194560" y="7368552"/>
            <a:ext cx="19392902" cy="307085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None/>
              <a:defRPr b="1" sz="11497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None/>
              <a:defRPr b="1" sz="9599"/>
            </a:lvl2pPr>
            <a:lvl3pPr indent="-228600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None/>
              <a:defRPr b="1" sz="8597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2194560" y="10439406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958659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•"/>
              <a:defRPr sz="11497"/>
            </a:lvl1pPr>
            <a:lvl2pPr indent="-838136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–"/>
              <a:defRPr sz="9599"/>
            </a:lvl2pPr>
            <a:lvl3pPr indent="-774509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3pPr>
            <a:lvl4pPr indent="-717423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–"/>
              <a:defRPr sz="7698"/>
            </a:lvl4pPr>
            <a:lvl5pPr indent="-717423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»"/>
              <a:defRPr sz="7698"/>
            </a:lvl5pPr>
            <a:lvl6pPr indent="-717423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6pPr>
            <a:lvl7pPr indent="-717423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7pPr>
            <a:lvl8pPr indent="-717423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8pPr>
            <a:lvl9pPr indent="-717422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22296132" y="7368552"/>
            <a:ext cx="19400521" cy="307085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None/>
              <a:defRPr b="1" sz="11497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None/>
              <a:defRPr b="1" sz="9599"/>
            </a:lvl2pPr>
            <a:lvl3pPr indent="-228600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None/>
              <a:defRPr b="1" sz="8597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None/>
              <a:defRPr b="1" sz="7698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22296132" y="10439406"/>
            <a:ext cx="19400521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958659" lvl="0" marL="4572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•"/>
              <a:defRPr sz="11497"/>
            </a:lvl1pPr>
            <a:lvl2pPr indent="-838136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–"/>
              <a:defRPr sz="9599"/>
            </a:lvl2pPr>
            <a:lvl3pPr indent="-774509" lvl="2" marL="1371600" algn="l">
              <a:lnSpc>
                <a:spcPct val="100000"/>
              </a:lnSpc>
              <a:spcBef>
                <a:spcPts val="1719"/>
              </a:spcBef>
              <a:spcAft>
                <a:spcPts val="0"/>
              </a:spcAft>
              <a:buClr>
                <a:schemeClr val="dk1"/>
              </a:buClr>
              <a:buSzPts val="8597"/>
              <a:buChar char="•"/>
              <a:defRPr sz="8597"/>
            </a:lvl3pPr>
            <a:lvl4pPr indent="-717423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–"/>
              <a:defRPr sz="7698"/>
            </a:lvl4pPr>
            <a:lvl5pPr indent="-717423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»"/>
              <a:defRPr sz="7698"/>
            </a:lvl5pPr>
            <a:lvl6pPr indent="-717423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6pPr>
            <a:lvl7pPr indent="-717423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7pPr>
            <a:lvl8pPr indent="-717423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8pPr>
            <a:lvl9pPr indent="-717422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698"/>
              <a:buChar char="•"/>
              <a:defRPr sz="7698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5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17160242" y="1310648"/>
            <a:ext cx="24536400" cy="2809494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206309" lvl="0" marL="457200" algn="l">
              <a:lnSpc>
                <a:spcPct val="100000"/>
              </a:lnSpc>
              <a:spcBef>
                <a:spcPts val="3079"/>
              </a:spcBef>
              <a:spcAft>
                <a:spcPts val="0"/>
              </a:spcAft>
              <a:buClr>
                <a:schemeClr val="dk1"/>
              </a:buClr>
              <a:buSzPts val="15397"/>
              <a:buChar char="•"/>
              <a:defRPr sz="15397"/>
            </a:lvl1pPr>
            <a:lvl2pPr indent="-1079373" lvl="1" marL="9144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Char char="–"/>
              <a:defRPr sz="13398"/>
            </a:lvl2pPr>
            <a:lvl3pPr indent="-958659" lvl="2" marL="137160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Char char="•"/>
              <a:defRPr sz="11497"/>
            </a:lvl3pPr>
            <a:lvl4pPr indent="-838136" lvl="3" marL="1828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–"/>
              <a:defRPr sz="9599"/>
            </a:lvl4pPr>
            <a:lvl5pPr indent="-838136" lvl="4" marL="22860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»"/>
              <a:defRPr sz="9599"/>
            </a:lvl5pPr>
            <a:lvl6pPr indent="-838136" lvl="5" marL="2743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6pPr>
            <a:lvl7pPr indent="-838136" lvl="6" marL="3200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7pPr>
            <a:lvl8pPr indent="-838136" lvl="7" marL="3657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8pPr>
            <a:lvl9pPr indent="-838136" lvl="8" marL="4114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Char char="•"/>
              <a:defRPr sz="9599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2194563" y="6888490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699"/>
              <a:buNone/>
              <a:defRPr sz="6699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4799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602982" y="23042885"/>
            <a:ext cx="26334720" cy="2720342"/>
          </a:xfrm>
          <a:prstGeom prst="rect">
            <a:avLst/>
          </a:prstGeom>
          <a:noFill/>
          <a:ln>
            <a:noFill/>
          </a:ln>
        </p:spPr>
        <p:txBody>
          <a:bodyPr anchorCtr="0" anchor="b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95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8602982" y="2941319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602982" y="25763232"/>
            <a:ext cx="26334720" cy="3863339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699"/>
              <a:buNone/>
              <a:defRPr sz="6699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4799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299"/>
              <a:buNone/>
              <a:defRPr sz="4299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6274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193925" y="7680328"/>
            <a:ext cx="39503350" cy="21726526"/>
          </a:xfrm>
          <a:prstGeom prst="rect">
            <a:avLst/>
          </a:prstGeom>
          <a:noFill/>
          <a:ln>
            <a:noFill/>
          </a:ln>
        </p:spPr>
        <p:txBody>
          <a:bodyPr anchorCtr="0" anchor="t" bIns="219425" lIns="438875" spcFirstLastPara="1" rIns="438875" wrap="square" tIns="219425">
            <a:noAutofit/>
          </a:bodyPr>
          <a:lstStyle>
            <a:lvl1pPr indent="-1206309" lvl="0" marL="457200" marR="0" rtl="0" algn="l">
              <a:lnSpc>
                <a:spcPct val="100000"/>
              </a:lnSpc>
              <a:spcBef>
                <a:spcPts val="3079"/>
              </a:spcBef>
              <a:spcAft>
                <a:spcPts val="0"/>
              </a:spcAft>
              <a:buClr>
                <a:schemeClr val="dk1"/>
              </a:buClr>
              <a:buSzPts val="15397"/>
              <a:buFont typeface="Arial"/>
              <a:buChar char="•"/>
              <a:defRPr b="0" i="0" sz="153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373" lvl="1" marL="914400" marR="0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398"/>
              <a:buFont typeface="Arial"/>
              <a:buChar char="–"/>
              <a:defRPr b="0" i="0" sz="1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659" lvl="2" marL="1371600" marR="0" rtl="0" algn="l">
              <a:lnSpc>
                <a:spcPct val="100000"/>
              </a:lnSpc>
              <a:spcBef>
                <a:spcPts val="2299"/>
              </a:spcBef>
              <a:spcAft>
                <a:spcPts val="0"/>
              </a:spcAft>
              <a:buClr>
                <a:schemeClr val="dk1"/>
              </a:buClr>
              <a:buSzPts val="11497"/>
              <a:buFont typeface="Arial"/>
              <a:buChar char="•"/>
              <a:defRPr b="0" i="0" sz="1149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136" lvl="3" marL="1828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–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136" lvl="4" marL="22860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»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136" lvl="5" marL="27432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136" lvl="6" marL="32004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136" lvl="7" marL="36576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136" lvl="8" marL="4114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599"/>
              <a:buFont typeface="Arial"/>
              <a:buChar char="•"/>
              <a:defRPr b="0" i="0" sz="9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21939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4995525" y="30511754"/>
            <a:ext cx="139001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31454725" y="30511754"/>
            <a:ext cx="10242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25" lIns="438875" spcFirstLastPara="1" rIns="438875" wrap="square" tIns="219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22" Type="http://schemas.openxmlformats.org/officeDocument/2006/relationships/image" Target="../media/image16.png"/><Relationship Id="rId21" Type="http://schemas.openxmlformats.org/officeDocument/2006/relationships/image" Target="../media/image20.png"/><Relationship Id="rId24" Type="http://schemas.openxmlformats.org/officeDocument/2006/relationships/image" Target="../media/image18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26" Type="http://schemas.openxmlformats.org/officeDocument/2006/relationships/image" Target="../media/image23.png"/><Relationship Id="rId25" Type="http://schemas.openxmlformats.org/officeDocument/2006/relationships/image" Target="../media/image17.png"/><Relationship Id="rId27" Type="http://schemas.openxmlformats.org/officeDocument/2006/relationships/image" Target="../media/image24.png"/><Relationship Id="rId5" Type="http://schemas.openxmlformats.org/officeDocument/2006/relationships/hyperlink" Target="https://doi.org/10.1038/nri.2015.5" TargetMode="External"/><Relationship Id="rId6" Type="http://schemas.openxmlformats.org/officeDocument/2006/relationships/hyperlink" Target="https://medium.com/@chyun55555/how-to-find-the-optimal-number-of-clusters-with-r-dbf84988388b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5" Type="http://schemas.openxmlformats.org/officeDocument/2006/relationships/image" Target="../media/image7.png"/><Relationship Id="rId14" Type="http://schemas.openxmlformats.org/officeDocument/2006/relationships/image" Target="../media/image8.png"/><Relationship Id="rId17" Type="http://schemas.openxmlformats.org/officeDocument/2006/relationships/image" Target="../media/image21.png"/><Relationship Id="rId16" Type="http://schemas.openxmlformats.org/officeDocument/2006/relationships/image" Target="../media/image13.png"/><Relationship Id="rId19" Type="http://schemas.openxmlformats.org/officeDocument/2006/relationships/image" Target="../media/image22.png"/><Relationship Id="rId1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2506275" y="18967375"/>
            <a:ext cx="11948150" cy="8988100"/>
            <a:chOff x="12506275" y="18662575"/>
            <a:chExt cx="11948150" cy="8988100"/>
          </a:xfrm>
        </p:grpSpPr>
        <p:pic>
          <p:nvPicPr>
            <p:cNvPr id="89" name="Google Shape;89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6275" y="18960625"/>
              <a:ext cx="11830050" cy="869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 txBox="1"/>
            <p:nvPr/>
          </p:nvSpPr>
          <p:spPr>
            <a:xfrm>
              <a:off x="23050425" y="25971150"/>
              <a:ext cx="14040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2473400" y="26357850"/>
              <a:ext cx="7620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128110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IFBAP</a:t>
              </a:r>
              <a:endParaRPr sz="2500"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46398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CRP</a:t>
              </a:r>
              <a:endParaRPr sz="2500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66972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IL1b</a:t>
              </a:r>
              <a:endParaRPr sz="2500"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186784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IL1ra</a:t>
              </a:r>
              <a:endParaRPr sz="2500"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05834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IL2</a:t>
              </a:r>
              <a:endParaRPr sz="2500"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2488475" y="186625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IL4</a:t>
              </a:r>
              <a:endParaRPr sz="2500"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128110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IL5</a:t>
              </a:r>
              <a:endParaRPr sz="2500"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46398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IL6</a:t>
              </a:r>
              <a:endParaRPr sz="2500"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66972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IL7</a:t>
              </a:r>
              <a:endParaRPr sz="2500"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186784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IL8</a:t>
              </a:r>
              <a:endParaRPr sz="2500"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05834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IL9</a:t>
              </a:r>
              <a:endParaRPr sz="250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22488475" y="20415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IL10</a:t>
              </a:r>
              <a:endParaRPr sz="2500"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28110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IL12</a:t>
              </a:r>
              <a:endParaRPr sz="2500"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46398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IL13</a:t>
              </a:r>
              <a:endParaRPr sz="2500"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166972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IL15</a:t>
              </a:r>
              <a:endParaRPr sz="2500"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86784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IL17</a:t>
              </a:r>
              <a:endParaRPr sz="2500"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205834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Eotaxin</a:t>
              </a:r>
              <a:endParaRPr sz="2500"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22488475" y="22167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FGF</a:t>
              </a:r>
              <a:endParaRPr sz="2500"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128110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G-CSF</a:t>
              </a:r>
              <a:endParaRPr sz="2500"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146398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GM-CSF</a:t>
              </a:r>
              <a:endParaRPr sz="2500"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166972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IFN</a:t>
              </a:r>
              <a:endParaRPr sz="2500"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186784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IP10</a:t>
              </a:r>
              <a:endParaRPr sz="2500"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05834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MCP1</a:t>
              </a:r>
              <a:endParaRPr sz="2500"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22488475" y="238441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MIP1a</a:t>
              </a:r>
              <a:endParaRPr sz="2500"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28110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PDGF</a:t>
              </a:r>
              <a:endParaRPr sz="2500"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146398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MIP1b</a:t>
              </a:r>
              <a:endParaRPr sz="2500"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166972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RANTES</a:t>
              </a:r>
              <a:endParaRPr sz="2500"/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186784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TNFa</a:t>
              </a:r>
              <a:endParaRPr sz="2500"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205834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VEGF</a:t>
              </a:r>
              <a:endParaRPr sz="2500"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22488475" y="25596775"/>
              <a:ext cx="17811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IL4</a:t>
              </a:r>
              <a:endParaRPr sz="2500"/>
            </a:p>
          </p:txBody>
        </p:sp>
      </p:grpSp>
      <p:sp>
        <p:nvSpPr>
          <p:cNvPr id="122" name="Google Shape;122;p1"/>
          <p:cNvSpPr/>
          <p:nvPr/>
        </p:nvSpPr>
        <p:spPr>
          <a:xfrm>
            <a:off x="18789575" y="13373100"/>
            <a:ext cx="6072600" cy="46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2388775" y="13373100"/>
            <a:ext cx="6072600" cy="46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207006" y="6436120"/>
            <a:ext cx="116721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depressive disorder (MDD)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MDD is the most prevalent psychiatric condition marked by persistent sadness and cognitive impairments.</a:t>
            </a:r>
            <a:endParaRPr sz="1100">
              <a:solidFill>
                <a:schemeClr val="dk1"/>
              </a:solidFill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50% of the MDD population respond to treatments derived from the monoamine hypothesis, implicating alternative pathophysiological underpinnings.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research indicates that neuroinflammatory processes play a significant role in its development.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Crucially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are notable sex differences in both the presentation and underlying neuroinflammatory mechanisms.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" y="-100768"/>
            <a:ext cx="43891201" cy="5203141"/>
          </a:xfrm>
          <a:prstGeom prst="rect">
            <a:avLst/>
          </a:prstGeom>
          <a:solidFill>
            <a:srgbClr val="071D49"/>
          </a:solidFill>
          <a:ln cap="flat" cmpd="sng" w="25400">
            <a:solidFill>
              <a:srgbClr val="071D4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97"/>
              <a:buFont typeface="Arial"/>
              <a:buNone/>
            </a:pPr>
            <a:r>
              <a:rPr b="0" i="0" lang="en-US" sz="859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964112" y="3413549"/>
            <a:ext cx="336804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Lucy Hui, Joanna Chen, </a:t>
            </a:r>
            <a:r>
              <a:rPr lang="en-US" sz="4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Jean Chen</a:t>
            </a:r>
            <a:endParaRPr b="0" baseline="30000" i="0" sz="4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Rotman Research Institute, Baycrest Health Sciences, Toronto, Canada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6319231" y="199594"/>
            <a:ext cx="31287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Multivariate Analysis Using Co-Expression Network Modeling Identifies Specific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Inflammation and Neurological Disease-Related Genetic Modules 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Major Depressive Disorder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64160" y="5414259"/>
            <a:ext cx="11557954" cy="78483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21292" y="25727718"/>
            <a:ext cx="11557955" cy="78483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64144" y="26742786"/>
            <a:ext cx="11615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sex-dependent modules of co-expressed genes associated with inflammatory biomarkers in MDD patients and healthy controls, elucidating shared and distinct networks underlying inflammation in depression.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the correlation between inflammatory gene expression modules, clinical variables, and neuroimaging markers to elucidate the clinical relevance of immune dysregulation in MDD.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2470014" y="5414259"/>
            <a:ext cx="31036678" cy="78483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2470048" y="6416900"/>
            <a:ext cx="119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Canadian Biomarker Integration Network in Depression (CANBIND-1)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2470032" y="12315025"/>
            <a:ext cx="308427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7586792" y="28953319"/>
            <a:ext cx="114597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24688009" y="6416900"/>
            <a:ext cx="1243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Gene Co-expression Network Analysis (WGCNA)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1661166" y="17669316"/>
            <a:ext cx="810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1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. Mechanisms of Neuroinflammation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2407850" y="28960475"/>
            <a:ext cx="146505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12464975" y="29927675"/>
            <a:ext cx="14650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WGCNA-derived brown and green inflammatory modules revealed positive correlations  with the traits of depression, fractional anisotropy, and mean diffusivity in MDD.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negative correlation of inflammatory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MDD with correlation diffusion index in white matter tracts implies decreased white matter integrity.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results will subset the effects of microglial-specific inflammatory markers in the central nervous system.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12271750" y="18167725"/>
            <a:ext cx="125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Inflammatory modules detected by WGCNA in MDD and control subjects.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343585" y="30486866"/>
            <a:ext cx="11558100" cy="785100"/>
          </a:xfrm>
          <a:prstGeom prst="rect">
            <a:avLst/>
          </a:prstGeom>
          <a:solidFill>
            <a:srgbClr val="071D49"/>
          </a:solidFill>
          <a:ln cap="flat" cmpd="sng" w="152400">
            <a:solidFill>
              <a:srgbClr val="071D4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366000" y="31529850"/>
            <a:ext cx="11615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Miller, A., Raison, C. The role of inflammation in depression: from evolutionary imperative to modern treatment target. Nat Rev Immunol 16, 22–34 (2016). </a:t>
            </a: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https://doi.org/10.1038/nri.2015.5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Kim, C. How to find the optimal number of clusters with R? Medium (2022). </a:t>
            </a: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https://medium.com/@chyun55555/how-to-find-the-optimal-number-of-clusters-with-r-dbf84988388b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Wurzburg, J. Synchrony Measurement and Connectivity Estimation of Parallel Spike Trains from in vitro Neuronal Networks (2020). DOI:10.25972/OPUS-22364.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7416616" y="30005253"/>
            <a:ext cx="1190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supported by the Data Sciences Institute, University of Toronto</a:t>
            </a:r>
            <a:endParaRPr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7">
            <a:alphaModFix/>
          </a:blip>
          <a:srcRect b="0" l="0" r="0" t="7011"/>
          <a:stretch/>
        </p:blipFill>
        <p:spPr>
          <a:xfrm>
            <a:off x="38394275" y="869600"/>
            <a:ext cx="4397375" cy="32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575" y="948613"/>
            <a:ext cx="6395075" cy="319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171525" y="30548500"/>
            <a:ext cx="3942179" cy="22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26937" y="30810867"/>
            <a:ext cx="5926450" cy="169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 rotWithShape="1">
          <a:blip r:embed="rId11">
            <a:alphaModFix/>
          </a:blip>
          <a:srcRect b="16713" l="4037" r="3575" t="17509"/>
          <a:stretch/>
        </p:blipFill>
        <p:spPr>
          <a:xfrm>
            <a:off x="313050" y="11678012"/>
            <a:ext cx="11459700" cy="57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/>
        </p:nvSpPr>
        <p:spPr>
          <a:xfrm>
            <a:off x="207006" y="18323320"/>
            <a:ext cx="116721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Gene Co-expression Network Analysis (WGCNA)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Bioinformatics tool used to identify modules or clusters of highly correlated genes across different biological conditions.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 network where nodes represent genes and edges represent pairwise correlations between gene expression profiles.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Unveils biological processes by associating modules with phenotypic traits, clinical outcomes, or experimental conditions.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12">
            <a:alphaModFix/>
          </a:blip>
          <a:srcRect b="0" l="46036" r="0" t="37311"/>
          <a:stretch/>
        </p:blipFill>
        <p:spPr>
          <a:xfrm>
            <a:off x="343575" y="22163675"/>
            <a:ext cx="5926449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512875" y="24984525"/>
            <a:ext cx="1110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clustering for scale free networks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2-3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pSp>
        <p:nvGrpSpPr>
          <p:cNvPr id="151" name="Google Shape;151;p1"/>
          <p:cNvGrpSpPr/>
          <p:nvPr/>
        </p:nvGrpSpPr>
        <p:grpSpPr>
          <a:xfrm>
            <a:off x="7131113" y="22265725"/>
            <a:ext cx="3942175" cy="2697925"/>
            <a:chOff x="7131113" y="22265725"/>
            <a:chExt cx="3942175" cy="2697925"/>
          </a:xfrm>
        </p:grpSpPr>
        <p:pic>
          <p:nvPicPr>
            <p:cNvPr id="152" name="Google Shape;152;p1"/>
            <p:cNvPicPr preferRelativeResize="0"/>
            <p:nvPr/>
          </p:nvPicPr>
          <p:blipFill rotWithShape="1">
            <a:blip r:embed="rId13">
              <a:alphaModFix/>
            </a:blip>
            <a:srcRect b="37849" l="51309" r="0" t="7208"/>
            <a:stretch/>
          </p:blipFill>
          <p:spPr>
            <a:xfrm>
              <a:off x="7131113" y="22265725"/>
              <a:ext cx="3942175" cy="258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"/>
            <p:cNvSpPr/>
            <p:nvPr/>
          </p:nvSpPr>
          <p:spPr>
            <a:xfrm>
              <a:off x="8022975" y="24178850"/>
              <a:ext cx="584700" cy="78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"/>
          <p:cNvSpPr/>
          <p:nvPr/>
        </p:nvSpPr>
        <p:spPr>
          <a:xfrm>
            <a:off x="15145950" y="9574725"/>
            <a:ext cx="2734500" cy="2159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D6E3B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"/>
          <p:cNvGrpSpPr/>
          <p:nvPr/>
        </p:nvGrpSpPr>
        <p:grpSpPr>
          <a:xfrm>
            <a:off x="15155855" y="9565051"/>
            <a:ext cx="2734477" cy="720000"/>
            <a:chOff x="15989938" y="11090075"/>
            <a:chExt cx="2118600" cy="720000"/>
          </a:xfrm>
        </p:grpSpPr>
        <p:sp>
          <p:nvSpPr>
            <p:cNvPr id="156" name="Google Shape;156;p1"/>
            <p:cNvSpPr/>
            <p:nvPr/>
          </p:nvSpPr>
          <p:spPr>
            <a:xfrm>
              <a:off x="15989938" y="11090075"/>
              <a:ext cx="2118600" cy="720000"/>
            </a:xfrm>
            <a:prstGeom prst="roundRect">
              <a:avLst>
                <a:gd fmla="val 16667" name="adj"/>
              </a:avLst>
            </a:prstGeom>
            <a:solidFill>
              <a:srgbClr val="EAF1DD"/>
            </a:solidFill>
            <a:ln cap="flat" cmpd="sng" w="25400">
              <a:solidFill>
                <a:srgbClr val="EAF1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15989938" y="11175456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Molecular</a:t>
              </a:r>
              <a:endParaRPr/>
            </a:p>
          </p:txBody>
        </p:sp>
      </p:grpSp>
      <p:grpSp>
        <p:nvGrpSpPr>
          <p:cNvPr id="158" name="Google Shape;158;p1"/>
          <p:cNvGrpSpPr/>
          <p:nvPr/>
        </p:nvGrpSpPr>
        <p:grpSpPr>
          <a:xfrm>
            <a:off x="18164115" y="9569886"/>
            <a:ext cx="2995258" cy="2217897"/>
            <a:chOff x="18164006" y="10914317"/>
            <a:chExt cx="2873700" cy="2163380"/>
          </a:xfrm>
        </p:grpSpPr>
        <p:sp>
          <p:nvSpPr>
            <p:cNvPr id="159" name="Google Shape;159;p1"/>
            <p:cNvSpPr/>
            <p:nvPr/>
          </p:nvSpPr>
          <p:spPr>
            <a:xfrm>
              <a:off x="18204148" y="10918597"/>
              <a:ext cx="2794200" cy="21591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" name="Google Shape;160;p1"/>
            <p:cNvGrpSpPr/>
            <p:nvPr/>
          </p:nvGrpSpPr>
          <p:grpSpPr>
            <a:xfrm>
              <a:off x="18164006" y="10914317"/>
              <a:ext cx="2873700" cy="718200"/>
              <a:chOff x="18560286" y="11074585"/>
              <a:chExt cx="2873700" cy="718200"/>
            </a:xfrm>
          </p:grpSpPr>
          <p:sp>
            <p:nvSpPr>
              <p:cNvPr id="161" name="Google Shape;161;p1"/>
              <p:cNvSpPr/>
              <p:nvPr/>
            </p:nvSpPr>
            <p:spPr>
              <a:xfrm>
                <a:off x="18599690" y="11074585"/>
                <a:ext cx="2794800" cy="718200"/>
              </a:xfrm>
              <a:prstGeom prst="roundRect">
                <a:avLst>
                  <a:gd fmla="val 16667" name="adj"/>
                </a:avLst>
              </a:prstGeom>
              <a:solidFill>
                <a:srgbClr val="EAF1DD"/>
              </a:solidFill>
              <a:ln cap="flat" cmpd="sng" w="25400">
                <a:solidFill>
                  <a:srgbClr val="EAF1D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 txBox="1"/>
              <p:nvPr/>
            </p:nvSpPr>
            <p:spPr>
              <a:xfrm>
                <a:off x="18560286" y="11140715"/>
                <a:ext cx="2873700" cy="5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latin typeface="Calibri"/>
                    <a:ea typeface="Calibri"/>
                    <a:cs typeface="Calibri"/>
                    <a:sym typeface="Calibri"/>
                  </a:rPr>
                  <a:t>Clinical</a:t>
                </a:r>
                <a:endParaRPr/>
              </a:p>
            </p:txBody>
          </p:sp>
        </p:grpSp>
      </p:grpSp>
      <p:grpSp>
        <p:nvGrpSpPr>
          <p:cNvPr id="163" name="Google Shape;163;p1"/>
          <p:cNvGrpSpPr/>
          <p:nvPr/>
        </p:nvGrpSpPr>
        <p:grpSpPr>
          <a:xfrm>
            <a:off x="21353007" y="9566521"/>
            <a:ext cx="2734609" cy="2159019"/>
            <a:chOff x="21306326" y="10910867"/>
            <a:chExt cx="4029780" cy="2176650"/>
          </a:xfrm>
        </p:grpSpPr>
        <p:sp>
          <p:nvSpPr>
            <p:cNvPr id="164" name="Google Shape;164;p1"/>
            <p:cNvSpPr/>
            <p:nvPr/>
          </p:nvSpPr>
          <p:spPr>
            <a:xfrm>
              <a:off x="21314050" y="10914317"/>
              <a:ext cx="4019700" cy="2173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21306326" y="10910867"/>
              <a:ext cx="4029780" cy="718200"/>
              <a:chOff x="21945600" y="11036552"/>
              <a:chExt cx="4029780" cy="718200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21945600" y="11036552"/>
                <a:ext cx="4027500" cy="718200"/>
              </a:xfrm>
              <a:prstGeom prst="roundRect">
                <a:avLst>
                  <a:gd fmla="val 16667" name="adj"/>
                </a:avLst>
              </a:prstGeom>
              <a:solidFill>
                <a:srgbClr val="EAF1DD"/>
              </a:solidFill>
              <a:ln cap="flat" cmpd="sng" w="25400">
                <a:solidFill>
                  <a:srgbClr val="EAF1D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 txBox="1"/>
              <p:nvPr/>
            </p:nvSpPr>
            <p:spPr>
              <a:xfrm>
                <a:off x="21947880" y="11133285"/>
                <a:ext cx="4027500" cy="58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latin typeface="Calibri"/>
                    <a:ea typeface="Calibri"/>
                    <a:cs typeface="Calibri"/>
                    <a:sym typeface="Calibri"/>
                  </a:rPr>
                  <a:t>Imaging</a:t>
                </a:r>
                <a:endParaRPr/>
              </a:p>
            </p:txBody>
          </p:sp>
        </p:grpSp>
      </p:grpSp>
      <p:sp>
        <p:nvSpPr>
          <p:cNvPr id="168" name="Google Shape;168;p1"/>
          <p:cNvSpPr txBox="1"/>
          <p:nvPr/>
        </p:nvSpPr>
        <p:spPr>
          <a:xfrm>
            <a:off x="15119350" y="10415231"/>
            <a:ext cx="2734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29 cytokines &amp; chemokines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18281733" y="10405625"/>
            <a:ext cx="2751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11 depression subcomponents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1342725" y="10458100"/>
            <a:ext cx="273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4 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iffusion MRI parameters</a:t>
            </a:r>
            <a:endParaRPr sz="3000"/>
          </a:p>
        </p:txBody>
      </p:sp>
      <p:grpSp>
        <p:nvGrpSpPr>
          <p:cNvPr id="171" name="Google Shape;171;p1"/>
          <p:cNvGrpSpPr/>
          <p:nvPr/>
        </p:nvGrpSpPr>
        <p:grpSpPr>
          <a:xfrm>
            <a:off x="12733437" y="9566976"/>
            <a:ext cx="2134200" cy="718200"/>
            <a:chOff x="13338279" y="10915407"/>
            <a:chExt cx="2134200" cy="718200"/>
          </a:xfrm>
        </p:grpSpPr>
        <p:sp>
          <p:nvSpPr>
            <p:cNvPr id="172" name="Google Shape;172;p1"/>
            <p:cNvSpPr/>
            <p:nvPr/>
          </p:nvSpPr>
          <p:spPr>
            <a:xfrm>
              <a:off x="13338279" y="10915407"/>
              <a:ext cx="2134200" cy="718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C2D5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 txBox="1"/>
            <p:nvPr/>
          </p:nvSpPr>
          <p:spPr>
            <a:xfrm>
              <a:off x="13346095" y="10960724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Modalities</a:t>
              </a:r>
              <a:endParaRPr/>
            </a:p>
          </p:txBody>
        </p:sp>
      </p:grpSp>
      <p:sp>
        <p:nvSpPr>
          <p:cNvPr id="174" name="Google Shape;174;p1"/>
          <p:cNvSpPr/>
          <p:nvPr/>
        </p:nvSpPr>
        <p:spPr>
          <a:xfrm>
            <a:off x="15151750" y="7140950"/>
            <a:ext cx="4397400" cy="7683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 cap="flat" cmpd="sng" w="25400">
            <a:solidFill>
              <a:srgbClr val="FDE9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5156993" y="7312063"/>
            <a:ext cx="4397400" cy="1945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DE9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15356049" y="7227875"/>
            <a:ext cx="4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MDD (n = 211)</a:t>
            </a:r>
            <a:endParaRPr/>
          </a:p>
        </p:txBody>
      </p:sp>
      <p:sp>
        <p:nvSpPr>
          <p:cNvPr id="177" name="Google Shape;177;p1"/>
          <p:cNvSpPr/>
          <p:nvPr/>
        </p:nvSpPr>
        <p:spPr>
          <a:xfrm>
            <a:off x="20038182" y="7295900"/>
            <a:ext cx="4035300" cy="1945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DE9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"/>
          <p:cNvGrpSpPr/>
          <p:nvPr/>
        </p:nvGrpSpPr>
        <p:grpSpPr>
          <a:xfrm>
            <a:off x="20042013" y="7171875"/>
            <a:ext cx="4035061" cy="734700"/>
            <a:chOff x="18565642" y="8783383"/>
            <a:chExt cx="8769965" cy="734700"/>
          </a:xfrm>
        </p:grpSpPr>
        <p:sp>
          <p:nvSpPr>
            <p:cNvPr id="179" name="Google Shape;179;p1"/>
            <p:cNvSpPr/>
            <p:nvPr/>
          </p:nvSpPr>
          <p:spPr>
            <a:xfrm>
              <a:off x="18607107" y="8783383"/>
              <a:ext cx="8728500" cy="734700"/>
            </a:xfrm>
            <a:prstGeom prst="roundRect">
              <a:avLst>
                <a:gd fmla="val 16667" name="adj"/>
              </a:avLst>
            </a:prstGeom>
            <a:solidFill>
              <a:srgbClr val="FDE9D8"/>
            </a:solidFill>
            <a:ln cap="flat" cmpd="sng" w="25400">
              <a:solidFill>
                <a:srgbClr val="FDE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 txBox="1"/>
            <p:nvPr/>
          </p:nvSpPr>
          <p:spPr>
            <a:xfrm>
              <a:off x="18565642" y="8859633"/>
              <a:ext cx="8728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Control (n = 122)</a:t>
              </a:r>
              <a:endParaRPr/>
            </a:p>
          </p:txBody>
        </p:sp>
      </p:grpSp>
      <p:grpSp>
        <p:nvGrpSpPr>
          <p:cNvPr id="181" name="Google Shape;181;p1"/>
          <p:cNvGrpSpPr/>
          <p:nvPr/>
        </p:nvGrpSpPr>
        <p:grpSpPr>
          <a:xfrm>
            <a:off x="12733437" y="7136517"/>
            <a:ext cx="2139419" cy="772800"/>
            <a:chOff x="13343037" y="8748037"/>
            <a:chExt cx="2139419" cy="772800"/>
          </a:xfrm>
        </p:grpSpPr>
        <p:sp>
          <p:nvSpPr>
            <p:cNvPr id="182" name="Google Shape;182;p1"/>
            <p:cNvSpPr/>
            <p:nvPr/>
          </p:nvSpPr>
          <p:spPr>
            <a:xfrm>
              <a:off x="13343037" y="8748037"/>
              <a:ext cx="2134200" cy="77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5400">
              <a:solidFill>
                <a:srgbClr val="FAB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 txBox="1"/>
            <p:nvPr/>
          </p:nvSpPr>
          <p:spPr>
            <a:xfrm>
              <a:off x="13363856" y="8826999"/>
              <a:ext cx="211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Calibri"/>
                  <a:ea typeface="Calibri"/>
                  <a:cs typeface="Calibri"/>
                  <a:sym typeface="Calibri"/>
                </a:rPr>
                <a:t>Baseline</a:t>
              </a:r>
              <a:endParaRPr/>
            </a:p>
          </p:txBody>
        </p:sp>
      </p:grpSp>
      <p:sp>
        <p:nvSpPr>
          <p:cNvPr id="184" name="Google Shape;184;p1"/>
          <p:cNvSpPr txBox="1"/>
          <p:nvPr/>
        </p:nvSpPr>
        <p:spPr>
          <a:xfrm>
            <a:off x="15404350" y="7997888"/>
            <a:ext cx="394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132 Female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74 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20204950" y="7997900"/>
            <a:ext cx="394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Female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38 Male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24971825" y="7180775"/>
            <a:ext cx="40389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4971775" y="7255625"/>
            <a:ext cx="4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Coexpression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network</a:t>
            </a:r>
            <a:endParaRPr/>
          </a:p>
        </p:txBody>
      </p:sp>
      <p:sp>
        <p:nvSpPr>
          <p:cNvPr id="188" name="Google Shape;188;p1"/>
          <p:cNvSpPr/>
          <p:nvPr/>
        </p:nvSpPr>
        <p:spPr>
          <a:xfrm>
            <a:off x="29467575" y="7180775"/>
            <a:ext cx="47469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9467577" y="7255625"/>
            <a:ext cx="474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Identify modules</a:t>
            </a: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633625" y="7180775"/>
            <a:ext cx="8801400" cy="7347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4633725" y="7255625"/>
            <a:ext cx="880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Relate to external traits</a:t>
            </a:r>
            <a:endParaRPr/>
          </a:p>
        </p:txBody>
      </p:sp>
      <p:pic>
        <p:nvPicPr>
          <p:cNvPr id="192" name="Google Shape;192;p1"/>
          <p:cNvPicPr preferRelativeResize="0"/>
          <p:nvPr/>
        </p:nvPicPr>
        <p:blipFill rotWithShape="1">
          <a:blip r:embed="rId14">
            <a:alphaModFix/>
          </a:blip>
          <a:srcRect b="3020" l="32546" r="20237" t="29109"/>
          <a:stretch/>
        </p:blipFill>
        <p:spPr>
          <a:xfrm>
            <a:off x="25523952" y="8716399"/>
            <a:ext cx="2995349" cy="30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3" name="Google Shape;193;p1"/>
          <p:cNvPicPr preferRelativeResize="0"/>
          <p:nvPr/>
        </p:nvPicPr>
        <p:blipFill rotWithShape="1">
          <a:blip r:embed="rId15">
            <a:alphaModFix/>
          </a:blip>
          <a:srcRect b="18617" l="11175" r="3645" t="9831"/>
          <a:stretch/>
        </p:blipFill>
        <p:spPr>
          <a:xfrm>
            <a:off x="29079650" y="8440950"/>
            <a:ext cx="5554076" cy="300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1"/>
          <p:cNvGraphicFramePr/>
          <p:nvPr/>
        </p:nvGraphicFramePr>
        <p:xfrm>
          <a:off x="36319050" y="812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{A3921F6C-0C96-4B2B-A1C1-6F7852E5564A}</a:tableStyleId>
              </a:tblPr>
              <a:tblGrid>
                <a:gridCol w="657025"/>
                <a:gridCol w="657025"/>
                <a:gridCol w="657025"/>
                <a:gridCol w="657025"/>
                <a:gridCol w="657025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"/>
          <p:cNvSpPr txBox="1"/>
          <p:nvPr/>
        </p:nvSpPr>
        <p:spPr>
          <a:xfrm rot="-5400000">
            <a:off x="33314925" y="9434100"/>
            <a:ext cx="331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 Modules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36004425" y="11416950"/>
            <a:ext cx="40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Depression components</a:t>
            </a:r>
            <a:endParaRPr sz="1200"/>
          </a:p>
        </p:txBody>
      </p:sp>
      <p:graphicFrame>
        <p:nvGraphicFramePr>
          <p:cNvPr id="197" name="Google Shape;197;p1"/>
          <p:cNvGraphicFramePr/>
          <p:nvPr/>
        </p:nvGraphicFramePr>
        <p:xfrm>
          <a:off x="35480850" y="812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{A3921F6C-0C96-4B2B-A1C1-6F7852E5564A}</a:tableStyleId>
              </a:tblPr>
              <a:tblGrid>
                <a:gridCol w="382850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1"/>
          <p:cNvGraphicFramePr/>
          <p:nvPr/>
        </p:nvGraphicFramePr>
        <p:xfrm>
          <a:off x="40002788" y="81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{A3921F6C-0C96-4B2B-A1C1-6F7852E5564A}</a:tableStyleId>
              </a:tblPr>
              <a:tblGrid>
                <a:gridCol w="657025"/>
                <a:gridCol w="657025"/>
                <a:gridCol w="657025"/>
                <a:gridCol w="657025"/>
                <a:gridCol w="657025"/>
              </a:tblGrid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"/>
          <p:cNvSpPr txBox="1"/>
          <p:nvPr/>
        </p:nvSpPr>
        <p:spPr>
          <a:xfrm>
            <a:off x="40002800" y="11416950"/>
            <a:ext cx="32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 measures</a:t>
            </a:r>
            <a:endParaRPr sz="1200"/>
          </a:p>
        </p:txBody>
      </p:sp>
      <p:sp>
        <p:nvSpPr>
          <p:cNvPr id="200" name="Google Shape;200;p1"/>
          <p:cNvSpPr txBox="1"/>
          <p:nvPr/>
        </p:nvSpPr>
        <p:spPr>
          <a:xfrm>
            <a:off x="30060825" y="11416950"/>
            <a:ext cx="40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Inflammatory markers</a:t>
            </a:r>
            <a:endParaRPr sz="1200"/>
          </a:p>
        </p:txBody>
      </p:sp>
      <p:sp>
        <p:nvSpPr>
          <p:cNvPr id="201" name="Google Shape;201;p1"/>
          <p:cNvSpPr txBox="1"/>
          <p:nvPr/>
        </p:nvSpPr>
        <p:spPr>
          <a:xfrm>
            <a:off x="25946025" y="8064150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200"/>
          </a:p>
        </p:txBody>
      </p:sp>
      <p:sp>
        <p:nvSpPr>
          <p:cNvPr id="202" name="Google Shape;202;p1"/>
          <p:cNvSpPr txBox="1"/>
          <p:nvPr/>
        </p:nvSpPr>
        <p:spPr>
          <a:xfrm rot="-5400000">
            <a:off x="24041025" y="9892950"/>
            <a:ext cx="21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  <a:endParaRPr sz="1200"/>
          </a:p>
        </p:txBody>
      </p:sp>
      <p:sp>
        <p:nvSpPr>
          <p:cNvPr id="203" name="Google Shape;203;p1"/>
          <p:cNvSpPr txBox="1"/>
          <p:nvPr/>
        </p:nvSpPr>
        <p:spPr>
          <a:xfrm>
            <a:off x="12842475" y="13627350"/>
            <a:ext cx="5554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MDD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Turquoise</a:t>
            </a:r>
            <a:r>
              <a:rPr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: IL2, IL5, IL6, IL8, IL12, G-CSF, MIP-1a, VEGF</a:t>
            </a:r>
            <a:endParaRPr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: IL4, Eotaxin, IL7</a:t>
            </a:r>
            <a:endParaRPr sz="2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Brown</a:t>
            </a:r>
            <a:r>
              <a:rPr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: IL9, MIP-1b, RANTES, TNFa </a:t>
            </a:r>
            <a:endParaRPr sz="28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 IL1b, IL10, IL13, GM-CSF</a:t>
            </a:r>
            <a:endParaRPr sz="2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: IL17, FGF, PDGF</a:t>
            </a:r>
            <a:endParaRPr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IFABP, CRP, IL1ra, IL15, IFN, IP10, MCP</a:t>
            </a:r>
            <a:endParaRPr sz="2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 txBox="1"/>
          <p:nvPr/>
        </p:nvSpPr>
        <p:spPr>
          <a:xfrm>
            <a:off x="19207150" y="13604950"/>
            <a:ext cx="59265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800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: IL1b, IL13</a:t>
            </a:r>
            <a:endParaRPr sz="2800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 IL1ra, G-CSF, MIP-1a</a:t>
            </a:r>
            <a:endParaRPr sz="2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: IL2, IL7, IL8, IL17</a:t>
            </a:r>
            <a:endParaRPr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 IL4, Eotaxin, IL10, MCP</a:t>
            </a:r>
            <a:endParaRPr sz="2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Brown</a:t>
            </a:r>
            <a:r>
              <a:rPr lang="en-US" sz="28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: IL5, IL12, GM-CSF, IFN</a:t>
            </a:r>
            <a:endParaRPr sz="28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Turquoise</a:t>
            </a:r>
            <a:r>
              <a:rPr lang="en-US" sz="28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: IL6, IL15, IP10, VEGF</a:t>
            </a:r>
            <a:endParaRPr sz="28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Yellow</a:t>
            </a:r>
            <a:r>
              <a:rPr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: IL9, MIP-1b, RANTES, TNFa</a:t>
            </a:r>
            <a:endParaRPr sz="2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 FGF, PDGF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en-US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IFABP, CRP</a:t>
            </a:r>
            <a:endParaRPr sz="2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"/>
          <p:cNvSpPr txBox="1"/>
          <p:nvPr/>
        </p:nvSpPr>
        <p:spPr>
          <a:xfrm>
            <a:off x="12271750" y="27686475"/>
            <a:ext cx="1255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 Average inflammatory marker levels (mg/L) in MDD and control subjects.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bar depicts p&lt;0.05.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 txBox="1"/>
          <p:nvPr/>
        </p:nvSpPr>
        <p:spPr>
          <a:xfrm>
            <a:off x="25225750" y="28067475"/>
            <a:ext cx="1833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Figure 5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Module-Trait correlations for depression (a) and MRI (b).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Red: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&gt;0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White: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=0. Blue: r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&lt;0. Grey: missing values.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>
            <a:off x="24565876" y="13427899"/>
            <a:ext cx="7116323" cy="14213376"/>
            <a:chOff x="24489676" y="13427899"/>
            <a:chExt cx="7116323" cy="14213376"/>
          </a:xfrm>
        </p:grpSpPr>
        <p:grpSp>
          <p:nvGrpSpPr>
            <p:cNvPr id="208" name="Google Shape;208;p1"/>
            <p:cNvGrpSpPr/>
            <p:nvPr/>
          </p:nvGrpSpPr>
          <p:grpSpPr>
            <a:xfrm>
              <a:off x="25599770" y="13427899"/>
              <a:ext cx="5926404" cy="10776124"/>
              <a:chOff x="25523950" y="13427900"/>
              <a:chExt cx="6460000" cy="10776124"/>
            </a:xfrm>
          </p:grpSpPr>
          <p:pic>
            <p:nvPicPr>
              <p:cNvPr id="209" name="Google Shape;209;p1"/>
              <p:cNvPicPr preferRelativeResize="0"/>
              <p:nvPr/>
            </p:nvPicPr>
            <p:blipFill rotWithShape="1">
              <a:blip r:embed="rId16">
                <a:alphaModFix/>
              </a:blip>
              <a:srcRect b="44687" l="24930" r="0" t="0"/>
              <a:stretch/>
            </p:blipFill>
            <p:spPr>
              <a:xfrm>
                <a:off x="25984425" y="13427900"/>
                <a:ext cx="5999524" cy="4910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"/>
              <p:cNvPicPr preferRelativeResize="0"/>
              <p:nvPr/>
            </p:nvPicPr>
            <p:blipFill rotWithShape="1">
              <a:blip r:embed="rId17">
                <a:alphaModFix/>
              </a:blip>
              <a:srcRect b="44787" l="23994" r="0" t="0"/>
              <a:stretch/>
            </p:blipFill>
            <p:spPr>
              <a:xfrm>
                <a:off x="25911350" y="18492625"/>
                <a:ext cx="6072600" cy="5626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"/>
              <p:cNvPicPr preferRelativeResize="0"/>
              <p:nvPr/>
            </p:nvPicPr>
            <p:blipFill rotWithShape="1">
              <a:blip r:embed="rId17">
                <a:alphaModFix/>
              </a:blip>
              <a:srcRect b="43674" l="12295" r="75667" t="0"/>
              <a:stretch/>
            </p:blipFill>
            <p:spPr>
              <a:xfrm>
                <a:off x="25523950" y="18492625"/>
                <a:ext cx="382850" cy="5711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"/>
              <p:cNvPicPr preferRelativeResize="0"/>
              <p:nvPr/>
            </p:nvPicPr>
            <p:blipFill rotWithShape="1">
              <a:blip r:embed="rId16">
                <a:alphaModFix/>
              </a:blip>
              <a:srcRect b="44687" l="20070" r="75144" t="0"/>
              <a:stretch/>
            </p:blipFill>
            <p:spPr>
              <a:xfrm>
                <a:off x="25523950" y="13427900"/>
                <a:ext cx="382849" cy="4910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Google Shape;213;p1"/>
            <p:cNvSpPr txBox="1"/>
            <p:nvPr/>
          </p:nvSpPr>
          <p:spPr>
            <a:xfrm rot="-3792462">
              <a:off x="23812137" y="25367982"/>
              <a:ext cx="351807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Apparent sadness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 rot="-3791945">
              <a:off x="24079046" y="25485155"/>
              <a:ext cx="3780507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focus 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1"/>
            <p:cNvSpPr txBox="1"/>
            <p:nvPr/>
          </p:nvSpPr>
          <p:spPr>
            <a:xfrm rot="-3791871">
              <a:off x="256146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Anhedonia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1"/>
            <p:cNvSpPr txBox="1"/>
            <p:nvPr/>
          </p:nvSpPr>
          <p:spPr>
            <a:xfrm rot="-3791871">
              <a:off x="260718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Inner tension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 rot="-3791871">
              <a:off x="266052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Lassitude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1"/>
            <p:cNvSpPr txBox="1"/>
            <p:nvPr/>
          </p:nvSpPr>
          <p:spPr>
            <a:xfrm rot="-3791871">
              <a:off x="27062404" y="24868705"/>
              <a:ext cx="2399143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Pessimism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1"/>
            <p:cNvSpPr txBox="1"/>
            <p:nvPr/>
          </p:nvSpPr>
          <p:spPr>
            <a:xfrm rot="-3791969">
              <a:off x="272046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appetite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1"/>
            <p:cNvSpPr txBox="1"/>
            <p:nvPr/>
          </p:nvSpPr>
          <p:spPr>
            <a:xfrm rot="-3791969">
              <a:off x="276618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sleep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1"/>
            <p:cNvSpPr txBox="1"/>
            <p:nvPr/>
          </p:nvSpPr>
          <p:spPr>
            <a:xfrm rot="-3791969">
              <a:off x="281190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Reported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sadness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1"/>
            <p:cNvSpPr txBox="1"/>
            <p:nvPr/>
          </p:nvSpPr>
          <p:spPr>
            <a:xfrm rot="-3791969">
              <a:off x="286524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Suicidal thoughts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1"/>
            <p:cNvSpPr txBox="1"/>
            <p:nvPr/>
          </p:nvSpPr>
          <p:spPr>
            <a:xfrm rot="-3791969">
              <a:off x="29185889" y="25109204"/>
              <a:ext cx="2938218" cy="646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Overall severity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24" name="Google Shape;224;p1"/>
            <p:cNvSpPr txBox="1"/>
            <p:nvPr/>
          </p:nvSpPr>
          <p:spPr>
            <a:xfrm rot="-5400000">
              <a:off x="24193425" y="153793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MDD</a:t>
              </a:r>
              <a:endParaRPr sz="1200"/>
            </a:p>
          </p:txBody>
        </p:sp>
        <p:sp>
          <p:nvSpPr>
            <p:cNvPr id="225" name="Google Shape;225;p1"/>
            <p:cNvSpPr txBox="1"/>
            <p:nvPr/>
          </p:nvSpPr>
          <p:spPr>
            <a:xfrm rot="-5400000">
              <a:off x="24193425" y="20865750"/>
              <a:ext cx="213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200"/>
            </a:p>
          </p:txBody>
        </p:sp>
      </p:grpSp>
      <p:sp>
        <p:nvSpPr>
          <p:cNvPr id="226" name="Google Shape;226;p1"/>
          <p:cNvSpPr txBox="1"/>
          <p:nvPr/>
        </p:nvSpPr>
        <p:spPr>
          <a:xfrm>
            <a:off x="24971825" y="27190350"/>
            <a:ext cx="663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Montgomery–Åsberg Depression Rating Scale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"/>
          <p:cNvGrpSpPr/>
          <p:nvPr/>
        </p:nvGrpSpPr>
        <p:grpSpPr>
          <a:xfrm>
            <a:off x="32325772" y="13580925"/>
            <a:ext cx="11100380" cy="4724675"/>
            <a:chOff x="31950225" y="13682800"/>
            <a:chExt cx="11247725" cy="4724675"/>
          </a:xfrm>
        </p:grpSpPr>
        <p:pic>
          <p:nvPicPr>
            <p:cNvPr id="228" name="Google Shape;228;p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2568050" y="13682800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2568050" y="149199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32568050" y="1613202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32568050" y="173301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"/>
            <p:cNvSpPr txBox="1"/>
            <p:nvPr/>
          </p:nvSpPr>
          <p:spPr>
            <a:xfrm rot="-5400000">
              <a:off x="31908075" y="13941600"/>
              <a:ext cx="7392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233" name="Google Shape;233;p1"/>
            <p:cNvSpPr txBox="1"/>
            <p:nvPr/>
          </p:nvSpPr>
          <p:spPr>
            <a:xfrm rot="-5400000">
              <a:off x="31838175" y="15154625"/>
              <a:ext cx="879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234" name="Google Shape;234;p1"/>
            <p:cNvSpPr txBox="1"/>
            <p:nvPr/>
          </p:nvSpPr>
          <p:spPr>
            <a:xfrm rot="-5400000">
              <a:off x="31727475" y="16256050"/>
              <a:ext cx="11004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FA_T</a:t>
              </a:r>
              <a:endParaRPr sz="1200"/>
            </a:p>
          </p:txBody>
        </p:sp>
        <p:sp>
          <p:nvSpPr>
            <p:cNvPr id="235" name="Google Shape;235;p1"/>
            <p:cNvSpPr txBox="1"/>
            <p:nvPr/>
          </p:nvSpPr>
          <p:spPr>
            <a:xfrm rot="-5400000">
              <a:off x="31587825" y="17386400"/>
              <a:ext cx="1379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_T</a:t>
              </a:r>
              <a:endParaRPr sz="1200"/>
            </a:p>
          </p:txBody>
        </p:sp>
      </p:grpSp>
      <p:grpSp>
        <p:nvGrpSpPr>
          <p:cNvPr id="236" name="Google Shape;236;p1"/>
          <p:cNvGrpSpPr/>
          <p:nvPr/>
        </p:nvGrpSpPr>
        <p:grpSpPr>
          <a:xfrm>
            <a:off x="32325814" y="18739009"/>
            <a:ext cx="11100380" cy="5202977"/>
            <a:chOff x="31950225" y="18765925"/>
            <a:chExt cx="11247725" cy="4863050"/>
          </a:xfrm>
        </p:grpSpPr>
        <p:pic>
          <p:nvPicPr>
            <p:cNvPr id="237" name="Google Shape;237;p1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32568050" y="1876592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32568050" y="2000002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32568050" y="212703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"/>
            <p:cNvPicPr preferRelativeResize="0"/>
            <p:nvPr/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32568050" y="22551675"/>
              <a:ext cx="10629900" cy="107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"/>
            <p:cNvSpPr txBox="1"/>
            <p:nvPr/>
          </p:nvSpPr>
          <p:spPr>
            <a:xfrm rot="-5400000">
              <a:off x="31908075" y="19047000"/>
              <a:ext cx="7392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CDI</a:t>
              </a:r>
              <a:endParaRPr sz="1200"/>
            </a:p>
          </p:txBody>
        </p:sp>
        <p:sp>
          <p:nvSpPr>
            <p:cNvPr id="242" name="Google Shape;242;p1"/>
            <p:cNvSpPr txBox="1"/>
            <p:nvPr/>
          </p:nvSpPr>
          <p:spPr>
            <a:xfrm rot="-5400000">
              <a:off x="31838175" y="20260025"/>
              <a:ext cx="879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FWF</a:t>
              </a:r>
              <a:endParaRPr sz="1200"/>
            </a:p>
          </p:txBody>
        </p:sp>
        <p:sp>
          <p:nvSpPr>
            <p:cNvPr id="243" name="Google Shape;243;p1"/>
            <p:cNvSpPr txBox="1"/>
            <p:nvPr/>
          </p:nvSpPr>
          <p:spPr>
            <a:xfrm rot="-5400000">
              <a:off x="31727475" y="21361450"/>
              <a:ext cx="11004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FA_T</a:t>
              </a:r>
              <a:endParaRPr sz="1200"/>
            </a:p>
          </p:txBody>
        </p:sp>
        <p:sp>
          <p:nvSpPr>
            <p:cNvPr id="244" name="Google Shape;244;p1"/>
            <p:cNvSpPr txBox="1"/>
            <p:nvPr/>
          </p:nvSpPr>
          <p:spPr>
            <a:xfrm rot="-5400000">
              <a:off x="31587825" y="22491800"/>
              <a:ext cx="1379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MD_T</a:t>
              </a:r>
              <a:endParaRPr sz="1200"/>
            </a:p>
          </p:txBody>
        </p:sp>
      </p:grpSp>
      <p:sp>
        <p:nvSpPr>
          <p:cNvPr id="245" name="Google Shape;245;p1"/>
          <p:cNvSpPr txBox="1"/>
          <p:nvPr/>
        </p:nvSpPr>
        <p:spPr>
          <a:xfrm>
            <a:off x="32847275" y="24350663"/>
            <a:ext cx="1026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CDI: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diffusion index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FWF: Free water fraction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FA_T: Free water corrected fractional anisotropy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MD_T: free water corrected mean diffusivity </a:t>
            </a:r>
            <a:endParaRPr sz="3200"/>
          </a:p>
        </p:txBody>
      </p:sp>
      <p:sp>
        <p:nvSpPr>
          <p:cNvPr id="246" name="Google Shape;246;p1"/>
          <p:cNvSpPr txBox="1"/>
          <p:nvPr/>
        </p:nvSpPr>
        <p:spPr>
          <a:xfrm>
            <a:off x="32334625" y="27126575"/>
            <a:ext cx="1110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Diffusion MRI-based Brain Parcellation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"/>
          <p:cNvSpPr txBox="1"/>
          <p:nvPr/>
        </p:nvSpPr>
        <p:spPr>
          <a:xfrm>
            <a:off x="25037975" y="13430900"/>
            <a:ext cx="64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a)</a:t>
            </a:r>
            <a:endParaRPr/>
          </a:p>
        </p:txBody>
      </p:sp>
      <p:sp>
        <p:nvSpPr>
          <p:cNvPr id="248" name="Google Shape;248;p1"/>
          <p:cNvSpPr txBox="1"/>
          <p:nvPr/>
        </p:nvSpPr>
        <p:spPr>
          <a:xfrm>
            <a:off x="31819775" y="13430900"/>
            <a:ext cx="64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b)</a:t>
            </a:r>
            <a:endParaRPr b="1"/>
          </a:p>
        </p:txBody>
      </p:sp>
      <p:grpSp>
        <p:nvGrpSpPr>
          <p:cNvPr id="249" name="Google Shape;249;p1"/>
          <p:cNvGrpSpPr/>
          <p:nvPr/>
        </p:nvGrpSpPr>
        <p:grpSpPr>
          <a:xfrm>
            <a:off x="39620275" y="28877125"/>
            <a:ext cx="3942300" cy="3732600"/>
            <a:chOff x="39620275" y="28877125"/>
            <a:chExt cx="3942300" cy="3732600"/>
          </a:xfrm>
        </p:grpSpPr>
        <p:grpSp>
          <p:nvGrpSpPr>
            <p:cNvPr id="250" name="Google Shape;250;p1"/>
            <p:cNvGrpSpPr/>
            <p:nvPr/>
          </p:nvGrpSpPr>
          <p:grpSpPr>
            <a:xfrm>
              <a:off x="39620275" y="28877125"/>
              <a:ext cx="3942300" cy="3732600"/>
              <a:chOff x="27276525" y="28840650"/>
              <a:chExt cx="3942300" cy="3732600"/>
            </a:xfrm>
          </p:grpSpPr>
          <p:sp>
            <p:nvSpPr>
              <p:cNvPr id="251" name="Google Shape;251;p1"/>
              <p:cNvSpPr/>
              <p:nvPr/>
            </p:nvSpPr>
            <p:spPr>
              <a:xfrm>
                <a:off x="27276525" y="28840650"/>
                <a:ext cx="3942300" cy="3732600"/>
              </a:xfrm>
              <a:prstGeom prst="roundRect">
                <a:avLst>
                  <a:gd fmla="val 16667" name="adj"/>
                </a:avLst>
              </a:prstGeom>
              <a:solidFill>
                <a:srgbClr val="DAE5F1"/>
              </a:solidFill>
              <a:ln cap="flat" cmpd="sng" w="25400">
                <a:solidFill>
                  <a:srgbClr val="DAE5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 txBox="1"/>
              <p:nvPr/>
            </p:nvSpPr>
            <p:spPr>
              <a:xfrm>
                <a:off x="28668402" y="31870225"/>
                <a:ext cx="1934400" cy="585000"/>
              </a:xfrm>
              <a:prstGeom prst="rect">
                <a:avLst/>
              </a:prstGeom>
              <a:solidFill>
                <a:srgbClr val="DAE5F1"/>
              </a:solidFill>
              <a:ln cap="flat" cmpd="sng" w="9525">
                <a:solidFill>
                  <a:srgbClr val="DAE5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lucy-mhui</a:t>
                </a:r>
                <a:endParaRPr b="0" i="0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Github Logo Svg Free PNG Transparent Background, Free Download #16156 -  FreeIconsPNG" id="253" name="Google Shape;253;p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28049306" y="31948021"/>
                <a:ext cx="548941" cy="4689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4" name="Google Shape;254;p1"/>
            <p:cNvPicPr preferRelativeResize="0"/>
            <p:nvPr/>
          </p:nvPicPr>
          <p:blipFill rotWithShape="1">
            <a:blip r:embed="rId27">
              <a:alphaModFix/>
            </a:blip>
            <a:srcRect b="9057" l="10292" r="9981" t="9562"/>
            <a:stretch/>
          </p:blipFill>
          <p:spPr>
            <a:xfrm>
              <a:off x="40422700" y="29364975"/>
              <a:ext cx="2445325" cy="2496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2012-02-14T19:57:56Z</dcterms:created>
  <dc:creator>Administrator</dc:creator>
</cp:coreProperties>
</file>