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Montserrat Light"/>
      <p:regular r:id="rId41"/>
      <p:bold r:id="rId42"/>
      <p:italic r:id="rId43"/>
      <p:boldItalic r:id="rId44"/>
    </p:embeddedFont>
    <p:embeddedFont>
      <p:font typeface="Arial Black"/>
      <p:regular r:id="rId45"/>
    </p:embeddedFont>
    <p:embeddedFont>
      <p:font typeface="DM Serif Display"/>
      <p:regular r:id="rId46"/>
      <p: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42" Type="http://schemas.openxmlformats.org/officeDocument/2006/relationships/font" Target="fonts/MontserratLight-bold.fntdata"/><Relationship Id="rId41" Type="http://schemas.openxmlformats.org/officeDocument/2006/relationships/font" Target="fonts/MontserratLigh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Ligh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Light-italic.fntdata"/><Relationship Id="rId24" Type="http://schemas.openxmlformats.org/officeDocument/2006/relationships/slide" Target="slides/slide20.xml"/><Relationship Id="rId46" Type="http://schemas.openxmlformats.org/officeDocument/2006/relationships/font" Target="fonts/DMSerifDisplay-regular.fntdata"/><Relationship Id="rId23" Type="http://schemas.openxmlformats.org/officeDocument/2006/relationships/slide" Target="slides/slide19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DMSerifDisplay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bb69940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bb6994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3bb69940e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3bb6994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3bb69940e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3bb6994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bb69940e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bb6994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3bb69940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3bb6994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25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://unsplash.com/&amp;utm_source=slidescarnival" TargetMode="External"/><Relationship Id="rId6" Type="http://schemas.openxmlformats.org/officeDocument/2006/relationships/hyperlink" Target="http://unsplash.com/&amp;utm_source=slidescarnival" TargetMode="External"/><Relationship Id="rId7" Type="http://schemas.openxmlformats.org/officeDocument/2006/relationships/hyperlink" Target="http://unsplash.com/&amp;utm_source=slidescarnival" TargetMode="External"/><Relationship Id="rId8" Type="http://schemas.openxmlformats.org/officeDocument/2006/relationships/hyperlink" Target="http://unsplash.com/&amp;utm_source=slidescarniva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imons.berkeley.edu/workshops/schedule/10563" TargetMode="External"/><Relationship Id="rId4" Type="http://schemas.openxmlformats.org/officeDocument/2006/relationships/hyperlink" Target="https://simons.berkeley.edu/workshops/schedule/10563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ctrTitle"/>
          </p:nvPr>
        </p:nvSpPr>
        <p:spPr>
          <a:xfrm>
            <a:off x="167640" y="495300"/>
            <a:ext cx="7170419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44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Lattice-Ba</a:t>
            </a:r>
            <a:r>
              <a:rPr lang="en-GB" sz="44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sed Cryptography</a:t>
            </a:r>
            <a:endParaRPr sz="4400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167640" y="2229506"/>
            <a:ext cx="1478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/>
        </p:nvSpPr>
        <p:spPr>
          <a:xfrm>
            <a:off x="1699260" y="2087880"/>
            <a:ext cx="69418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190916" y="391511"/>
            <a:ext cx="8653981" cy="46735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209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0" name="Google Shape;210;p16"/>
          <p:cNvCxnSpPr/>
          <p:nvPr/>
        </p:nvCxnSpPr>
        <p:spPr>
          <a:xfrm rot="10800000">
            <a:off x="3076192" y="1676878"/>
            <a:ext cx="1" cy="2996773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1287087" y="3898845"/>
            <a:ext cx="5328866" cy="26134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16"/>
          <p:cNvSpPr/>
          <p:nvPr/>
        </p:nvSpPr>
        <p:spPr>
          <a:xfrm flipH="1" rot="10800000">
            <a:off x="3005750" y="3830465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 flipH="1" rot="10800000">
            <a:off x="3383539" y="348855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 flipH="1" rot="10800000">
            <a:off x="3812564" y="301742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 flipH="1" rot="10800000">
            <a:off x="4226221" y="257175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 flipH="1" rot="10800000">
            <a:off x="4748733" y="203194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 flipH="1" rot="10800000">
            <a:off x="2537658" y="426193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 flipH="1" rot="10800000">
            <a:off x="1928690" y="479505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 flipH="1" rot="10800000">
            <a:off x="4518198" y="327892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flipH="1" rot="10800000">
            <a:off x="3986686" y="369301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 flipH="1" rot="10800000">
            <a:off x="3494941" y="4183779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 flipH="1" rot="10800000">
            <a:off x="3011849" y="460119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 flipH="1" rot="10800000">
            <a:off x="2545332" y="494585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/>
          <p:nvPr/>
        </p:nvSpPr>
        <p:spPr>
          <a:xfrm flipH="1" rot="10800000">
            <a:off x="5217405" y="356189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/>
          <p:nvPr/>
        </p:nvSpPr>
        <p:spPr>
          <a:xfrm flipH="1" rot="10800000">
            <a:off x="4748733" y="4004977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/>
          <p:nvPr/>
        </p:nvSpPr>
        <p:spPr>
          <a:xfrm flipH="1" rot="10800000">
            <a:off x="4235789" y="439410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/>
          <p:nvPr/>
        </p:nvSpPr>
        <p:spPr>
          <a:xfrm flipH="1" rot="10800000">
            <a:off x="4107071" y="178753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/>
          <p:nvPr/>
        </p:nvSpPr>
        <p:spPr>
          <a:xfrm flipH="1" rot="10800000">
            <a:off x="3536583" y="237220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/>
          <p:nvPr/>
        </p:nvSpPr>
        <p:spPr>
          <a:xfrm flipH="1" rot="10800000">
            <a:off x="3078745" y="2753282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 flipH="1" rot="10800000">
            <a:off x="2569663" y="312812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/>
          <p:nvPr/>
        </p:nvSpPr>
        <p:spPr>
          <a:xfrm flipH="1" rot="10800000">
            <a:off x="1999124" y="354221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/>
          <p:nvPr/>
        </p:nvSpPr>
        <p:spPr>
          <a:xfrm flipH="1" rot="10800000">
            <a:off x="1549608" y="398392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 flipH="1" rot="10800000">
            <a:off x="3578212" y="1569045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/>
          <p:nvPr/>
        </p:nvSpPr>
        <p:spPr>
          <a:xfrm flipH="1" rot="10800000">
            <a:off x="3073020" y="193833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 flipH="1" rot="10800000">
            <a:off x="2464663" y="225266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 flipH="1" rot="10800000">
            <a:off x="1866629" y="263638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10800000">
            <a:off x="1287087" y="305272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5063755" y="278718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 flipH="1" rot="10800000">
            <a:off x="3590512" y="493631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"/>
          <p:cNvCxnSpPr>
            <a:endCxn id="221" idx="7"/>
          </p:cNvCxnSpPr>
          <p:nvPr/>
        </p:nvCxnSpPr>
        <p:spPr>
          <a:xfrm>
            <a:off x="3084950" y="3928495"/>
            <a:ext cx="534600" cy="38400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16"/>
          <p:cNvCxnSpPr>
            <a:endCxn id="239" idx="7"/>
          </p:cNvCxnSpPr>
          <p:nvPr/>
        </p:nvCxnSpPr>
        <p:spPr>
          <a:xfrm>
            <a:off x="3067422" y="3896532"/>
            <a:ext cx="647700" cy="116850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6"/>
          <p:cNvSpPr txBox="1"/>
          <p:nvPr/>
        </p:nvSpPr>
        <p:spPr>
          <a:xfrm>
            <a:off x="3786289" y="4235522"/>
            <a:ext cx="385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3452118" y="3913295"/>
            <a:ext cx="4821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3955998" y="2417176"/>
            <a:ext cx="45719" cy="7987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4001717" y="2177365"/>
            <a:ext cx="1591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3650838" y="2157669"/>
            <a:ext cx="671696" cy="491590"/>
          </a:xfrm>
          <a:prstGeom prst="flowChartConnector">
            <a:avLst/>
          </a:prstGeom>
          <a:noFill/>
          <a:ln cap="flat" cmpd="sng" w="25400">
            <a:solidFill>
              <a:srgbClr val="FFFF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6"/>
          <p:cNvCxnSpPr>
            <a:stCxn id="212" idx="5"/>
            <a:endCxn id="228" idx="0"/>
          </p:cNvCxnSpPr>
          <p:nvPr/>
        </p:nvCxnSpPr>
        <p:spPr>
          <a:xfrm flipH="1" rot="10800000">
            <a:off x="3130359" y="2522949"/>
            <a:ext cx="479100" cy="1329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6"/>
          <p:cNvCxnSpPr>
            <a:stCxn id="249" idx="1"/>
          </p:cNvCxnSpPr>
          <p:nvPr/>
        </p:nvCxnSpPr>
        <p:spPr>
          <a:xfrm flipH="1">
            <a:off x="3723749" y="2406553"/>
            <a:ext cx="1413000" cy="21300"/>
          </a:xfrm>
          <a:prstGeom prst="straightConnector1">
            <a:avLst/>
          </a:prstGeom>
          <a:noFill/>
          <a:ln cap="flat" cmpd="sng" w="9525">
            <a:solidFill>
              <a:srgbClr val="D4DA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16"/>
          <p:cNvSpPr txBox="1"/>
          <p:nvPr/>
        </p:nvSpPr>
        <p:spPr>
          <a:xfrm>
            <a:off x="5136749" y="2252664"/>
            <a:ext cx="7876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CVP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3311818" y="1874967"/>
            <a:ext cx="1436912" cy="1153806"/>
          </a:xfrm>
          <a:prstGeom prst="ellipse">
            <a:avLst/>
          </a:prstGeom>
          <a:noFill/>
          <a:ln cap="flat" cmpd="sng" w="25400">
            <a:solidFill>
              <a:srgbClr val="00B0F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6"/>
          <p:cNvCxnSpPr/>
          <p:nvPr/>
        </p:nvCxnSpPr>
        <p:spPr>
          <a:xfrm>
            <a:off x="3789781" y="1871466"/>
            <a:ext cx="95777" cy="305899"/>
          </a:xfrm>
          <a:prstGeom prst="straightConnector1">
            <a:avLst/>
          </a:prstGeom>
          <a:noFill/>
          <a:ln cap="flat" cmpd="sng" w="9525">
            <a:solidFill>
              <a:srgbClr val="6790AE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2" name="Google Shape;252;p16"/>
          <p:cNvSpPr txBox="1"/>
          <p:nvPr/>
        </p:nvSpPr>
        <p:spPr>
          <a:xfrm>
            <a:off x="3827514" y="1824934"/>
            <a:ext cx="232248" cy="3090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60" l="0" r="-52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53" name="Google Shape;253;p16"/>
          <p:cNvCxnSpPr/>
          <p:nvPr/>
        </p:nvCxnSpPr>
        <p:spPr>
          <a:xfrm flipH="1" rot="10800000">
            <a:off x="3108197" y="3176477"/>
            <a:ext cx="755200" cy="684325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16"/>
          <p:cNvCxnSpPr/>
          <p:nvPr/>
        </p:nvCxnSpPr>
        <p:spPr>
          <a:xfrm flipH="1">
            <a:off x="3969068" y="3105768"/>
            <a:ext cx="2224263" cy="30600"/>
          </a:xfrm>
          <a:prstGeom prst="straightConnector1">
            <a:avLst/>
          </a:prstGeom>
          <a:noFill/>
          <a:ln cap="flat" cmpd="sng" w="9525">
            <a:solidFill>
              <a:srgbClr val="979CB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6"/>
          <p:cNvSpPr txBox="1"/>
          <p:nvPr/>
        </p:nvSpPr>
        <p:spPr>
          <a:xfrm>
            <a:off x="6057857" y="2914448"/>
            <a:ext cx="1357243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6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60362" y="359131"/>
            <a:ext cx="8391000" cy="45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261" name="Google Shape;261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 rot="10800000">
            <a:off x="3076192" y="1676878"/>
            <a:ext cx="1" cy="2996773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17"/>
          <p:cNvCxnSpPr/>
          <p:nvPr/>
        </p:nvCxnSpPr>
        <p:spPr>
          <a:xfrm>
            <a:off x="1287087" y="3898845"/>
            <a:ext cx="5328866" cy="26134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17"/>
          <p:cNvSpPr/>
          <p:nvPr/>
        </p:nvSpPr>
        <p:spPr>
          <a:xfrm flipH="1" rot="10800000">
            <a:off x="3005750" y="3830465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 flipH="1" rot="10800000">
            <a:off x="3468738" y="334563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 flipH="1" rot="10800000">
            <a:off x="4028057" y="2822262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 flipH="1" rot="10800000">
            <a:off x="4426011" y="2398059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flipH="1" rot="10800000">
            <a:off x="4995133" y="176160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 flipH="1" rot="10800000">
            <a:off x="2537658" y="426193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 flipH="1" rot="10800000">
            <a:off x="1928690" y="479505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 flipH="1" rot="10800000">
            <a:off x="4839641" y="308516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 flipH="1" rot="10800000">
            <a:off x="4368947" y="356973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 flipH="1" rot="10800000">
            <a:off x="4066772" y="4078777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/>
          <p:nvPr/>
        </p:nvSpPr>
        <p:spPr>
          <a:xfrm flipH="1" rot="10800000">
            <a:off x="2545332" y="494585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 flipH="1" rot="10800000">
            <a:off x="5217405" y="3561890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/>
          <p:nvPr/>
        </p:nvSpPr>
        <p:spPr>
          <a:xfrm flipH="1" rot="10800000">
            <a:off x="4748733" y="4004977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 rot="10800000">
            <a:off x="4120405" y="4594165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 rot="10800000">
            <a:off x="4107071" y="178753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flipH="1" rot="10800000">
            <a:off x="3710573" y="2346275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 flipH="1" rot="10800000">
            <a:off x="3209282" y="279811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 rot="10800000">
            <a:off x="2569663" y="343972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 flipH="1" rot="10800000">
            <a:off x="1542456" y="4381484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 flipH="1" rot="10800000">
            <a:off x="3578212" y="1569045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 flipH="1" rot="10800000">
            <a:off x="3073020" y="193833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10800000">
            <a:off x="2559902" y="237110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10800000">
            <a:off x="1925137" y="287797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10800000">
            <a:off x="1312744" y="3347793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 flipH="1" rot="10800000">
            <a:off x="5417888" y="2567337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 flipH="1" rot="10800000">
            <a:off x="3590512" y="4936316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7"/>
          <p:cNvCxnSpPr>
            <a:endCxn id="289" idx="2"/>
          </p:cNvCxnSpPr>
          <p:nvPr/>
        </p:nvCxnSpPr>
        <p:spPr>
          <a:xfrm>
            <a:off x="3084712" y="3928416"/>
            <a:ext cx="505800" cy="108330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17"/>
          <p:cNvCxnSpPr>
            <a:stCxn id="264" idx="6"/>
            <a:endCxn id="273" idx="1"/>
          </p:cNvCxnSpPr>
          <p:nvPr/>
        </p:nvCxnSpPr>
        <p:spPr>
          <a:xfrm>
            <a:off x="3151739" y="3905865"/>
            <a:ext cx="936300" cy="30150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17"/>
          <p:cNvSpPr txBox="1"/>
          <p:nvPr/>
        </p:nvSpPr>
        <p:spPr>
          <a:xfrm>
            <a:off x="3268994" y="4037870"/>
            <a:ext cx="4821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3361570" y="4543846"/>
            <a:ext cx="4821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2569663" y="3297779"/>
            <a:ext cx="1210675" cy="1375872"/>
          </a:xfrm>
          <a:prstGeom prst="flowChartConnector">
            <a:avLst/>
          </a:prstGeom>
          <a:noFill/>
          <a:ln cap="flat" cmpd="sng" w="25400">
            <a:solidFill>
              <a:srgbClr val="FFFF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 flipH="1" rot="10800000">
            <a:off x="1954892" y="3911451"/>
            <a:ext cx="145989" cy="150800"/>
          </a:xfrm>
          <a:prstGeom prst="flowChartConnector">
            <a:avLst/>
          </a:prstGeom>
          <a:solidFill>
            <a:srgbClr val="D4D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3468738" y="3091103"/>
            <a:ext cx="457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2404106" y="3134064"/>
            <a:ext cx="457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2222802" y="4344257"/>
            <a:ext cx="457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7"/>
          <p:cNvCxnSpPr/>
          <p:nvPr/>
        </p:nvCxnSpPr>
        <p:spPr>
          <a:xfrm flipH="1" rot="10800000">
            <a:off x="3094419" y="3478694"/>
            <a:ext cx="352075" cy="38814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17"/>
          <p:cNvCxnSpPr>
            <a:stCxn id="264" idx="3"/>
          </p:cNvCxnSpPr>
          <p:nvPr/>
        </p:nvCxnSpPr>
        <p:spPr>
          <a:xfrm rot="10800000">
            <a:off x="2673130" y="3604149"/>
            <a:ext cx="354000" cy="2484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17"/>
          <p:cNvCxnSpPr>
            <a:stCxn id="264" idx="1"/>
          </p:cNvCxnSpPr>
          <p:nvPr/>
        </p:nvCxnSpPr>
        <p:spPr>
          <a:xfrm flipH="1">
            <a:off x="2601730" y="3959181"/>
            <a:ext cx="425400" cy="3288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17"/>
          <p:cNvSpPr/>
          <p:nvPr/>
        </p:nvSpPr>
        <p:spPr>
          <a:xfrm>
            <a:off x="1744160" y="2334426"/>
            <a:ext cx="3004570" cy="2846132"/>
          </a:xfrm>
          <a:prstGeom prst="flowChartConnector">
            <a:avLst/>
          </a:prstGeom>
          <a:noFill/>
          <a:ln cap="flat" cmpd="sng" w="25400">
            <a:solidFill>
              <a:srgbClr val="00B0F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17"/>
          <p:cNvCxnSpPr>
            <a:stCxn id="264" idx="4"/>
          </p:cNvCxnSpPr>
          <p:nvPr/>
        </p:nvCxnSpPr>
        <p:spPr>
          <a:xfrm rot="10800000">
            <a:off x="2599645" y="2483165"/>
            <a:ext cx="479100" cy="1347300"/>
          </a:xfrm>
          <a:prstGeom prst="straightConnector1">
            <a:avLst/>
          </a:prstGeom>
          <a:noFill/>
          <a:ln cap="flat" cmpd="sng" w="9525">
            <a:solidFill>
              <a:srgbClr val="EC46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7"/>
          <p:cNvCxnSpPr>
            <a:stCxn id="264" idx="5"/>
          </p:cNvCxnSpPr>
          <p:nvPr/>
        </p:nvCxnSpPr>
        <p:spPr>
          <a:xfrm rot="10800000">
            <a:off x="2028159" y="2882349"/>
            <a:ext cx="1102200" cy="970200"/>
          </a:xfrm>
          <a:prstGeom prst="straightConnector1">
            <a:avLst/>
          </a:prstGeom>
          <a:noFill/>
          <a:ln cap="flat" cmpd="sng" w="9525">
            <a:solidFill>
              <a:srgbClr val="EC46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7"/>
          <p:cNvCxnSpPr>
            <a:stCxn id="264" idx="4"/>
          </p:cNvCxnSpPr>
          <p:nvPr/>
        </p:nvCxnSpPr>
        <p:spPr>
          <a:xfrm flipH="1" rot="10800000">
            <a:off x="3078745" y="2384465"/>
            <a:ext cx="670200" cy="1446000"/>
          </a:xfrm>
          <a:prstGeom prst="straightConnector1">
            <a:avLst/>
          </a:prstGeom>
          <a:noFill/>
          <a:ln cap="flat" cmpd="sng" w="9525">
            <a:solidFill>
              <a:srgbClr val="EC46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7"/>
          <p:cNvCxnSpPr>
            <a:stCxn id="264" idx="0"/>
          </p:cNvCxnSpPr>
          <p:nvPr/>
        </p:nvCxnSpPr>
        <p:spPr>
          <a:xfrm flipH="1">
            <a:off x="2610145" y="3981265"/>
            <a:ext cx="468600" cy="1052700"/>
          </a:xfrm>
          <a:prstGeom prst="straightConnector1">
            <a:avLst/>
          </a:prstGeom>
          <a:noFill/>
          <a:ln cap="flat" cmpd="sng" w="9525">
            <a:solidFill>
              <a:srgbClr val="EC46D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72533" y="237067"/>
            <a:ext cx="8322733" cy="46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312" name="Google Shape;312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572000" y="410633"/>
            <a:ext cx="2929467" cy="381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4572000" y="1310216"/>
            <a:ext cx="2836333" cy="1528234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8"/>
          <p:cNvCxnSpPr/>
          <p:nvPr/>
        </p:nvCxnSpPr>
        <p:spPr>
          <a:xfrm flipH="1" rot="10800000">
            <a:off x="7408333" y="1955799"/>
            <a:ext cx="643467" cy="1"/>
          </a:xfrm>
          <a:prstGeom prst="straightConnector1">
            <a:avLst/>
          </a:prstGeom>
          <a:noFill/>
          <a:ln cap="flat" cmpd="sng" w="38100">
            <a:solidFill>
              <a:srgbClr val="FF964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18"/>
          <p:cNvSpPr/>
          <p:nvPr/>
        </p:nvSpPr>
        <p:spPr>
          <a:xfrm>
            <a:off x="8051800" y="808567"/>
            <a:ext cx="643466" cy="2046815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732867" y="433056"/>
            <a:ext cx="2311400" cy="4056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5645150" y="1871521"/>
            <a:ext cx="654050" cy="405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FFB766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 b="1" i="0" sz="2000" u="none" cap="none" strike="noStrike">
              <a:solidFill>
                <a:srgbClr val="FFB7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8088841" y="1369094"/>
            <a:ext cx="654050" cy="405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FFB766"/>
                </a:solidFill>
                <a:latin typeface="Arial Black"/>
                <a:ea typeface="Arial Black"/>
                <a:cs typeface="Arial Black"/>
                <a:sym typeface="Arial Black"/>
              </a:rPr>
              <a:t>Ax</a:t>
            </a:r>
            <a:endParaRPr/>
          </a:p>
        </p:txBody>
      </p:sp>
      <p:cxnSp>
        <p:nvCxnSpPr>
          <p:cNvPr id="320" name="Google Shape;320;p18"/>
          <p:cNvCxnSpPr/>
          <p:nvPr/>
        </p:nvCxnSpPr>
        <p:spPr>
          <a:xfrm rot="10800000">
            <a:off x="-626533" y="592667"/>
            <a:ext cx="0" cy="8466"/>
          </a:xfrm>
          <a:prstGeom prst="straightConnector1">
            <a:avLst/>
          </a:prstGeom>
          <a:noFill/>
          <a:ln cap="flat" cmpd="sng" w="9525">
            <a:solidFill>
              <a:srgbClr val="0F181E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1" name="Google Shape;321;p18"/>
          <p:cNvCxnSpPr/>
          <p:nvPr/>
        </p:nvCxnSpPr>
        <p:spPr>
          <a:xfrm>
            <a:off x="4224867" y="1369094"/>
            <a:ext cx="0" cy="140797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2" name="Google Shape;322;p18"/>
          <p:cNvCxnSpPr/>
          <p:nvPr/>
        </p:nvCxnSpPr>
        <p:spPr>
          <a:xfrm>
            <a:off x="4682067" y="2984572"/>
            <a:ext cx="28194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3" name="Google Shape;323;p18"/>
          <p:cNvSpPr txBox="1"/>
          <p:nvPr/>
        </p:nvSpPr>
        <p:spPr>
          <a:xfrm>
            <a:off x="5728654" y="2984572"/>
            <a:ext cx="11410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B76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FFB7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963353" y="1888540"/>
            <a:ext cx="11410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B7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FFB7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/>
          <p:nvPr/>
        </p:nvSpPr>
        <p:spPr>
          <a:xfrm rot="5400000">
            <a:off x="2733248" y="1127157"/>
            <a:ext cx="307777" cy="150707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18"/>
          <p:cNvCxnSpPr/>
          <p:nvPr/>
        </p:nvCxnSpPr>
        <p:spPr>
          <a:xfrm flipH="1">
            <a:off x="1642533" y="1955799"/>
            <a:ext cx="491068" cy="452967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7" name="Google Shape;327;p18"/>
          <p:cNvSpPr txBox="1"/>
          <p:nvPr/>
        </p:nvSpPr>
        <p:spPr>
          <a:xfrm>
            <a:off x="703690" y="2483188"/>
            <a:ext cx="1738941" cy="1600438"/>
          </a:xfrm>
          <a:prstGeom prst="rect">
            <a:avLst/>
          </a:prstGeom>
          <a:noFill/>
          <a:ln cap="flat" cmpd="sng" w="9525">
            <a:solidFill>
              <a:srgbClr val="B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Linear function so for an arbitrary x it is easy to invert using Gauss elimination method by solving system of linear equations.</a:t>
            </a:r>
            <a:endParaRPr b="0" i="0" sz="1400" u="none" cap="none" strike="noStrike">
              <a:solidFill>
                <a:srgbClr val="BFC8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8"/>
          <p:cNvCxnSpPr>
            <a:stCxn id="327" idx="3"/>
          </p:cNvCxnSpPr>
          <p:nvPr/>
        </p:nvCxnSpPr>
        <p:spPr>
          <a:xfrm>
            <a:off x="2442631" y="3283407"/>
            <a:ext cx="575700" cy="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18"/>
          <p:cNvSpPr txBox="1"/>
          <p:nvPr/>
        </p:nvSpPr>
        <p:spPr>
          <a:xfrm>
            <a:off x="3033662" y="3152072"/>
            <a:ext cx="2181804" cy="738664"/>
          </a:xfrm>
          <a:prstGeom prst="rect">
            <a:avLst/>
          </a:prstGeom>
          <a:noFill/>
          <a:ln cap="flat" cmpd="sng" w="9525">
            <a:solidFill>
              <a:srgbClr val="B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X is a short vector. In this setting the preimage will not be short</a:t>
            </a:r>
            <a:endParaRPr b="0" i="0" sz="1400" u="none" cap="none" strike="noStrike">
              <a:solidFill>
                <a:srgbClr val="BFC8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18"/>
          <p:cNvCxnSpPr/>
          <p:nvPr/>
        </p:nvCxnSpPr>
        <p:spPr>
          <a:xfrm flipH="1">
            <a:off x="1642533" y="1955800"/>
            <a:ext cx="491068" cy="452967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18"/>
          <p:cNvSpPr txBox="1"/>
          <p:nvPr/>
        </p:nvSpPr>
        <p:spPr>
          <a:xfrm>
            <a:off x="703690" y="2196317"/>
            <a:ext cx="7814732" cy="10772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544" r="-76" t="-2234"/>
            </a:stretch>
          </a:blipFill>
          <a:ln cap="flat" cmpd="sng" w="9525">
            <a:solidFill>
              <a:srgbClr val="B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499533" y="287867"/>
            <a:ext cx="7455692" cy="4648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337" name="Google Shape;337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1517651" y="2018392"/>
            <a:ext cx="1219200" cy="1862492"/>
          </a:xfrm>
          <a:prstGeom prst="ellipse">
            <a:avLst/>
          </a:prstGeom>
          <a:noFill/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4605864" y="1832124"/>
            <a:ext cx="1591733" cy="2455159"/>
          </a:xfrm>
          <a:prstGeom prst="ellipse">
            <a:avLst/>
          </a:prstGeom>
          <a:noFill/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1875370" y="1524348"/>
            <a:ext cx="496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I/P</a:t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5149849" y="1524347"/>
            <a:ext cx="503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O/P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1902093" y="2199758"/>
            <a:ext cx="469897" cy="1600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80" l="-3895" r="0" t="-7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3" name="Google Shape;343;p19"/>
          <p:cNvSpPr txBox="1"/>
          <p:nvPr/>
        </p:nvSpPr>
        <p:spPr>
          <a:xfrm>
            <a:off x="5193507" y="2018392"/>
            <a:ext cx="469897" cy="20313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3895" r="0" t="-6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44" name="Google Shape;344;p19"/>
          <p:cNvCxnSpPr/>
          <p:nvPr/>
        </p:nvCxnSpPr>
        <p:spPr>
          <a:xfrm>
            <a:off x="2702987" y="2839572"/>
            <a:ext cx="1835150" cy="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19"/>
          <p:cNvSpPr txBox="1"/>
          <p:nvPr/>
        </p:nvSpPr>
        <p:spPr>
          <a:xfrm>
            <a:off x="1209150" y="2331223"/>
            <a:ext cx="6755868" cy="1384995"/>
          </a:xfrm>
          <a:prstGeom prst="rect">
            <a:avLst/>
          </a:prstGeom>
          <a:solidFill>
            <a:srgbClr val="BF6600"/>
          </a:solidFill>
          <a:ln cap="flat" cmpd="sng" w="9525">
            <a:solidFill>
              <a:srgbClr val="B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Here Domain is bigger than range which makes it a one-way function.</a:t>
            </a:r>
            <a:endParaRPr b="1" i="0" sz="2800" u="none" cap="none" strike="noStrike">
              <a:solidFill>
                <a:srgbClr val="BFC8D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BFC8D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635000" y="211667"/>
            <a:ext cx="8136467" cy="4707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351" name="Google Shape;351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2" name="Google Shape;3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0" y="1871133"/>
            <a:ext cx="5587999" cy="319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/>
          <p:nvPr>
            <p:ph idx="1" type="body"/>
          </p:nvPr>
        </p:nvSpPr>
        <p:spPr>
          <a:xfrm>
            <a:off x="1188724" y="403860"/>
            <a:ext cx="7764300" cy="445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36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9" name="Google Shape;359;p21"/>
          <p:cNvCxnSpPr/>
          <p:nvPr/>
        </p:nvCxnSpPr>
        <p:spPr>
          <a:xfrm rot="10800000">
            <a:off x="6858000" y="1973580"/>
            <a:ext cx="579120" cy="37338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21"/>
          <p:cNvSpPr txBox="1"/>
          <p:nvPr/>
        </p:nvSpPr>
        <p:spPr>
          <a:xfrm>
            <a:off x="7025640" y="2434590"/>
            <a:ext cx="1927443" cy="738664"/>
          </a:xfrm>
          <a:prstGeom prst="rect">
            <a:avLst/>
          </a:prstGeom>
          <a:noFill/>
          <a:ln cap="flat" cmpd="sng" w="9525">
            <a:solidFill>
              <a:srgbClr val="FF96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Distinct binary vector from 2  binary vector x and y </a:t>
            </a:r>
            <a:endParaRPr/>
          </a:p>
        </p:txBody>
      </p:sp>
      <p:cxnSp>
        <p:nvCxnSpPr>
          <p:cNvPr id="361" name="Google Shape;361;p21"/>
          <p:cNvCxnSpPr/>
          <p:nvPr/>
        </p:nvCxnSpPr>
        <p:spPr>
          <a:xfrm>
            <a:off x="2651760" y="2205990"/>
            <a:ext cx="0" cy="731520"/>
          </a:xfrm>
          <a:prstGeom prst="straightConnector1">
            <a:avLst/>
          </a:prstGeom>
          <a:noFill/>
          <a:ln cap="flat" cmpd="sng" w="9525">
            <a:solidFill>
              <a:srgbClr val="CB55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21"/>
          <p:cNvSpPr txBox="1"/>
          <p:nvPr/>
        </p:nvSpPr>
        <p:spPr>
          <a:xfrm>
            <a:off x="1805940" y="2937510"/>
            <a:ext cx="3040376" cy="523220"/>
          </a:xfrm>
          <a:prstGeom prst="rect">
            <a:avLst/>
          </a:prstGeom>
          <a:noFill/>
          <a:ln cap="flat" cmpd="sng" w="9525">
            <a:solidFill>
              <a:srgbClr val="FF96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Finding a short vector corresponds to finding a </a:t>
            </a:r>
            <a:r>
              <a:rPr lang="en-GB">
                <a:solidFill>
                  <a:srgbClr val="B4CAD4"/>
                </a:solidFill>
              </a:rPr>
              <a:t>collision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1188724" y="541866"/>
            <a:ext cx="7215659" cy="4360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0" t="-13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368" name="Google Shape;368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1119568" y="245891"/>
            <a:ext cx="6766500" cy="5763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Lattice Based Schemes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576304" y="983556"/>
            <a:ext cx="7952973" cy="326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Montserrat Light"/>
              <a:buChar char="╺"/>
            </a:pPr>
            <a:r>
              <a:rPr lang="en-GB" sz="1500"/>
              <a:t>There are two main classes of lattice based algorithms: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NTRU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⬞"/>
            </a:pPr>
            <a:r>
              <a:rPr lang="en-GB" sz="1500"/>
              <a:t>Nth Degree Truncated Polynomial Ring Units (or R=Z[X]/(X^N-1))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⬞"/>
            </a:pPr>
            <a:r>
              <a:rPr lang="en-GB" sz="1500"/>
              <a:t>first public key cryptosystem not based on factorization or discrete logarithmic problems.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⬞"/>
            </a:pPr>
            <a:r>
              <a:rPr lang="en-GB" sz="1500"/>
              <a:t>lattice-based alternative to RSA and ECC and is based on the shortest vector problem in a lattice.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LWE – Learning with error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Montserrat Light"/>
              <a:buChar char="╺"/>
            </a:pPr>
            <a:r>
              <a:rPr lang="en-GB" sz="1500"/>
              <a:t>Security of NTRU relies on hardness of solving CVP in  a lattice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Montserrat Light"/>
              <a:buChar char="╺"/>
            </a:pPr>
            <a:r>
              <a:rPr lang="en-GB" sz="1500"/>
              <a:t>LWE relies on provably reducible solving the SVP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Montserrat Light"/>
              <a:buChar char="╺"/>
            </a:pPr>
            <a:r>
              <a:rPr lang="en-GB" sz="1500"/>
              <a:t>NTRU is more flexible for implementation but suffers from security </a:t>
            </a:r>
            <a:r>
              <a:rPr lang="en-GB" sz="1500"/>
              <a:t>guarantee</a:t>
            </a:r>
            <a:r>
              <a:rPr lang="en-GB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Montserrat Light"/>
              <a:buChar char="╺"/>
            </a:pPr>
            <a:r>
              <a:rPr lang="en-GB" sz="1500"/>
              <a:t>LWE problems are resistant to quantum attacks but they are </a:t>
            </a:r>
            <a:r>
              <a:rPr lang="en-GB" sz="1500"/>
              <a:t>efficient</a:t>
            </a:r>
            <a:r>
              <a:rPr lang="en-GB" sz="1500"/>
              <a:t>.</a:t>
            </a:r>
            <a:endParaRPr sz="1500"/>
          </a:p>
        </p:txBody>
      </p:sp>
      <p:sp>
        <p:nvSpPr>
          <p:cNvPr id="375" name="Google Shape;375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978950" y="319925"/>
            <a:ext cx="6766500" cy="46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Working of NTRU</a:t>
            </a:r>
            <a:endParaRPr sz="2200"/>
          </a:p>
        </p:txBody>
      </p:sp>
      <p:sp>
        <p:nvSpPr>
          <p:cNvPr id="381" name="Google Shape;381;p24"/>
          <p:cNvSpPr txBox="1"/>
          <p:nvPr>
            <p:ph idx="1" type="body"/>
          </p:nvPr>
        </p:nvSpPr>
        <p:spPr>
          <a:xfrm>
            <a:off x="607675" y="875601"/>
            <a:ext cx="8345400" cy="411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Operations are based on objects in a truncated polynomial ring R=Z[X]/(X^N-1), polynomial degree at most N-1: a 0 + a 1x + a 2x^2 + · · · + aN− 1x^(N−1).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╺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Key Generation: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User B randomly chooses 2 small polynomials f and g in the R (the ring of truncated polynomials).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 The values of these polynomials should kept in a secret.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 A chosen polynomial must have an inverse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The inverse of f modulo q and the inverse of f modulo p will be computed Properties: f*fq^-1 = 1 (modulo q) and f*fp^-1 = 1 (modulo p)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578725" y="462975"/>
            <a:ext cx="8374200" cy="42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Product of polynomials will be computed: h = p * ((Fq )*g)mod q. </a:t>
            </a:r>
            <a:r>
              <a:rPr b="1" lang="en-GB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Private key of B</a:t>
            </a:r>
            <a:r>
              <a:rPr lang="en-GB"/>
              <a:t>: the pair of polynomials f and fp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Public key of B</a:t>
            </a:r>
            <a:r>
              <a:rPr lang="en-GB"/>
              <a:t>: the polynomial h. 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GB">
                <a:solidFill>
                  <a:srgbClr val="16DA16"/>
                </a:solidFill>
              </a:rPr>
              <a:t>Example of a key generation Public parameters </a:t>
            </a:r>
            <a:r>
              <a:rPr lang="en-GB"/>
              <a:t>(N, p, q, d) = (7, 3, 41, 2).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Bob chooses: f (x) = x^6−x^4+x^3+x^2−1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Private and g(x) = x^6+x^4−x^2−x. 2.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 Fq(x) = f (x)^ −1 (mod q) = 8x^6 + 26x^5 + 31x^4 + 21x^3 + 40x^2 + 2x + 37 (mod 41).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Fp(x) = f (x)^ −1 (mod p) = x^6 + 2x^5 + x^3 + x^2 + x + 1 (mod 3)  </a:t>
            </a:r>
            <a:r>
              <a:rPr lang="en-GB">
                <a:solidFill>
                  <a:srgbClr val="FF0000"/>
                </a:solidFill>
              </a:rPr>
              <a:t>Private key</a:t>
            </a:r>
            <a:r>
              <a:rPr lang="en-GB"/>
              <a:t> of Bob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 h(x) = p * (Fq )*g(mod q) = 20x^6 + 40x^5 + 2x^4 + 38x^3 + 8x^2 + 26x + 30 (mod 41) -</a:t>
            </a:r>
            <a:r>
              <a:rPr lang="en-GB">
                <a:solidFill>
                  <a:srgbClr val="FF0000"/>
                </a:solidFill>
              </a:rPr>
              <a:t> Public key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58140" y="335280"/>
            <a:ext cx="793617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ISCUSS</a:t>
            </a:r>
            <a:r>
              <a:rPr lang="en-GB" sz="32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ION  ROADMAP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04800" y="990600"/>
            <a:ext cx="855726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Why Post Quantum Cryptography (PQ) 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Candidates for Post Quantum Cryptography.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Lattices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Hard Problems on Lattices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Components in  Lattice Based Cryptography (LBC)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Lattice Based Cryptography Schemes</a:t>
            </a:r>
            <a:endParaRPr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4CAD4"/>
              </a:buClr>
              <a:buSzPts val="1600"/>
              <a:buFont typeface="Arial"/>
              <a:buChar char="-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NTRU Signatures</a:t>
            </a:r>
            <a:endParaRPr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Comparison of LBC Schemes.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0" lvl="1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None/>
            </a:pPr>
            <a:r>
              <a:t/>
            </a:r>
            <a:endParaRPr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390650" y="441275"/>
            <a:ext cx="8521800" cy="45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NTRU Encryption: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600"/>
              <a:buChar char="╺"/>
            </a:pPr>
            <a:r>
              <a:rPr lang="en-GB">
                <a:solidFill>
                  <a:srgbClr val="D9D9D9"/>
                </a:solidFill>
              </a:rPr>
              <a:t>User A has a message to transmit: </a:t>
            </a:r>
            <a:endParaRPr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-"/>
            </a:pPr>
            <a:r>
              <a:rPr lang="en-GB">
                <a:solidFill>
                  <a:srgbClr val="D9D9D9"/>
                </a:solidFill>
              </a:rPr>
              <a:t>1st step. Puts the message in the form of polynomial m whose coefficients is chosen modulo p between -p/2 and p/2 </a:t>
            </a:r>
            <a:endParaRPr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-"/>
            </a:pPr>
            <a:r>
              <a:rPr lang="en-GB">
                <a:solidFill>
                  <a:srgbClr val="D9D9D9"/>
                </a:solidFill>
              </a:rPr>
              <a:t> 2nd step. Randomly chooses another small polynomial r (to obscure the message).</a:t>
            </a:r>
            <a:endParaRPr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-"/>
            </a:pPr>
            <a:r>
              <a:rPr lang="en-GB">
                <a:solidFill>
                  <a:srgbClr val="D9D9D9"/>
                </a:solidFill>
              </a:rPr>
              <a:t> 3rd step. Computes the encrypted message: e= r*h + m (modulo q).</a:t>
            </a:r>
            <a:endParaRPr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╺"/>
            </a:pPr>
            <a:r>
              <a:rPr lang="en-GB">
                <a:solidFill>
                  <a:srgbClr val="D9D9D9"/>
                </a:solidFill>
              </a:rPr>
              <a:t>Example:</a:t>
            </a:r>
            <a:endParaRPr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╺"/>
            </a:pPr>
            <a:r>
              <a:rPr lang="en-GB">
                <a:solidFill>
                  <a:srgbClr val="D9D9D9"/>
                </a:solidFill>
              </a:rPr>
              <a:t>Alice decides to send Bob the message: (N, p, q, d) = (7, 3, 41, 2)</a:t>
            </a:r>
            <a:endParaRPr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-"/>
            </a:pPr>
            <a:r>
              <a:rPr lang="en-GB">
                <a:solidFill>
                  <a:srgbClr val="D9D9D9"/>
                </a:solidFill>
              </a:rPr>
              <a:t>m ( x) = −x5 + x3 + x2 − x + 1 using the ephemeral key </a:t>
            </a:r>
            <a:endParaRPr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-"/>
            </a:pPr>
            <a:r>
              <a:rPr lang="en-GB">
                <a:solidFill>
                  <a:srgbClr val="D9D9D9"/>
                </a:solidFill>
              </a:rPr>
              <a:t>r ( x) = x^6 − x^5 + x − 1.</a:t>
            </a:r>
            <a:endParaRPr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-"/>
            </a:pPr>
            <a:r>
              <a:rPr lang="en-GB">
                <a:solidFill>
                  <a:srgbClr val="D9D9D9"/>
                </a:solidFill>
              </a:rPr>
              <a:t> e(x) ≡ 31x^6+19x^5+4x^4+2x^3+40x^2 +3x+25 (mod 41)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4" name="Google Shape;394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450825" y="238725"/>
            <a:ext cx="7846800" cy="45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NTRU Decryption</a:t>
            </a:r>
            <a:endParaRPr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B receives a message e from A and would like to decrypt it.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1st step. Using his private polynomial f he computes a polynomial a= f*e(mod q).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B needs to choose coefficients of a that lie in an interval of length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2nd step.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He computes the polynomial b=a(mod p). B reduces each of the coefficients of a modulo p.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3rd step. B uses the other private polynomial fp to compute c=fp*b(modulo p), which is the original message of A. </a:t>
            </a:r>
            <a:endParaRPr/>
          </a:p>
        </p:txBody>
      </p:sp>
      <p:sp>
        <p:nvSpPr>
          <p:cNvPr id="400" name="Google Shape;400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870425" y="515275"/>
            <a:ext cx="6766500" cy="36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Decryption Example: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B computes a ≡ x^6 + 10x^5 + 33x^4 + 40x^3 + 40x^2 + x + 40 (mod 41 ).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B then centerlifts modulo q to obtain b = a(mod p) = x^6 + 10x^5 − 8x^4 − x^3 − x^2 + x − 1 (mod 3)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 B reduces a( x) modulo p and computes c = F p ( x)*b ( x) ≡ 2x^5 + x^3 + x^2 + 2x + 1 (mod 3)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lang="en-GB"/>
              <a:t>Centerlifting modulo p retrieves A's plain text m( x) = −x5 + x3 + x2 − x + 1.</a:t>
            </a:r>
            <a:endParaRPr/>
          </a:p>
        </p:txBody>
      </p:sp>
      <p:sp>
        <p:nvSpPr>
          <p:cNvPr id="406" name="Google Shape;406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330200" y="423333"/>
            <a:ext cx="7625025" cy="7450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Complexities</a:t>
            </a:r>
            <a:endParaRPr/>
          </a:p>
        </p:txBody>
      </p:sp>
      <p:sp>
        <p:nvSpPr>
          <p:cNvPr id="412" name="Google Shape;412;p29"/>
          <p:cNvSpPr txBox="1"/>
          <p:nvPr>
            <p:ph idx="1" type="body"/>
          </p:nvPr>
        </p:nvSpPr>
        <p:spPr>
          <a:xfrm>
            <a:off x="848400" y="1396300"/>
            <a:ext cx="7428600" cy="29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817" t="-3765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413" name="Google Shape;413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906785" y="173670"/>
            <a:ext cx="6324595" cy="4664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Components of LBC</a:t>
            </a:r>
            <a:endParaRPr/>
          </a:p>
        </p:txBody>
      </p:sp>
      <p:sp>
        <p:nvSpPr>
          <p:cNvPr id="419" name="Google Shape;419;p30"/>
          <p:cNvSpPr txBox="1"/>
          <p:nvPr>
            <p:ph idx="1" type="body"/>
          </p:nvPr>
        </p:nvSpPr>
        <p:spPr>
          <a:xfrm>
            <a:off x="426720" y="708660"/>
            <a:ext cx="8084820" cy="4053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205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idx="1" type="body"/>
          </p:nvPr>
        </p:nvSpPr>
        <p:spPr>
          <a:xfrm>
            <a:off x="384812" y="622300"/>
            <a:ext cx="8374375" cy="36842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708660" y="365784"/>
            <a:ext cx="7574279" cy="4701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Bernoulli Sampler: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Optimized version of rejection sampler.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Suitable for hardware implementations.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Ziggurat  Sampler: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Suitable for resource constrained devices.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Variation of rejection sampler.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Area under probability density function is divided into n rectangles with same area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Size </a:t>
            </a:r>
            <a:r>
              <a:rPr lang="en-GB"/>
              <a:t>is</a:t>
            </a:r>
            <a:r>
              <a:rPr lang="en-GB"/>
              <a:t> </a:t>
            </a:r>
            <a:r>
              <a:rPr lang="en-GB"/>
              <a:t>equal</a:t>
            </a:r>
            <a:r>
              <a:rPr lang="en-GB"/>
              <a:t> to probability of sampling point in each rectangle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Rectangle Ri and point xi is </a:t>
            </a:r>
            <a:r>
              <a:rPr lang="en-GB"/>
              <a:t>chosen</a:t>
            </a:r>
            <a:r>
              <a:rPr lang="en-GB"/>
              <a:t>. </a:t>
            </a:r>
            <a:endParaRPr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xi&lt;xi-1; xi resides below the curve and would be accepted.</a:t>
            </a:r>
            <a:endParaRPr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More rectangles reduces rejection rate.</a:t>
            </a:r>
            <a:endParaRPr/>
          </a:p>
          <a:p>
            <a:pPr indent="0" lvl="3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Cannot be implemented in hardware</a:t>
            </a:r>
            <a:endParaRPr/>
          </a:p>
          <a:p>
            <a:pPr indent="0" lvl="1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2" marL="1041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idx="1" type="body"/>
          </p:nvPr>
        </p:nvSpPr>
        <p:spPr>
          <a:xfrm>
            <a:off x="708661" y="365785"/>
            <a:ext cx="7345680" cy="377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Cumulative Distribution Table (CDT):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Faster than Ziggurat rejection sampler.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Since it is cumulative distribution all numbers are less than 1 </a:t>
            </a:r>
            <a:endParaRPr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it is sufficient to use binary expansion of the fraction.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Requires large table to store values of Cumulative Distribution Function (CDF)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Goal i: find x  whose probability is p(x) = S[x+1]-S[x] ; S[x]= CDF at x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Performs binary search on CDF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Not practical for constrained devices.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⬞"/>
            </a:pPr>
            <a:r>
              <a:rPr lang="en-GB"/>
              <a:t>Suitable for digital signature.</a:t>
            </a:r>
            <a:endParaRPr/>
          </a:p>
          <a:p>
            <a:pPr indent="0" lvl="1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2" marL="1041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640" y="100084"/>
            <a:ext cx="7048500" cy="5165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34"/>
          <p:cNvCxnSpPr/>
          <p:nvPr/>
        </p:nvCxnSpPr>
        <p:spPr>
          <a:xfrm rot="10800000">
            <a:off x="7764780" y="4914900"/>
            <a:ext cx="97536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5" name="Google Shape;445;p34"/>
          <p:cNvCxnSpPr/>
          <p:nvPr/>
        </p:nvCxnSpPr>
        <p:spPr>
          <a:xfrm rot="10800000">
            <a:off x="7764780" y="4792980"/>
            <a:ext cx="97536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34"/>
          <p:cNvCxnSpPr/>
          <p:nvPr/>
        </p:nvCxnSpPr>
        <p:spPr>
          <a:xfrm rot="10800000">
            <a:off x="7764780" y="2293620"/>
            <a:ext cx="73152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7" name="Google Shape;447;p34"/>
          <p:cNvCxnSpPr/>
          <p:nvPr/>
        </p:nvCxnSpPr>
        <p:spPr>
          <a:xfrm rot="10800000">
            <a:off x="7810500" y="2042160"/>
            <a:ext cx="73152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3" name="Google Shape;4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32" y="333062"/>
            <a:ext cx="6706536" cy="447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35"/>
          <p:cNvCxnSpPr/>
          <p:nvPr/>
        </p:nvCxnSpPr>
        <p:spPr>
          <a:xfrm rot="10800000">
            <a:off x="7718584" y="4726991"/>
            <a:ext cx="73152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5" name="Google Shape;455;p35"/>
          <p:cNvCxnSpPr/>
          <p:nvPr/>
        </p:nvCxnSpPr>
        <p:spPr>
          <a:xfrm rot="10800000">
            <a:off x="7672864" y="3916680"/>
            <a:ext cx="77724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6" name="Google Shape;456;p35"/>
          <p:cNvCxnSpPr/>
          <p:nvPr/>
        </p:nvCxnSpPr>
        <p:spPr>
          <a:xfrm rot="10800000">
            <a:off x="7672864" y="3505200"/>
            <a:ext cx="73152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93421" y="472441"/>
            <a:ext cx="707136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Why Post Quantum Cryptography</a:t>
            </a:r>
            <a:r>
              <a:rPr lang="en-GB" sz="3200">
                <a:solidFill>
                  <a:schemeClr val="dk2"/>
                </a:solidFill>
              </a:rPr>
              <a:t>?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58140" y="1234440"/>
            <a:ext cx="8199120" cy="3436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“</a:t>
            </a:r>
            <a:r>
              <a:rPr lang="en-GB">
                <a:solidFill>
                  <a:srgbClr val="DBE7F3"/>
                </a:solidFill>
              </a:rPr>
              <a:t>Factorization is Difficult??”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>
                <a:solidFill>
                  <a:srgbClr val="DBE7F3"/>
                </a:solidFill>
              </a:rPr>
              <a:t>Present day : Discrete Logarithm and Prime Factorization Problem are underlying hard problems in Public Key Cryptography</a:t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929641" y="1592583"/>
            <a:ext cx="1813500" cy="1630800"/>
          </a:xfrm>
          <a:prstGeom prst="bentConnector3">
            <a:avLst>
              <a:gd fmla="val 420" name="adj1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" name="Google Shape;49;p9"/>
          <p:cNvSpPr txBox="1"/>
          <p:nvPr/>
        </p:nvSpPr>
        <p:spPr>
          <a:xfrm>
            <a:off x="2796539" y="2906941"/>
            <a:ext cx="26822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DBE7F3"/>
                </a:solidFill>
                <a:latin typeface="Arial"/>
                <a:ea typeface="Arial"/>
                <a:cs typeface="Arial"/>
                <a:sym typeface="Arial"/>
              </a:rPr>
              <a:t>Not for the Quantum Algorithm by Peter Shor [1996]</a:t>
            </a:r>
            <a:endParaRPr b="0" i="0" sz="1400" u="none" cap="none" strike="noStrike">
              <a:solidFill>
                <a:srgbClr val="DBE7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4476752" y="3295580"/>
            <a:ext cx="1567812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" name="Google Shape;51;p9"/>
          <p:cNvSpPr txBox="1"/>
          <p:nvPr/>
        </p:nvSpPr>
        <p:spPr>
          <a:xfrm>
            <a:off x="6022656" y="3033970"/>
            <a:ext cx="1278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Shor’s Algorithm</a:t>
            </a:r>
            <a:endParaRPr/>
          </a:p>
        </p:txBody>
      </p:sp>
      <p:cxnSp>
        <p:nvCxnSpPr>
          <p:cNvPr id="52" name="Google Shape;52;p9"/>
          <p:cNvCxnSpPr>
            <a:stCxn id="51" idx="2"/>
          </p:cNvCxnSpPr>
          <p:nvPr/>
        </p:nvCxnSpPr>
        <p:spPr>
          <a:xfrm rot="5400000">
            <a:off x="4867334" y="2404740"/>
            <a:ext cx="642000" cy="2946900"/>
          </a:xfrm>
          <a:prstGeom prst="bentConnector2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3" name="Google Shape;53;p9"/>
          <p:cNvSpPr txBox="1"/>
          <p:nvPr/>
        </p:nvSpPr>
        <p:spPr>
          <a:xfrm>
            <a:off x="1595437" y="3802890"/>
            <a:ext cx="2295524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63" l="-797" r="0" t="-23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/>
          <p:nvPr>
            <p:ph idx="4294967295" type="title"/>
          </p:nvPr>
        </p:nvSpPr>
        <p:spPr>
          <a:xfrm>
            <a:off x="1188725" y="541021"/>
            <a:ext cx="6766500" cy="6629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 txBox="1"/>
          <p:nvPr>
            <p:ph idx="4294967295" type="body"/>
          </p:nvPr>
        </p:nvSpPr>
        <p:spPr>
          <a:xfrm>
            <a:off x="967750" y="1358399"/>
            <a:ext cx="67665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-GB">
                <a:solidFill>
                  <a:schemeClr val="dk1"/>
                </a:solidFill>
              </a:rPr>
              <a:t>Not only quantum resistant but LBC tackles problems for </a:t>
            </a:r>
            <a:r>
              <a:rPr lang="en-GB">
                <a:solidFill>
                  <a:schemeClr val="dk1"/>
                </a:solidFill>
              </a:rPr>
              <a:t>lightweight</a:t>
            </a:r>
            <a:r>
              <a:rPr lang="en-GB">
                <a:solidFill>
                  <a:schemeClr val="dk1"/>
                </a:solidFill>
              </a:rPr>
              <a:t> cryptography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╺"/>
            </a:pPr>
            <a:r>
              <a:rPr lang="en-GB">
                <a:solidFill>
                  <a:schemeClr val="dk1"/>
                </a:solidFill>
              </a:rPr>
              <a:t>Some algorithms are heavy but still light weight than other schemes.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-GB">
                <a:solidFill>
                  <a:schemeClr val="dk1"/>
                </a:solidFill>
              </a:rPr>
              <a:t>Current Designs still lack to tackle trade-offs .</a:t>
            </a:r>
            <a:r>
              <a:rPr lang="en-GB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</a:t>
            </a:r>
            <a:endParaRPr u="sng">
              <a:solidFill>
                <a:srgbClr val="323242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t/>
            </a:r>
            <a:endParaRPr u="sng">
              <a:solidFill>
                <a:srgbClr val="323242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t/>
            </a:r>
            <a:endParaRPr u="sng">
              <a:solidFill>
                <a:srgbClr val="323242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1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t/>
            </a:r>
            <a:endParaRPr u="sng">
              <a:solidFill>
                <a:srgbClr val="323242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t/>
            </a:r>
            <a:endParaRPr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463" name="Google Shape;46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idx="4294967295"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600">
                <a:solidFill>
                  <a:schemeClr val="dk1"/>
                </a:solidFill>
              </a:rPr>
              <a:t>References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69" name="Google Shape;469;p37"/>
          <p:cNvSpPr txBox="1"/>
          <p:nvPr>
            <p:ph idx="4294967295" type="body"/>
          </p:nvPr>
        </p:nvSpPr>
        <p:spPr>
          <a:xfrm>
            <a:off x="1188724" y="1787999"/>
            <a:ext cx="7215659" cy="295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╺"/>
            </a:pPr>
            <a:r>
              <a:rPr lang="en-GB" sz="1400">
                <a:solidFill>
                  <a:srgbClr val="3D404C"/>
                </a:solidFill>
              </a:rPr>
              <a:t>Comparing proofs of security for lattice-based encryption Daniel J. </a:t>
            </a:r>
            <a:r>
              <a:rPr lang="en-GB" sz="1400">
                <a:solidFill>
                  <a:srgbClr val="3D404C"/>
                </a:solidFill>
              </a:rPr>
              <a:t>Bernstein 1</a:t>
            </a:r>
            <a:r>
              <a:rPr lang="en-GB" sz="1400">
                <a:solidFill>
                  <a:srgbClr val="3D404C"/>
                </a:solidFill>
              </a:rPr>
              <a:t>,21 Department of Computer Science, University of Illinois at Chicago, Chicago, IL 60607–7045, USA 2 Horst G¨ortz Institute for IT Security, Ruhr University Bochum, Germany </a:t>
            </a:r>
            <a:r>
              <a:rPr lang="en-GB">
                <a:solidFill>
                  <a:srgbClr val="3D404C"/>
                </a:solidFill>
              </a:rPr>
              <a:t>n</a:t>
            </a:r>
            <a:endParaRPr>
              <a:solidFill>
                <a:srgbClr val="3D404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╺"/>
            </a:pPr>
            <a:r>
              <a:rPr lang="en-GB" sz="1400">
                <a:solidFill>
                  <a:srgbClr val="3D404C"/>
                </a:solidFill>
              </a:rPr>
              <a:t>Winter School on Cryptography: Introduction to Lattices - Oded Regev</a:t>
            </a:r>
            <a:endParaRPr sz="1400">
              <a:solidFill>
                <a:srgbClr val="3D404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╺"/>
            </a:pPr>
            <a:r>
              <a:rPr lang="en-GB" sz="1400">
                <a:solidFill>
                  <a:srgbClr val="3D404C"/>
                </a:solidFill>
              </a:rPr>
              <a:t>Simon’s institute of Theory of Computing, University of Berkely - </a:t>
            </a:r>
            <a:r>
              <a:rPr lang="en-GB" sz="1400" u="sng">
                <a:solidFill>
                  <a:srgbClr val="64648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https://simons.berkeley.edu/workshops/schedule/10563</a:t>
            </a:r>
            <a:endParaRPr sz="1400">
              <a:solidFill>
                <a:srgbClr val="646484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t/>
            </a:r>
            <a:endParaRPr sz="1400" u="sng">
              <a:solidFill>
                <a:srgbClr val="3D404C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en-GB"/>
              <a:t>cryptography</a:t>
            </a:r>
            <a:r>
              <a:rPr lang="en-GB"/>
              <a:t>: Introduction to Lattices - Oded Regev</a:t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GB"/>
              <a:t>r School on Cryptography: Introduction to Lattices - Oded Regev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https://www.cufonfonts.com/font/dm-serif-display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70" name="Google Shape;470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idx="4294967295" type="ctrTitle"/>
          </p:nvPr>
        </p:nvSpPr>
        <p:spPr>
          <a:xfrm>
            <a:off x="754379" y="861060"/>
            <a:ext cx="6568441" cy="17106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b="0" i="0" lang="en-GB" sz="9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9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27660" y="320040"/>
            <a:ext cx="8214359" cy="4040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Candidates for Post- Quantum Cryptography</a:t>
            </a:r>
            <a:endParaRPr sz="3200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64820" y="952501"/>
            <a:ext cx="8275319" cy="372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</a:rPr>
              <a:t>Lattice Cryptography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>
                <a:solidFill>
                  <a:srgbClr val="B4CAD4"/>
                </a:solidFill>
              </a:rPr>
              <a:t>Build on Geometric structures called Lattices.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</a:rPr>
              <a:t>Code based systems using Error Correcting Codes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</a:rPr>
              <a:t>Multivariate Cryptography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>
                <a:solidFill>
                  <a:srgbClr val="B4CAD4"/>
                </a:solidFill>
              </a:rPr>
              <a:t>Difficulty in solving a system of quadratic polynomial over finite field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</a:rPr>
              <a:t>Hash based Cryptography</a:t>
            </a:r>
            <a:endParaRPr>
              <a:solidFill>
                <a:srgbClr val="B4CAD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>
                <a:solidFill>
                  <a:srgbClr val="B4CAD4"/>
                </a:solidFill>
              </a:rPr>
              <a:t>Supersingular</a:t>
            </a:r>
            <a:r>
              <a:rPr lang="en-GB">
                <a:solidFill>
                  <a:srgbClr val="B4CAD4"/>
                </a:solidFill>
              </a:rPr>
              <a:t> elliptic curve isogeny cryptography</a:t>
            </a:r>
            <a:endParaRPr>
              <a:solidFill>
                <a:srgbClr val="B4CAD4"/>
              </a:solidFill>
            </a:endParaRPr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100060" y="1135380"/>
            <a:ext cx="304324" cy="184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0"/>
          <p:cNvCxnSpPr>
            <a:stCxn id="61" idx="1"/>
          </p:cNvCxnSpPr>
          <p:nvPr/>
        </p:nvCxnSpPr>
        <p:spPr>
          <a:xfrm flipH="1">
            <a:off x="4480684" y="2057400"/>
            <a:ext cx="3923700" cy="2234100"/>
          </a:xfrm>
          <a:prstGeom prst="bentConnector3">
            <a:avLst>
              <a:gd fmla="val -10011" name="adj1"/>
            </a:avLst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0"/>
          <p:cNvSpPr txBox="1"/>
          <p:nvPr/>
        </p:nvSpPr>
        <p:spPr>
          <a:xfrm>
            <a:off x="739616" y="3491117"/>
            <a:ext cx="41071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B766"/>
                </a:solidFill>
                <a:latin typeface="Arial"/>
                <a:ea typeface="Arial"/>
                <a:cs typeface="Arial"/>
                <a:sym typeface="Arial"/>
              </a:rPr>
              <a:t>Potential cryptographic algorithms selected by NIST are among these.</a:t>
            </a:r>
            <a:endParaRPr b="0" i="0" sz="1800" u="none" cap="none" strike="noStrike">
              <a:solidFill>
                <a:srgbClr val="FFB7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64820" y="411481"/>
            <a:ext cx="749040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200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Lattices</a:t>
            </a:r>
            <a:endParaRPr sz="3200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23425" y="1092850"/>
            <a:ext cx="5457000" cy="28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5875019" y="1310639"/>
            <a:ext cx="109057" cy="129021"/>
          </a:xfrm>
          <a:prstGeom prst="flowChartConnector">
            <a:avLst/>
          </a:prstGeom>
          <a:solidFill>
            <a:srgbClr val="FF96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6256020" y="130302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6606540" y="130302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922770" y="130302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288528" y="1276526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5888831" y="176022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260782" y="174117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610350" y="174117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953725" y="175260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7314484" y="176022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7704048" y="174117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5916930" y="2217595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6285071" y="2186939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6648450" y="2186939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6964680" y="2186938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7339487" y="217170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717627" y="2189893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5918357" y="262128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318171" y="260604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6668452" y="2609852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995635" y="262128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7372348" y="261747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7748802" y="260604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5919309" y="3056141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6326981" y="3063413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6722744" y="3059604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7034687" y="3055624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7397112" y="2998474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7759537" y="3063413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5913118" y="3512993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6339840" y="348996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6732270" y="3501563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087550" y="3489960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442830" y="3456016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787868" y="3463635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7671905" y="1276526"/>
            <a:ext cx="83820" cy="114300"/>
          </a:xfrm>
          <a:prstGeom prst="flowChartConnector">
            <a:avLst/>
          </a:prstGeom>
          <a:solidFill>
            <a:srgbClr val="FFB766"/>
          </a:solidFill>
          <a:ln cap="flat" cmpd="sng" w="25400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1"/>
          <p:cNvCxnSpPr>
            <a:endCxn id="82" idx="0"/>
          </p:cNvCxnSpPr>
          <p:nvPr/>
        </p:nvCxnSpPr>
        <p:spPr>
          <a:xfrm flipH="1" rot="10800000">
            <a:off x="5954940" y="2217595"/>
            <a:ext cx="3900" cy="536100"/>
          </a:xfrm>
          <a:prstGeom prst="straightConnector1">
            <a:avLst/>
          </a:prstGeom>
          <a:noFill/>
          <a:ln cap="flat" cmpd="sng" w="9525">
            <a:solidFill>
              <a:srgbClr val="CB55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1"/>
          <p:cNvCxnSpPr>
            <a:stCxn id="88" idx="5"/>
          </p:cNvCxnSpPr>
          <p:nvPr/>
        </p:nvCxnSpPr>
        <p:spPr>
          <a:xfrm flipH="1" rot="10800000">
            <a:off x="5989902" y="2240042"/>
            <a:ext cx="358500" cy="478800"/>
          </a:xfrm>
          <a:prstGeom prst="straightConnector1">
            <a:avLst/>
          </a:prstGeom>
          <a:noFill/>
          <a:ln cap="flat" cmpd="sng" w="9525">
            <a:solidFill>
              <a:srgbClr val="FFB7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11"/>
          <p:cNvSpPr txBox="1"/>
          <p:nvPr/>
        </p:nvSpPr>
        <p:spPr>
          <a:xfrm>
            <a:off x="5572355" y="2354404"/>
            <a:ext cx="448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6078195" y="2384882"/>
            <a:ext cx="448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5525394" y="1659844"/>
            <a:ext cx="448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2v1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6302692" y="1508360"/>
            <a:ext cx="766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V1 * v2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6458630" y="1890591"/>
            <a:ext cx="980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V1 +2v2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6441920" y="2783532"/>
            <a:ext cx="8466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Arial"/>
                <a:ea typeface="Arial"/>
                <a:cs typeface="Arial"/>
                <a:sym typeface="Arial"/>
              </a:rPr>
              <a:t>2v2-v1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1"/>
          <p:cNvCxnSpPr/>
          <p:nvPr/>
        </p:nvCxnSpPr>
        <p:spPr>
          <a:xfrm flipH="1">
            <a:off x="3219510" y="2674044"/>
            <a:ext cx="1636800" cy="782100"/>
          </a:xfrm>
          <a:prstGeom prst="bentConnector3">
            <a:avLst>
              <a:gd fmla="val -18544" name="adj1"/>
            </a:avLst>
          </a:prstGeom>
          <a:noFill/>
          <a:ln cap="flat" cmpd="sng" w="25400">
            <a:solidFill>
              <a:srgbClr val="B4CAD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6" name="Google Shape;116;p11"/>
          <p:cNvSpPr txBox="1"/>
          <p:nvPr/>
        </p:nvSpPr>
        <p:spPr>
          <a:xfrm>
            <a:off x="1052714" y="3239333"/>
            <a:ext cx="2166896" cy="523220"/>
          </a:xfrm>
          <a:prstGeom prst="rect">
            <a:avLst/>
          </a:prstGeom>
          <a:noFill/>
          <a:ln cap="flat" cmpd="sng" w="9525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B766"/>
                </a:solidFill>
                <a:latin typeface="Arial"/>
                <a:ea typeface="Arial"/>
                <a:cs typeface="Arial"/>
                <a:sym typeface="Arial"/>
              </a:rPr>
              <a:t>Key component on which LBC  is based on.</a:t>
            </a:r>
            <a:endParaRPr b="0" i="0" sz="1400" u="none" cap="none" strike="noStrike">
              <a:solidFill>
                <a:srgbClr val="FFB7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22" name="Google Shape;122;p12"/>
          <p:cNvCxnSpPr/>
          <p:nvPr/>
        </p:nvCxnSpPr>
        <p:spPr>
          <a:xfrm>
            <a:off x="2020901" y="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F18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40" y="209703"/>
            <a:ext cx="6827520" cy="4857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2"/>
          <p:cNvCxnSpPr/>
          <p:nvPr/>
        </p:nvCxnSpPr>
        <p:spPr>
          <a:xfrm flipH="1" rot="10800000">
            <a:off x="1996440" y="1569720"/>
            <a:ext cx="868680" cy="50292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5" name="Google Shape;125;p12"/>
          <p:cNvCxnSpPr/>
          <p:nvPr/>
        </p:nvCxnSpPr>
        <p:spPr>
          <a:xfrm>
            <a:off x="1935480" y="2095500"/>
            <a:ext cx="929640" cy="64008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6" name="Google Shape;126;p12"/>
          <p:cNvCxnSpPr/>
          <p:nvPr/>
        </p:nvCxnSpPr>
        <p:spPr>
          <a:xfrm>
            <a:off x="2865120" y="1569720"/>
            <a:ext cx="762000" cy="50292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2"/>
          <p:cNvCxnSpPr/>
          <p:nvPr/>
        </p:nvCxnSpPr>
        <p:spPr>
          <a:xfrm flipH="1" rot="10800000">
            <a:off x="2824996" y="2095500"/>
            <a:ext cx="842248" cy="64008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2"/>
          <p:cNvCxnSpPr/>
          <p:nvPr/>
        </p:nvCxnSpPr>
        <p:spPr>
          <a:xfrm flipH="1" rot="10800000">
            <a:off x="2865120" y="1036320"/>
            <a:ext cx="762000" cy="53340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2"/>
          <p:cNvCxnSpPr/>
          <p:nvPr/>
        </p:nvCxnSpPr>
        <p:spPr>
          <a:xfrm>
            <a:off x="3627120" y="1059180"/>
            <a:ext cx="891540" cy="53340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2"/>
          <p:cNvCxnSpPr/>
          <p:nvPr/>
        </p:nvCxnSpPr>
        <p:spPr>
          <a:xfrm flipH="1" rot="10800000">
            <a:off x="3667244" y="1569720"/>
            <a:ext cx="828556" cy="53340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2"/>
          <p:cNvCxnSpPr/>
          <p:nvPr/>
        </p:nvCxnSpPr>
        <p:spPr>
          <a:xfrm>
            <a:off x="5387340" y="1059180"/>
            <a:ext cx="891540" cy="53340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2"/>
          <p:cNvCxnSpPr/>
          <p:nvPr/>
        </p:nvCxnSpPr>
        <p:spPr>
          <a:xfrm flipH="1">
            <a:off x="5280660" y="1592580"/>
            <a:ext cx="998220" cy="51054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2"/>
          <p:cNvCxnSpPr/>
          <p:nvPr/>
        </p:nvCxnSpPr>
        <p:spPr>
          <a:xfrm flipH="1" rot="10800000">
            <a:off x="4512945" y="1059180"/>
            <a:ext cx="874395" cy="53340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2"/>
          <p:cNvCxnSpPr/>
          <p:nvPr/>
        </p:nvCxnSpPr>
        <p:spPr>
          <a:xfrm>
            <a:off x="4520565" y="1600200"/>
            <a:ext cx="891540" cy="533400"/>
          </a:xfrm>
          <a:prstGeom prst="straightConnector1">
            <a:avLst/>
          </a:prstGeom>
          <a:noFill/>
          <a:ln cap="flat" cmpd="sng" w="57150">
            <a:solidFill>
              <a:srgbClr val="16DA1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2"/>
          <p:cNvCxnSpPr/>
          <p:nvPr/>
        </p:nvCxnSpPr>
        <p:spPr>
          <a:xfrm flipH="1" rot="10800000">
            <a:off x="1996440" y="3546958"/>
            <a:ext cx="982980" cy="560222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6" name="Google Shape;136;p12"/>
          <p:cNvCxnSpPr/>
          <p:nvPr/>
        </p:nvCxnSpPr>
        <p:spPr>
          <a:xfrm flipH="1" rot="10800000">
            <a:off x="1996440" y="4107180"/>
            <a:ext cx="1748552" cy="6858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7" name="Google Shape;137;p12"/>
          <p:cNvCxnSpPr/>
          <p:nvPr/>
        </p:nvCxnSpPr>
        <p:spPr>
          <a:xfrm>
            <a:off x="2979420" y="3546958"/>
            <a:ext cx="1592580" cy="0"/>
          </a:xfrm>
          <a:prstGeom prst="straightConnector1">
            <a:avLst/>
          </a:prstGeom>
          <a:noFill/>
          <a:ln cap="flat" cmpd="sng" w="76200">
            <a:solidFill>
              <a:srgbClr val="D74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2"/>
          <p:cNvCxnSpPr/>
          <p:nvPr/>
        </p:nvCxnSpPr>
        <p:spPr>
          <a:xfrm flipH="1" rot="10800000">
            <a:off x="3695700" y="3577438"/>
            <a:ext cx="850880" cy="506578"/>
          </a:xfrm>
          <a:prstGeom prst="straightConnector1">
            <a:avLst/>
          </a:prstGeom>
          <a:noFill/>
          <a:ln cap="flat" cmpd="sng" w="76200">
            <a:solidFill>
              <a:srgbClr val="D74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2"/>
          <p:cNvCxnSpPr/>
          <p:nvPr/>
        </p:nvCxnSpPr>
        <p:spPr>
          <a:xfrm flipH="1" rot="10800000">
            <a:off x="4546580" y="2987015"/>
            <a:ext cx="815340" cy="567537"/>
          </a:xfrm>
          <a:prstGeom prst="straightConnector1">
            <a:avLst/>
          </a:prstGeom>
          <a:noFill/>
          <a:ln cap="flat" cmpd="sng" w="76200">
            <a:solidFill>
              <a:srgbClr val="D74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2"/>
          <p:cNvCxnSpPr/>
          <p:nvPr/>
        </p:nvCxnSpPr>
        <p:spPr>
          <a:xfrm flipH="1" rot="10800000">
            <a:off x="5350490" y="2979368"/>
            <a:ext cx="1762244" cy="1"/>
          </a:xfrm>
          <a:prstGeom prst="straightConnector1">
            <a:avLst/>
          </a:prstGeom>
          <a:noFill/>
          <a:ln cap="flat" cmpd="sng" w="76200">
            <a:solidFill>
              <a:srgbClr val="D74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2"/>
          <p:cNvCxnSpPr/>
          <p:nvPr/>
        </p:nvCxnSpPr>
        <p:spPr>
          <a:xfrm flipH="1" rot="10800000">
            <a:off x="4546580" y="3546906"/>
            <a:ext cx="1685032" cy="1"/>
          </a:xfrm>
          <a:prstGeom prst="straightConnector1">
            <a:avLst/>
          </a:prstGeom>
          <a:noFill/>
          <a:ln cap="flat" cmpd="sng" w="76200">
            <a:solidFill>
              <a:srgbClr val="D74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2"/>
          <p:cNvCxnSpPr/>
          <p:nvPr/>
        </p:nvCxnSpPr>
        <p:spPr>
          <a:xfrm flipH="1" rot="10800000">
            <a:off x="6175742" y="2994582"/>
            <a:ext cx="854958" cy="552326"/>
          </a:xfrm>
          <a:prstGeom prst="straightConnector1">
            <a:avLst/>
          </a:prstGeom>
          <a:noFill/>
          <a:ln cap="flat" cmpd="sng" w="76200">
            <a:solidFill>
              <a:srgbClr val="D745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38098" y="653143"/>
            <a:ext cx="7617127" cy="4840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Ideal Lattices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38098" y="1337733"/>
            <a:ext cx="8066286" cy="3335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132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875458" y="292275"/>
            <a:ext cx="6766500" cy="7406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Q-ARY LATTICES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3075" y="1100200"/>
            <a:ext cx="8230200" cy="368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778935" y="2571750"/>
            <a:ext cx="4580466" cy="7060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625" l="-1061" r="0" t="-4236"/>
            </a:stretch>
          </a:blipFill>
          <a:ln cap="flat" cmpd="sng" w="9525">
            <a:solidFill>
              <a:srgbClr val="FFB7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58" name="Google Shape;158;p14"/>
          <p:cNvCxnSpPr/>
          <p:nvPr/>
        </p:nvCxnSpPr>
        <p:spPr>
          <a:xfrm flipH="1" rot="10800000">
            <a:off x="5359401" y="2924795"/>
            <a:ext cx="575732" cy="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9" name="Google Shape;159;p14"/>
          <p:cNvSpPr txBox="1"/>
          <p:nvPr/>
        </p:nvSpPr>
        <p:spPr>
          <a:xfrm>
            <a:off x="6002867" y="2571750"/>
            <a:ext cx="2565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BFC8DA"/>
                </a:solidFill>
                <a:latin typeface="Arial"/>
                <a:ea typeface="Arial"/>
                <a:cs typeface="Arial"/>
                <a:sym typeface="Arial"/>
              </a:rPr>
              <a:t>Lattice generated by rows of A modulo 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338098" y="653143"/>
            <a:ext cx="7617127" cy="4840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Hard Problems on Lattices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338098" y="1413862"/>
            <a:ext cx="8567920" cy="35423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</a:pPr>
            <a:r>
              <a:rPr lang="en-GB"/>
              <a:t> </a:t>
            </a:r>
            <a:endParaRPr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7" name="Google Shape;167;p15"/>
          <p:cNvCxnSpPr/>
          <p:nvPr/>
        </p:nvCxnSpPr>
        <p:spPr>
          <a:xfrm rot="10800000">
            <a:off x="1982482" y="2147902"/>
            <a:ext cx="69155" cy="2722549"/>
          </a:xfrm>
          <a:prstGeom prst="straightConnector1">
            <a:avLst/>
          </a:prstGeom>
          <a:noFill/>
          <a:ln cap="flat" cmpd="sng" w="9525">
            <a:solidFill>
              <a:srgbClr val="CB55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15"/>
          <p:cNvCxnSpPr/>
          <p:nvPr/>
        </p:nvCxnSpPr>
        <p:spPr>
          <a:xfrm>
            <a:off x="240116" y="3852971"/>
            <a:ext cx="4507336" cy="91847"/>
          </a:xfrm>
          <a:prstGeom prst="straightConnector1">
            <a:avLst/>
          </a:prstGeom>
          <a:noFill/>
          <a:ln cap="flat" cmpd="sng" w="9525">
            <a:solidFill>
              <a:srgbClr val="CB55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15"/>
          <p:cNvSpPr/>
          <p:nvPr/>
        </p:nvSpPr>
        <p:spPr>
          <a:xfrm>
            <a:off x="1949181" y="3819117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301364" y="3410548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772658" y="2905853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3266993" y="2472778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520155" y="4279405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1029645" y="4638252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168172" y="4411515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402749" y="3251227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2591437" y="4053056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1846726" y="4740237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2835423" y="4666693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004453" y="3663803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3232417" y="4358686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688334" y="3987001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2575428" y="2328262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2123349" y="2774331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1676492" y="3161120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1165401" y="3543631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767126" y="3920946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2051637" y="2174507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1452277" y="2538833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969465" y="2893947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487937" y="3293230"/>
            <a:ext cx="135756" cy="132110"/>
          </a:xfrm>
          <a:prstGeom prst="flowChartConnector">
            <a:avLst/>
          </a:prstGeom>
          <a:solidFill>
            <a:srgbClr val="C3C5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5"/>
          <p:cNvCxnSpPr>
            <a:stCxn id="169" idx="0"/>
            <a:endCxn id="184" idx="4"/>
          </p:cNvCxnSpPr>
          <p:nvPr/>
        </p:nvCxnSpPr>
        <p:spPr>
          <a:xfrm flipH="1" rot="10800000">
            <a:off x="2017059" y="2906517"/>
            <a:ext cx="174300" cy="91260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5"/>
          <p:cNvCxnSpPr>
            <a:stCxn id="169" idx="6"/>
            <a:endCxn id="177" idx="1"/>
          </p:cNvCxnSpPr>
          <p:nvPr/>
        </p:nvCxnSpPr>
        <p:spPr>
          <a:xfrm>
            <a:off x="2084937" y="3885172"/>
            <a:ext cx="526500" cy="187200"/>
          </a:xfrm>
          <a:prstGeom prst="straightConnector1">
            <a:avLst/>
          </a:prstGeom>
          <a:noFill/>
          <a:ln cap="flat" cmpd="sng" w="9525">
            <a:solidFill>
              <a:srgbClr val="FF84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15"/>
          <p:cNvSpPr/>
          <p:nvPr/>
        </p:nvSpPr>
        <p:spPr>
          <a:xfrm>
            <a:off x="1500947" y="3356239"/>
            <a:ext cx="1132114" cy="1150474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5"/>
          <p:cNvCxnSpPr>
            <a:stCxn id="169" idx="7"/>
            <a:endCxn id="170" idx="3"/>
          </p:cNvCxnSpPr>
          <p:nvPr/>
        </p:nvCxnSpPr>
        <p:spPr>
          <a:xfrm flipH="1" rot="10800000">
            <a:off x="2065056" y="3523164"/>
            <a:ext cx="256200" cy="3153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15"/>
          <p:cNvSpPr txBox="1"/>
          <p:nvPr/>
        </p:nvSpPr>
        <p:spPr>
          <a:xfrm>
            <a:off x="2005536" y="4025348"/>
            <a:ext cx="5206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B766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FFB7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2074997" y="3095517"/>
            <a:ext cx="4680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B766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FFB7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5"/>
          <p:cNvCxnSpPr/>
          <p:nvPr/>
        </p:nvCxnSpPr>
        <p:spPr>
          <a:xfrm flipH="1">
            <a:off x="2378209" y="3195619"/>
            <a:ext cx="2385892" cy="485268"/>
          </a:xfrm>
          <a:prstGeom prst="straightConnector1">
            <a:avLst/>
          </a:prstGeom>
          <a:noFill/>
          <a:ln cap="flat" cmpd="sng" w="9525">
            <a:solidFill>
              <a:srgbClr val="6790A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15"/>
          <p:cNvSpPr txBox="1"/>
          <p:nvPr/>
        </p:nvSpPr>
        <p:spPr>
          <a:xfrm>
            <a:off x="4561112" y="3017210"/>
            <a:ext cx="74535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1167956" y="2744342"/>
            <a:ext cx="1947778" cy="2132458"/>
          </a:xfrm>
          <a:prstGeom prst="ellipse">
            <a:avLst/>
          </a:prstGeom>
          <a:noFill/>
          <a:ln cap="flat" cmpd="sng" w="254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5"/>
          <p:cNvCxnSpPr/>
          <p:nvPr/>
        </p:nvCxnSpPr>
        <p:spPr>
          <a:xfrm>
            <a:off x="1280663" y="3410548"/>
            <a:ext cx="279195" cy="210114"/>
          </a:xfrm>
          <a:prstGeom prst="straightConnector1">
            <a:avLst/>
          </a:prstGeom>
          <a:noFill/>
          <a:ln cap="flat" cmpd="sng" w="25400">
            <a:solidFill>
              <a:srgbClr val="A3A3B9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2" name="Google Shape;202;p15"/>
          <p:cNvSpPr txBox="1"/>
          <p:nvPr/>
        </p:nvSpPr>
        <p:spPr>
          <a:xfrm>
            <a:off x="1474696" y="3239012"/>
            <a:ext cx="329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B4CA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ϒ</a:t>
            </a:r>
            <a:endParaRPr b="0" i="0" sz="1400" u="none" cap="none" strike="noStrike">
              <a:solidFill>
                <a:srgbClr val="B4CA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5"/>
          <p:cNvCxnSpPr>
            <a:stCxn id="169" idx="2"/>
          </p:cNvCxnSpPr>
          <p:nvPr/>
        </p:nvCxnSpPr>
        <p:spPr>
          <a:xfrm rot="10800000">
            <a:off x="1232781" y="3620872"/>
            <a:ext cx="716400" cy="2643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