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294" r:id="rId2"/>
    <p:sldId id="1223" r:id="rId3"/>
    <p:sldId id="1207" r:id="rId4"/>
    <p:sldId id="1204" r:id="rId5"/>
    <p:sldId id="1202" r:id="rId6"/>
    <p:sldId id="1297" r:id="rId7"/>
    <p:sldId id="1300" r:id="rId8"/>
    <p:sldId id="1298" r:id="rId9"/>
    <p:sldId id="1295" r:id="rId10"/>
    <p:sldId id="1299" r:id="rId11"/>
    <p:sldId id="1301" r:id="rId12"/>
    <p:sldId id="1208" r:id="rId13"/>
    <p:sldId id="1247" r:id="rId14"/>
    <p:sldId id="1248" r:id="rId15"/>
    <p:sldId id="1273" r:id="rId16"/>
    <p:sldId id="1266" r:id="rId17"/>
    <p:sldId id="1292" r:id="rId18"/>
  </p:sldIdLst>
  <p:sldSz cx="24377650" cy="13716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p15:clr>
            <a:srgbClr val="A4A3A4"/>
          </p15:clr>
        </p15:guide>
        <p15:guide id="2" pos="76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32E"/>
    <a:srgbClr val="041B31"/>
    <a:srgbClr val="8844B4"/>
    <a:srgbClr val="51286C"/>
    <a:srgbClr val="8941B6"/>
    <a:srgbClr val="403D3F"/>
    <a:srgbClr val="3A3940"/>
    <a:srgbClr val="2F2F2F"/>
    <a:srgbClr val="FBC81F"/>
    <a:srgbClr val="FBB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1"/>
        <p:guide pos="767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2400" kern="1200">
        <a:solidFill>
          <a:schemeClr val="tx1"/>
        </a:solidFill>
        <a:latin typeface="Calibri Light"/>
        <a:ea typeface="+mn-ea"/>
        <a:cs typeface="+mn-cs"/>
      </a:defRPr>
    </a:lvl1pPr>
    <a:lvl2pPr marL="914400" algn="l" defTabSz="913765" rtl="0" eaLnBrk="1" latinLnBrk="0" hangingPunct="1">
      <a:defRPr sz="2400" kern="1200">
        <a:solidFill>
          <a:schemeClr val="tx1"/>
        </a:solidFill>
        <a:latin typeface="Calibri Light"/>
        <a:ea typeface="+mn-ea"/>
        <a:cs typeface="+mn-cs"/>
      </a:defRPr>
    </a:lvl2pPr>
    <a:lvl3pPr marL="1828165" algn="l" defTabSz="913765" rtl="0" eaLnBrk="1" latinLnBrk="0" hangingPunct="1">
      <a:defRPr sz="2400" kern="1200">
        <a:solidFill>
          <a:schemeClr val="tx1"/>
        </a:solidFill>
        <a:latin typeface="Calibri Light"/>
        <a:ea typeface="+mn-ea"/>
        <a:cs typeface="+mn-cs"/>
      </a:defRPr>
    </a:lvl3pPr>
    <a:lvl4pPr marL="2742565" algn="l" defTabSz="913765" rtl="0" eaLnBrk="1" latinLnBrk="0" hangingPunct="1">
      <a:defRPr sz="2400" kern="1200">
        <a:solidFill>
          <a:schemeClr val="tx1"/>
        </a:solidFill>
        <a:latin typeface="Calibri Light"/>
        <a:ea typeface="+mn-ea"/>
        <a:cs typeface="+mn-cs"/>
      </a:defRPr>
    </a:lvl4pPr>
    <a:lvl5pPr marL="3656965" algn="l" defTabSz="913765" rtl="0" eaLnBrk="1" latinLnBrk="0" hangingPunct="1">
      <a:defRPr sz="2400" kern="1200">
        <a:solidFill>
          <a:schemeClr val="tx1"/>
        </a:solidFill>
        <a:latin typeface="Calibri Light"/>
        <a:ea typeface="+mn-ea"/>
        <a:cs typeface="+mn-cs"/>
      </a:defRPr>
    </a:lvl5pPr>
    <a:lvl6pPr marL="4571365" algn="l" defTabSz="913765" rtl="0" eaLnBrk="1" latinLnBrk="0" hangingPunct="1">
      <a:defRPr sz="2400" kern="1200">
        <a:solidFill>
          <a:schemeClr val="tx1"/>
        </a:solidFill>
        <a:latin typeface="+mn-lt"/>
        <a:ea typeface="+mn-ea"/>
        <a:cs typeface="+mn-cs"/>
      </a:defRPr>
    </a:lvl6pPr>
    <a:lvl7pPr marL="5485130" algn="l" defTabSz="913765" rtl="0" eaLnBrk="1" latinLnBrk="0" hangingPunct="1">
      <a:defRPr sz="2400" kern="1200">
        <a:solidFill>
          <a:schemeClr val="tx1"/>
        </a:solidFill>
        <a:latin typeface="+mn-lt"/>
        <a:ea typeface="+mn-ea"/>
        <a:cs typeface="+mn-cs"/>
      </a:defRPr>
    </a:lvl7pPr>
    <a:lvl8pPr marL="6399530" algn="l" defTabSz="913765" rtl="0" eaLnBrk="1" latinLnBrk="0" hangingPunct="1">
      <a:defRPr sz="2400" kern="1200">
        <a:solidFill>
          <a:schemeClr val="tx1"/>
        </a:solidFill>
        <a:latin typeface="+mn-lt"/>
        <a:ea typeface="+mn-ea"/>
        <a:cs typeface="+mn-cs"/>
      </a:defRPr>
    </a:lvl8pPr>
    <a:lvl9pPr marL="7313930" algn="l" defTabSz="913765"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t>
            </a:r>
            <a:r>
              <a:rPr lang="zh-CN" altLang="en-US"/>
              <a:t>婷婷</a:t>
            </a:r>
            <a:r>
              <a:rPr lang="en-US" altLang="zh-CN"/>
              <a:t>]</a:t>
            </a:r>
            <a:r>
              <a:rPr lang="zh-CN" altLang="en-US"/>
              <a:t>旗舰店</a:t>
            </a:r>
            <a:r>
              <a:rPr lang="en-US" altLang="zh-CN"/>
              <a:t>https://[</a:t>
            </a:r>
            <a:r>
              <a:rPr lang="zh-CN" altLang="en-US"/>
              <a:t>婷婷</a:t>
            </a:r>
            <a:r>
              <a:rPr lang="en-US" altLang="zh-CN"/>
              <a:t>]</a:t>
            </a:r>
          </a:p>
        </p:txBody>
      </p:sp>
      <p:sp>
        <p:nvSpPr>
          <p:cNvPr id="4" name="Slide Number Placeholder 3"/>
          <p:cNvSpPr>
            <a:spLocks noGrp="1"/>
          </p:cNvSpPr>
          <p:nvPr>
            <p:ph type="sldNum" sz="quarter" idx="10"/>
          </p:nvPr>
        </p:nvSpPr>
        <p:spPr/>
        <p:txBody>
          <a:bodyPr/>
          <a:lstStyle/>
          <a:p>
            <a:fld id="{45C73934-D492-4443-9427-018DE5D6DDA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5" y="-1"/>
            <a:ext cx="24377655" cy="9906001"/>
          </a:xfrm>
        </p:spPr>
        <p:txBody>
          <a:bodyPr rtlCol="0">
            <a:normAutofit/>
          </a:bodyPr>
          <a:lstStyle>
            <a:lvl1pPr marL="0" indent="0">
              <a:buNone/>
              <a:defRPr sz="2000">
                <a:latin typeface="Calibri Light"/>
                <a:cs typeface="Calibri Light"/>
              </a:defRPr>
            </a:lvl1pPr>
          </a:lstStyle>
          <a:p>
            <a:pPr lvl="0"/>
            <a:endParaRPr lang="en-US" noProof="0"/>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2" name="TextBox 11"/>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3466624" y="5433034"/>
            <a:ext cx="1481328" cy="4244366"/>
          </a:xfrm>
        </p:spPr>
        <p:txBody>
          <a:bodyPr>
            <a:normAutofit/>
          </a:bodyPr>
          <a:lstStyle>
            <a:lvl1pPr marL="0" indent="0">
              <a:buNone/>
              <a:defRPr sz="1400"/>
            </a:lvl1pPr>
          </a:lstStyle>
          <a:p>
            <a:endParaRPr lang="en-US"/>
          </a:p>
        </p:txBody>
      </p:sp>
      <p:sp>
        <p:nvSpPr>
          <p:cNvPr id="15" name="Picture Placeholder 16"/>
          <p:cNvSpPr>
            <a:spLocks noGrp="1"/>
          </p:cNvSpPr>
          <p:nvPr>
            <p:ph type="pic" sz="quarter" idx="13"/>
          </p:nvPr>
        </p:nvSpPr>
        <p:spPr>
          <a:xfrm>
            <a:off x="8605595" y="5433034"/>
            <a:ext cx="1567105" cy="4244366"/>
          </a:xfrm>
        </p:spPr>
        <p:txBody>
          <a:bodyPr>
            <a:normAutofit/>
          </a:bodyPr>
          <a:lstStyle>
            <a:lvl1pPr marL="0" indent="0">
              <a:buNone/>
              <a:defRPr sz="1400"/>
            </a:lvl1pPr>
          </a:lstStyle>
          <a:p>
            <a:endParaRPr lang="en-US"/>
          </a:p>
        </p:txBody>
      </p:sp>
      <p:sp>
        <p:nvSpPr>
          <p:cNvPr id="17" name="Picture Placeholder 16"/>
          <p:cNvSpPr>
            <a:spLocks noGrp="1"/>
          </p:cNvSpPr>
          <p:nvPr>
            <p:ph type="pic" sz="quarter" idx="10"/>
          </p:nvPr>
        </p:nvSpPr>
        <p:spPr>
          <a:xfrm>
            <a:off x="5290574" y="4971515"/>
            <a:ext cx="3024869" cy="5480585"/>
          </a:xfrm>
        </p:spPr>
        <p:txBody>
          <a:bodyPr>
            <a:normAutofit/>
          </a:bodyPr>
          <a:lstStyle>
            <a:lvl1pPr marL="0" indent="0">
              <a:buNone/>
              <a:defRPr sz="1400"/>
            </a:lvl1pPr>
          </a:lstStyle>
          <a:p>
            <a:endParaRPr lang="en-US"/>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2406295" y="5008698"/>
            <a:ext cx="2762781" cy="4905812"/>
          </a:xfrm>
        </p:spPr>
        <p:txBody>
          <a:bodyPr>
            <a:normAutofit/>
          </a:bodyPr>
          <a:lstStyle>
            <a:lvl1pPr marL="0" indent="0">
              <a:buNone/>
              <a:defRPr sz="2200">
                <a:solidFill>
                  <a:schemeClr val="tx1">
                    <a:lumMod val="50000"/>
                    <a:lumOff val="50000"/>
                  </a:schemeClr>
                </a:solidFill>
              </a:defRPr>
            </a:lvl1pPr>
          </a:lstStyle>
          <a:p>
            <a:endParaRPr lang="en-US"/>
          </a:p>
        </p:txBody>
      </p:sp>
      <p:sp>
        <p:nvSpPr>
          <p:cNvPr id="12" name="Picture Placeholder 9"/>
          <p:cNvSpPr>
            <a:spLocks noGrp="1"/>
          </p:cNvSpPr>
          <p:nvPr>
            <p:ph type="pic" sz="quarter" idx="11"/>
          </p:nvPr>
        </p:nvSpPr>
        <p:spPr>
          <a:xfrm>
            <a:off x="9666174" y="5008698"/>
            <a:ext cx="2762781" cy="4905812"/>
          </a:xfrm>
        </p:spPr>
        <p:txBody>
          <a:bodyPr>
            <a:normAutofit/>
          </a:bodyPr>
          <a:lstStyle>
            <a:lvl1pPr marL="0" indent="0">
              <a:buNone/>
              <a:defRPr sz="2200">
                <a:solidFill>
                  <a:schemeClr val="tx1">
                    <a:lumMod val="50000"/>
                    <a:lumOff val="50000"/>
                  </a:schemeClr>
                </a:solidFill>
              </a:defRPr>
            </a:lvl1pPr>
          </a:lstStyle>
          <a:p>
            <a:endParaRPr lang="en-US"/>
          </a:p>
        </p:txBody>
      </p:sp>
      <p:sp>
        <p:nvSpPr>
          <p:cNvPr id="15" name="Picture Placeholder 9"/>
          <p:cNvSpPr>
            <a:spLocks noGrp="1"/>
          </p:cNvSpPr>
          <p:nvPr>
            <p:ph type="pic" sz="quarter" idx="12"/>
          </p:nvPr>
        </p:nvSpPr>
        <p:spPr>
          <a:xfrm>
            <a:off x="17037455" y="5008698"/>
            <a:ext cx="2762781" cy="4905812"/>
          </a:xfrm>
        </p:spPr>
        <p:txBody>
          <a:bodyPr>
            <a:normAutofit/>
          </a:bodyPr>
          <a:lstStyle>
            <a:lvl1pPr marL="0" indent="0">
              <a:buNone/>
              <a:defRPr sz="2200">
                <a:solidFill>
                  <a:schemeClr val="tx1">
                    <a:lumMod val="50000"/>
                    <a:lumOff val="50000"/>
                  </a:schemeClr>
                </a:solidFill>
              </a:defRPr>
            </a:lvl1pPr>
          </a:lstStyle>
          <a:p>
            <a:endParaRPr lang="en-US"/>
          </a:p>
        </p:txBody>
      </p:sp>
      <p:sp>
        <p:nvSpPr>
          <p:cNvPr id="13"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4"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6"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7"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8" name="Teardrop 17"/>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9" name="TextBox 18"/>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21" name="TextBox 20"/>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24399930" cy="13716001"/>
          </a:xfrm>
        </p:spPr>
        <p:txBody>
          <a:bodyPr>
            <a:normAutofit/>
          </a:bodyPr>
          <a:lstStyle>
            <a:lvl1pPr marL="0" indent="0">
              <a:buNone/>
              <a:defRPr sz="3200">
                <a:latin typeface="Calibri Light"/>
                <a:cs typeface="Calibri Light"/>
              </a:defRPr>
            </a:lvl1pPr>
          </a:lstStyle>
          <a:p>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5" y="-1"/>
            <a:ext cx="24377655" cy="6460437"/>
          </a:xfrm>
        </p:spPr>
        <p:txBody>
          <a:bodyPr rtlCol="0">
            <a:normAutofit/>
          </a:bodyPr>
          <a:lstStyle>
            <a:lvl1pPr marL="0" indent="0">
              <a:buNone/>
              <a:defRPr sz="2000">
                <a:latin typeface="Calibri Light"/>
                <a:cs typeface="Calibri Light"/>
              </a:defRPr>
            </a:lvl1pPr>
          </a:lstStyle>
          <a:p>
            <a:pPr lvl="0"/>
            <a:endParaRPr lang="en-US" noProof="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Calibri Light"/>
                <a:cs typeface="Calibri Light"/>
              </a:defRPr>
            </a:lvl1pPr>
          </a:lstStyle>
          <a:p>
            <a:pPr lvl="0"/>
            <a:endParaRPr lang="en-US" noProof="0"/>
          </a:p>
        </p:txBody>
      </p:sp>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
        <p:nvSpPr>
          <p:cNvPr id="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3"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6" name="Teardrop 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7" name="TextBox 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8" name="TextBox 7"/>
          <p:cNvSpPr txBox="1"/>
          <p:nvPr userDrawn="1"/>
        </p:nvSpPr>
        <p:spPr>
          <a:xfrm>
            <a:off x="1625380" y="12834421"/>
            <a:ext cx="3655098" cy="461665"/>
          </a:xfrm>
          <a:prstGeom prst="rect">
            <a:avLst/>
          </a:prstGeom>
          <a:noFill/>
        </p:spPr>
        <p:txBody>
          <a:bodyPr wrap="square" rtlCol="0">
            <a:spAutoFit/>
          </a:bodyPr>
          <a:lstStyle/>
          <a:p>
            <a:r>
              <a:rPr lang="id-ID" sz="2400" b="1">
                <a:solidFill>
                  <a:schemeClr val="bg1"/>
                </a:solidFill>
                <a:latin typeface="Lato Regular"/>
                <a:cs typeface="Lato Regular"/>
              </a:rPr>
              <a:t>Izabal</a:t>
            </a:r>
            <a:r>
              <a:rPr lang="id-ID" sz="2400" b="1">
                <a:solidFill>
                  <a:schemeClr val="bg1"/>
                </a:solidFill>
                <a:latin typeface="+mj-lt"/>
              </a:rPr>
              <a:t> </a:t>
            </a:r>
            <a:r>
              <a:rPr lang="id-ID" sz="2400" b="0">
                <a:solidFill>
                  <a:schemeClr val="bg1"/>
                </a:solidFill>
                <a:latin typeface="Calibri Light"/>
                <a:cs typeface="Calibri Light"/>
              </a:rPr>
              <a:t>Slides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7995777" y="4057984"/>
            <a:ext cx="2810265" cy="4965334"/>
          </a:xfrm>
        </p:spPr>
        <p:txBody>
          <a:bodyPr>
            <a:normAutofit/>
          </a:bodyPr>
          <a:lstStyle>
            <a:lvl1pPr marL="0" indent="0">
              <a:buNone/>
              <a:defRPr sz="2800">
                <a:solidFill>
                  <a:schemeClr val="tx1">
                    <a:lumMod val="50000"/>
                    <a:lumOff val="50000"/>
                  </a:schemeClr>
                </a:solidFill>
              </a:defRPr>
            </a:lvl1pPr>
          </a:lstStyle>
          <a:p>
            <a:endParaRPr lang="en-US"/>
          </a:p>
        </p:txBody>
      </p:sp>
      <p:sp>
        <p:nvSpPr>
          <p:cNvPr id="9" name="Picture Placeholder 9"/>
          <p:cNvSpPr>
            <a:spLocks noGrp="1"/>
          </p:cNvSpPr>
          <p:nvPr>
            <p:ph type="pic" sz="quarter" idx="11"/>
          </p:nvPr>
        </p:nvSpPr>
        <p:spPr>
          <a:xfrm>
            <a:off x="13632752" y="4102544"/>
            <a:ext cx="2810265" cy="4965334"/>
          </a:xfrm>
        </p:spPr>
        <p:txBody>
          <a:bodyPr>
            <a:normAutofit/>
          </a:bodyPr>
          <a:lstStyle>
            <a:lvl1pPr marL="0" indent="0">
              <a:buNone/>
              <a:defRPr sz="2800">
                <a:solidFill>
                  <a:schemeClr val="tx1">
                    <a:lumMod val="50000"/>
                    <a:lumOff val="50000"/>
                  </a:schemeClr>
                </a:solidFill>
              </a:defRPr>
            </a:lvl1pPr>
          </a:lstStyle>
          <a:p>
            <a:endParaRPr lang="en-US"/>
          </a:p>
        </p:txBody>
      </p:sp>
      <p:sp>
        <p:nvSpPr>
          <p:cNvPr id="11"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7956667" y="5627022"/>
            <a:ext cx="8357714" cy="6228342"/>
          </a:xfrm>
        </p:spPr>
        <p:txBody>
          <a:bodyPr>
            <a:normAutofit/>
          </a:bodyPr>
          <a:lstStyle>
            <a:lvl1pPr marL="0" indent="0">
              <a:buNone/>
              <a:defRPr sz="2000">
                <a:latin typeface="Calibri Light"/>
                <a:cs typeface="Calibri Light"/>
              </a:defRPr>
            </a:lvl1pPr>
          </a:lstStyle>
          <a:p>
            <a:endParaRPr lang="en-US"/>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2186981" y="4979760"/>
            <a:ext cx="5990496" cy="3710009"/>
          </a:xfrm>
        </p:spPr>
        <p:txBody>
          <a:bodyPr>
            <a:normAutofit/>
          </a:bodyPr>
          <a:lstStyle>
            <a:lvl1pPr marL="0" indent="0">
              <a:buNone/>
              <a:defRPr sz="2000">
                <a:latin typeface="Calibri Light"/>
                <a:cs typeface="Calibri Light"/>
              </a:defRPr>
            </a:lvl1pPr>
          </a:lstStyle>
          <a:p>
            <a:endParaRPr lang="en-US"/>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9093939" y="6205678"/>
            <a:ext cx="5990496" cy="3710009"/>
          </a:xfrm>
        </p:spPr>
        <p:txBody>
          <a:bodyPr>
            <a:normAutofit/>
          </a:bodyPr>
          <a:lstStyle>
            <a:lvl1pPr marL="0" indent="0">
              <a:buNone/>
              <a:defRPr sz="2000">
                <a:latin typeface="Calibri Light"/>
                <a:cs typeface="Calibri Light"/>
              </a:defRPr>
            </a:lvl1pPr>
          </a:lstStyle>
          <a:p>
            <a:endParaRPr lang="en-US"/>
          </a:p>
        </p:txBody>
      </p:sp>
      <p:sp>
        <p:nvSpPr>
          <p:cNvPr id="10"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1"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6997609" y="3103928"/>
            <a:ext cx="1261872" cy="1261872"/>
          </a:xfrm>
        </p:spPr>
        <p:txBody>
          <a:bodyPr>
            <a:normAutofit/>
          </a:bodyPr>
          <a:lstStyle>
            <a:lvl1pPr marL="0" indent="0">
              <a:buNone/>
              <a:defRPr sz="1200">
                <a:latin typeface="Calibri Light"/>
                <a:cs typeface="Calibri Light"/>
              </a:defRPr>
            </a:lvl1pPr>
          </a:lstStyle>
          <a:p>
            <a:endParaRPr lang="en-US"/>
          </a:p>
        </p:txBody>
      </p:sp>
      <p:sp>
        <p:nvSpPr>
          <p:cNvPr id="14" name="Picture Placeholder 2"/>
          <p:cNvSpPr>
            <a:spLocks noGrp="1" noChangeAspect="1"/>
          </p:cNvSpPr>
          <p:nvPr>
            <p:ph type="pic" sz="quarter" idx="12"/>
          </p:nvPr>
        </p:nvSpPr>
        <p:spPr>
          <a:xfrm>
            <a:off x="10585516" y="3099321"/>
            <a:ext cx="1261872" cy="1261872"/>
          </a:xfrm>
        </p:spPr>
        <p:txBody>
          <a:bodyPr>
            <a:normAutofit/>
          </a:bodyPr>
          <a:lstStyle>
            <a:lvl1pPr marL="0" indent="0">
              <a:buNone/>
              <a:defRPr sz="1200">
                <a:latin typeface="Calibri Light"/>
                <a:cs typeface="Calibri Light"/>
              </a:defRPr>
            </a:lvl1pPr>
          </a:lstStyle>
          <a:p>
            <a:endParaRPr lang="en-US"/>
          </a:p>
        </p:txBody>
      </p:sp>
      <p:sp>
        <p:nvSpPr>
          <p:cNvPr id="18" name="Picture Placeholder 2"/>
          <p:cNvSpPr>
            <a:spLocks noGrp="1" noChangeAspect="1"/>
          </p:cNvSpPr>
          <p:nvPr>
            <p:ph type="pic" sz="quarter" idx="13"/>
          </p:nvPr>
        </p:nvSpPr>
        <p:spPr>
          <a:xfrm>
            <a:off x="13778261" y="3103928"/>
            <a:ext cx="1261872" cy="1261872"/>
          </a:xfrm>
        </p:spPr>
        <p:txBody>
          <a:bodyPr>
            <a:normAutofit/>
          </a:bodyPr>
          <a:lstStyle>
            <a:lvl1pPr marL="0" indent="0">
              <a:buNone/>
              <a:defRPr sz="1200">
                <a:latin typeface="Calibri Light"/>
                <a:cs typeface="Calibri Light"/>
              </a:defRPr>
            </a:lvl1pPr>
          </a:lstStyle>
          <a:p>
            <a:endParaRPr lang="en-US"/>
          </a:p>
        </p:txBody>
      </p:sp>
      <p:sp>
        <p:nvSpPr>
          <p:cNvPr id="19" name="Picture Placeholder 2"/>
          <p:cNvSpPr>
            <a:spLocks noGrp="1" noChangeAspect="1"/>
          </p:cNvSpPr>
          <p:nvPr>
            <p:ph type="pic" sz="quarter" idx="14"/>
          </p:nvPr>
        </p:nvSpPr>
        <p:spPr>
          <a:xfrm>
            <a:off x="16888617" y="3099321"/>
            <a:ext cx="1261872" cy="1261872"/>
          </a:xfrm>
        </p:spPr>
        <p:txBody>
          <a:bodyPr>
            <a:normAutofit/>
          </a:bodyPr>
          <a:lstStyle>
            <a:lvl1pPr marL="0" indent="0">
              <a:buNone/>
              <a:defRPr sz="1200">
                <a:latin typeface="Calibri Light"/>
                <a:cs typeface="Calibri Light"/>
              </a:defRPr>
            </a:lvl1pPr>
          </a:lstStyle>
          <a:p>
            <a:endParaRPr lang="en-US"/>
          </a:p>
        </p:txBody>
      </p:sp>
      <p:sp>
        <p:nvSpPr>
          <p:cNvPr id="20" name="Picture Placeholder 2"/>
          <p:cNvSpPr>
            <a:spLocks noGrp="1" noChangeAspect="1"/>
          </p:cNvSpPr>
          <p:nvPr>
            <p:ph type="pic" sz="quarter" idx="15"/>
          </p:nvPr>
        </p:nvSpPr>
        <p:spPr>
          <a:xfrm>
            <a:off x="19793958" y="3103928"/>
            <a:ext cx="1261872" cy="1261872"/>
          </a:xfrm>
        </p:spPr>
        <p:txBody>
          <a:bodyPr>
            <a:normAutofit/>
          </a:bodyPr>
          <a:lstStyle>
            <a:lvl1pPr marL="0" indent="0">
              <a:buNone/>
              <a:defRPr sz="1200">
                <a:latin typeface="Calibri Light"/>
                <a:cs typeface="Calibri Light"/>
              </a:defRPr>
            </a:lvl1pPr>
          </a:lstStyle>
          <a:p>
            <a:endParaRPr lang="en-US"/>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2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22" name="Teardrop 2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23" name="TextBox 2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25" name="TextBox 24"/>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31" name="Picture Placeholder 2"/>
          <p:cNvSpPr>
            <a:spLocks noGrp="1"/>
          </p:cNvSpPr>
          <p:nvPr>
            <p:ph type="pic" sz="quarter" idx="23" hasCustomPrompt="1"/>
          </p:nvPr>
        </p:nvSpPr>
        <p:spPr>
          <a:xfrm>
            <a:off x="3189847" y="8070082"/>
            <a:ext cx="5971032" cy="4130738"/>
          </a:xfrm>
        </p:spPr>
        <p:txBody>
          <a:bodyPr anchor="t"/>
          <a:lstStyle>
            <a:lvl1pPr marL="0" indent="0" algn="ctr">
              <a:buNone/>
              <a:defRPr/>
            </a:lvl1pPr>
          </a:lstStyle>
          <a:p>
            <a:r>
              <a:rPr lang="en-US"/>
              <a:t>Drag picture to placeholder or click icon to add</a:t>
            </a:r>
            <a:endParaRPr lang="id-ID"/>
          </a:p>
        </p:txBody>
      </p:sp>
      <p:sp>
        <p:nvSpPr>
          <p:cNvPr id="32" name="Picture Placeholder 2"/>
          <p:cNvSpPr>
            <a:spLocks noGrp="1"/>
          </p:cNvSpPr>
          <p:nvPr>
            <p:ph type="pic" sz="quarter" idx="24" hasCustomPrompt="1"/>
          </p:nvPr>
        </p:nvSpPr>
        <p:spPr>
          <a:xfrm>
            <a:off x="9206200" y="2811131"/>
            <a:ext cx="5967447" cy="4130738"/>
          </a:xfrm>
        </p:spPr>
        <p:txBody>
          <a:bodyPr anchor="t"/>
          <a:lstStyle>
            <a:lvl1pPr marL="0" indent="0" algn="ctr">
              <a:buNone/>
              <a:defRPr/>
            </a:lvl1pPr>
          </a:lstStyle>
          <a:p>
            <a:r>
              <a:rPr lang="en-US"/>
              <a:t>Drag picture to placeholder or click icon to add</a:t>
            </a:r>
            <a:endParaRPr lang="id-ID"/>
          </a:p>
        </p:txBody>
      </p:sp>
      <p:sp>
        <p:nvSpPr>
          <p:cNvPr id="33" name="Picture Placeholder 2"/>
          <p:cNvSpPr>
            <a:spLocks noGrp="1"/>
          </p:cNvSpPr>
          <p:nvPr>
            <p:ph type="pic" sz="quarter" idx="25" hasCustomPrompt="1"/>
          </p:nvPr>
        </p:nvSpPr>
        <p:spPr>
          <a:xfrm>
            <a:off x="15199521" y="8070082"/>
            <a:ext cx="5971032" cy="4130738"/>
          </a:xfrm>
        </p:spPr>
        <p:txBody>
          <a:bodyPr anchor="t"/>
          <a:lstStyle>
            <a:lvl1pPr marL="0" indent="0" algn="ctr">
              <a:buNone/>
              <a:defRPr/>
            </a:lvl1pPr>
          </a:lstStyle>
          <a:p>
            <a:r>
              <a:rPr lang="en-US"/>
              <a:t>Drag picture to placeholder or click icon to add</a:t>
            </a:r>
            <a:endParaRPr lang="id-ID"/>
          </a:p>
        </p:txBody>
      </p:sp>
      <p:sp>
        <p:nvSpPr>
          <p:cNvPr id="8"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4"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5" name="Teardrop 14"/>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6" name="TextBox 15"/>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1727869" y="3936081"/>
            <a:ext cx="10099006" cy="7219030"/>
          </a:xfrm>
        </p:spPr>
        <p:txBody>
          <a:bodyPr>
            <a:normAutofit/>
          </a:bodyPr>
          <a:lstStyle>
            <a:lvl1pPr marL="0" indent="0">
              <a:buNone/>
              <a:defRPr sz="3200">
                <a:latin typeface="Calibri Light"/>
                <a:cs typeface="Calibri Light"/>
              </a:defRPr>
            </a:lvl1pPr>
          </a:lstStyle>
          <a:p>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24377650" cy="8229600"/>
          </a:xfrm>
        </p:spPr>
        <p:txBody>
          <a:bodyPr>
            <a:normAutofit/>
          </a:bodyPr>
          <a:lstStyle>
            <a:lvl1pPr>
              <a:defRPr sz="3600"/>
            </a:lvl1pPr>
          </a:lstStyle>
          <a:p>
            <a:endParaRPr lang="en-US"/>
          </a:p>
        </p:txBody>
      </p:sp>
      <p:sp>
        <p:nvSpPr>
          <p:cNvPr id="4"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0" name="TextBox 9"/>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a:t>Drag  Your Picture Here</a:t>
            </a:r>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a:t>Drag  Your Picture Here</a:t>
            </a:r>
          </a:p>
          <a:p>
            <a:endParaRPr lang="en-US"/>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a:t>Drag  Your Picture Here</a:t>
            </a:r>
          </a:p>
          <a:p>
            <a:endParaRPr lang="en-US"/>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a:t>Drag  Your Picture Here</a:t>
            </a:r>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a:t>Drag  Your Picture Here</a:t>
            </a:r>
          </a:p>
          <a:p>
            <a:endParaRPr lang="en-US"/>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165" rtl="0" eaLnBrk="1" fontAlgn="auto" latinLnBrk="0" hangingPunct="1">
              <a:lnSpc>
                <a:spcPct val="130000"/>
              </a:lnSpc>
              <a:spcBef>
                <a:spcPts val="2000"/>
              </a:spcBef>
              <a:spcAft>
                <a:spcPts val="0"/>
              </a:spcAft>
              <a:buClrTx/>
              <a:buSzTx/>
              <a:buFont typeface="Arial" panose="020B0604020202020204" pitchFamily="34" charset="0"/>
              <a:buNone/>
              <a:defRPr sz="2400"/>
            </a:lvl1pPr>
          </a:lstStyle>
          <a:p>
            <a:r>
              <a:rPr lang="en-US"/>
              <a:t>Drag  Your Picture Here</a:t>
            </a:r>
          </a:p>
          <a:p>
            <a:endParaRPr lang="en-US"/>
          </a:p>
        </p:txBody>
      </p:sp>
      <p:sp>
        <p:nvSpPr>
          <p:cNvPr id="1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9" name="Teardrop 18"/>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20" name="TextBox 19"/>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22" name="TextBox 21"/>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Meet_the_team1">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2579913"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a:p>
        </p:txBody>
      </p:sp>
      <p:sp>
        <p:nvSpPr>
          <p:cNvPr id="18" name="Picture Placeholder 22"/>
          <p:cNvSpPr>
            <a:spLocks noGrp="1"/>
          </p:cNvSpPr>
          <p:nvPr>
            <p:ph type="pic" sz="quarter" idx="15"/>
          </p:nvPr>
        </p:nvSpPr>
        <p:spPr>
          <a:xfrm>
            <a:off x="779146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a:p>
        </p:txBody>
      </p:sp>
      <p:sp>
        <p:nvSpPr>
          <p:cNvPr id="19" name="Picture Placeholder 22"/>
          <p:cNvSpPr>
            <a:spLocks noGrp="1"/>
          </p:cNvSpPr>
          <p:nvPr>
            <p:ph type="pic" sz="quarter" idx="16"/>
          </p:nvPr>
        </p:nvSpPr>
        <p:spPr>
          <a:xfrm>
            <a:off x="13096308"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a:p>
        </p:txBody>
      </p:sp>
      <p:sp>
        <p:nvSpPr>
          <p:cNvPr id="20" name="Picture Placeholder 22"/>
          <p:cNvSpPr>
            <a:spLocks noGrp="1"/>
          </p:cNvSpPr>
          <p:nvPr>
            <p:ph type="pic" sz="quarter" idx="17"/>
          </p:nvPr>
        </p:nvSpPr>
        <p:spPr>
          <a:xfrm>
            <a:off x="18265385" y="4265906"/>
            <a:ext cx="3643949" cy="3649132"/>
          </a:xfrm>
        </p:spPr>
        <p:txBody>
          <a:bodyPr>
            <a:normAutofit/>
          </a:bodyPr>
          <a:lstStyle>
            <a:lvl1pPr marL="0" indent="0">
              <a:buNone/>
              <a:defRPr sz="3200">
                <a:solidFill>
                  <a:schemeClr val="bg1"/>
                </a:solidFill>
                <a:latin typeface="Calibri Light"/>
                <a:cs typeface="Calibri Light"/>
              </a:defRPr>
            </a:lvl1pPr>
          </a:lstStyle>
          <a:p>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4"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5"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6" name="Teardrop 15"/>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7" name="TextBox 16"/>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3" name="TextBox 12"/>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5" name="Picture Placeholder 22"/>
          <p:cNvSpPr>
            <a:spLocks noGrp="1"/>
          </p:cNvSpPr>
          <p:nvPr>
            <p:ph type="pic" sz="quarter" idx="14"/>
          </p:nvPr>
        </p:nvSpPr>
        <p:spPr>
          <a:xfrm>
            <a:off x="1976453" y="3642013"/>
            <a:ext cx="3643949" cy="3649132"/>
          </a:xfrm>
        </p:spPr>
        <p:txBody>
          <a:bodyPr>
            <a:normAutofit/>
          </a:bodyPr>
          <a:lstStyle>
            <a:lvl1pPr marL="0" indent="0">
              <a:buNone/>
              <a:defRPr sz="3200">
                <a:solidFill>
                  <a:schemeClr val="bg1"/>
                </a:solidFill>
                <a:latin typeface="Calibri Light"/>
                <a:cs typeface="Calibri Light"/>
              </a:defRPr>
            </a:lvl1pPr>
          </a:lstStyle>
          <a:p>
            <a:endParaRPr lang="id-ID"/>
          </a:p>
        </p:txBody>
      </p:sp>
      <p:sp>
        <p:nvSpPr>
          <p:cNvPr id="6"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7"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8"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1" name="TextBox 10"/>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9" name="TextBox 8"/>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10" name="Teardrop 9"/>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1" name="TextBox 10"/>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0"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1"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2" name="Teardrop 11"/>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3" name="TextBox 12"/>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5" name="TextBox 14"/>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3176" y="3408812"/>
            <a:ext cx="24377651" cy="8043006"/>
          </a:xfrm>
          <a:effectLst/>
        </p:spPr>
        <p:txBody>
          <a:bodyPr>
            <a:normAutofit/>
          </a:bodyPr>
          <a:lstStyle>
            <a:lvl1pPr marL="0" indent="0">
              <a:buNone/>
              <a:defRPr sz="4200">
                <a:ln>
                  <a:noFill/>
                </a:ln>
                <a:solidFill>
                  <a:schemeClr val="bg1">
                    <a:lumMod val="85000"/>
                  </a:schemeClr>
                </a:solidFill>
              </a:defRPr>
            </a:lvl1pPr>
          </a:lstStyle>
          <a:p>
            <a:endParaRPr lang="en-US"/>
          </a:p>
        </p:txBody>
      </p:sp>
      <p:sp>
        <p:nvSpPr>
          <p:cNvPr id="7"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9"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6" name="TextBox 15"/>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14565321" y="5002448"/>
            <a:ext cx="6697751" cy="4170304"/>
          </a:xfrm>
        </p:spPr>
        <p:txBody>
          <a:bodyPr>
            <a:normAutofit/>
          </a:bodyPr>
          <a:lstStyle>
            <a:lvl1pPr marL="0" indent="0">
              <a:buNone/>
              <a:defRPr sz="2000">
                <a:solidFill>
                  <a:schemeClr val="tx1">
                    <a:lumMod val="50000"/>
                    <a:lumOff val="50000"/>
                  </a:schemeClr>
                </a:solidFill>
              </a:defRPr>
            </a:lvl1pPr>
          </a:lstStyle>
          <a:p>
            <a:endParaRPr lang="en-US"/>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1"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2"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3" name="Teardrop 12"/>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4" name="TextBox 13"/>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hasCustomPrompt="1"/>
          </p:nvPr>
        </p:nvSpPr>
        <p:spPr>
          <a:xfrm>
            <a:off x="23084" y="4391315"/>
            <a:ext cx="24377650" cy="4250174"/>
          </a:xfrm>
        </p:spPr>
        <p:txBody>
          <a:bodyPr anchor="t"/>
          <a:lstStyle>
            <a:lvl1pPr marL="0" indent="0" algn="ctr">
              <a:buNone/>
              <a:defRPr/>
            </a:lvl1pPr>
          </a:lstStyle>
          <a:p>
            <a:r>
              <a:rPr lang="en-US"/>
              <a:t>Drag picture to placeholder or click icon to add</a:t>
            </a:r>
            <a:endParaRPr lang="id-ID"/>
          </a:p>
        </p:txBody>
      </p:sp>
      <p:sp>
        <p:nvSpPr>
          <p:cNvPr id="9"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0"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2"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a:latin typeface="Calibri Light"/>
            </a:endParaRPr>
          </a:p>
        </p:txBody>
      </p:sp>
      <p:sp>
        <p:nvSpPr>
          <p:cNvPr id="13"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a:latin typeface="Calibri Light"/>
            </a:endParaRPr>
          </a:p>
        </p:txBody>
      </p:sp>
      <p:sp>
        <p:nvSpPr>
          <p:cNvPr id="14" name="Teardrop 13"/>
          <p:cNvSpPr/>
          <p:nvPr userDrawn="1"/>
        </p:nvSpPr>
        <p:spPr>
          <a:xfrm>
            <a:off x="23076810" y="811398"/>
            <a:ext cx="712976" cy="712954"/>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Light"/>
            </a:endParaRPr>
          </a:p>
        </p:txBody>
      </p:sp>
      <p:sp>
        <p:nvSpPr>
          <p:cNvPr id="15" name="TextBox 14"/>
          <p:cNvSpPr txBox="1"/>
          <p:nvPr userDrawn="1"/>
        </p:nvSpPr>
        <p:spPr>
          <a:xfrm>
            <a:off x="23056468" y="819678"/>
            <a:ext cx="792450" cy="615517"/>
          </a:xfrm>
          <a:prstGeom prst="rect">
            <a:avLst/>
          </a:prstGeom>
          <a:noFill/>
        </p:spPr>
        <p:txBody>
          <a:bodyPr wrap="none" lIns="182843" tIns="91422" rIns="182843" bIns="91422" rtlCol="0">
            <a:spAutoFit/>
          </a:bodyPr>
          <a:lstStyle/>
          <a:p>
            <a:pPr algn="ctr"/>
            <a:fld id="{260E2A6B-A809-4840-BF14-8648BC0BDF87}" type="slidenum">
              <a:rPr lang="id-ID" sz="2800" b="1" smtClean="0">
                <a:solidFill>
                  <a:schemeClr val="bg1"/>
                </a:solidFill>
                <a:latin typeface="Calibri Light"/>
                <a:cs typeface="Calibri Light"/>
              </a:rPr>
              <a:pPr algn="ctr"/>
              <a:t>‹#›</a:t>
            </a:fld>
            <a:endParaRPr lang="id-ID" sz="2800">
              <a:solidFill>
                <a:schemeClr val="bg1"/>
              </a:solidFill>
              <a:latin typeface="Calibri Light"/>
              <a:cs typeface="Calibri Light"/>
            </a:endParaRPr>
          </a:p>
        </p:txBody>
      </p:sp>
      <p:sp>
        <p:nvSpPr>
          <p:cNvPr id="17" name="TextBox 16"/>
          <p:cNvSpPr txBox="1"/>
          <p:nvPr userDrawn="1"/>
        </p:nvSpPr>
        <p:spPr>
          <a:xfrm>
            <a:off x="1625380" y="12834421"/>
            <a:ext cx="3655098" cy="461665"/>
          </a:xfrm>
          <a:prstGeom prst="rect">
            <a:avLst/>
          </a:prstGeom>
          <a:noFill/>
        </p:spPr>
        <p:txBody>
          <a:bodyPr wrap="square" rtlCol="0">
            <a:spAutoFit/>
          </a:bodyPr>
          <a:lstStyle/>
          <a:p>
            <a:r>
              <a:rPr lang="id-ID" sz="2400" b="1">
                <a:solidFill>
                  <a:schemeClr val="tx1"/>
                </a:solidFill>
                <a:latin typeface="Lato Regular"/>
                <a:cs typeface="Lato Regular"/>
              </a:rPr>
              <a:t>Commerce</a:t>
            </a:r>
            <a:r>
              <a:rPr lang="id-ID" sz="2400" b="1">
                <a:solidFill>
                  <a:schemeClr val="tx1"/>
                </a:solidFill>
                <a:latin typeface="+mj-lt"/>
              </a:rPr>
              <a:t> </a:t>
            </a:r>
            <a:r>
              <a:rPr lang="id-ID" sz="2400" b="0">
                <a:solidFill>
                  <a:schemeClr val="tx1"/>
                </a:solidFill>
                <a:latin typeface="Calibri Light"/>
                <a:cs typeface="Calibri Light"/>
              </a:rPr>
              <a:t>Slides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5" r:id="rId14"/>
    <p:sldLayoutId id="2147483666" r:id="rId15"/>
    <p:sldLayoutId id="2147483667" r:id="rId16"/>
    <p:sldLayoutId id="2147483670" r:id="rId17"/>
    <p:sldLayoutId id="2147483671" r:id="rId18"/>
    <p:sldLayoutId id="2147483673" r:id="rId19"/>
    <p:sldLayoutId id="2147483674" r:id="rId20"/>
    <p:sldLayoutId id="2147483675" r:id="rId21"/>
    <p:sldLayoutId id="2147483677" r:id="rId22"/>
    <p:sldLayoutId id="2147483683" r:id="rId23"/>
    <p:sldLayoutId id="2147483684" r:id="rId24"/>
  </p:sldLayoutIdLst>
  <p:hf hdr="0" ftr="0" dt="0"/>
  <p:txStyles>
    <p:titleStyle>
      <a:lvl1pPr algn="l" defTabSz="1828165"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200" indent="-457200" algn="l" defTabSz="1828165"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600" indent="-457200" algn="l" defTabSz="1828165"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365" indent="-457200" algn="l" defTabSz="1828165"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5" indent="-457200" algn="l" defTabSz="1828165"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4165" indent="-457200" algn="l" defTabSz="1828165"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5401"/>
            <a:ext cx="24377649" cy="13716000"/>
          </a:xfrm>
          <a:prstGeom prst="rect">
            <a:avLst/>
          </a:prstGeom>
          <a:solidFill>
            <a:srgbClr val="19232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p>
        </p:txBody>
      </p:sp>
      <p:grpSp>
        <p:nvGrpSpPr>
          <p:cNvPr id="2" name="Group 1"/>
          <p:cNvGrpSpPr/>
          <p:nvPr/>
        </p:nvGrpSpPr>
        <p:grpSpPr>
          <a:xfrm>
            <a:off x="2090577" y="1739258"/>
            <a:ext cx="20743144" cy="7213805"/>
            <a:chOff x="1861868" y="5170023"/>
            <a:chExt cx="20743144" cy="7213805"/>
          </a:xfrm>
        </p:grpSpPr>
        <p:sp>
          <p:nvSpPr>
            <p:cNvPr id="33" name="TextBox 32"/>
            <p:cNvSpPr txBox="1"/>
            <p:nvPr/>
          </p:nvSpPr>
          <p:spPr>
            <a:xfrm>
              <a:off x="1861868" y="5170023"/>
              <a:ext cx="20743144" cy="5201406"/>
            </a:xfrm>
            <a:prstGeom prst="rect">
              <a:avLst/>
            </a:prstGeom>
            <a:noFill/>
          </p:spPr>
          <p:txBody>
            <a:bodyPr wrap="square" lIns="91422" tIns="45711" rIns="91422" bIns="45711" rtlCol="0" anchor="t">
              <a:spAutoFit/>
            </a:bodyPr>
            <a:lstStyle/>
            <a:p>
              <a:pPr algn="ctr"/>
              <a:r>
                <a:rPr lang="id-ID" sz="16600" b="1" err="1">
                  <a:solidFill>
                    <a:schemeClr val="bg1"/>
                  </a:solidFill>
                  <a:latin typeface="Lato Regular"/>
                  <a:ea typeface="Lato Regular"/>
                  <a:cs typeface="Lato Regular"/>
                </a:rPr>
                <a:t>Factors</a:t>
              </a:r>
              <a:r>
                <a:rPr lang="id-ID" sz="16600" b="1">
                  <a:solidFill>
                    <a:schemeClr val="bg1"/>
                  </a:solidFill>
                  <a:latin typeface="Lato Regular"/>
                  <a:ea typeface="Lato Regular"/>
                  <a:cs typeface="Lato Regular"/>
                </a:rPr>
                <a:t> </a:t>
              </a:r>
              <a:r>
                <a:rPr lang="id-ID" sz="16600" b="1" err="1">
                  <a:solidFill>
                    <a:schemeClr val="bg1"/>
                  </a:solidFill>
                  <a:latin typeface="Lato Regular"/>
                  <a:ea typeface="Lato Regular"/>
                  <a:cs typeface="Lato Regular"/>
                </a:rPr>
                <a:t>Affecting</a:t>
              </a:r>
              <a:r>
                <a:rPr lang="id-ID" sz="16600" b="1">
                  <a:solidFill>
                    <a:schemeClr val="bg1"/>
                  </a:solidFill>
                  <a:latin typeface="Lato Regular"/>
                  <a:ea typeface="Lato Regular"/>
                  <a:cs typeface="Lato Regular"/>
                </a:rPr>
                <a:t> S5 </a:t>
              </a:r>
              <a:r>
                <a:rPr lang="id-ID" sz="16600" b="1" err="1">
                  <a:solidFill>
                    <a:schemeClr val="bg1"/>
                  </a:solidFill>
                  <a:latin typeface="Lato Regular"/>
                  <a:ea typeface="Lato Regular"/>
                  <a:cs typeface="Lato Regular"/>
                </a:rPr>
                <a:t>Score</a:t>
              </a:r>
              <a:r>
                <a:rPr lang="id-ID" sz="16600" b="1">
                  <a:solidFill>
                    <a:schemeClr val="bg1"/>
                  </a:solidFill>
                  <a:latin typeface="Lato Regular"/>
                  <a:ea typeface="Lato Regular"/>
                  <a:cs typeface="Lato Regular"/>
                </a:rPr>
                <a:t> Analysis</a:t>
              </a:r>
            </a:p>
          </p:txBody>
        </p:sp>
        <p:sp>
          <p:nvSpPr>
            <p:cNvPr id="34" name="Subtitle 2"/>
            <p:cNvSpPr txBox="1"/>
            <p:nvPr/>
          </p:nvSpPr>
          <p:spPr>
            <a:xfrm>
              <a:off x="2344992" y="11432998"/>
              <a:ext cx="19560764" cy="839116"/>
            </a:xfrm>
            <a:prstGeom prst="rect">
              <a:avLst/>
            </a:prstGeom>
          </p:spPr>
          <p:txBody>
            <a:bodyPr vert="horz" lIns="217490" tIns="108745" rIns="217490" bIns="108745" rtlCol="0" anchor="t">
              <a:no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panose="020B0306030504020204"/>
                  <a:ea typeface="+mn-ea"/>
                  <a:cs typeface="Open Sans Light" panose="020B0306030504020204"/>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r>
                <a:rPr lang="en-US" sz="3600">
                  <a:solidFill>
                    <a:schemeClr val="bg1"/>
                  </a:solidFill>
                  <a:latin typeface="Lato Light"/>
                  <a:cs typeface="Lato Light"/>
                </a:rPr>
                <a:t>Team: Data Daters</a:t>
              </a:r>
            </a:p>
          </p:txBody>
        </p:sp>
        <p:grpSp>
          <p:nvGrpSpPr>
            <p:cNvPr id="65" name="Group 64"/>
            <p:cNvGrpSpPr/>
            <p:nvPr/>
          </p:nvGrpSpPr>
          <p:grpSpPr>
            <a:xfrm>
              <a:off x="8895196" y="12228377"/>
              <a:ext cx="6135097" cy="155451"/>
              <a:chOff x="1763415" y="3203428"/>
              <a:chExt cx="2708725" cy="45720"/>
            </a:xfrm>
          </p:grpSpPr>
          <p:sp>
            <p:nvSpPr>
              <p:cNvPr id="67" name="Rectangle 66"/>
              <p:cNvSpPr/>
              <p:nvPr/>
            </p:nvSpPr>
            <p:spPr>
              <a:xfrm flipV="1">
                <a:off x="1763415" y="3203428"/>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68" name="Rectangle 67"/>
              <p:cNvSpPr/>
              <p:nvPr/>
            </p:nvSpPr>
            <p:spPr>
              <a:xfrm flipV="1">
                <a:off x="2302687" y="3203429"/>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69" name="Rectangle 68"/>
              <p:cNvSpPr/>
              <p:nvPr/>
            </p:nvSpPr>
            <p:spPr>
              <a:xfrm flipV="1">
                <a:off x="2847171" y="3203429"/>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0" name="Rectangle 69"/>
              <p:cNvSpPr/>
              <p:nvPr/>
            </p:nvSpPr>
            <p:spPr>
              <a:xfrm flipV="1">
                <a:off x="3392515" y="3203429"/>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1" name="Rectangle 70"/>
              <p:cNvSpPr/>
              <p:nvPr/>
            </p:nvSpPr>
            <p:spPr>
              <a:xfrm flipV="1">
                <a:off x="3931786" y="3203429"/>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sp>
        <p:nvSpPr>
          <p:cNvPr id="3" name="TextBox 2">
            <a:extLst>
              <a:ext uri="{FF2B5EF4-FFF2-40B4-BE49-F238E27FC236}">
                <a16:creationId xmlns:a16="http://schemas.microsoft.com/office/drawing/2014/main" id="{0813EA21-83E6-91EE-4F09-E4289453E9F2}"/>
              </a:ext>
            </a:extLst>
          </p:cNvPr>
          <p:cNvSpPr txBox="1"/>
          <p:nvPr/>
        </p:nvSpPr>
        <p:spPr>
          <a:xfrm>
            <a:off x="7480769" y="9211235"/>
            <a:ext cx="115148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rPr>
              <a:t>Members: </a:t>
            </a:r>
            <a:r>
              <a:rPr lang="en-GB" b="1" err="1">
                <a:solidFill>
                  <a:schemeClr val="bg1"/>
                </a:solidFill>
              </a:rPr>
              <a:t>Ruofan</a:t>
            </a:r>
            <a:r>
              <a:rPr lang="en-GB" b="1">
                <a:solidFill>
                  <a:schemeClr val="bg1"/>
                </a:solidFill>
              </a:rPr>
              <a:t> Bi (Pauline), </a:t>
            </a:r>
            <a:r>
              <a:rPr lang="en-GB" b="1" err="1">
                <a:solidFill>
                  <a:schemeClr val="bg1"/>
                </a:solidFill>
              </a:rPr>
              <a:t>Hanrui</a:t>
            </a:r>
            <a:r>
              <a:rPr lang="en-GB" b="1">
                <a:solidFill>
                  <a:schemeClr val="bg1"/>
                </a:solidFill>
              </a:rPr>
              <a:t> Dou (Lisa), </a:t>
            </a:r>
            <a:endParaRPr lang="en-US">
              <a:solidFill>
                <a:schemeClr val="bg1"/>
              </a:solidFill>
            </a:endParaRPr>
          </a:p>
          <a:p>
            <a:r>
              <a:rPr lang="en-GB" b="1">
                <a:solidFill>
                  <a:schemeClr val="bg1"/>
                </a:solidFill>
                <a:ea typeface="+mn-lt"/>
                <a:cs typeface="+mn-lt"/>
              </a:rPr>
              <a:t>                 Yao </a:t>
            </a:r>
            <a:r>
              <a:rPr lang="en-GB" b="1" err="1">
                <a:solidFill>
                  <a:schemeClr val="bg1"/>
                </a:solidFill>
                <a:ea typeface="+mn-lt"/>
                <a:cs typeface="+mn-lt"/>
              </a:rPr>
              <a:t>Yao</a:t>
            </a:r>
            <a:r>
              <a:rPr lang="en-GB" b="1">
                <a:solidFill>
                  <a:schemeClr val="bg1"/>
                </a:solidFill>
                <a:ea typeface="+mn-lt"/>
                <a:cs typeface="+mn-lt"/>
              </a:rPr>
              <a:t> (Lucy), Xuan Zhong (Grace)</a:t>
            </a:r>
            <a:endParaRPr lang="en-GB">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39573" y="488028"/>
            <a:ext cx="20937538" cy="2800767"/>
            <a:chOff x="1739573" y="511491"/>
            <a:chExt cx="20937538" cy="2800767"/>
          </a:xfrm>
        </p:grpSpPr>
        <p:sp>
          <p:nvSpPr>
            <p:cNvPr id="9" name="TextBox 8"/>
            <p:cNvSpPr txBox="1"/>
            <p:nvPr/>
          </p:nvSpPr>
          <p:spPr>
            <a:xfrm>
              <a:off x="1739573" y="511491"/>
              <a:ext cx="20937538" cy="2800767"/>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sz="8800" b="1" err="1">
                  <a:solidFill>
                    <a:schemeClr val="tx2"/>
                  </a:solidFill>
                  <a:latin typeface="Lato Regular"/>
                  <a:cs typeface="Lato Regular"/>
                </a:rPr>
                <a:t>Visualization</a:t>
              </a:r>
              <a:endParaRPr lang="id-ID" sz="8800" b="1">
                <a:solidFill>
                  <a:schemeClr val="tx2"/>
                </a:solidFill>
                <a:latin typeface="Lato Regular"/>
                <a:cs typeface="Lato Regular"/>
              </a:endParaRPr>
            </a:p>
            <a:p>
              <a:pPr algn="ctr"/>
              <a:endParaRPr lang="id-ID" sz="8800" b="1">
                <a:solidFill>
                  <a:schemeClr val="tx2"/>
                </a:solidFill>
                <a:latin typeface="Lato Regular"/>
                <a:cs typeface="Lato Regular"/>
              </a:endParaRPr>
            </a:p>
          </p:txBody>
        </p:sp>
        <p:grpSp>
          <p:nvGrpSpPr>
            <p:cNvPr id="11" name="Group 10"/>
            <p:cNvGrpSpPr/>
            <p:nvPr/>
          </p:nvGrpSpPr>
          <p:grpSpPr>
            <a:xfrm>
              <a:off x="10842089" y="1977406"/>
              <a:ext cx="2738812" cy="73151"/>
              <a:chOff x="1775295" y="2020905"/>
              <a:chExt cx="3631535" cy="45719"/>
            </a:xfrm>
          </p:grpSpPr>
          <p:sp>
            <p:nvSpPr>
              <p:cNvPr id="13" name="Rectangle 12"/>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 name="Rectangle 13"/>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5" name="Rectangle 14"/>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 name="Rectangle 15"/>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7" name="Rectangle 16"/>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8" name="Rectangle 17"/>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12" name="TextBox 11"/>
            <p:cNvSpPr txBox="1"/>
            <p:nvPr/>
          </p:nvSpPr>
          <p:spPr>
            <a:xfrm>
              <a:off x="1739573" y="2035007"/>
              <a:ext cx="20937538" cy="677108"/>
            </a:xfrm>
            <a:prstGeom prst="rect">
              <a:avLst/>
            </a:prstGeom>
            <a:noFill/>
          </p:spPr>
          <p:txBody>
            <a:bodyPr wrap="square" rtlCol="0">
              <a:spAutoFit/>
            </a:bodyPr>
            <a:lstStyle/>
            <a:p>
              <a:pPr algn="ctr"/>
              <a:r>
                <a:rPr lang="id-ID" sz="3800" err="1">
                  <a:solidFill>
                    <a:schemeClr val="bg1">
                      <a:lumMod val="75000"/>
                    </a:schemeClr>
                  </a:solidFill>
                  <a:latin typeface="Calibri Light"/>
                  <a:cs typeface="Calibri Light"/>
                </a:rPr>
                <a:t>How</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many</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times</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players</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click</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fact</a:t>
              </a:r>
              <a:r>
                <a:rPr lang="id-ID" sz="3800">
                  <a:solidFill>
                    <a:schemeClr val="bg1">
                      <a:lumMod val="75000"/>
                    </a:schemeClr>
                  </a:solidFill>
                  <a:latin typeface="Calibri Light"/>
                  <a:cs typeface="Calibri Light"/>
                </a:rPr>
                <a:t>’?</a:t>
              </a:r>
              <a:endParaRPr lang="id-ID" sz="3800">
                <a:solidFill>
                  <a:schemeClr val="accent1"/>
                </a:solidFill>
                <a:latin typeface="Calibri Light"/>
                <a:cs typeface="Calibri Light"/>
              </a:endParaRPr>
            </a:p>
          </p:txBody>
        </p:sp>
      </p:grpSp>
      <p:sp>
        <p:nvSpPr>
          <p:cNvPr id="20" name="TextBox 19"/>
          <p:cNvSpPr txBox="1"/>
          <p:nvPr/>
        </p:nvSpPr>
        <p:spPr>
          <a:xfrm>
            <a:off x="11713852" y="4652629"/>
            <a:ext cx="11070343" cy="6186309"/>
          </a:xfrm>
          <a:prstGeom prst="rect">
            <a:avLst/>
          </a:prstGeom>
          <a:noFill/>
        </p:spPr>
        <p:txBody>
          <a:bodyPr wrap="square" rtlCol="0">
            <a:spAutoFit/>
          </a:bodyPr>
          <a:lstStyle/>
          <a:p>
            <a:pPr marL="571500" indent="-571500">
              <a:buFont typeface="Arial" panose="020B0604020202020204" pitchFamily="34" charset="0"/>
              <a:buChar char="•"/>
            </a:pPr>
            <a:r>
              <a:rPr lang="en-CA" altLang="zh-CN"/>
              <a:t>This image shows about </a:t>
            </a:r>
            <a:r>
              <a:rPr lang="en-CA" altLang="zh-CN" b="1"/>
              <a:t>15 players </a:t>
            </a:r>
            <a:r>
              <a:rPr lang="en-CA" altLang="zh-CN"/>
              <a:t>clicked </a:t>
            </a:r>
            <a:r>
              <a:rPr lang="en-CA" altLang="zh-CN" b="1"/>
              <a:t>0-500 times</a:t>
            </a:r>
            <a:r>
              <a:rPr lang="en-CA" altLang="zh-CN"/>
              <a:t>; </a:t>
            </a:r>
          </a:p>
          <a:p>
            <a:pPr marL="571500" indent="-571500">
              <a:buFont typeface="Arial" panose="020B0604020202020204" pitchFamily="34" charset="0"/>
              <a:buChar char="•"/>
            </a:pPr>
            <a:r>
              <a:rPr lang="en-CA" altLang="zh-CN"/>
              <a:t>More than </a:t>
            </a:r>
            <a:r>
              <a:rPr lang="en-CA" altLang="zh-CN" b="1"/>
              <a:t>30 players </a:t>
            </a:r>
            <a:r>
              <a:rPr lang="en-CA" altLang="zh-CN"/>
              <a:t>clicked </a:t>
            </a:r>
            <a:r>
              <a:rPr lang="en-CA" altLang="zh-CN" b="1"/>
              <a:t>500-1000 times </a:t>
            </a:r>
            <a:r>
              <a:rPr lang="en-CA" altLang="zh-CN"/>
              <a:t>to see the 'fact ‘</a:t>
            </a:r>
          </a:p>
          <a:p>
            <a:pPr marL="571500" indent="-571500">
              <a:buFont typeface="Arial" panose="020B0604020202020204" pitchFamily="34" charset="0"/>
              <a:buChar char="•"/>
            </a:pPr>
            <a:r>
              <a:rPr lang="en-CA" altLang="zh-CN" b="1"/>
              <a:t>11 players </a:t>
            </a:r>
            <a:r>
              <a:rPr lang="en-CA" altLang="zh-CN"/>
              <a:t>viewed it </a:t>
            </a:r>
            <a:r>
              <a:rPr lang="en-CA" altLang="zh-CN" b="1"/>
              <a:t>1000-1500 times</a:t>
            </a:r>
            <a:r>
              <a:rPr lang="en-CA" altLang="zh-CN"/>
              <a:t>; </a:t>
            </a:r>
          </a:p>
          <a:p>
            <a:pPr marL="571500" indent="-571500">
              <a:buFont typeface="Arial" panose="020B0604020202020204" pitchFamily="34" charset="0"/>
              <a:buChar char="•"/>
            </a:pPr>
            <a:r>
              <a:rPr lang="en-CA" altLang="zh-CN"/>
              <a:t>Only </a:t>
            </a:r>
            <a:r>
              <a:rPr lang="en-CA" altLang="zh-CN" b="1"/>
              <a:t>two or three players </a:t>
            </a:r>
            <a:r>
              <a:rPr lang="en-CA" altLang="zh-CN"/>
              <a:t>viewed it </a:t>
            </a:r>
            <a:r>
              <a:rPr lang="en-CA" altLang="zh-CN" b="1"/>
              <a:t>1500-2000 times;</a:t>
            </a:r>
            <a:endParaRPr lang="en-CA" altLang="zh-CN"/>
          </a:p>
          <a:p>
            <a:pPr marL="571500" indent="-571500">
              <a:buFont typeface="Arial" panose="020B0604020202020204" pitchFamily="34" charset="0"/>
              <a:buChar char="•"/>
            </a:pPr>
            <a:r>
              <a:rPr lang="en-CA" altLang="zh-CN" b="1"/>
              <a:t>Only one player </a:t>
            </a:r>
            <a:r>
              <a:rPr lang="en-CA" altLang="zh-CN"/>
              <a:t>viewed it </a:t>
            </a:r>
            <a:r>
              <a:rPr lang="en-CA" altLang="zh-CN" b="1"/>
              <a:t>more than two thousand times</a:t>
            </a:r>
            <a:r>
              <a:rPr lang="en-CA" altLang="zh-CN"/>
              <a:t>. </a:t>
            </a:r>
          </a:p>
          <a:p>
            <a:pPr marL="571500" indent="-571500">
              <a:buFont typeface="Arial" panose="020B0604020202020204" pitchFamily="34" charset="0"/>
              <a:buChar char="•"/>
            </a:pPr>
            <a:r>
              <a:rPr lang="en-CA" altLang="zh-CN"/>
              <a:t>We can see that most players click on 'fact' is concentrated in</a:t>
            </a:r>
            <a:r>
              <a:rPr lang="en-CA" altLang="zh-CN" b="1"/>
              <a:t> 500-1000 times</a:t>
            </a:r>
            <a:r>
              <a:rPr lang="en-CA" altLang="zh-CN"/>
              <a:t>.</a:t>
            </a:r>
          </a:p>
        </p:txBody>
      </p:sp>
      <p:pic>
        <p:nvPicPr>
          <p:cNvPr id="2" name="图片 1">
            <a:extLst>
              <a:ext uri="{FF2B5EF4-FFF2-40B4-BE49-F238E27FC236}">
                <a16:creationId xmlns:a16="http://schemas.microsoft.com/office/drawing/2014/main" id="{72D0A9CA-B789-02FC-0E4C-65426E57B99F}"/>
              </a:ext>
            </a:extLst>
          </p:cNvPr>
          <p:cNvPicPr>
            <a:picLocks noChangeAspect="1"/>
          </p:cNvPicPr>
          <p:nvPr/>
        </p:nvPicPr>
        <p:blipFill>
          <a:blip r:embed="rId2"/>
          <a:stretch>
            <a:fillRect/>
          </a:stretch>
        </p:blipFill>
        <p:spPr>
          <a:xfrm>
            <a:off x="1369747" y="3288795"/>
            <a:ext cx="10140344" cy="8359979"/>
          </a:xfrm>
          <a:prstGeom prst="rect">
            <a:avLst/>
          </a:prstGeom>
        </p:spPr>
      </p:pic>
      <p:pic>
        <p:nvPicPr>
          <p:cNvPr id="21" name="图片 20" descr="背景图案&#10;&#10;低可信度描述已自动生成">
            <a:extLst>
              <a:ext uri="{FF2B5EF4-FFF2-40B4-BE49-F238E27FC236}">
                <a16:creationId xmlns:a16="http://schemas.microsoft.com/office/drawing/2014/main" id="{EDE7D31B-E331-8728-8F80-A48655507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extLst>
      <p:ext uri="{BB962C8B-B14F-4D97-AF65-F5344CB8AC3E}">
        <p14:creationId xmlns:p14="http://schemas.microsoft.com/office/powerpoint/2010/main" val="4452182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500"/>
                                        <p:tgtEl>
                                          <p:spTgt spid="20">
                                            <p:txEl>
                                              <p:pRg st="0" end="0"/>
                                            </p:txEl>
                                          </p:spTgt>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wipe(up)">
                                      <p:cBhvr>
                                        <p:cTn id="17" dur="500"/>
                                        <p:tgtEl>
                                          <p:spTgt spid="20">
                                            <p:txEl>
                                              <p:pRg st="1" end="1"/>
                                            </p:txEl>
                                          </p:spTgt>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0">
                                            <p:txEl>
                                              <p:pRg st="2" end="2"/>
                                            </p:txEl>
                                          </p:spTgt>
                                        </p:tgtEl>
                                        <p:attrNameLst>
                                          <p:attrName>style.visibility</p:attrName>
                                        </p:attrNameLst>
                                      </p:cBhvr>
                                      <p:to>
                                        <p:strVal val="visible"/>
                                      </p:to>
                                    </p:set>
                                    <p:animEffect transition="in" filter="wipe(up)">
                                      <p:cBhvr>
                                        <p:cTn id="21" dur="500"/>
                                        <p:tgtEl>
                                          <p:spTgt spid="20">
                                            <p:txEl>
                                              <p:pRg st="2" end="2"/>
                                            </p:txEl>
                                          </p:spTgt>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Effect transition="in" filter="wipe(up)">
                                      <p:cBhvr>
                                        <p:cTn id="25" dur="500"/>
                                        <p:tgtEl>
                                          <p:spTgt spid="20">
                                            <p:txEl>
                                              <p:pRg st="3" end="3"/>
                                            </p:txEl>
                                          </p:spTgt>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wipe(up)">
                                      <p:cBhvr>
                                        <p:cTn id="29" dur="500"/>
                                        <p:tgtEl>
                                          <p:spTgt spid="20">
                                            <p:txEl>
                                              <p:pRg st="4" end="4"/>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20">
                                            <p:txEl>
                                              <p:pRg st="5" end="5"/>
                                            </p:txEl>
                                          </p:spTgt>
                                        </p:tgtEl>
                                        <p:attrNameLst>
                                          <p:attrName>style.visibility</p:attrName>
                                        </p:attrNameLst>
                                      </p:cBhvr>
                                      <p:to>
                                        <p:strVal val="visible"/>
                                      </p:to>
                                    </p:set>
                                    <p:animEffect transition="in" filter="wipe(up)">
                                      <p:cBhvr>
                                        <p:cTn id="33"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39573" y="488028"/>
            <a:ext cx="20937538" cy="2800767"/>
            <a:chOff x="1739573" y="511491"/>
            <a:chExt cx="20937538" cy="2800767"/>
          </a:xfrm>
        </p:grpSpPr>
        <p:sp>
          <p:nvSpPr>
            <p:cNvPr id="9" name="TextBox 8"/>
            <p:cNvSpPr txBox="1"/>
            <p:nvPr/>
          </p:nvSpPr>
          <p:spPr>
            <a:xfrm>
              <a:off x="1739573" y="511491"/>
              <a:ext cx="20937538" cy="2800767"/>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sz="8800" b="1" err="1">
                  <a:solidFill>
                    <a:schemeClr val="tx2"/>
                  </a:solidFill>
                  <a:latin typeface="Lato Regular"/>
                  <a:cs typeface="Lato Regular"/>
                </a:rPr>
                <a:t>Visualization</a:t>
              </a:r>
              <a:endParaRPr lang="id-ID" sz="8800" b="1">
                <a:solidFill>
                  <a:schemeClr val="tx2"/>
                </a:solidFill>
                <a:latin typeface="Lato Regular"/>
                <a:cs typeface="Lato Regular"/>
              </a:endParaRPr>
            </a:p>
            <a:p>
              <a:pPr algn="ctr"/>
              <a:endParaRPr lang="id-ID" sz="8800" b="1">
                <a:solidFill>
                  <a:schemeClr val="tx2"/>
                </a:solidFill>
                <a:latin typeface="Lato Regular"/>
                <a:cs typeface="Lato Regular"/>
              </a:endParaRPr>
            </a:p>
          </p:txBody>
        </p:sp>
        <p:grpSp>
          <p:nvGrpSpPr>
            <p:cNvPr id="11" name="Group 10"/>
            <p:cNvGrpSpPr/>
            <p:nvPr/>
          </p:nvGrpSpPr>
          <p:grpSpPr>
            <a:xfrm>
              <a:off x="10842089" y="1977406"/>
              <a:ext cx="2738812" cy="73151"/>
              <a:chOff x="1775295" y="2020905"/>
              <a:chExt cx="3631535" cy="45719"/>
            </a:xfrm>
          </p:grpSpPr>
          <p:sp>
            <p:nvSpPr>
              <p:cNvPr id="13" name="Rectangle 12"/>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 name="Rectangle 13"/>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5" name="Rectangle 14"/>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 name="Rectangle 15"/>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7" name="Rectangle 16"/>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8" name="Rectangle 17"/>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12" name="TextBox 11"/>
            <p:cNvSpPr txBox="1"/>
            <p:nvPr/>
          </p:nvSpPr>
          <p:spPr>
            <a:xfrm>
              <a:off x="1739573" y="2035007"/>
              <a:ext cx="20937538" cy="677108"/>
            </a:xfrm>
            <a:prstGeom prst="rect">
              <a:avLst/>
            </a:prstGeom>
            <a:noFill/>
          </p:spPr>
          <p:txBody>
            <a:bodyPr wrap="square" rtlCol="0">
              <a:spAutoFit/>
            </a:bodyPr>
            <a:lstStyle/>
            <a:p>
              <a:pPr algn="ctr"/>
              <a:r>
                <a:rPr lang="id-ID" sz="3800" err="1">
                  <a:solidFill>
                    <a:schemeClr val="bg1">
                      <a:lumMod val="75000"/>
                    </a:schemeClr>
                  </a:solidFill>
                  <a:latin typeface="Calibri Light"/>
                  <a:cs typeface="Calibri Light"/>
                </a:rPr>
                <a:t>Distribution</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of</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difference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based</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on</a:t>
              </a:r>
              <a:r>
                <a:rPr lang="id-ID" sz="3800">
                  <a:solidFill>
                    <a:schemeClr val="bg1">
                      <a:lumMod val="75000"/>
                    </a:schemeClr>
                  </a:solidFill>
                  <a:latin typeface="Calibri Light"/>
                  <a:cs typeface="Calibri Light"/>
                </a:rPr>
                <a:t> Gender</a:t>
              </a:r>
              <a:endParaRPr lang="id-ID" sz="3800">
                <a:solidFill>
                  <a:schemeClr val="accent1"/>
                </a:solidFill>
                <a:latin typeface="Calibri Light"/>
                <a:cs typeface="Calibri Light"/>
              </a:endParaRPr>
            </a:p>
          </p:txBody>
        </p:sp>
      </p:grpSp>
      <p:sp>
        <p:nvSpPr>
          <p:cNvPr id="20" name="TextBox 19"/>
          <p:cNvSpPr txBox="1"/>
          <p:nvPr/>
        </p:nvSpPr>
        <p:spPr>
          <a:xfrm>
            <a:off x="2666753" y="3932357"/>
            <a:ext cx="7526215" cy="6740307"/>
          </a:xfrm>
          <a:prstGeom prst="rect">
            <a:avLst/>
          </a:prstGeom>
          <a:noFill/>
        </p:spPr>
        <p:txBody>
          <a:bodyPr wrap="square" rtlCol="0">
            <a:spAutoFit/>
          </a:bodyPr>
          <a:lstStyle/>
          <a:p>
            <a:r>
              <a:rPr lang="en-CA" altLang="zh-CN"/>
              <a:t>X-axis is gender and y-axis is the difference in scores. We can see that male students are more widely distributed and have more positive numbers; female students are not as widely distributed and have fewer positive numbers than male students. This also corresponds to one of our previous pictures’ Bar chart for clicking epilogue based on avatar gender', where they represent similar meanings.</a:t>
            </a:r>
          </a:p>
        </p:txBody>
      </p:sp>
      <p:pic>
        <p:nvPicPr>
          <p:cNvPr id="21" name="图片 20" descr="背景图案&#10;&#10;低可信度描述已自动生成">
            <a:extLst>
              <a:ext uri="{FF2B5EF4-FFF2-40B4-BE49-F238E27FC236}">
                <a16:creationId xmlns:a16="http://schemas.microsoft.com/office/drawing/2014/main" id="{EDE7D31B-E331-8728-8F80-A48655507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pic>
        <p:nvPicPr>
          <p:cNvPr id="3" name="图片 2">
            <a:extLst>
              <a:ext uri="{FF2B5EF4-FFF2-40B4-BE49-F238E27FC236}">
                <a16:creationId xmlns:a16="http://schemas.microsoft.com/office/drawing/2014/main" id="{8D26C2E5-91E1-62A7-C17E-D241A424F118}"/>
              </a:ext>
            </a:extLst>
          </p:cNvPr>
          <p:cNvPicPr>
            <a:picLocks noChangeAspect="1"/>
          </p:cNvPicPr>
          <p:nvPr/>
        </p:nvPicPr>
        <p:blipFill>
          <a:blip r:embed="rId3"/>
          <a:stretch>
            <a:fillRect/>
          </a:stretch>
        </p:blipFill>
        <p:spPr>
          <a:xfrm>
            <a:off x="11249610" y="3915887"/>
            <a:ext cx="10785352" cy="6668805"/>
          </a:xfrm>
          <a:prstGeom prst="rect">
            <a:avLst/>
          </a:prstGeom>
        </p:spPr>
      </p:pic>
    </p:spTree>
    <p:extLst>
      <p:ext uri="{BB962C8B-B14F-4D97-AF65-F5344CB8AC3E}">
        <p14:creationId xmlns:p14="http://schemas.microsoft.com/office/powerpoint/2010/main" val="386008801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706452-11F7-C9EA-F301-3897590B43EB}"/>
              </a:ext>
            </a:extLst>
          </p:cNvPr>
          <p:cNvPicPr>
            <a:picLocks noChangeAspect="1"/>
          </p:cNvPicPr>
          <p:nvPr/>
        </p:nvPicPr>
        <p:blipFill>
          <a:blip r:embed="rId2"/>
          <a:stretch>
            <a:fillRect/>
          </a:stretch>
        </p:blipFill>
        <p:spPr>
          <a:xfrm>
            <a:off x="1788477" y="3297132"/>
            <a:ext cx="10460898" cy="8966484"/>
          </a:xfrm>
          <a:prstGeom prst="rect">
            <a:avLst/>
          </a:prstGeom>
        </p:spPr>
      </p:pic>
      <p:pic>
        <p:nvPicPr>
          <p:cNvPr id="4" name="图片 3" descr="背景图案&#10;&#10;低可信度描述已自动生成">
            <a:extLst>
              <a:ext uri="{FF2B5EF4-FFF2-40B4-BE49-F238E27FC236}">
                <a16:creationId xmlns:a16="http://schemas.microsoft.com/office/drawing/2014/main" id="{1148A16C-D2C2-9420-5AB2-EBFF45287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
        <p:nvSpPr>
          <p:cNvPr id="17" name="文本框 16">
            <a:extLst>
              <a:ext uri="{FF2B5EF4-FFF2-40B4-BE49-F238E27FC236}">
                <a16:creationId xmlns:a16="http://schemas.microsoft.com/office/drawing/2014/main" id="{5921985A-7933-2756-8247-EC1E096E5696}"/>
              </a:ext>
            </a:extLst>
          </p:cNvPr>
          <p:cNvSpPr txBox="1"/>
          <p:nvPr/>
        </p:nvSpPr>
        <p:spPr>
          <a:xfrm>
            <a:off x="12917377" y="5966101"/>
            <a:ext cx="9409023" cy="2308324"/>
          </a:xfrm>
          <a:prstGeom prst="rect">
            <a:avLst/>
          </a:prstGeom>
          <a:noFill/>
        </p:spPr>
        <p:txBody>
          <a:bodyPr wrap="square">
            <a:spAutoFit/>
          </a:bodyPr>
          <a:lstStyle/>
          <a:p>
            <a:r>
              <a:rPr lang="zh-CN" altLang="en-US"/>
              <a:t>Difference from 10,000 to 20,000 will obviously lead to a negative difference, the rest is mostly positive. Through this graph, we also find that there are some outlier</a:t>
            </a:r>
            <a:r>
              <a:rPr lang="en-CA" altLang="zh-CN"/>
              <a:t>s.</a:t>
            </a:r>
            <a:endParaRPr lang="zh-CN" altLang="en-US"/>
          </a:p>
        </p:txBody>
      </p:sp>
      <p:grpSp>
        <p:nvGrpSpPr>
          <p:cNvPr id="20" name="Group 7">
            <a:extLst>
              <a:ext uri="{FF2B5EF4-FFF2-40B4-BE49-F238E27FC236}">
                <a16:creationId xmlns:a16="http://schemas.microsoft.com/office/drawing/2014/main" id="{020D5857-E1A6-8454-E821-A4DCEEEB1985}"/>
              </a:ext>
            </a:extLst>
          </p:cNvPr>
          <p:cNvGrpSpPr/>
          <p:nvPr/>
        </p:nvGrpSpPr>
        <p:grpSpPr>
          <a:xfrm>
            <a:off x="1739573" y="488028"/>
            <a:ext cx="20937538" cy="2800767"/>
            <a:chOff x="1739573" y="511491"/>
            <a:chExt cx="20937538" cy="2800767"/>
          </a:xfrm>
        </p:grpSpPr>
        <p:sp>
          <p:nvSpPr>
            <p:cNvPr id="22" name="TextBox 8">
              <a:extLst>
                <a:ext uri="{FF2B5EF4-FFF2-40B4-BE49-F238E27FC236}">
                  <a16:creationId xmlns:a16="http://schemas.microsoft.com/office/drawing/2014/main" id="{1044DEC6-EE2B-4919-E15B-AAE6757425A4}"/>
                </a:ext>
              </a:extLst>
            </p:cNvPr>
            <p:cNvSpPr txBox="1"/>
            <p:nvPr/>
          </p:nvSpPr>
          <p:spPr>
            <a:xfrm>
              <a:off x="1739573" y="511491"/>
              <a:ext cx="20937538" cy="2800767"/>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sz="8800" b="1" err="1">
                  <a:solidFill>
                    <a:schemeClr val="tx2"/>
                  </a:solidFill>
                  <a:latin typeface="Lato Regular"/>
                  <a:cs typeface="Lato Regular"/>
                </a:rPr>
                <a:t>Visualization</a:t>
              </a:r>
              <a:endParaRPr lang="id-ID" sz="8800" b="1">
                <a:solidFill>
                  <a:schemeClr val="tx2"/>
                </a:solidFill>
                <a:latin typeface="Lato Regular"/>
                <a:cs typeface="Lato Regular"/>
              </a:endParaRPr>
            </a:p>
            <a:p>
              <a:pPr algn="ctr"/>
              <a:endParaRPr lang="id-ID" sz="8800" b="1">
                <a:solidFill>
                  <a:schemeClr val="tx2"/>
                </a:solidFill>
                <a:latin typeface="Lato Regular"/>
                <a:cs typeface="Lato Regular"/>
              </a:endParaRPr>
            </a:p>
          </p:txBody>
        </p:sp>
        <p:grpSp>
          <p:nvGrpSpPr>
            <p:cNvPr id="23" name="Group 10">
              <a:extLst>
                <a:ext uri="{FF2B5EF4-FFF2-40B4-BE49-F238E27FC236}">
                  <a16:creationId xmlns:a16="http://schemas.microsoft.com/office/drawing/2014/main" id="{B9FB6C1C-EE28-0136-144C-BCE6F620B993}"/>
                </a:ext>
              </a:extLst>
            </p:cNvPr>
            <p:cNvGrpSpPr/>
            <p:nvPr/>
          </p:nvGrpSpPr>
          <p:grpSpPr>
            <a:xfrm>
              <a:off x="10842089" y="1977406"/>
              <a:ext cx="2738812" cy="73151"/>
              <a:chOff x="1775295" y="2020905"/>
              <a:chExt cx="3631535" cy="45719"/>
            </a:xfrm>
          </p:grpSpPr>
          <p:sp>
            <p:nvSpPr>
              <p:cNvPr id="33" name="Rectangle 12">
                <a:extLst>
                  <a:ext uri="{FF2B5EF4-FFF2-40B4-BE49-F238E27FC236}">
                    <a16:creationId xmlns:a16="http://schemas.microsoft.com/office/drawing/2014/main" id="{12464911-6C97-C0A4-D7CE-2FF9B66B79BE}"/>
                  </a:ext>
                </a:extLst>
              </p:cNvPr>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4" name="Rectangle 13">
                <a:extLst>
                  <a:ext uri="{FF2B5EF4-FFF2-40B4-BE49-F238E27FC236}">
                    <a16:creationId xmlns:a16="http://schemas.microsoft.com/office/drawing/2014/main" id="{AFD1D690-A21F-3206-32BA-77D18E9968E1}"/>
                  </a:ext>
                </a:extLst>
              </p:cNvPr>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5" name="Rectangle 14">
                <a:extLst>
                  <a:ext uri="{FF2B5EF4-FFF2-40B4-BE49-F238E27FC236}">
                    <a16:creationId xmlns:a16="http://schemas.microsoft.com/office/drawing/2014/main" id="{0CCD98F1-1100-5D91-866A-632D9AFBB078}"/>
                  </a:ext>
                </a:extLst>
              </p:cNvPr>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6" name="Rectangle 15">
                <a:extLst>
                  <a:ext uri="{FF2B5EF4-FFF2-40B4-BE49-F238E27FC236}">
                    <a16:creationId xmlns:a16="http://schemas.microsoft.com/office/drawing/2014/main" id="{B664C6E8-B4CE-1DE1-5898-AB38D92C4159}"/>
                  </a:ext>
                </a:extLst>
              </p:cNvPr>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7" name="Rectangle 16">
                <a:extLst>
                  <a:ext uri="{FF2B5EF4-FFF2-40B4-BE49-F238E27FC236}">
                    <a16:creationId xmlns:a16="http://schemas.microsoft.com/office/drawing/2014/main" id="{8F627F5C-292C-157A-A638-0A9CD1F8D150}"/>
                  </a:ext>
                </a:extLst>
              </p:cNvPr>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8" name="Rectangle 17">
                <a:extLst>
                  <a:ext uri="{FF2B5EF4-FFF2-40B4-BE49-F238E27FC236}">
                    <a16:creationId xmlns:a16="http://schemas.microsoft.com/office/drawing/2014/main" id="{E8AA0C5A-6E8B-CBEE-C73B-4F2473B9A119}"/>
                  </a:ext>
                </a:extLst>
              </p:cNvPr>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24" name="TextBox 11">
              <a:extLst>
                <a:ext uri="{FF2B5EF4-FFF2-40B4-BE49-F238E27FC236}">
                  <a16:creationId xmlns:a16="http://schemas.microsoft.com/office/drawing/2014/main" id="{286AB9BA-82D2-C05A-881E-277B80D2A19F}"/>
                </a:ext>
              </a:extLst>
            </p:cNvPr>
            <p:cNvSpPr txBox="1"/>
            <p:nvPr/>
          </p:nvSpPr>
          <p:spPr>
            <a:xfrm>
              <a:off x="1739573" y="2035007"/>
              <a:ext cx="20937538" cy="677108"/>
            </a:xfrm>
            <a:prstGeom prst="rect">
              <a:avLst/>
            </a:prstGeom>
            <a:noFill/>
          </p:spPr>
          <p:txBody>
            <a:bodyPr wrap="square" rtlCol="0">
              <a:spAutoFit/>
            </a:bodyPr>
            <a:lstStyle/>
            <a:p>
              <a:pPr algn="ctr"/>
              <a:r>
                <a:rPr lang="id-ID" sz="3800" err="1">
                  <a:solidFill>
                    <a:schemeClr val="bg1">
                      <a:lumMod val="75000"/>
                    </a:schemeClr>
                  </a:solidFill>
                  <a:latin typeface="Calibri Light"/>
                  <a:cs typeface="Calibri Light"/>
                </a:rPr>
                <a:t>Boxplot</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for</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each</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team</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on</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avatar</a:t>
              </a:r>
              <a:r>
                <a:rPr lang="id-ID" sz="3800">
                  <a:solidFill>
                    <a:schemeClr val="bg1">
                      <a:lumMod val="75000"/>
                    </a:schemeClr>
                  </a:solidFill>
                  <a:latin typeface="Calibri Light"/>
                  <a:cs typeface="Calibri Light"/>
                </a:rPr>
                <a:t> gender vs S5 </a:t>
              </a:r>
              <a:r>
                <a:rPr lang="id-ID" sz="3800" err="1">
                  <a:solidFill>
                    <a:schemeClr val="bg1">
                      <a:lumMod val="75000"/>
                    </a:schemeClr>
                  </a:solidFill>
                  <a:latin typeface="Calibri Light"/>
                  <a:cs typeface="Calibri Light"/>
                </a:rPr>
                <a:t>mean</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score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difference</a:t>
              </a:r>
              <a:r>
                <a:rPr lang="id-ID" sz="3800">
                  <a:solidFill>
                    <a:schemeClr val="bg1">
                      <a:lumMod val="75000"/>
                    </a:schemeClr>
                  </a:solidFill>
                  <a:latin typeface="Calibri Light"/>
                  <a:cs typeface="Calibri Light"/>
                </a:rPr>
                <a:t> </a:t>
              </a:r>
              <a:endParaRPr lang="id-ID" sz="3800">
                <a:solidFill>
                  <a:schemeClr val="accent1"/>
                </a:solidFill>
                <a:latin typeface="Calibri Light"/>
                <a:cs typeface="Calibri Light"/>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p:nvPr/>
        </p:nvCxnSpPr>
        <p:spPr>
          <a:xfrm>
            <a:off x="12192555" y="3770727"/>
            <a:ext cx="0" cy="77237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2195155" y="2816545"/>
            <a:ext cx="11382373" cy="1440272"/>
          </a:xfrm>
          <a:prstGeom prst="rect">
            <a:avLst/>
          </a:prstGeom>
          <a:noFill/>
        </p:spPr>
        <p:txBody>
          <a:bodyPr wrap="square" lIns="182843" tIns="91422" rIns="182843" bIns="91422" rtlCol="0" anchor="t">
            <a:spAutoFit/>
          </a:bodyPr>
          <a:lstStyle/>
          <a:p>
            <a:r>
              <a:rPr lang="id-ID" sz="4000" b="1">
                <a:solidFill>
                  <a:schemeClr val="accent6">
                    <a:lumMod val="50000"/>
                  </a:schemeClr>
                </a:solidFill>
                <a:latin typeface="Amasis MT Pro Medium"/>
                <a:ea typeface="+mn-lt"/>
                <a:cs typeface="+mn-lt"/>
              </a:rPr>
              <a:t>Holding </a:t>
            </a:r>
            <a:r>
              <a:rPr lang="id-ID" sz="4000" b="1" err="1">
                <a:solidFill>
                  <a:schemeClr val="accent6">
                    <a:lumMod val="50000"/>
                  </a:schemeClr>
                </a:solidFill>
                <a:latin typeface="Amasis MT Pro Medium"/>
                <a:ea typeface="+mn-lt"/>
                <a:cs typeface="+mn-lt"/>
              </a:rPr>
              <a:t>all</a:t>
            </a:r>
            <a:r>
              <a:rPr lang="id-ID" sz="4000" b="1">
                <a:solidFill>
                  <a:schemeClr val="accent6">
                    <a:lumMod val="50000"/>
                  </a:schemeClr>
                </a:solidFill>
                <a:latin typeface="Amasis MT Pro Medium"/>
                <a:ea typeface="+mn-lt"/>
                <a:cs typeface="+mn-lt"/>
              </a:rPr>
              <a:t> </a:t>
            </a:r>
            <a:r>
              <a:rPr lang="id-ID" sz="4000" b="1" err="1">
                <a:solidFill>
                  <a:schemeClr val="accent6">
                    <a:lumMod val="50000"/>
                  </a:schemeClr>
                </a:solidFill>
                <a:latin typeface="Amasis MT Pro Medium"/>
                <a:ea typeface="+mn-lt"/>
                <a:cs typeface="+mn-lt"/>
              </a:rPr>
              <a:t>other</a:t>
            </a:r>
            <a:r>
              <a:rPr lang="id-ID" sz="4000" b="1">
                <a:solidFill>
                  <a:schemeClr val="accent6">
                    <a:lumMod val="50000"/>
                  </a:schemeClr>
                </a:solidFill>
                <a:latin typeface="Amasis MT Pro Medium"/>
                <a:ea typeface="+mn-lt"/>
                <a:cs typeface="+mn-lt"/>
              </a:rPr>
              <a:t> </a:t>
            </a:r>
            <a:r>
              <a:rPr lang="id-ID" sz="4000" b="1" err="1">
                <a:solidFill>
                  <a:schemeClr val="accent6">
                    <a:lumMod val="50000"/>
                  </a:schemeClr>
                </a:solidFill>
                <a:latin typeface="Amasis MT Pro Medium"/>
                <a:ea typeface="+mn-lt"/>
                <a:cs typeface="+mn-lt"/>
              </a:rPr>
              <a:t>explanatory</a:t>
            </a:r>
            <a:r>
              <a:rPr lang="id-ID" sz="4000" b="1">
                <a:solidFill>
                  <a:schemeClr val="accent6">
                    <a:lumMod val="50000"/>
                  </a:schemeClr>
                </a:solidFill>
                <a:latin typeface="Amasis MT Pro Medium"/>
                <a:ea typeface="+mn-lt"/>
                <a:cs typeface="+mn-lt"/>
              </a:rPr>
              <a:t> </a:t>
            </a:r>
            <a:r>
              <a:rPr lang="id-ID" sz="4000" b="1" err="1">
                <a:solidFill>
                  <a:schemeClr val="accent6">
                    <a:lumMod val="50000"/>
                  </a:schemeClr>
                </a:solidFill>
                <a:latin typeface="Amasis MT Pro Medium"/>
                <a:ea typeface="+mn-lt"/>
                <a:cs typeface="+mn-lt"/>
              </a:rPr>
              <a:t>variables</a:t>
            </a:r>
            <a:r>
              <a:rPr lang="id-ID" sz="4000" b="1">
                <a:solidFill>
                  <a:schemeClr val="accent6">
                    <a:lumMod val="50000"/>
                  </a:schemeClr>
                </a:solidFill>
                <a:latin typeface="Amasis MT Pro Medium"/>
                <a:ea typeface="+mn-lt"/>
                <a:cs typeface="+mn-lt"/>
              </a:rPr>
              <a:t> in </a:t>
            </a:r>
            <a:r>
              <a:rPr lang="id-ID" sz="4000" b="1" err="1">
                <a:solidFill>
                  <a:schemeClr val="accent6">
                    <a:lumMod val="50000"/>
                  </a:schemeClr>
                </a:solidFill>
                <a:latin typeface="Amasis MT Pro Medium"/>
                <a:ea typeface="+mn-lt"/>
                <a:cs typeface="+mn-lt"/>
              </a:rPr>
              <a:t>the</a:t>
            </a:r>
            <a:r>
              <a:rPr lang="id-ID" sz="4000" b="1">
                <a:solidFill>
                  <a:schemeClr val="accent6">
                    <a:lumMod val="50000"/>
                  </a:schemeClr>
                </a:solidFill>
                <a:latin typeface="Amasis MT Pro Medium"/>
                <a:ea typeface="+mn-lt"/>
                <a:cs typeface="+mn-lt"/>
              </a:rPr>
              <a:t> model </a:t>
            </a:r>
            <a:r>
              <a:rPr lang="id-ID" sz="4000" b="1" err="1">
                <a:solidFill>
                  <a:schemeClr val="accent6">
                    <a:lumMod val="50000"/>
                  </a:schemeClr>
                </a:solidFill>
                <a:latin typeface="Amasis MT Pro Medium"/>
                <a:ea typeface="+mn-lt"/>
                <a:cs typeface="+mn-lt"/>
              </a:rPr>
              <a:t>fixed</a:t>
            </a:r>
            <a:endParaRPr lang="zh-CN" altLang="en-US" b="1">
              <a:solidFill>
                <a:schemeClr val="accent6">
                  <a:lumMod val="50000"/>
                </a:schemeClr>
              </a:solidFill>
              <a:latin typeface="Amasis MT Pro Medium"/>
              <a:cs typeface="Lato Light"/>
            </a:endParaRPr>
          </a:p>
        </p:txBody>
      </p:sp>
      <p:sp>
        <p:nvSpPr>
          <p:cNvPr id="116" name="TextBox 115"/>
          <p:cNvSpPr txBox="1"/>
          <p:nvPr/>
        </p:nvSpPr>
        <p:spPr>
          <a:xfrm>
            <a:off x="13235727" y="4229512"/>
            <a:ext cx="9452167" cy="9240442"/>
          </a:xfrm>
          <a:prstGeom prst="rect">
            <a:avLst/>
          </a:prstGeom>
          <a:noFill/>
        </p:spPr>
        <p:txBody>
          <a:bodyPr wrap="square" lIns="182843" tIns="91422" rIns="182843" bIns="91422" rtlCol="0" anchor="t">
            <a:spAutoFit/>
          </a:bodyPr>
          <a:lstStyle/>
          <a:p>
            <a:r>
              <a:rPr lang="en-US" sz="2800">
                <a:solidFill>
                  <a:srgbClr val="041B31"/>
                </a:solidFill>
                <a:ea typeface="+mn-lt"/>
                <a:cs typeface="+mn-lt"/>
              </a:rPr>
              <a:t>•</a:t>
            </a:r>
            <a:r>
              <a:rPr lang="en-US" sz="2800">
                <a:solidFill>
                  <a:srgbClr val="041B31"/>
                </a:solidFill>
                <a:latin typeface="Franklin Gothic Demi Cond"/>
                <a:ea typeface="+mn-lt"/>
                <a:cs typeface="+mn-lt"/>
              </a:rPr>
              <a:t> </a:t>
            </a:r>
            <a:r>
              <a:rPr lang="en-US" sz="2800">
                <a:solidFill>
                  <a:srgbClr val="041B31"/>
                </a:solidFill>
                <a:latin typeface="Lato Regular"/>
                <a:ea typeface="+mn-lt"/>
                <a:cs typeface="+mn-lt"/>
              </a:rPr>
              <a:t>males S5 mean score difference is 0.026 higher than females.</a:t>
            </a:r>
            <a:endParaRPr lang="en-US" altLang="zh-CN" sz="2800">
              <a:solidFill>
                <a:srgbClr val="041B31"/>
              </a:solidFill>
              <a:latin typeface="Lato Regular"/>
              <a:ea typeface="Lato Light"/>
              <a:cs typeface="Lato Light"/>
            </a:endParaRPr>
          </a:p>
          <a:p>
            <a:endParaRPr lang="en-US" sz="2800">
              <a:solidFill>
                <a:srgbClr val="041B31"/>
              </a:solidFill>
              <a:latin typeface="Lato Regular"/>
              <a:ea typeface="+mn-lt"/>
              <a:cs typeface="+mn-lt"/>
            </a:endParaRPr>
          </a:p>
          <a:p>
            <a:r>
              <a:rPr lang="en-US" sz="2800">
                <a:solidFill>
                  <a:srgbClr val="041B31"/>
                </a:solidFill>
                <a:latin typeface="Lato Regular"/>
                <a:ea typeface="+mn-lt"/>
                <a:cs typeface="+mn-lt"/>
              </a:rPr>
              <a:t>• If the times of clicking epilogue increases by 1, then on average, the S5 mean score difference would decrease 0.063.</a:t>
            </a:r>
            <a:endParaRPr lang="en-US" sz="2800">
              <a:solidFill>
                <a:srgbClr val="041B31"/>
              </a:solidFill>
              <a:latin typeface="Lato Regular"/>
              <a:ea typeface="Lato Light"/>
              <a:cs typeface="Lato Light"/>
            </a:endParaRPr>
          </a:p>
          <a:p>
            <a:endParaRPr lang="en-US" sz="2800">
              <a:solidFill>
                <a:srgbClr val="041B31"/>
              </a:solidFill>
              <a:latin typeface="Lato Regular"/>
              <a:ea typeface="+mn-lt"/>
              <a:cs typeface="+mn-lt"/>
            </a:endParaRPr>
          </a:p>
          <a:p>
            <a:r>
              <a:rPr lang="en-US" sz="2800">
                <a:solidFill>
                  <a:srgbClr val="041B31"/>
                </a:solidFill>
                <a:latin typeface="Lato Regular"/>
                <a:ea typeface="+mn-lt"/>
                <a:cs typeface="+mn-lt"/>
              </a:rPr>
              <a:t>• If the times of checking change decision increases by 1, then on average, the S5 mean score difference would increase 0.002.</a:t>
            </a:r>
            <a:endParaRPr lang="en-US" sz="2800">
              <a:solidFill>
                <a:srgbClr val="041B31"/>
              </a:solidFill>
              <a:latin typeface="Lato Regular"/>
              <a:ea typeface="Lato Light"/>
              <a:cs typeface="Lato Light"/>
            </a:endParaRPr>
          </a:p>
          <a:p>
            <a:endParaRPr lang="en-US" sz="2800">
              <a:solidFill>
                <a:srgbClr val="041B31"/>
              </a:solidFill>
              <a:latin typeface="Lato Regular"/>
              <a:ea typeface="+mn-lt"/>
              <a:cs typeface="+mn-lt"/>
            </a:endParaRPr>
          </a:p>
          <a:p>
            <a:r>
              <a:rPr lang="en-US" sz="2800">
                <a:solidFill>
                  <a:srgbClr val="041B31"/>
                </a:solidFill>
                <a:latin typeface="Lato Regular"/>
                <a:ea typeface="+mn-lt"/>
                <a:cs typeface="+mn-lt"/>
              </a:rPr>
              <a:t>• If the final total skill level increases by 1, then on average, the S5 mean score difference would increase 0.0009.</a:t>
            </a:r>
            <a:endParaRPr lang="en-US" sz="2800">
              <a:solidFill>
                <a:srgbClr val="041B31"/>
              </a:solidFill>
              <a:latin typeface="Lato Regular"/>
              <a:ea typeface="Lato Light"/>
              <a:cs typeface="Lato Light"/>
            </a:endParaRPr>
          </a:p>
          <a:p>
            <a:endParaRPr lang="en-US" sz="2800">
              <a:solidFill>
                <a:srgbClr val="041B31"/>
              </a:solidFill>
              <a:latin typeface="Lato Regular"/>
              <a:ea typeface="+mn-lt"/>
              <a:cs typeface="+mn-lt"/>
            </a:endParaRPr>
          </a:p>
          <a:p>
            <a:r>
              <a:rPr lang="en-US" sz="2800">
                <a:solidFill>
                  <a:srgbClr val="041B31"/>
                </a:solidFill>
                <a:latin typeface="Lato Regular"/>
                <a:ea typeface="+mn-lt"/>
                <a:cs typeface="+mn-lt"/>
              </a:rPr>
              <a:t>• Compared to participants whose fact click range is less than 500, the S5 mean score is 0.25 higher with range in 500-1000, 0.012 higher with range in 1000-1500, 0.83 higher in range 1500-2000 and 0.15 higher in range over 2000.</a:t>
            </a:r>
            <a:endParaRPr lang="en-US" sz="2800">
              <a:solidFill>
                <a:srgbClr val="041B31"/>
              </a:solidFill>
              <a:latin typeface="Lato Regular"/>
              <a:ea typeface="Lato Light"/>
              <a:cs typeface="Lato Light"/>
            </a:endParaRPr>
          </a:p>
          <a:p>
            <a:pPr>
              <a:lnSpc>
                <a:spcPct val="110000"/>
              </a:lnSpc>
            </a:pPr>
            <a:endParaRPr lang="en-US" sz="2800">
              <a:solidFill>
                <a:srgbClr val="041B31"/>
              </a:solidFill>
              <a:latin typeface="Franklin Gothic Demi Cond"/>
              <a:ea typeface="Lato Light"/>
              <a:cs typeface="Lato Light"/>
            </a:endParaRPr>
          </a:p>
        </p:txBody>
      </p:sp>
      <p:grpSp>
        <p:nvGrpSpPr>
          <p:cNvPr id="68" name="Group 67"/>
          <p:cNvGrpSpPr/>
          <p:nvPr/>
        </p:nvGrpSpPr>
        <p:grpSpPr>
          <a:xfrm>
            <a:off x="1739573" y="488028"/>
            <a:ext cx="20937538" cy="2200624"/>
            <a:chOff x="1739573" y="511491"/>
            <a:chExt cx="20937538" cy="2200624"/>
          </a:xfrm>
        </p:grpSpPr>
        <p:sp>
          <p:nvSpPr>
            <p:cNvPr id="69" name="TextBox 68"/>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a:solidFill>
                    <a:schemeClr val="tx2"/>
                  </a:solidFill>
                  <a:latin typeface="Lato Regular"/>
                  <a:cs typeface="Lato Regular"/>
                </a:rPr>
                <a:t>MODEL</a:t>
              </a:r>
            </a:p>
          </p:txBody>
        </p:sp>
        <p:grpSp>
          <p:nvGrpSpPr>
            <p:cNvPr id="72" name="Group 71"/>
            <p:cNvGrpSpPr/>
            <p:nvPr/>
          </p:nvGrpSpPr>
          <p:grpSpPr>
            <a:xfrm>
              <a:off x="10842089" y="1977406"/>
              <a:ext cx="2738812" cy="73151"/>
              <a:chOff x="1775295" y="2020905"/>
              <a:chExt cx="3631535" cy="45719"/>
            </a:xfrm>
          </p:grpSpPr>
          <p:sp>
            <p:nvSpPr>
              <p:cNvPr id="74" name="Rectangle 73"/>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5" name="Rectangle 74"/>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6" name="Rectangle 75"/>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7" name="Rectangle 76"/>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8" name="Rectangle 77"/>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9" name="Rectangle 78"/>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73" name="TextBox 72"/>
            <p:cNvSpPr txBox="1"/>
            <p:nvPr/>
          </p:nvSpPr>
          <p:spPr>
            <a:xfrm>
              <a:off x="1739573" y="2035007"/>
              <a:ext cx="20937538" cy="677108"/>
            </a:xfrm>
            <a:prstGeom prst="rect">
              <a:avLst/>
            </a:prstGeom>
            <a:noFill/>
          </p:spPr>
          <p:txBody>
            <a:bodyPr wrap="square" lIns="91440" tIns="45720" rIns="91440" bIns="45720" rtlCol="0" anchor="t">
              <a:spAutoFit/>
            </a:bodyPr>
            <a:lstStyle/>
            <a:p>
              <a:pPr algn="ctr"/>
              <a:r>
                <a:rPr lang="id-ID" sz="3800">
                  <a:solidFill>
                    <a:schemeClr val="accent6">
                      <a:lumMod val="60000"/>
                      <a:lumOff val="40000"/>
                    </a:schemeClr>
                  </a:solidFill>
                  <a:latin typeface="Calibri Light"/>
                  <a:cs typeface="Calibri Light"/>
                </a:rPr>
                <a:t>Linear </a:t>
              </a:r>
              <a:r>
                <a:rPr lang="id-ID" sz="3800" err="1">
                  <a:solidFill>
                    <a:schemeClr val="accent6">
                      <a:lumMod val="60000"/>
                      <a:lumOff val="40000"/>
                    </a:schemeClr>
                  </a:solidFill>
                  <a:latin typeface="Calibri Light"/>
                  <a:cs typeface="Calibri Light"/>
                </a:rPr>
                <a:t>Mixed</a:t>
              </a:r>
              <a:r>
                <a:rPr lang="id-ID" sz="3800">
                  <a:solidFill>
                    <a:schemeClr val="accent6">
                      <a:lumMod val="60000"/>
                      <a:lumOff val="40000"/>
                    </a:schemeClr>
                  </a:solidFill>
                  <a:latin typeface="Calibri Light"/>
                  <a:cs typeface="Calibri Light"/>
                </a:rPr>
                <a:t> Model</a:t>
              </a:r>
              <a:r>
                <a:rPr lang="id-ID" sz="3800">
                  <a:solidFill>
                    <a:schemeClr val="bg1">
                      <a:lumMod val="75000"/>
                    </a:schemeClr>
                  </a:solidFill>
                  <a:latin typeface="Calibri Light"/>
                  <a:cs typeface="Calibri Light"/>
                </a:rPr>
                <a:t> - </a:t>
              </a:r>
              <a:r>
                <a:rPr lang="id-ID" sz="3800" err="1">
                  <a:solidFill>
                    <a:schemeClr val="accent1">
                      <a:lumMod val="75000"/>
                    </a:schemeClr>
                  </a:solidFill>
                  <a:latin typeface="Calibri Light"/>
                  <a:cs typeface="Calibri Light"/>
                </a:rPr>
                <a:t>Result</a:t>
              </a:r>
              <a:endParaRPr lang="id-ID" sz="3800" err="1">
                <a:solidFill>
                  <a:schemeClr val="accent1">
                    <a:lumMod val="75000"/>
                  </a:schemeClr>
                </a:solidFill>
                <a:latin typeface="Calibri Light"/>
                <a:ea typeface="Calibri Light"/>
                <a:cs typeface="Calibri Light"/>
              </a:endParaRPr>
            </a:p>
          </p:txBody>
        </p:sp>
      </p:grpSp>
      <p:pic>
        <p:nvPicPr>
          <p:cNvPr id="4" name="图片 4" descr="文本&#10;&#10;已自动生成说明">
            <a:extLst>
              <a:ext uri="{FF2B5EF4-FFF2-40B4-BE49-F238E27FC236}">
                <a16:creationId xmlns:a16="http://schemas.microsoft.com/office/drawing/2014/main" id="{4CE84DAC-A2D2-78D1-05C3-42AC6211BD3F}"/>
              </a:ext>
            </a:extLst>
          </p:cNvPr>
          <p:cNvPicPr>
            <a:picLocks noChangeAspect="1"/>
          </p:cNvPicPr>
          <p:nvPr/>
        </p:nvPicPr>
        <p:blipFill>
          <a:blip r:embed="rId2"/>
          <a:stretch>
            <a:fillRect/>
          </a:stretch>
        </p:blipFill>
        <p:spPr>
          <a:xfrm>
            <a:off x="1649046" y="4633184"/>
            <a:ext cx="10428990" cy="52387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anim calcmode="lin" valueType="num">
                                      <p:cBhvr>
                                        <p:cTn id="8" dur="500" fill="hold"/>
                                        <p:tgtEl>
                                          <p:spTgt spid="68"/>
                                        </p:tgtEl>
                                        <p:attrNameLst>
                                          <p:attrName>ppt_x</p:attrName>
                                        </p:attrNameLst>
                                      </p:cBhvr>
                                      <p:tavLst>
                                        <p:tav tm="0">
                                          <p:val>
                                            <p:strVal val="#ppt_x"/>
                                          </p:val>
                                        </p:tav>
                                        <p:tav tm="100000">
                                          <p:val>
                                            <p:strVal val="#ppt_x"/>
                                          </p:val>
                                        </p:tav>
                                      </p:tavLst>
                                    </p:anim>
                                    <p:anim calcmode="lin" valueType="num">
                                      <p:cBhvr>
                                        <p:cTn id="9" dur="500" fill="hold"/>
                                        <p:tgtEl>
                                          <p:spTgt spid="68"/>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114"/>
                                        </p:tgtEl>
                                        <p:attrNameLst>
                                          <p:attrName>style.visibility</p:attrName>
                                        </p:attrNameLst>
                                      </p:cBhvr>
                                      <p:to>
                                        <p:strVal val="visible"/>
                                      </p:to>
                                    </p:set>
                                    <p:anim calcmode="lin" valueType="num">
                                      <p:cBhvr>
                                        <p:cTn id="12" dur="500" fill="hold"/>
                                        <p:tgtEl>
                                          <p:spTgt spid="114"/>
                                        </p:tgtEl>
                                        <p:attrNameLst>
                                          <p:attrName>ppt_w</p:attrName>
                                        </p:attrNameLst>
                                      </p:cBhvr>
                                      <p:tavLst>
                                        <p:tav tm="0">
                                          <p:val>
                                            <p:fltVal val="0"/>
                                          </p:val>
                                        </p:tav>
                                        <p:tav tm="100000">
                                          <p:val>
                                            <p:strVal val="#ppt_w"/>
                                          </p:val>
                                        </p:tav>
                                      </p:tavLst>
                                    </p:anim>
                                    <p:anim calcmode="lin" valueType="num">
                                      <p:cBhvr>
                                        <p:cTn id="13" dur="500" fill="hold"/>
                                        <p:tgtEl>
                                          <p:spTgt spid="114"/>
                                        </p:tgtEl>
                                        <p:attrNameLst>
                                          <p:attrName>ppt_h</p:attrName>
                                        </p:attrNameLst>
                                      </p:cBhvr>
                                      <p:tavLst>
                                        <p:tav tm="0">
                                          <p:val>
                                            <p:fltVal val="0"/>
                                          </p:val>
                                        </p:tav>
                                        <p:tav tm="100000">
                                          <p:val>
                                            <p:strVal val="#ppt_h"/>
                                          </p:val>
                                        </p:tav>
                                      </p:tavLst>
                                    </p:anim>
                                    <p:animEffect transition="in" filter="fade">
                                      <p:cBhvr>
                                        <p:cTn id="14" dur="500"/>
                                        <p:tgtEl>
                                          <p:spTgt spid="114"/>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wipe(left)">
                                      <p:cBhvr>
                                        <p:cTn id="2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p:nvPr/>
        </p:nvCxnSpPr>
        <p:spPr>
          <a:xfrm>
            <a:off x="11519268" y="3631478"/>
            <a:ext cx="0" cy="77237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704618" y="3605480"/>
            <a:ext cx="9499214" cy="7736403"/>
            <a:chOff x="1704618" y="3728163"/>
            <a:chExt cx="9499214" cy="7736403"/>
          </a:xfrm>
        </p:grpSpPr>
        <p:sp>
          <p:nvSpPr>
            <p:cNvPr id="115" name="TextBox 114"/>
            <p:cNvSpPr txBox="1"/>
            <p:nvPr/>
          </p:nvSpPr>
          <p:spPr>
            <a:xfrm>
              <a:off x="1732018" y="3728163"/>
              <a:ext cx="9471814" cy="861738"/>
            </a:xfrm>
            <a:prstGeom prst="rect">
              <a:avLst/>
            </a:prstGeom>
            <a:noFill/>
          </p:spPr>
          <p:txBody>
            <a:bodyPr wrap="none" lIns="182843" tIns="91422" rIns="182843" bIns="91422" rtlCol="0" anchor="t">
              <a:spAutoFit/>
            </a:bodyPr>
            <a:lstStyle/>
            <a:p>
              <a:r>
                <a:rPr lang="id-ID" sz="4400" err="1">
                  <a:solidFill>
                    <a:srgbClr val="041B31"/>
                  </a:solidFill>
                  <a:latin typeface="Amasis MT Pro Medium"/>
                </a:rPr>
                <a:t>Significant</a:t>
              </a:r>
              <a:r>
                <a:rPr lang="id-ID" sz="4400">
                  <a:solidFill>
                    <a:srgbClr val="041B31"/>
                  </a:solidFill>
                  <a:latin typeface="Amasis MT Pro Medium"/>
                </a:rPr>
                <a:t> </a:t>
              </a:r>
              <a:r>
                <a:rPr lang="id-ID" sz="4400" err="1">
                  <a:solidFill>
                    <a:srgbClr val="041B31"/>
                  </a:solidFill>
                  <a:latin typeface="Amasis MT Pro Medium"/>
                </a:rPr>
                <a:t>Variables</a:t>
              </a:r>
              <a:r>
                <a:rPr lang="id-ID" sz="4400">
                  <a:solidFill>
                    <a:srgbClr val="041B31"/>
                  </a:solidFill>
                  <a:latin typeface="Amasis MT Pro Medium"/>
                </a:rPr>
                <a:t> (CI </a:t>
              </a:r>
              <a:r>
                <a:rPr lang="id-ID" sz="4400" err="1">
                  <a:solidFill>
                    <a:srgbClr val="041B31"/>
                  </a:solidFill>
                  <a:latin typeface="Amasis MT Pro Medium"/>
                </a:rPr>
                <a:t>contains</a:t>
              </a:r>
              <a:r>
                <a:rPr lang="id-ID" sz="4400">
                  <a:solidFill>
                    <a:srgbClr val="041B31"/>
                  </a:solidFill>
                  <a:latin typeface="Amasis MT Pro Medium"/>
                </a:rPr>
                <a:t> 0)</a:t>
              </a:r>
              <a:endParaRPr lang="id-ID" sz="4400" err="1">
                <a:solidFill>
                  <a:srgbClr val="041B31"/>
                </a:solidFill>
                <a:latin typeface="Amasis MT Pro Medium"/>
                <a:ea typeface="Lato Regular"/>
                <a:cs typeface="Lato Regular"/>
              </a:endParaRPr>
            </a:p>
          </p:txBody>
        </p:sp>
        <p:sp>
          <p:nvSpPr>
            <p:cNvPr id="116" name="TextBox 115"/>
            <p:cNvSpPr txBox="1"/>
            <p:nvPr/>
          </p:nvSpPr>
          <p:spPr>
            <a:xfrm>
              <a:off x="1704618" y="4630552"/>
              <a:ext cx="9452167" cy="6834014"/>
            </a:xfrm>
            <a:prstGeom prst="rect">
              <a:avLst/>
            </a:prstGeom>
            <a:noFill/>
          </p:spPr>
          <p:txBody>
            <a:bodyPr wrap="square" lIns="182843" tIns="91422" rIns="182843" bIns="91422" rtlCol="0" anchor="t">
              <a:spAutoFit/>
            </a:bodyPr>
            <a:lstStyle/>
            <a:p>
              <a:pPr>
                <a:lnSpc>
                  <a:spcPct val="110000"/>
                </a:lnSpc>
              </a:pPr>
              <a:endParaRPr lang="zh-CN" altLang="en-US">
                <a:solidFill>
                  <a:srgbClr val="19232E"/>
                </a:solidFill>
                <a:cs typeface="Lato Light"/>
              </a:endParaRPr>
            </a:p>
            <a:p>
              <a:pPr marL="457200" indent="-457200">
                <a:lnSpc>
                  <a:spcPct val="110000"/>
                </a:lnSpc>
                <a:buFont typeface="Wingdings"/>
                <a:buChar char="Ø"/>
              </a:pPr>
              <a:r>
                <a:rPr lang="zh-CN" altLang="en-US">
                  <a:solidFill>
                    <a:srgbClr val="19232E"/>
                  </a:solidFill>
                  <a:ea typeface="+mn-lt"/>
                  <a:cs typeface="+mn-lt"/>
                </a:rPr>
                <a:t>Times </a:t>
              </a:r>
              <a:r>
                <a:rPr lang="en-US" altLang="zh-CN">
                  <a:solidFill>
                    <a:srgbClr val="19232E"/>
                  </a:solidFill>
                  <a:ea typeface="+mn-lt"/>
                  <a:cs typeface="+mn-lt"/>
                </a:rPr>
                <a:t>of</a:t>
              </a:r>
              <a:r>
                <a:rPr lang="zh-CN" altLang="en-US">
                  <a:solidFill>
                    <a:srgbClr val="19232E"/>
                  </a:solidFill>
                  <a:ea typeface="+mn-lt"/>
                  <a:cs typeface="+mn-lt"/>
                </a:rPr>
                <a:t> </a:t>
              </a:r>
              <a:r>
                <a:rPr lang="en-US" altLang="zh-CN">
                  <a:solidFill>
                    <a:srgbClr val="19232E"/>
                  </a:solidFill>
                  <a:ea typeface="+mn-lt"/>
                  <a:cs typeface="+mn-lt"/>
                </a:rPr>
                <a:t>clicking</a:t>
              </a:r>
              <a:r>
                <a:rPr lang="zh-CN" altLang="en-US">
                  <a:solidFill>
                    <a:srgbClr val="19232E"/>
                  </a:solidFill>
                  <a:ea typeface="+mn-lt"/>
                  <a:cs typeface="+mn-lt"/>
                </a:rPr>
                <a:t> </a:t>
              </a:r>
              <a:r>
                <a:rPr lang="en-US" altLang="zh-CN">
                  <a:solidFill>
                    <a:srgbClr val="19232E"/>
                  </a:solidFill>
                  <a:ea typeface="+mn-lt"/>
                  <a:cs typeface="+mn-lt"/>
                </a:rPr>
                <a:t>epilogue,</a:t>
              </a:r>
              <a:r>
                <a:rPr lang="zh-CN" altLang="en-US">
                  <a:solidFill>
                    <a:srgbClr val="19232E"/>
                  </a:solidFill>
                  <a:ea typeface="+mn-lt"/>
                  <a:cs typeface="+mn-lt"/>
                </a:rPr>
                <a:t> </a:t>
              </a:r>
              <a:endParaRPr lang="en-US">
                <a:solidFill>
                  <a:srgbClr val="19232E"/>
                </a:solidFill>
                <a:ea typeface="+mn-lt"/>
                <a:cs typeface="+mn-lt"/>
              </a:endParaRPr>
            </a:p>
            <a:p>
              <a:pPr marL="457200" indent="-457200">
                <a:lnSpc>
                  <a:spcPct val="110000"/>
                </a:lnSpc>
                <a:buFont typeface="Wingdings"/>
                <a:buChar char="Ø"/>
              </a:pPr>
              <a:r>
                <a:rPr lang="en-US" altLang="zh-CN">
                  <a:solidFill>
                    <a:srgbClr val="19232E"/>
                  </a:solidFill>
                  <a:ea typeface="+mn-lt"/>
                  <a:cs typeface="+mn-lt"/>
                </a:rPr>
                <a:t>Times</a:t>
              </a:r>
              <a:r>
                <a:rPr lang="zh-CN" altLang="en-US">
                  <a:solidFill>
                    <a:srgbClr val="19232E"/>
                  </a:solidFill>
                  <a:ea typeface="+mn-lt"/>
                  <a:cs typeface="+mn-lt"/>
                </a:rPr>
                <a:t> </a:t>
              </a:r>
              <a:r>
                <a:rPr lang="en-US" altLang="zh-CN">
                  <a:solidFill>
                    <a:srgbClr val="19232E"/>
                  </a:solidFill>
                  <a:ea typeface="+mn-lt"/>
                  <a:cs typeface="+mn-lt"/>
                </a:rPr>
                <a:t>of</a:t>
              </a:r>
              <a:r>
                <a:rPr lang="zh-CN" altLang="en-US">
                  <a:solidFill>
                    <a:srgbClr val="19232E"/>
                  </a:solidFill>
                  <a:ea typeface="+mn-lt"/>
                  <a:cs typeface="+mn-lt"/>
                </a:rPr>
                <a:t> </a:t>
              </a:r>
              <a:r>
                <a:rPr lang="en-US" altLang="zh-CN">
                  <a:solidFill>
                    <a:srgbClr val="19232E"/>
                  </a:solidFill>
                  <a:ea typeface="+mn-lt"/>
                  <a:cs typeface="+mn-lt"/>
                </a:rPr>
                <a:t>checking</a:t>
              </a:r>
              <a:r>
                <a:rPr lang="zh-CN" altLang="en-US">
                  <a:solidFill>
                    <a:srgbClr val="19232E"/>
                  </a:solidFill>
                  <a:ea typeface="+mn-lt"/>
                  <a:cs typeface="+mn-lt"/>
                </a:rPr>
                <a:t> “</a:t>
              </a:r>
              <a:r>
                <a:rPr lang="en-US" altLang="zh-CN">
                  <a:solidFill>
                    <a:srgbClr val="19232E"/>
                  </a:solidFill>
                  <a:ea typeface="+mn-lt"/>
                  <a:cs typeface="+mn-lt"/>
                </a:rPr>
                <a:t>change</a:t>
              </a:r>
              <a:r>
                <a:rPr lang="zh-CN" altLang="en-US">
                  <a:solidFill>
                    <a:srgbClr val="19232E"/>
                  </a:solidFill>
                  <a:ea typeface="+mn-lt"/>
                  <a:cs typeface="+mn-lt"/>
                </a:rPr>
                <a:t> </a:t>
              </a:r>
              <a:r>
                <a:rPr lang="en-US" altLang="zh-CN">
                  <a:solidFill>
                    <a:srgbClr val="19232E"/>
                  </a:solidFill>
                  <a:ea typeface="+mn-lt"/>
                  <a:cs typeface="+mn-lt"/>
                </a:rPr>
                <a:t>decision</a:t>
              </a:r>
              <a:r>
                <a:rPr lang="zh-CN" altLang="en-US">
                  <a:solidFill>
                    <a:srgbClr val="19232E"/>
                  </a:solidFill>
                  <a:ea typeface="+mn-lt"/>
                  <a:cs typeface="+mn-lt"/>
                </a:rPr>
                <a:t>” button </a:t>
              </a:r>
              <a:r>
                <a:rPr lang="en-US" altLang="zh-CN">
                  <a:solidFill>
                    <a:srgbClr val="19232E"/>
                  </a:solidFill>
                  <a:ea typeface="+mn-lt"/>
                  <a:cs typeface="+mn-lt"/>
                </a:rPr>
                <a:t>in</a:t>
              </a:r>
              <a:r>
                <a:rPr lang="zh-CN" altLang="en-US">
                  <a:solidFill>
                    <a:srgbClr val="19232E"/>
                  </a:solidFill>
                  <a:ea typeface="+mn-lt"/>
                  <a:cs typeface="+mn-lt"/>
                </a:rPr>
                <a:t> </a:t>
              </a:r>
              <a:r>
                <a:rPr lang="en-US" altLang="zh-CN">
                  <a:solidFill>
                    <a:srgbClr val="19232E"/>
                  </a:solidFill>
                  <a:ea typeface="+mn-lt"/>
                  <a:cs typeface="+mn-lt"/>
                </a:rPr>
                <a:t>the</a:t>
              </a:r>
              <a:r>
                <a:rPr lang="zh-CN" altLang="en-US">
                  <a:solidFill>
                    <a:srgbClr val="19232E"/>
                  </a:solidFill>
                  <a:ea typeface="+mn-lt"/>
                  <a:cs typeface="+mn-lt"/>
                </a:rPr>
                <a:t> </a:t>
              </a:r>
              <a:r>
                <a:rPr lang="en-US" altLang="zh-CN">
                  <a:solidFill>
                    <a:srgbClr val="19232E"/>
                  </a:solidFill>
                  <a:ea typeface="+mn-lt"/>
                  <a:cs typeface="+mn-lt"/>
                </a:rPr>
                <a:t>game</a:t>
              </a:r>
              <a:endParaRPr lang="en-US" altLang="zh-CN">
                <a:solidFill>
                  <a:srgbClr val="19232E"/>
                </a:solidFill>
                <a:ea typeface="Lato Light"/>
                <a:cs typeface="Lato Light"/>
              </a:endParaRPr>
            </a:p>
            <a:p>
              <a:pPr marL="457200" indent="-457200">
                <a:lnSpc>
                  <a:spcPct val="110000"/>
                </a:lnSpc>
                <a:buFont typeface="Wingdings"/>
                <a:buChar char="Ø"/>
              </a:pPr>
              <a:r>
                <a:rPr lang="en-US" altLang="zh-CN">
                  <a:solidFill>
                    <a:srgbClr val="19232E"/>
                  </a:solidFill>
                  <a:ea typeface="+mn-lt"/>
                  <a:cs typeface="+mn-lt"/>
                </a:rPr>
                <a:t>The player click "fact" between 1500-2000 times</a:t>
              </a:r>
            </a:p>
            <a:p>
              <a:pPr marL="457200" indent="-457200">
                <a:lnSpc>
                  <a:spcPct val="110000"/>
                </a:lnSpc>
                <a:buFont typeface="Wingdings,Sans-Serif"/>
                <a:buChar char="Ø"/>
              </a:pPr>
              <a:r>
                <a:rPr lang="en-US">
                  <a:solidFill>
                    <a:srgbClr val="19232E"/>
                  </a:solidFill>
                  <a:ea typeface="+mn-lt"/>
                  <a:cs typeface="+mn-lt"/>
                </a:rPr>
                <a:t>The player click "fact" between 500-1000 times</a:t>
              </a:r>
            </a:p>
            <a:p>
              <a:pPr marL="457200" indent="-457200">
                <a:lnSpc>
                  <a:spcPct val="110000"/>
                </a:lnSpc>
                <a:buFont typeface="Wingdings"/>
                <a:buChar char="Ø"/>
              </a:pPr>
              <a:endParaRPr lang="en-US" altLang="zh-CN">
                <a:solidFill>
                  <a:srgbClr val="19232E"/>
                </a:solidFill>
                <a:ea typeface="+mn-lt"/>
                <a:cs typeface="+mn-lt"/>
              </a:endParaRPr>
            </a:p>
            <a:p>
              <a:pPr>
                <a:lnSpc>
                  <a:spcPct val="110000"/>
                </a:lnSpc>
              </a:pPr>
              <a:endParaRPr lang="zh-CN">
                <a:cs typeface="Lato Light"/>
              </a:endParaRPr>
            </a:p>
            <a:p>
              <a:pPr>
                <a:lnSpc>
                  <a:spcPct val="110000"/>
                </a:lnSpc>
              </a:pPr>
              <a:endParaRPr lang="zh-CN" altLang="en-US">
                <a:cs typeface="Lato Light"/>
              </a:endParaRPr>
            </a:p>
          </p:txBody>
        </p:sp>
      </p:grpSp>
      <p:grpSp>
        <p:nvGrpSpPr>
          <p:cNvPr id="68" name="Group 67"/>
          <p:cNvGrpSpPr/>
          <p:nvPr/>
        </p:nvGrpSpPr>
        <p:grpSpPr>
          <a:xfrm>
            <a:off x="1739573" y="488028"/>
            <a:ext cx="20937538" cy="2200624"/>
            <a:chOff x="1739573" y="511491"/>
            <a:chExt cx="20937538" cy="2200624"/>
          </a:xfrm>
        </p:grpSpPr>
        <p:sp>
          <p:nvSpPr>
            <p:cNvPr id="69" name="TextBox 68"/>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a:solidFill>
                    <a:schemeClr val="tx2"/>
                  </a:solidFill>
                  <a:latin typeface="Lato Regular"/>
                  <a:ea typeface="Lato Regular"/>
                  <a:cs typeface="Lato Regular"/>
                </a:rPr>
                <a:t>MODEL</a:t>
              </a:r>
            </a:p>
          </p:txBody>
        </p:sp>
        <p:grpSp>
          <p:nvGrpSpPr>
            <p:cNvPr id="72" name="Group 71"/>
            <p:cNvGrpSpPr/>
            <p:nvPr/>
          </p:nvGrpSpPr>
          <p:grpSpPr>
            <a:xfrm>
              <a:off x="10842089" y="1977406"/>
              <a:ext cx="2738812" cy="73151"/>
              <a:chOff x="1775295" y="2020905"/>
              <a:chExt cx="3631535" cy="45719"/>
            </a:xfrm>
          </p:grpSpPr>
          <p:sp>
            <p:nvSpPr>
              <p:cNvPr id="74" name="Rectangle 73"/>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5" name="Rectangle 74"/>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6" name="Rectangle 75"/>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7" name="Rectangle 76"/>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8" name="Rectangle 77"/>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9" name="Rectangle 78"/>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73" name="TextBox 72"/>
            <p:cNvSpPr txBox="1"/>
            <p:nvPr/>
          </p:nvSpPr>
          <p:spPr>
            <a:xfrm>
              <a:off x="1739573" y="2035007"/>
              <a:ext cx="20937538" cy="677108"/>
            </a:xfrm>
            <a:prstGeom prst="rect">
              <a:avLst/>
            </a:prstGeom>
            <a:noFill/>
          </p:spPr>
          <p:txBody>
            <a:bodyPr wrap="square" lIns="91440" tIns="45720" rIns="91440" bIns="45720" rtlCol="0" anchor="t">
              <a:spAutoFit/>
            </a:bodyPr>
            <a:lstStyle/>
            <a:p>
              <a:pPr algn="ctr"/>
              <a:r>
                <a:rPr lang="id-ID" sz="3800">
                  <a:solidFill>
                    <a:schemeClr val="accent6">
                      <a:lumMod val="60000"/>
                      <a:lumOff val="40000"/>
                    </a:schemeClr>
                  </a:solidFill>
                  <a:latin typeface="Calibri Light"/>
                  <a:ea typeface="Calibri Light"/>
                  <a:cs typeface="Calibri Light"/>
                </a:rPr>
                <a:t>Linear </a:t>
              </a:r>
              <a:r>
                <a:rPr lang="id-ID" sz="3800" err="1">
                  <a:solidFill>
                    <a:schemeClr val="accent6">
                      <a:lumMod val="60000"/>
                      <a:lumOff val="40000"/>
                    </a:schemeClr>
                  </a:solidFill>
                  <a:latin typeface="Calibri Light"/>
                  <a:ea typeface="Calibri Light"/>
                  <a:cs typeface="Calibri Light"/>
                </a:rPr>
                <a:t>Mixed</a:t>
              </a:r>
              <a:r>
                <a:rPr lang="id-ID" sz="3800">
                  <a:solidFill>
                    <a:schemeClr val="accent6">
                      <a:lumMod val="60000"/>
                      <a:lumOff val="40000"/>
                    </a:schemeClr>
                  </a:solidFill>
                  <a:latin typeface="Calibri Light"/>
                  <a:ea typeface="Calibri Light"/>
                  <a:cs typeface="Calibri Light"/>
                </a:rPr>
                <a:t> Model</a:t>
              </a:r>
              <a:r>
                <a:rPr lang="id-ID" sz="3800">
                  <a:solidFill>
                    <a:schemeClr val="bg1">
                      <a:lumMod val="75000"/>
                    </a:schemeClr>
                  </a:solidFill>
                  <a:latin typeface="Calibri Light"/>
                  <a:ea typeface="Calibri Light"/>
                  <a:cs typeface="Calibri Light"/>
                </a:rPr>
                <a:t> – </a:t>
              </a:r>
              <a:r>
                <a:rPr lang="id-ID" sz="3800" err="1">
                  <a:solidFill>
                    <a:schemeClr val="accent1">
                      <a:lumMod val="75000"/>
                    </a:schemeClr>
                  </a:solidFill>
                  <a:latin typeface="Calibri Light"/>
                  <a:ea typeface="Calibri Light"/>
                  <a:cs typeface="Calibri Light"/>
                </a:rPr>
                <a:t>Confidence</a:t>
              </a:r>
              <a:r>
                <a:rPr lang="id-ID" sz="3800">
                  <a:solidFill>
                    <a:schemeClr val="accent1">
                      <a:lumMod val="75000"/>
                    </a:schemeClr>
                  </a:solidFill>
                  <a:latin typeface="Calibri Light"/>
                  <a:ea typeface="Calibri Light"/>
                  <a:cs typeface="Calibri Light"/>
                </a:rPr>
                <a:t> Interval</a:t>
              </a:r>
            </a:p>
          </p:txBody>
        </p:sp>
      </p:grpSp>
      <p:pic>
        <p:nvPicPr>
          <p:cNvPr id="6" name="图片 6" descr="表格&#10;&#10;已自动生成说明">
            <a:extLst>
              <a:ext uri="{FF2B5EF4-FFF2-40B4-BE49-F238E27FC236}">
                <a16:creationId xmlns:a16="http://schemas.microsoft.com/office/drawing/2014/main" id="{457828C1-5345-A194-99B1-23896FA8F703}"/>
              </a:ext>
            </a:extLst>
          </p:cNvPr>
          <p:cNvPicPr>
            <a:picLocks noChangeAspect="1"/>
          </p:cNvPicPr>
          <p:nvPr/>
        </p:nvPicPr>
        <p:blipFill>
          <a:blip r:embed="rId2"/>
          <a:stretch>
            <a:fillRect/>
          </a:stretch>
        </p:blipFill>
        <p:spPr>
          <a:xfrm>
            <a:off x="12212696" y="2704388"/>
            <a:ext cx="10034302" cy="9606877"/>
          </a:xfrm>
          <a:prstGeom prst="rect">
            <a:avLst/>
          </a:prstGeom>
        </p:spPr>
      </p:pic>
      <p:sp>
        <p:nvSpPr>
          <p:cNvPr id="9" name="文本框 8">
            <a:extLst>
              <a:ext uri="{FF2B5EF4-FFF2-40B4-BE49-F238E27FC236}">
                <a16:creationId xmlns:a16="http://schemas.microsoft.com/office/drawing/2014/main" id="{B10090AB-CB05-629D-5AB5-79E7087DFC93}"/>
              </a:ext>
            </a:extLst>
          </p:cNvPr>
          <p:cNvSpPr txBox="1"/>
          <p:nvPr/>
        </p:nvSpPr>
        <p:spPr>
          <a:xfrm>
            <a:off x="2621691" y="9808913"/>
            <a:ext cx="82455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6000">
                <a:solidFill>
                  <a:srgbClr val="19232E"/>
                </a:solidFill>
                <a:latin typeface="Aldhabi"/>
                <a:cs typeface="Lato Light"/>
              </a:rPr>
              <a:t>Consistent with our visulization!</a:t>
            </a:r>
          </a:p>
        </p:txBody>
      </p:sp>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anim calcmode="lin" valueType="num">
                                      <p:cBhvr>
                                        <p:cTn id="8" dur="500" fill="hold"/>
                                        <p:tgtEl>
                                          <p:spTgt spid="68"/>
                                        </p:tgtEl>
                                        <p:attrNameLst>
                                          <p:attrName>ppt_x</p:attrName>
                                        </p:attrNameLst>
                                      </p:cBhvr>
                                      <p:tavLst>
                                        <p:tav tm="0">
                                          <p:val>
                                            <p:strVal val="#ppt_x"/>
                                          </p:val>
                                        </p:tav>
                                        <p:tav tm="100000">
                                          <p:val>
                                            <p:strVal val="#ppt_x"/>
                                          </p:val>
                                        </p:tav>
                                      </p:tavLst>
                                    </p:anim>
                                    <p:anim calcmode="lin" valueType="num">
                                      <p:cBhvr>
                                        <p:cTn id="9" dur="5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par>
                                <p:cTn id="15" presetID="10" presetClass="entr" presetSubtype="0" fill="hold" nodeType="with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90378" y="3311663"/>
            <a:ext cx="3618561" cy="8978900"/>
            <a:chOff x="3390378" y="3544496"/>
            <a:chExt cx="3618561" cy="7835900"/>
          </a:xfrm>
        </p:grpSpPr>
        <p:sp>
          <p:nvSpPr>
            <p:cNvPr id="8" name="Rectangle 4"/>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78" name="Round Same Side Corner Rectangle 77"/>
            <p:cNvSpPr/>
            <p:nvPr/>
          </p:nvSpPr>
          <p:spPr>
            <a:xfrm rot="10800000">
              <a:off x="3390378" y="4261934"/>
              <a:ext cx="3618560" cy="144169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latin typeface="Calibri Light"/>
              </a:endParaRPr>
            </a:p>
          </p:txBody>
        </p:sp>
        <p:sp>
          <p:nvSpPr>
            <p:cNvPr id="7" name="Rectangle 3"/>
            <p:cNvSpPr/>
            <p:nvPr/>
          </p:nvSpPr>
          <p:spPr bwMode="auto">
            <a:xfrm>
              <a:off x="3390381" y="3544496"/>
              <a:ext cx="3618558" cy="736600"/>
            </a:xfrm>
            <a:prstGeom prst="rect">
              <a:avLst/>
            </a:prstGeom>
            <a:solidFill>
              <a:schemeClr val="accent1">
                <a:lumMod val="75000"/>
              </a:schemeClr>
            </a:solidFill>
            <a:ln w="12700">
              <a:noFill/>
              <a:miter lim="800000"/>
            </a:ln>
          </p:spPr>
          <p:txBody>
            <a:bodyPr lIns="0" tIns="0" rIns="0" bIns="0"/>
            <a:lstStyle/>
            <a:p>
              <a:pPr algn="ctr"/>
              <a:endParaRPr lang="es-ES">
                <a:latin typeface="Calibri Light"/>
              </a:endParaRPr>
            </a:p>
          </p:txBody>
        </p:sp>
        <p:sp>
          <p:nvSpPr>
            <p:cNvPr id="10" name="Rectangle 6"/>
            <p:cNvSpPr/>
            <p:nvPr/>
          </p:nvSpPr>
          <p:spPr bwMode="auto">
            <a:xfrm>
              <a:off x="4266453" y="36206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2600">
                <a:solidFill>
                  <a:schemeClr val="bg1"/>
                </a:solidFill>
                <a:latin typeface="Lato Regular"/>
                <a:ea typeface="MS PGothic" panose="020B0600070205080204" charset="-128"/>
                <a:cs typeface="Lato Regular"/>
                <a:sym typeface="Lato Bold" charset="0"/>
              </a:endParaRPr>
            </a:p>
          </p:txBody>
        </p:sp>
        <p:sp>
          <p:nvSpPr>
            <p:cNvPr id="11" name="Rectangle 7"/>
            <p:cNvSpPr/>
            <p:nvPr/>
          </p:nvSpPr>
          <p:spPr bwMode="auto">
            <a:xfrm>
              <a:off x="3390381" y="10034196"/>
              <a:ext cx="3618558" cy="1346200"/>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2" name="Rectangle 8"/>
            <p:cNvSpPr/>
            <p:nvPr/>
          </p:nvSpPr>
          <p:spPr bwMode="auto">
            <a:xfrm>
              <a:off x="4241060" y="4535096"/>
              <a:ext cx="1866414"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5000">
                <a:solidFill>
                  <a:schemeClr val="bg1"/>
                </a:solidFill>
                <a:latin typeface="Lato Bold" charset="0"/>
                <a:ea typeface="MS PGothic" panose="020B0600070205080204" charset="-128"/>
                <a:cs typeface="MS PGothic" panose="020B0600070205080204" charset="-128"/>
              </a:endParaRPr>
            </a:p>
          </p:txBody>
        </p:sp>
        <p:sp>
          <p:nvSpPr>
            <p:cNvPr id="13" name="Rectangle 9"/>
            <p:cNvSpPr/>
            <p:nvPr/>
          </p:nvSpPr>
          <p:spPr bwMode="auto">
            <a:xfrm>
              <a:off x="4266453" y="60971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b="1">
                  <a:solidFill>
                    <a:srgbClr val="19232E"/>
                  </a:solidFill>
                  <a:latin typeface="Lato Regular"/>
                  <a:ea typeface="MS PGothic"/>
                  <a:cs typeface="MS PGothic" panose="020B0600070205080204" charset="-128"/>
                </a:rPr>
                <a:t>1</a:t>
              </a:r>
            </a:p>
          </p:txBody>
        </p:sp>
        <p:sp>
          <p:nvSpPr>
            <p:cNvPr id="15" name="Rectangle 11"/>
            <p:cNvSpPr/>
            <p:nvPr/>
          </p:nvSpPr>
          <p:spPr bwMode="auto">
            <a:xfrm>
              <a:off x="3529935" y="8285829"/>
              <a:ext cx="3360631" cy="46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sz="2800" b="1">
                  <a:solidFill>
                    <a:srgbClr val="041B31"/>
                  </a:solidFill>
                  <a:ea typeface="+mn-lt"/>
                  <a:cs typeface="+mn-lt"/>
                </a:rPr>
                <a:t>The player may not choose their real gender as the “avatar_gender”, so maybe this variable is not that representative.</a:t>
              </a:r>
              <a:endParaRPr lang="en-US" altLang="zh-CN" sz="2800" b="1">
                <a:solidFill>
                  <a:srgbClr val="041B31"/>
                </a:solidFill>
                <a:ea typeface="Lato Light"/>
                <a:cs typeface="Lato Light"/>
              </a:endParaRPr>
            </a:p>
            <a:p>
              <a:pPr algn="ctr"/>
              <a:endParaRPr lang="en-US" sz="2000">
                <a:solidFill>
                  <a:schemeClr val="bg1">
                    <a:lumMod val="65000"/>
                  </a:schemeClr>
                </a:solidFill>
                <a:latin typeface="Lato Regular"/>
                <a:ea typeface="MS PGothic"/>
                <a:cs typeface="MS PGothic" panose="020B0600070205080204" charset="-128"/>
              </a:endParaRPr>
            </a:p>
          </p:txBody>
        </p:sp>
        <p:sp>
          <p:nvSpPr>
            <p:cNvPr id="20" name="Rectangle 16"/>
            <p:cNvSpPr/>
            <p:nvPr/>
          </p:nvSpPr>
          <p:spPr bwMode="auto">
            <a:xfrm>
              <a:off x="3390381" y="6668696"/>
              <a:ext cx="3618558" cy="25400"/>
            </a:xfrm>
            <a:prstGeom prst="rect">
              <a:avLst/>
            </a:prstGeom>
            <a:solidFill>
              <a:srgbClr val="D6D6D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79" name="Rectangle 6"/>
            <p:cNvSpPr/>
            <p:nvPr/>
          </p:nvSpPr>
          <p:spPr bwMode="auto">
            <a:xfrm>
              <a:off x="3390381" y="10034196"/>
              <a:ext cx="361855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4800" b="1">
                <a:solidFill>
                  <a:schemeClr val="bg1"/>
                </a:solidFill>
                <a:latin typeface="Lato Regular"/>
                <a:ea typeface="MS PGothic" panose="020B0600070205080204" charset="-128"/>
                <a:cs typeface="Lato Regular"/>
              </a:endParaRPr>
            </a:p>
          </p:txBody>
        </p:sp>
      </p:grpSp>
      <p:grpSp>
        <p:nvGrpSpPr>
          <p:cNvPr id="80" name="Group 79"/>
          <p:cNvGrpSpPr/>
          <p:nvPr/>
        </p:nvGrpSpPr>
        <p:grpSpPr>
          <a:xfrm>
            <a:off x="8166473" y="3311663"/>
            <a:ext cx="3618561" cy="9021233"/>
            <a:chOff x="3390378" y="3544496"/>
            <a:chExt cx="3618561" cy="7835900"/>
          </a:xfrm>
        </p:grpSpPr>
        <p:sp>
          <p:nvSpPr>
            <p:cNvPr id="126" name="Rectangle 4"/>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27" name="Round Same Side Corner Rectangle 126"/>
            <p:cNvSpPr/>
            <p:nvPr/>
          </p:nvSpPr>
          <p:spPr>
            <a:xfrm rot="10800000">
              <a:off x="3390378" y="4261934"/>
              <a:ext cx="3618560" cy="144169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latin typeface="Calibri Light"/>
              </a:endParaRPr>
            </a:p>
          </p:txBody>
        </p:sp>
        <p:sp>
          <p:nvSpPr>
            <p:cNvPr id="128" name="Rectangle 3"/>
            <p:cNvSpPr/>
            <p:nvPr/>
          </p:nvSpPr>
          <p:spPr bwMode="auto">
            <a:xfrm>
              <a:off x="3390381" y="3544496"/>
              <a:ext cx="3618558" cy="736600"/>
            </a:xfrm>
            <a:prstGeom prst="rect">
              <a:avLst/>
            </a:prstGeom>
            <a:solidFill>
              <a:schemeClr val="accent2">
                <a:lumMod val="75000"/>
              </a:schemeClr>
            </a:solidFill>
            <a:ln w="12700">
              <a:noFill/>
              <a:miter lim="800000"/>
            </a:ln>
          </p:spPr>
          <p:txBody>
            <a:bodyPr lIns="0" tIns="0" rIns="0" bIns="0"/>
            <a:lstStyle/>
            <a:p>
              <a:pPr algn="ctr"/>
              <a:endParaRPr lang="es-ES">
                <a:latin typeface="Calibri Light"/>
              </a:endParaRPr>
            </a:p>
          </p:txBody>
        </p:sp>
        <p:sp>
          <p:nvSpPr>
            <p:cNvPr id="129" name="Rectangle 6"/>
            <p:cNvSpPr/>
            <p:nvPr/>
          </p:nvSpPr>
          <p:spPr bwMode="auto">
            <a:xfrm>
              <a:off x="4266453" y="36206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2600">
                <a:solidFill>
                  <a:schemeClr val="bg1"/>
                </a:solidFill>
                <a:latin typeface="Lato Regular"/>
                <a:ea typeface="MS PGothic" panose="020B0600070205080204" charset="-128"/>
                <a:cs typeface="Lato Regular"/>
              </a:endParaRPr>
            </a:p>
          </p:txBody>
        </p:sp>
        <p:sp>
          <p:nvSpPr>
            <p:cNvPr id="130" name="Rectangle 7"/>
            <p:cNvSpPr/>
            <p:nvPr/>
          </p:nvSpPr>
          <p:spPr bwMode="auto">
            <a:xfrm>
              <a:off x="3390381" y="10034196"/>
              <a:ext cx="3618558" cy="1346200"/>
            </a:xfrm>
            <a:prstGeom prst="rect">
              <a:avLst/>
            </a:prstGeom>
            <a:solidFill>
              <a:schemeClr val="accent2"/>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31" name="Rectangle 8"/>
            <p:cNvSpPr/>
            <p:nvPr/>
          </p:nvSpPr>
          <p:spPr bwMode="auto">
            <a:xfrm>
              <a:off x="4241060" y="4535096"/>
              <a:ext cx="1866414"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5000">
                <a:solidFill>
                  <a:schemeClr val="bg1"/>
                </a:solidFill>
                <a:latin typeface="Lato Bold" charset="0"/>
                <a:ea typeface="MS PGothic" panose="020B0600070205080204" charset="-128"/>
                <a:cs typeface="MS PGothic" panose="020B0600070205080204" charset="-128"/>
              </a:endParaRPr>
            </a:p>
          </p:txBody>
        </p:sp>
        <p:sp>
          <p:nvSpPr>
            <p:cNvPr id="132" name="Rectangle 9"/>
            <p:cNvSpPr/>
            <p:nvPr/>
          </p:nvSpPr>
          <p:spPr bwMode="auto">
            <a:xfrm>
              <a:off x="4266453" y="60971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b="1">
                  <a:solidFill>
                    <a:srgbClr val="19232E"/>
                  </a:solidFill>
                  <a:latin typeface="Lato Regular"/>
                  <a:ea typeface="MS PGothic"/>
                  <a:cs typeface="MS PGothic" panose="020B0600070205080204" charset="-128"/>
                </a:rPr>
                <a:t>2</a:t>
              </a:r>
            </a:p>
          </p:txBody>
        </p:sp>
        <p:sp>
          <p:nvSpPr>
            <p:cNvPr id="133" name="Rectangle 11"/>
            <p:cNvSpPr/>
            <p:nvPr/>
          </p:nvSpPr>
          <p:spPr bwMode="auto">
            <a:xfrm>
              <a:off x="3508755" y="8342366"/>
              <a:ext cx="3360630" cy="23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sz="2400" b="1">
                  <a:solidFill>
                    <a:srgbClr val="041B31"/>
                  </a:solidFill>
                  <a:ea typeface="+mn-lt"/>
                  <a:cs typeface="+mn-lt"/>
                  <a:sym typeface="Lato Regular" charset="0"/>
                </a:rPr>
                <a:t>We assume that people who click more “Fact” will know more physiological knowledge, but maybe they click more just because they did not remember it carefully;</a:t>
              </a:r>
              <a:endParaRPr lang="zh-CN" altLang="en-US" sz="2400" b="1">
                <a:solidFill>
                  <a:srgbClr val="041B31"/>
                </a:solidFill>
                <a:cs typeface="Lato Light"/>
              </a:endParaRPr>
            </a:p>
            <a:p>
              <a:pPr algn="ctr"/>
              <a:endParaRPr lang="en-US" sz="2000">
                <a:solidFill>
                  <a:schemeClr val="bg1">
                    <a:lumMod val="65000"/>
                  </a:schemeClr>
                </a:solidFill>
                <a:latin typeface="Lato Regular" charset="0"/>
                <a:ea typeface="MS PGothic" panose="020B0600070205080204" charset="-128"/>
                <a:cs typeface="MS PGothic" panose="020B0600070205080204" charset="-128"/>
              </a:endParaRPr>
            </a:p>
          </p:txBody>
        </p:sp>
        <p:sp>
          <p:nvSpPr>
            <p:cNvPr id="138" name="Rectangle 16"/>
            <p:cNvSpPr/>
            <p:nvPr/>
          </p:nvSpPr>
          <p:spPr bwMode="auto">
            <a:xfrm>
              <a:off x="3390381" y="6668696"/>
              <a:ext cx="3618558" cy="25400"/>
            </a:xfrm>
            <a:prstGeom prst="rect">
              <a:avLst/>
            </a:prstGeom>
            <a:solidFill>
              <a:srgbClr val="D6D6D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39" name="Rectangle 6"/>
            <p:cNvSpPr/>
            <p:nvPr/>
          </p:nvSpPr>
          <p:spPr bwMode="auto">
            <a:xfrm>
              <a:off x="3390381" y="10034196"/>
              <a:ext cx="361855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4800" b="1">
                <a:solidFill>
                  <a:schemeClr val="bg1"/>
                </a:solidFill>
                <a:latin typeface="Lato Regular"/>
                <a:ea typeface="MS PGothic" panose="020B0600070205080204" charset="-128"/>
                <a:cs typeface="Lato Regular"/>
                <a:sym typeface="Lato Bold" charset="0"/>
              </a:endParaRPr>
            </a:p>
          </p:txBody>
        </p:sp>
      </p:grpSp>
      <p:grpSp>
        <p:nvGrpSpPr>
          <p:cNvPr id="140" name="Group 139"/>
          <p:cNvGrpSpPr/>
          <p:nvPr/>
        </p:nvGrpSpPr>
        <p:grpSpPr>
          <a:xfrm>
            <a:off x="12656896" y="3311663"/>
            <a:ext cx="3618561" cy="9021233"/>
            <a:chOff x="3390378" y="3544496"/>
            <a:chExt cx="3618561" cy="7835900"/>
          </a:xfrm>
        </p:grpSpPr>
        <p:sp>
          <p:nvSpPr>
            <p:cNvPr id="141" name="Rectangle 4"/>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42" name="Round Same Side Corner Rectangle 141"/>
            <p:cNvSpPr/>
            <p:nvPr/>
          </p:nvSpPr>
          <p:spPr>
            <a:xfrm rot="10800000">
              <a:off x="3390378" y="4261934"/>
              <a:ext cx="3618560" cy="1441694"/>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latin typeface="Calibri Light"/>
              </a:endParaRPr>
            </a:p>
          </p:txBody>
        </p:sp>
        <p:sp>
          <p:nvSpPr>
            <p:cNvPr id="143" name="Rectangle 3"/>
            <p:cNvSpPr/>
            <p:nvPr/>
          </p:nvSpPr>
          <p:spPr bwMode="auto">
            <a:xfrm>
              <a:off x="3390381" y="3544496"/>
              <a:ext cx="3618558" cy="736600"/>
            </a:xfrm>
            <a:prstGeom prst="rect">
              <a:avLst/>
            </a:prstGeom>
            <a:solidFill>
              <a:schemeClr val="accent3">
                <a:lumMod val="75000"/>
              </a:schemeClr>
            </a:solidFill>
            <a:ln w="12700">
              <a:noFill/>
              <a:miter lim="800000"/>
            </a:ln>
          </p:spPr>
          <p:txBody>
            <a:bodyPr lIns="0" tIns="0" rIns="0" bIns="0"/>
            <a:lstStyle/>
            <a:p>
              <a:pPr algn="ctr"/>
              <a:endParaRPr lang="es-ES">
                <a:latin typeface="Calibri Light"/>
              </a:endParaRPr>
            </a:p>
          </p:txBody>
        </p:sp>
        <p:sp>
          <p:nvSpPr>
            <p:cNvPr id="144" name="Rectangle 6"/>
            <p:cNvSpPr/>
            <p:nvPr/>
          </p:nvSpPr>
          <p:spPr bwMode="auto">
            <a:xfrm>
              <a:off x="4266453" y="36206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2600">
                <a:solidFill>
                  <a:schemeClr val="bg1"/>
                </a:solidFill>
                <a:latin typeface="Lato Regular"/>
                <a:ea typeface="MS PGothic" panose="020B0600070205080204" charset="-128"/>
                <a:cs typeface="Lato Regular"/>
                <a:sym typeface="Lato Bold" charset="0"/>
              </a:endParaRPr>
            </a:p>
          </p:txBody>
        </p:sp>
        <p:sp>
          <p:nvSpPr>
            <p:cNvPr id="145" name="Rectangle 7"/>
            <p:cNvSpPr/>
            <p:nvPr/>
          </p:nvSpPr>
          <p:spPr bwMode="auto">
            <a:xfrm>
              <a:off x="3390381" y="10034196"/>
              <a:ext cx="3618558" cy="1346200"/>
            </a:xfrm>
            <a:prstGeom prst="rect">
              <a:avLst/>
            </a:prstGeom>
            <a:solidFill>
              <a:schemeClr val="accent3"/>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46" name="Rectangle 8"/>
            <p:cNvSpPr/>
            <p:nvPr/>
          </p:nvSpPr>
          <p:spPr bwMode="auto">
            <a:xfrm>
              <a:off x="4241060" y="4535096"/>
              <a:ext cx="1866414"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altLang="zh-CN" sz="5000">
                <a:solidFill>
                  <a:schemeClr val="bg1"/>
                </a:solidFill>
                <a:latin typeface="Lato Bold"/>
                <a:ea typeface="MS PGothic"/>
              </a:endParaRPr>
            </a:p>
          </p:txBody>
        </p:sp>
        <p:sp>
          <p:nvSpPr>
            <p:cNvPr id="147" name="Rectangle 9"/>
            <p:cNvSpPr/>
            <p:nvPr/>
          </p:nvSpPr>
          <p:spPr bwMode="auto">
            <a:xfrm>
              <a:off x="4266453" y="60971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b="1">
                  <a:solidFill>
                    <a:srgbClr val="19232E"/>
                  </a:solidFill>
                  <a:latin typeface="Lato Regular"/>
                  <a:ea typeface="MS PGothic"/>
                  <a:cs typeface="MS PGothic" panose="020B0600070205080204" charset="-128"/>
                </a:rPr>
                <a:t>3</a:t>
              </a:r>
            </a:p>
          </p:txBody>
        </p:sp>
        <p:sp>
          <p:nvSpPr>
            <p:cNvPr id="148" name="Rectangle 11"/>
            <p:cNvSpPr/>
            <p:nvPr/>
          </p:nvSpPr>
          <p:spPr bwMode="auto">
            <a:xfrm>
              <a:off x="3657012" y="8268825"/>
              <a:ext cx="308529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sz="2400" b="1">
                  <a:solidFill>
                    <a:srgbClr val="041B31"/>
                  </a:solidFill>
                  <a:ea typeface="+mn-lt"/>
                  <a:cs typeface="+mn-lt"/>
                </a:rPr>
                <a:t>We thought that if a player have higher skill level in the end, they should have more knowledge from the game and have some positive change but turns out it is not significant to the change.</a:t>
              </a:r>
              <a:endParaRPr lang="zh-CN" altLang="en-US" sz="2400" b="1">
                <a:solidFill>
                  <a:srgbClr val="041B31"/>
                </a:solidFill>
                <a:cs typeface="Lato Light"/>
              </a:endParaRPr>
            </a:p>
            <a:p>
              <a:pPr algn="ctr"/>
              <a:endParaRPr lang="en-US" sz="2000">
                <a:solidFill>
                  <a:schemeClr val="bg1">
                    <a:lumMod val="65000"/>
                  </a:schemeClr>
                </a:solidFill>
                <a:latin typeface="Lato Regular" charset="0"/>
                <a:ea typeface="MS PGothic" panose="020B0600070205080204" charset="-128"/>
                <a:cs typeface="MS PGothic" panose="020B0600070205080204" charset="-128"/>
              </a:endParaRPr>
            </a:p>
          </p:txBody>
        </p:sp>
        <p:sp>
          <p:nvSpPr>
            <p:cNvPr id="153" name="Rectangle 16"/>
            <p:cNvSpPr/>
            <p:nvPr/>
          </p:nvSpPr>
          <p:spPr bwMode="auto">
            <a:xfrm>
              <a:off x="3390381" y="6668696"/>
              <a:ext cx="3618558" cy="25400"/>
            </a:xfrm>
            <a:prstGeom prst="rect">
              <a:avLst/>
            </a:prstGeom>
            <a:solidFill>
              <a:srgbClr val="D6D6D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54" name="Rectangle 6"/>
            <p:cNvSpPr/>
            <p:nvPr/>
          </p:nvSpPr>
          <p:spPr bwMode="auto">
            <a:xfrm>
              <a:off x="3390381" y="10034196"/>
              <a:ext cx="361855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4800" b="1">
                <a:solidFill>
                  <a:schemeClr val="bg1"/>
                </a:solidFill>
                <a:latin typeface="Lato Regular"/>
                <a:ea typeface="MS PGothic" panose="020B0600070205080204" charset="-128"/>
                <a:cs typeface="Lato Regular"/>
              </a:endParaRPr>
            </a:p>
          </p:txBody>
        </p:sp>
      </p:grpSp>
      <p:grpSp>
        <p:nvGrpSpPr>
          <p:cNvPr id="155" name="Group 154"/>
          <p:cNvGrpSpPr/>
          <p:nvPr/>
        </p:nvGrpSpPr>
        <p:grpSpPr>
          <a:xfrm>
            <a:off x="17432991" y="3311663"/>
            <a:ext cx="3618561" cy="9021233"/>
            <a:chOff x="3390378" y="3544496"/>
            <a:chExt cx="3618561" cy="7835900"/>
          </a:xfrm>
        </p:grpSpPr>
        <p:sp>
          <p:nvSpPr>
            <p:cNvPr id="156" name="Rectangle 4"/>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57" name="Round Same Side Corner Rectangle 156"/>
            <p:cNvSpPr/>
            <p:nvPr/>
          </p:nvSpPr>
          <p:spPr>
            <a:xfrm rot="10800000">
              <a:off x="3390378" y="4261934"/>
              <a:ext cx="3618560" cy="144169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latin typeface="Calibri Light"/>
              </a:endParaRPr>
            </a:p>
          </p:txBody>
        </p:sp>
        <p:sp>
          <p:nvSpPr>
            <p:cNvPr id="158" name="Rectangle 3"/>
            <p:cNvSpPr/>
            <p:nvPr/>
          </p:nvSpPr>
          <p:spPr bwMode="auto">
            <a:xfrm>
              <a:off x="3390381" y="3544496"/>
              <a:ext cx="3618558" cy="736600"/>
            </a:xfrm>
            <a:prstGeom prst="rect">
              <a:avLst/>
            </a:prstGeom>
            <a:solidFill>
              <a:schemeClr val="accent4">
                <a:lumMod val="75000"/>
              </a:schemeClr>
            </a:solidFill>
            <a:ln w="12700">
              <a:noFill/>
              <a:miter lim="800000"/>
            </a:ln>
          </p:spPr>
          <p:txBody>
            <a:bodyPr lIns="0" tIns="0" rIns="0" bIns="0"/>
            <a:lstStyle/>
            <a:p>
              <a:pPr algn="ctr"/>
              <a:endParaRPr lang="es-ES">
                <a:latin typeface="Calibri Light"/>
              </a:endParaRPr>
            </a:p>
          </p:txBody>
        </p:sp>
        <p:sp>
          <p:nvSpPr>
            <p:cNvPr id="159" name="Rectangle 6"/>
            <p:cNvSpPr/>
            <p:nvPr/>
          </p:nvSpPr>
          <p:spPr bwMode="auto">
            <a:xfrm>
              <a:off x="4266453" y="36206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2600">
                <a:solidFill>
                  <a:schemeClr val="bg1"/>
                </a:solidFill>
                <a:latin typeface="Lato Regular"/>
                <a:ea typeface="MS PGothic" panose="020B0600070205080204" charset="-128"/>
                <a:cs typeface="Lato Regular"/>
              </a:endParaRPr>
            </a:p>
          </p:txBody>
        </p:sp>
        <p:sp>
          <p:nvSpPr>
            <p:cNvPr id="160" name="Rectangle 7"/>
            <p:cNvSpPr/>
            <p:nvPr/>
          </p:nvSpPr>
          <p:spPr bwMode="auto">
            <a:xfrm>
              <a:off x="3390381" y="10034196"/>
              <a:ext cx="3618558" cy="1346200"/>
            </a:xfrm>
            <a:prstGeom prst="rect">
              <a:avLst/>
            </a:prstGeom>
            <a:solidFill>
              <a:schemeClr val="accent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62" name="Rectangle 9"/>
            <p:cNvSpPr/>
            <p:nvPr/>
          </p:nvSpPr>
          <p:spPr bwMode="auto">
            <a:xfrm>
              <a:off x="4266453" y="6097196"/>
              <a:ext cx="186641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b="1">
                  <a:solidFill>
                    <a:srgbClr val="19232E"/>
                  </a:solidFill>
                  <a:latin typeface="Lato Regular"/>
                  <a:ea typeface="MS PGothic"/>
                  <a:cs typeface="MS PGothic" panose="020B0600070205080204" charset="-128"/>
                  <a:sym typeface="Lato Regular" charset="0"/>
                </a:rPr>
                <a:t>4</a:t>
              </a:r>
              <a:endParaRPr lang="en-US" b="1">
                <a:solidFill>
                  <a:srgbClr val="19232E"/>
                </a:solidFill>
                <a:latin typeface="Lato Regular" charset="0"/>
                <a:ea typeface="MS PGothic" panose="020B0600070205080204" charset="-128"/>
                <a:cs typeface="MS PGothic" panose="020B0600070205080204" charset="-128"/>
              </a:endParaRPr>
            </a:p>
          </p:txBody>
        </p:sp>
        <p:sp>
          <p:nvSpPr>
            <p:cNvPr id="163" name="Rectangle 11"/>
            <p:cNvSpPr/>
            <p:nvPr/>
          </p:nvSpPr>
          <p:spPr bwMode="auto">
            <a:xfrm>
              <a:off x="3657012" y="8011427"/>
              <a:ext cx="308529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r>
                <a:rPr lang="en-US" sz="2400" b="1">
                  <a:solidFill>
                    <a:srgbClr val="041B31"/>
                  </a:solidFill>
                  <a:ea typeface="+mn-lt"/>
                  <a:cs typeface="+mn-lt"/>
                  <a:sym typeface="Lato Regular" charset="0"/>
                </a:rPr>
                <a:t>All of the variables about counting the number of events happened may be influenced by the percentage of game completion of players.</a:t>
              </a:r>
              <a:endParaRPr lang="zh-CN" altLang="en-US" sz="2400">
                <a:solidFill>
                  <a:srgbClr val="041B31"/>
                </a:solidFill>
                <a:cs typeface="Lato Light"/>
              </a:endParaRPr>
            </a:p>
          </p:txBody>
        </p:sp>
        <p:sp>
          <p:nvSpPr>
            <p:cNvPr id="168" name="Rectangle 16"/>
            <p:cNvSpPr/>
            <p:nvPr/>
          </p:nvSpPr>
          <p:spPr bwMode="auto">
            <a:xfrm>
              <a:off x="3390381" y="6668696"/>
              <a:ext cx="3618558" cy="25400"/>
            </a:xfrm>
            <a:prstGeom prst="rect">
              <a:avLst/>
            </a:prstGeom>
            <a:solidFill>
              <a:srgbClr val="D6D6D6"/>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endParaRPr lang="es-ES">
                <a:latin typeface="Calibri Light"/>
              </a:endParaRPr>
            </a:p>
          </p:txBody>
        </p:sp>
        <p:sp>
          <p:nvSpPr>
            <p:cNvPr id="169" name="Rectangle 6"/>
            <p:cNvSpPr/>
            <p:nvPr/>
          </p:nvSpPr>
          <p:spPr bwMode="auto">
            <a:xfrm>
              <a:off x="3390381" y="10034196"/>
              <a:ext cx="361855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45720" tIns="45720" rIns="45720" bIns="45720" anchor="ctr"/>
            <a:lstStyle/>
            <a:p>
              <a:pPr algn="ctr"/>
              <a:endParaRPr lang="en-US" sz="4800" b="1">
                <a:solidFill>
                  <a:schemeClr val="bg1"/>
                </a:solidFill>
                <a:latin typeface="Lato Regular"/>
                <a:ea typeface="MS PGothic" panose="020B0600070205080204" charset="-128"/>
                <a:cs typeface="Lato Regular"/>
              </a:endParaRPr>
            </a:p>
          </p:txBody>
        </p:sp>
      </p:grpSp>
      <p:grpSp>
        <p:nvGrpSpPr>
          <p:cNvPr id="66" name="Group 65"/>
          <p:cNvGrpSpPr/>
          <p:nvPr/>
        </p:nvGrpSpPr>
        <p:grpSpPr>
          <a:xfrm>
            <a:off x="1739573" y="488028"/>
            <a:ext cx="20937538" cy="2200624"/>
            <a:chOff x="1739573" y="511491"/>
            <a:chExt cx="20937538" cy="2200624"/>
          </a:xfrm>
        </p:grpSpPr>
        <p:sp>
          <p:nvSpPr>
            <p:cNvPr id="67" name="TextBox 66"/>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err="1">
                  <a:solidFill>
                    <a:schemeClr val="tx2"/>
                  </a:solidFill>
                  <a:latin typeface="Lato Regular"/>
                  <a:ea typeface="Lato Regular"/>
                  <a:cs typeface="Lato Regular"/>
                </a:rPr>
                <a:t>Limitation</a:t>
              </a:r>
              <a:r>
                <a:rPr lang="id-ID" sz="8800" b="1">
                  <a:solidFill>
                    <a:schemeClr val="tx2"/>
                  </a:solidFill>
                  <a:latin typeface="Lato Regular"/>
                  <a:ea typeface="Lato Regular"/>
                  <a:cs typeface="Lato Regular"/>
                </a:rPr>
                <a:t> &amp; </a:t>
              </a:r>
              <a:r>
                <a:rPr lang="id-ID" sz="8800" b="1" err="1">
                  <a:solidFill>
                    <a:schemeClr val="tx2"/>
                  </a:solidFill>
                  <a:latin typeface="Lato Regular"/>
                  <a:ea typeface="Lato Regular"/>
                  <a:cs typeface="Lato Regular"/>
                </a:rPr>
                <a:t>Weakness</a:t>
              </a:r>
            </a:p>
          </p:txBody>
        </p:sp>
        <p:grpSp>
          <p:nvGrpSpPr>
            <p:cNvPr id="68" name="Group 67"/>
            <p:cNvGrpSpPr/>
            <p:nvPr/>
          </p:nvGrpSpPr>
          <p:grpSpPr>
            <a:xfrm>
              <a:off x="10842089" y="1977406"/>
              <a:ext cx="2738812" cy="73151"/>
              <a:chOff x="1775295" y="2020905"/>
              <a:chExt cx="3631535" cy="45719"/>
            </a:xfrm>
          </p:grpSpPr>
          <p:sp>
            <p:nvSpPr>
              <p:cNvPr id="70" name="Rectangle 69"/>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1" name="Rectangle 70"/>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2" name="Rectangle 71"/>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3" name="Rectangle 72"/>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4" name="Rectangle 73"/>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5" name="Rectangle 74"/>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69" name="TextBox 68"/>
            <p:cNvSpPr txBox="1"/>
            <p:nvPr/>
          </p:nvSpPr>
          <p:spPr>
            <a:xfrm>
              <a:off x="1739573" y="2035007"/>
              <a:ext cx="20937538" cy="677108"/>
            </a:xfrm>
            <a:prstGeom prst="rect">
              <a:avLst/>
            </a:prstGeom>
            <a:noFill/>
          </p:spPr>
          <p:txBody>
            <a:bodyPr wrap="square" lIns="91440" tIns="45720" rIns="91440" bIns="45720" rtlCol="0" anchor="t">
              <a:spAutoFit/>
            </a:bodyPr>
            <a:lstStyle/>
            <a:p>
              <a:pPr algn="ctr"/>
              <a:r>
                <a:rPr lang="id-ID" sz="3800">
                  <a:solidFill>
                    <a:schemeClr val="bg1">
                      <a:lumMod val="75000"/>
                    </a:schemeClr>
                  </a:solidFill>
                  <a:latin typeface="Calibri Light"/>
                  <a:cs typeface="Calibri Light"/>
                </a:rPr>
                <a:t>Team Data </a:t>
              </a:r>
              <a:r>
                <a:rPr lang="id-ID" sz="3800" err="1">
                  <a:solidFill>
                    <a:schemeClr val="bg1">
                      <a:lumMod val="75000"/>
                    </a:schemeClr>
                  </a:solidFill>
                  <a:latin typeface="Calibri Light"/>
                  <a:cs typeface="Calibri Light"/>
                </a:rPr>
                <a:t>Daters</a:t>
              </a:r>
              <a:endParaRPr lang="id-ID" sz="3800" err="1">
                <a:solidFill>
                  <a:schemeClr val="accent1"/>
                </a:solidFill>
                <a:latin typeface="Calibri Light"/>
                <a:cs typeface="Calibri Light"/>
              </a:endParaRPr>
            </a:p>
          </p:txBody>
        </p:sp>
      </p:grpSp>
      <p:pic>
        <p:nvPicPr>
          <p:cNvPr id="4" name="图片 4" descr="卡通人物&#10;&#10;已自动生成说明">
            <a:extLst>
              <a:ext uri="{FF2B5EF4-FFF2-40B4-BE49-F238E27FC236}">
                <a16:creationId xmlns:a16="http://schemas.microsoft.com/office/drawing/2014/main" id="{A41EAEB8-F2F5-43FB-F610-F018223016C0}"/>
              </a:ext>
            </a:extLst>
          </p:cNvPr>
          <p:cNvPicPr>
            <a:picLocks noChangeAspect="1"/>
          </p:cNvPicPr>
          <p:nvPr/>
        </p:nvPicPr>
        <p:blipFill>
          <a:blip r:embed="rId2"/>
          <a:stretch>
            <a:fillRect/>
          </a:stretch>
        </p:blipFill>
        <p:spPr>
          <a:xfrm>
            <a:off x="4404814" y="3321669"/>
            <a:ext cx="1601174" cy="2437164"/>
          </a:xfrm>
          <a:prstGeom prst="rect">
            <a:avLst/>
          </a:prstGeom>
        </p:spPr>
      </p:pic>
      <p:pic>
        <p:nvPicPr>
          <p:cNvPr id="5" name="图片 5" descr="卡通人物&#10;&#10;已自动生成说明">
            <a:extLst>
              <a:ext uri="{FF2B5EF4-FFF2-40B4-BE49-F238E27FC236}">
                <a16:creationId xmlns:a16="http://schemas.microsoft.com/office/drawing/2014/main" id="{75FD6A54-E494-9140-2CBE-522B18C61DA6}"/>
              </a:ext>
            </a:extLst>
          </p:cNvPr>
          <p:cNvPicPr>
            <a:picLocks noChangeAspect="1"/>
          </p:cNvPicPr>
          <p:nvPr/>
        </p:nvPicPr>
        <p:blipFill>
          <a:blip r:embed="rId3"/>
          <a:stretch>
            <a:fillRect/>
          </a:stretch>
        </p:blipFill>
        <p:spPr>
          <a:xfrm>
            <a:off x="9085492" y="3303673"/>
            <a:ext cx="1749430" cy="2451989"/>
          </a:xfrm>
          <a:prstGeom prst="rect">
            <a:avLst/>
          </a:prstGeom>
        </p:spPr>
      </p:pic>
      <p:pic>
        <p:nvPicPr>
          <p:cNvPr id="6" name="图片 8">
            <a:extLst>
              <a:ext uri="{FF2B5EF4-FFF2-40B4-BE49-F238E27FC236}">
                <a16:creationId xmlns:a16="http://schemas.microsoft.com/office/drawing/2014/main" id="{8B114FCF-8C2F-8A8C-8D0C-8EB618F42285}"/>
              </a:ext>
            </a:extLst>
          </p:cNvPr>
          <p:cNvPicPr>
            <a:picLocks noChangeAspect="1"/>
          </p:cNvPicPr>
          <p:nvPr/>
        </p:nvPicPr>
        <p:blipFill>
          <a:blip r:embed="rId4"/>
          <a:stretch>
            <a:fillRect/>
          </a:stretch>
        </p:blipFill>
        <p:spPr>
          <a:xfrm>
            <a:off x="13596734" y="3297248"/>
            <a:ext cx="1707071" cy="2464839"/>
          </a:xfrm>
          <a:prstGeom prst="rect">
            <a:avLst/>
          </a:prstGeom>
        </p:spPr>
      </p:pic>
      <p:pic>
        <p:nvPicPr>
          <p:cNvPr id="9" name="图片 13" descr="卡通人物&#10;&#10;已自动生成说明">
            <a:extLst>
              <a:ext uri="{FF2B5EF4-FFF2-40B4-BE49-F238E27FC236}">
                <a16:creationId xmlns:a16="http://schemas.microsoft.com/office/drawing/2014/main" id="{6728E1A9-F172-AD58-2B15-3C724F28CD18}"/>
              </a:ext>
            </a:extLst>
          </p:cNvPr>
          <p:cNvPicPr>
            <a:picLocks noChangeAspect="1"/>
          </p:cNvPicPr>
          <p:nvPr/>
        </p:nvPicPr>
        <p:blipFill>
          <a:blip r:embed="rId5"/>
          <a:stretch>
            <a:fillRect/>
          </a:stretch>
        </p:blipFill>
        <p:spPr>
          <a:xfrm>
            <a:off x="18468029" y="3296956"/>
            <a:ext cx="1558815" cy="2444256"/>
          </a:xfrm>
          <a:prstGeom prst="rect">
            <a:avLst/>
          </a:prstGeom>
        </p:spPr>
      </p:pic>
      <p:pic>
        <p:nvPicPr>
          <p:cNvPr id="59" name="图片 58" descr="背景图案&#10;&#10;低可信度描述已自动生成">
            <a:extLst>
              <a:ext uri="{FF2B5EF4-FFF2-40B4-BE49-F238E27FC236}">
                <a16:creationId xmlns:a16="http://schemas.microsoft.com/office/drawing/2014/main" id="{9409157B-26BC-C3F3-1AB5-FEE44B10C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155"/>
                                        </p:tgtEl>
                                        <p:attrNameLst>
                                          <p:attrName>style.visibility</p:attrName>
                                        </p:attrNameLst>
                                      </p:cBhvr>
                                      <p:to>
                                        <p:strVal val="visible"/>
                                      </p:to>
                                    </p:set>
                                    <p:anim calcmode="lin" valueType="num">
                                      <p:cBhvr>
                                        <p:cTn id="25" dur="500" fill="hold"/>
                                        <p:tgtEl>
                                          <p:spTgt spid="155"/>
                                        </p:tgtEl>
                                        <p:attrNameLst>
                                          <p:attrName>ppt_w</p:attrName>
                                        </p:attrNameLst>
                                      </p:cBhvr>
                                      <p:tavLst>
                                        <p:tav tm="0">
                                          <p:val>
                                            <p:fltVal val="0"/>
                                          </p:val>
                                        </p:tav>
                                        <p:tav tm="100000">
                                          <p:val>
                                            <p:strVal val="#ppt_w"/>
                                          </p:val>
                                        </p:tav>
                                      </p:tavLst>
                                    </p:anim>
                                    <p:anim calcmode="lin" valueType="num">
                                      <p:cBhvr>
                                        <p:cTn id="26" dur="500" fill="hold"/>
                                        <p:tgtEl>
                                          <p:spTgt spid="1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0" name="Straight Connector 279"/>
          <p:cNvCxnSpPr/>
          <p:nvPr/>
        </p:nvCxnSpPr>
        <p:spPr>
          <a:xfrm>
            <a:off x="9430647" y="3787567"/>
            <a:ext cx="0" cy="65502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4996817" y="3787567"/>
            <a:ext cx="0" cy="65502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1739573" y="488028"/>
            <a:ext cx="20937538" cy="2785400"/>
            <a:chOff x="1739573" y="511491"/>
            <a:chExt cx="20937538" cy="2785400"/>
          </a:xfrm>
        </p:grpSpPr>
        <p:sp>
          <p:nvSpPr>
            <p:cNvPr id="154" name="TextBox 153"/>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err="1">
                  <a:solidFill>
                    <a:schemeClr val="tx2"/>
                  </a:solidFill>
                  <a:latin typeface="Lato Regular"/>
                  <a:cs typeface="Lato Regular"/>
                </a:rPr>
                <a:t>Conclusion</a:t>
              </a:r>
            </a:p>
          </p:txBody>
        </p:sp>
        <p:grpSp>
          <p:nvGrpSpPr>
            <p:cNvPr id="155" name="Group 154"/>
            <p:cNvGrpSpPr/>
            <p:nvPr/>
          </p:nvGrpSpPr>
          <p:grpSpPr>
            <a:xfrm>
              <a:off x="10842089" y="1977406"/>
              <a:ext cx="2738812" cy="73151"/>
              <a:chOff x="1775295" y="2020905"/>
              <a:chExt cx="3631535" cy="45719"/>
            </a:xfrm>
          </p:grpSpPr>
          <p:sp>
            <p:nvSpPr>
              <p:cNvPr id="157" name="Rectangle 156"/>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58" name="Rectangle 157"/>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5" name="Rectangle 164"/>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6" name="Rectangle 165"/>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7" name="Rectangle 166"/>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8" name="Rectangle 167"/>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156" name="TextBox 155"/>
            <p:cNvSpPr txBox="1"/>
            <p:nvPr/>
          </p:nvSpPr>
          <p:spPr>
            <a:xfrm>
              <a:off x="1739573" y="2035007"/>
              <a:ext cx="20937538" cy="1261884"/>
            </a:xfrm>
            <a:prstGeom prst="rect">
              <a:avLst/>
            </a:prstGeom>
            <a:noFill/>
          </p:spPr>
          <p:txBody>
            <a:bodyPr wrap="square" lIns="91440" tIns="45720" rIns="91440" bIns="45720" rtlCol="0" anchor="t">
              <a:spAutoFit/>
            </a:bodyPr>
            <a:lstStyle/>
            <a:p>
              <a:pPr algn="ctr"/>
              <a:r>
                <a:rPr lang="id-ID" sz="3800">
                  <a:solidFill>
                    <a:schemeClr val="bg1">
                      <a:lumMod val="75000"/>
                    </a:schemeClr>
                  </a:solidFill>
                  <a:ea typeface="+mn-lt"/>
                  <a:cs typeface="+mn-lt"/>
                </a:rPr>
                <a:t>Team Data </a:t>
              </a:r>
              <a:r>
                <a:rPr lang="id-ID" sz="3800" err="1">
                  <a:solidFill>
                    <a:schemeClr val="bg1">
                      <a:lumMod val="75000"/>
                    </a:schemeClr>
                  </a:solidFill>
                  <a:ea typeface="+mn-lt"/>
                  <a:cs typeface="+mn-lt"/>
                </a:rPr>
                <a:t>Daters</a:t>
              </a:r>
            </a:p>
            <a:p>
              <a:pPr algn="ctr"/>
              <a:endParaRPr lang="id-ID" sz="3800">
                <a:solidFill>
                  <a:schemeClr val="accent1"/>
                </a:solidFill>
                <a:latin typeface="Calibri Light"/>
                <a:cs typeface="Calibri Light"/>
              </a:endParaRPr>
            </a:p>
          </p:txBody>
        </p:sp>
      </p:grpSp>
      <p:sp>
        <p:nvSpPr>
          <p:cNvPr id="2" name="文本框 1">
            <a:extLst>
              <a:ext uri="{FF2B5EF4-FFF2-40B4-BE49-F238E27FC236}">
                <a16:creationId xmlns:a16="http://schemas.microsoft.com/office/drawing/2014/main" id="{E73B6D32-9B72-06F5-07E6-E80BB9088BDA}"/>
              </a:ext>
            </a:extLst>
          </p:cNvPr>
          <p:cNvSpPr txBox="1"/>
          <p:nvPr/>
        </p:nvSpPr>
        <p:spPr>
          <a:xfrm>
            <a:off x="2811359" y="3856567"/>
            <a:ext cx="18797289"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4800" b="1">
                <a:solidFill>
                  <a:srgbClr val="041B31"/>
                </a:solidFill>
                <a:ea typeface="+mn-lt"/>
                <a:cs typeface="+mn-lt"/>
              </a:rPr>
              <a:t>Overall, this is a complex game and the result can be influenced by many factors, but for our research question</a:t>
            </a:r>
            <a:r>
              <a:rPr lang="en-US" altLang="zh-CN" sz="4800" b="1">
                <a:solidFill>
                  <a:srgbClr val="041B31"/>
                </a:solidFill>
                <a:ea typeface="+mn-lt"/>
                <a:cs typeface="+mn-lt"/>
              </a:rPr>
              <a:t>:</a:t>
            </a:r>
            <a:endParaRPr lang="zh-CN" altLang="en-US" sz="4800" b="1">
              <a:solidFill>
                <a:srgbClr val="041B31"/>
              </a:solidFill>
              <a:ea typeface="+mn-lt"/>
              <a:cs typeface="+mn-lt"/>
            </a:endParaRPr>
          </a:p>
          <a:p>
            <a:endParaRPr lang="zh-CN" altLang="en-US" sz="4800" b="1">
              <a:solidFill>
                <a:srgbClr val="041B31"/>
              </a:solidFill>
              <a:ea typeface="+mn-lt"/>
              <a:cs typeface="+mn-lt"/>
            </a:endParaRPr>
          </a:p>
          <a:p>
            <a:r>
              <a:rPr lang="zh-CN" sz="5400" b="1">
                <a:solidFill>
                  <a:srgbClr val="041B31"/>
                </a:solidFill>
                <a:ea typeface="+mn-lt"/>
                <a:cs typeface="+mn-lt"/>
              </a:rPr>
              <a:t>“What are the main factors determining how much the player changes in efficacy of resisting drugs after playing this game”,</a:t>
            </a:r>
            <a:endParaRPr lang="zh-CN" altLang="en-US" sz="5400" b="1">
              <a:solidFill>
                <a:srgbClr val="041B31"/>
              </a:solidFill>
              <a:ea typeface="+mn-lt"/>
              <a:cs typeface="+mn-lt"/>
            </a:endParaRPr>
          </a:p>
          <a:p>
            <a:endParaRPr lang="zh-CN" altLang="en-US" sz="4800" b="1">
              <a:solidFill>
                <a:srgbClr val="041B31"/>
              </a:solidFill>
              <a:ea typeface="+mn-lt"/>
              <a:cs typeface="+mn-lt"/>
            </a:endParaRPr>
          </a:p>
          <a:p>
            <a:r>
              <a:rPr lang="zh-CN" sz="4800" b="1">
                <a:solidFill>
                  <a:srgbClr val="041B31"/>
                </a:solidFill>
                <a:ea typeface="+mn-lt"/>
                <a:cs typeface="+mn-lt"/>
              </a:rPr>
              <a:t>based on our model, we can see that “How many times player check the epilogue”, “How many times player make decisions” and “How many time player click “fact” in a certain range” played important roles, and they are considered as our main factor.</a:t>
            </a:r>
            <a:endParaRPr lang="zh-CN" sz="4800" b="1">
              <a:solidFill>
                <a:srgbClr val="041B31"/>
              </a:solidFill>
              <a:cs typeface="Lato Light"/>
            </a:endParaRPr>
          </a:p>
          <a:p>
            <a:pPr algn="l"/>
            <a:endParaRPr lang="zh-CN" altLang="en-US">
              <a:cs typeface="Lato Light"/>
            </a:endParaRPr>
          </a:p>
        </p:txBody>
      </p:sp>
      <p:pic>
        <p:nvPicPr>
          <p:cNvPr id="15" name="图片 14" descr="背景图案&#10;&#10;低可信度描述已自动生成">
            <a:extLst>
              <a:ext uri="{FF2B5EF4-FFF2-40B4-BE49-F238E27FC236}">
                <a16:creationId xmlns:a16="http://schemas.microsoft.com/office/drawing/2014/main" id="{AA733F27-3E17-2982-60A1-38BF0FA25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7630" y="608089"/>
            <a:ext cx="1710307" cy="1138034"/>
          </a:xfrm>
          <a:prstGeom prst="rect">
            <a:avLst/>
          </a:prstGeom>
        </p:spPr>
      </p:pic>
      <p:pic>
        <p:nvPicPr>
          <p:cNvPr id="16" name="图片 15" descr="背景图案&#10;&#10;低可信度描述已自动生成">
            <a:extLst>
              <a:ext uri="{FF2B5EF4-FFF2-40B4-BE49-F238E27FC236}">
                <a16:creationId xmlns:a16="http://schemas.microsoft.com/office/drawing/2014/main" id="{3D55F0B0-C21F-371B-68F6-FA8027162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cSld>
  <p:clrMapOvr>
    <a:masterClrMapping/>
  </p:clrMapOvr>
  <p:transition spd="med"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anim calcmode="lin" valueType="num">
                                      <p:cBhvr>
                                        <p:cTn id="8" dur="500" fill="hold"/>
                                        <p:tgtEl>
                                          <p:spTgt spid="153"/>
                                        </p:tgtEl>
                                        <p:attrNameLst>
                                          <p:attrName>ppt_x</p:attrName>
                                        </p:attrNameLst>
                                      </p:cBhvr>
                                      <p:tavLst>
                                        <p:tav tm="0">
                                          <p:val>
                                            <p:strVal val="#ppt_x"/>
                                          </p:val>
                                        </p:tav>
                                        <p:tav tm="100000">
                                          <p:val>
                                            <p:strVal val="#ppt_x"/>
                                          </p:val>
                                        </p:tav>
                                      </p:tavLst>
                                    </p:anim>
                                    <p:anim calcmode="lin" valueType="num">
                                      <p:cBhvr>
                                        <p:cTn id="9" dur="500" fill="hold"/>
                                        <p:tgtEl>
                                          <p:spTgt spid="15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80"/>
                                        </p:tgtEl>
                                        <p:attrNameLst>
                                          <p:attrName>style.visibility</p:attrName>
                                        </p:attrNameLst>
                                      </p:cBhvr>
                                      <p:to>
                                        <p:strVal val="visible"/>
                                      </p:to>
                                    </p:set>
                                    <p:animEffect transition="in" filter="wipe(down)">
                                      <p:cBhvr>
                                        <p:cTn id="13" dur="500"/>
                                        <p:tgtEl>
                                          <p:spTgt spid="280"/>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wipe(down)">
                                      <p:cBhvr>
                                        <p:cTn id="1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C7D2A9F1-7066-9D05-B2EC-EDD93AB06D2B}"/>
              </a:ext>
            </a:extLst>
          </p:cNvPr>
          <p:cNvPicPr>
            <a:picLocks noChangeAspect="1"/>
          </p:cNvPicPr>
          <p:nvPr/>
        </p:nvPicPr>
        <p:blipFill>
          <a:blip r:embed="rId2"/>
          <a:stretch>
            <a:fillRect/>
          </a:stretch>
        </p:blipFill>
        <p:spPr>
          <a:xfrm>
            <a:off x="-2054944" y="-3486295"/>
            <a:ext cx="27228414" cy="20519255"/>
          </a:xfrm>
          <a:prstGeom prst="rect">
            <a:avLst/>
          </a:prstGeom>
        </p:spPr>
      </p:pic>
      <p:grpSp>
        <p:nvGrpSpPr>
          <p:cNvPr id="54" name="Group 53"/>
          <p:cNvGrpSpPr/>
          <p:nvPr/>
        </p:nvGrpSpPr>
        <p:grpSpPr>
          <a:xfrm>
            <a:off x="1697214" y="3155029"/>
            <a:ext cx="20958718" cy="2906790"/>
            <a:chOff x="1718393" y="278658"/>
            <a:chExt cx="20958718" cy="2906790"/>
          </a:xfrm>
        </p:grpSpPr>
        <p:sp>
          <p:nvSpPr>
            <p:cNvPr id="77" name="TextBox 76"/>
            <p:cNvSpPr txBox="1"/>
            <p:nvPr/>
          </p:nvSpPr>
          <p:spPr>
            <a:xfrm>
              <a:off x="1718393" y="278658"/>
              <a:ext cx="20937538" cy="1569660"/>
            </a:xfrm>
            <a:prstGeom prst="rect">
              <a:avLst/>
            </a:prstGeom>
            <a:noFill/>
          </p:spPr>
          <p:txBody>
            <a:bodyPr wrap="square" lIns="91440" tIns="45720" rIns="91440" bIns="45720" rtlCol="0" anchor="t">
              <a:spAutoFit/>
            </a:bodyPr>
            <a:lstStyle/>
            <a:p>
              <a:pPr algn="ctr"/>
              <a:r>
                <a:rPr lang="en-US" sz="9600" b="1">
                  <a:solidFill>
                    <a:srgbClr val="19232E"/>
                  </a:solidFill>
                  <a:latin typeface="Lato Regular"/>
                  <a:cs typeface="Lato Regular"/>
                </a:rPr>
                <a:t>THANKS FOR WATCHING!</a:t>
              </a:r>
              <a:endParaRPr lang="zh-CN" altLang="en-US" sz="9600" b="1">
                <a:solidFill>
                  <a:srgbClr val="19232E"/>
                </a:solidFill>
                <a:cs typeface="Lato Light"/>
              </a:endParaRPr>
            </a:p>
          </p:txBody>
        </p:sp>
        <p:grpSp>
          <p:nvGrpSpPr>
            <p:cNvPr id="79" name="Group 78"/>
            <p:cNvGrpSpPr/>
            <p:nvPr/>
          </p:nvGrpSpPr>
          <p:grpSpPr>
            <a:xfrm>
              <a:off x="10842089" y="1977406"/>
              <a:ext cx="2738812" cy="73151"/>
              <a:chOff x="1775295" y="2020905"/>
              <a:chExt cx="3631535" cy="45719"/>
            </a:xfrm>
          </p:grpSpPr>
          <p:sp>
            <p:nvSpPr>
              <p:cNvPr id="82" name="Rectangle 81"/>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83" name="Rectangle 82"/>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84" name="Rectangle 83"/>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86" name="Rectangle 85"/>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1" name="Rectangle 90"/>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3" name="Rectangle 92"/>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81" name="TextBox 80"/>
            <p:cNvSpPr txBox="1"/>
            <p:nvPr/>
          </p:nvSpPr>
          <p:spPr>
            <a:xfrm>
              <a:off x="1739573" y="2416007"/>
              <a:ext cx="20937538" cy="769441"/>
            </a:xfrm>
            <a:prstGeom prst="rect">
              <a:avLst/>
            </a:prstGeom>
            <a:noFill/>
          </p:spPr>
          <p:txBody>
            <a:bodyPr wrap="square" lIns="91440" tIns="45720" rIns="91440" bIns="45720" rtlCol="0" anchor="t">
              <a:spAutoFit/>
            </a:bodyPr>
            <a:lstStyle/>
            <a:p>
              <a:pPr algn="ctr"/>
              <a:r>
                <a:rPr lang="id-ID" sz="4400" b="1">
                  <a:solidFill>
                    <a:srgbClr val="19232E"/>
                  </a:solidFill>
                  <a:latin typeface="Lato Regular"/>
                  <a:ea typeface="Lato Light"/>
                  <a:cs typeface="Calibri Light"/>
                </a:rPr>
                <a:t>Team: Data </a:t>
              </a:r>
              <a:r>
                <a:rPr lang="id-ID" sz="4400" b="1" err="1">
                  <a:solidFill>
                    <a:srgbClr val="19232E"/>
                  </a:solidFill>
                  <a:latin typeface="Lato Regular"/>
                  <a:ea typeface="Lato Light"/>
                  <a:cs typeface="Calibri Light"/>
                </a:rPr>
                <a:t>Daters</a:t>
              </a:r>
              <a:endParaRPr lang="id-ID" sz="4400" b="1">
                <a:solidFill>
                  <a:srgbClr val="19232E"/>
                </a:solidFill>
                <a:latin typeface="Lato Regular"/>
                <a:ea typeface="Lato Light"/>
                <a:cs typeface="Calibri Light"/>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p:cNvGrpSpPr/>
          <p:nvPr/>
        </p:nvGrpSpPr>
        <p:grpSpPr>
          <a:xfrm>
            <a:off x="1739573" y="488028"/>
            <a:ext cx="20937538" cy="1539066"/>
            <a:chOff x="1739573" y="511491"/>
            <a:chExt cx="20937538" cy="1539066"/>
          </a:xfrm>
        </p:grpSpPr>
        <p:sp>
          <p:nvSpPr>
            <p:cNvPr id="103" name="TextBox 102"/>
            <p:cNvSpPr txBox="1"/>
            <p:nvPr/>
          </p:nvSpPr>
          <p:spPr>
            <a:xfrm>
              <a:off x="1739573" y="511491"/>
              <a:ext cx="20937538" cy="1446550"/>
            </a:xfrm>
            <a:prstGeom prst="rect">
              <a:avLst/>
            </a:prstGeom>
            <a:noFill/>
          </p:spPr>
          <p:txBody>
            <a:bodyPr wrap="square" rtlCol="0">
              <a:spAutoFit/>
            </a:bodyPr>
            <a:lstStyle/>
            <a:p>
              <a:pPr algn="ctr"/>
              <a:r>
                <a:rPr lang="id-ID" sz="8800" b="1">
                  <a:solidFill>
                    <a:schemeClr val="tx2"/>
                  </a:solidFill>
                  <a:latin typeface="Lato Regular"/>
                  <a:cs typeface="Lato Regular"/>
                </a:rPr>
                <a:t>CONTENT OVERVIEW</a:t>
              </a:r>
            </a:p>
          </p:txBody>
        </p:sp>
        <p:grpSp>
          <p:nvGrpSpPr>
            <p:cNvPr id="104" name="Group 103"/>
            <p:cNvGrpSpPr/>
            <p:nvPr/>
          </p:nvGrpSpPr>
          <p:grpSpPr>
            <a:xfrm>
              <a:off x="10842089" y="1977406"/>
              <a:ext cx="2738812" cy="73151"/>
              <a:chOff x="1775295" y="2020905"/>
              <a:chExt cx="3631535" cy="45719"/>
            </a:xfrm>
          </p:grpSpPr>
          <p:sp>
            <p:nvSpPr>
              <p:cNvPr id="138" name="Rectangle 137"/>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39" name="Rectangle 138"/>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0" name="Rectangle 139"/>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1" name="Rectangle 140"/>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2" name="Rectangle 141"/>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3" name="Rectangle 142"/>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grpSp>
        <p:nvGrpSpPr>
          <p:cNvPr id="2" name="Group 1"/>
          <p:cNvGrpSpPr/>
          <p:nvPr/>
        </p:nvGrpSpPr>
        <p:grpSpPr>
          <a:xfrm>
            <a:off x="1678758" y="3033497"/>
            <a:ext cx="5272000" cy="2054091"/>
            <a:chOff x="1678758" y="3033497"/>
            <a:chExt cx="5272000" cy="2054091"/>
          </a:xfrm>
        </p:grpSpPr>
        <p:grpSp>
          <p:nvGrpSpPr>
            <p:cNvPr id="160" name="Group 159"/>
            <p:cNvGrpSpPr/>
            <p:nvPr/>
          </p:nvGrpSpPr>
          <p:grpSpPr>
            <a:xfrm>
              <a:off x="1678758" y="3033497"/>
              <a:ext cx="2024537" cy="2054091"/>
              <a:chOff x="2285781" y="4847654"/>
              <a:chExt cx="952480" cy="966132"/>
            </a:xfrm>
          </p:grpSpPr>
          <p:sp>
            <p:nvSpPr>
              <p:cNvPr id="161" name="Oval 160"/>
              <p:cNvSpPr/>
              <p:nvPr/>
            </p:nvSpPr>
            <p:spPr bwMode="auto">
              <a:xfrm>
                <a:off x="2346028" y="4908764"/>
                <a:ext cx="840592" cy="852640"/>
              </a:xfrm>
              <a:prstGeom prst="ellipse">
                <a:avLst/>
              </a:prstGeom>
              <a:solidFill>
                <a:schemeClr val="accent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sp>
            <p:nvSpPr>
              <p:cNvPr id="162" name="Oval 16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grpSp>
        <p:sp>
          <p:nvSpPr>
            <p:cNvPr id="163" name="Freeform 21"/>
            <p:cNvSpPr>
              <a:spLocks noEditPoints="1"/>
            </p:cNvSpPr>
            <p:nvPr/>
          </p:nvSpPr>
          <p:spPr bwMode="auto">
            <a:xfrm>
              <a:off x="2311634" y="3651915"/>
              <a:ext cx="794665" cy="794889"/>
            </a:xfrm>
            <a:custGeom>
              <a:avLst/>
              <a:gdLst>
                <a:gd name="T0" fmla="*/ 1331 w 1500"/>
                <a:gd name="T1" fmla="*/ 338 h 1500"/>
                <a:gd name="T2" fmla="*/ 1312 w 1500"/>
                <a:gd name="T3" fmla="*/ 94 h 1500"/>
                <a:gd name="T4" fmla="*/ 281 w 1500"/>
                <a:gd name="T5" fmla="*/ 0 h 1500"/>
                <a:gd name="T6" fmla="*/ 187 w 1500"/>
                <a:gd name="T7" fmla="*/ 318 h 1500"/>
                <a:gd name="T8" fmla="*/ 28 w 1500"/>
                <a:gd name="T9" fmla="*/ 525 h 1500"/>
                <a:gd name="T10" fmla="*/ 0 w 1500"/>
                <a:gd name="T11" fmla="*/ 656 h 1500"/>
                <a:gd name="T12" fmla="*/ 141 w 1500"/>
                <a:gd name="T13" fmla="*/ 797 h 1500"/>
                <a:gd name="T14" fmla="*/ 234 w 1500"/>
                <a:gd name="T15" fmla="*/ 1500 h 1500"/>
                <a:gd name="T16" fmla="*/ 1359 w 1500"/>
                <a:gd name="T17" fmla="*/ 1406 h 1500"/>
                <a:gd name="T18" fmla="*/ 1359 w 1500"/>
                <a:gd name="T19" fmla="*/ 797 h 1500"/>
                <a:gd name="T20" fmla="*/ 1500 w 1500"/>
                <a:gd name="T21" fmla="*/ 609 h 1500"/>
                <a:gd name="T22" fmla="*/ 1219 w 1500"/>
                <a:gd name="T23" fmla="*/ 94 h 1500"/>
                <a:gd name="T24" fmla="*/ 281 w 1500"/>
                <a:gd name="T25" fmla="*/ 281 h 1500"/>
                <a:gd name="T26" fmla="*/ 281 w 1500"/>
                <a:gd name="T27" fmla="*/ 94 h 1500"/>
                <a:gd name="T28" fmla="*/ 478 w 1500"/>
                <a:gd name="T29" fmla="*/ 703 h 1500"/>
                <a:gd name="T30" fmla="*/ 469 w 1500"/>
                <a:gd name="T31" fmla="*/ 375 h 1500"/>
                <a:gd name="T32" fmla="*/ 478 w 1500"/>
                <a:gd name="T33" fmla="*/ 703 h 1500"/>
                <a:gd name="T34" fmla="*/ 727 w 1500"/>
                <a:gd name="T35" fmla="*/ 375 h 1500"/>
                <a:gd name="T36" fmla="*/ 527 w 1500"/>
                <a:gd name="T37" fmla="*/ 703 h 1500"/>
                <a:gd name="T38" fmla="*/ 773 w 1500"/>
                <a:gd name="T39" fmla="*/ 375 h 1500"/>
                <a:gd name="T40" fmla="*/ 973 w 1500"/>
                <a:gd name="T41" fmla="*/ 703 h 1500"/>
                <a:gd name="T42" fmla="*/ 773 w 1500"/>
                <a:gd name="T43" fmla="*/ 375 h 1500"/>
                <a:gd name="T44" fmla="*/ 1031 w 1500"/>
                <a:gd name="T45" fmla="*/ 375 h 1500"/>
                <a:gd name="T46" fmla="*/ 1022 w 1500"/>
                <a:gd name="T47" fmla="*/ 703 h 1500"/>
                <a:gd name="T48" fmla="*/ 94 w 1500"/>
                <a:gd name="T49" fmla="*/ 656 h 1500"/>
                <a:gd name="T50" fmla="*/ 103 w 1500"/>
                <a:gd name="T51" fmla="*/ 581 h 1500"/>
                <a:gd name="T52" fmla="*/ 281 w 1500"/>
                <a:gd name="T53" fmla="*/ 375 h 1500"/>
                <a:gd name="T54" fmla="*/ 227 w 1500"/>
                <a:gd name="T55" fmla="*/ 703 h 1500"/>
                <a:gd name="T56" fmla="*/ 94 w 1500"/>
                <a:gd name="T57" fmla="*/ 656 h 1500"/>
                <a:gd name="T58" fmla="*/ 586 w 1500"/>
                <a:gd name="T59" fmla="*/ 1406 h 1500"/>
                <a:gd name="T60" fmla="*/ 937 w 1500"/>
                <a:gd name="T61" fmla="*/ 938 h 1500"/>
                <a:gd name="T62" fmla="*/ 1266 w 1500"/>
                <a:gd name="T63" fmla="*/ 1406 h 1500"/>
                <a:gd name="T64" fmla="*/ 984 w 1500"/>
                <a:gd name="T65" fmla="*/ 938 h 1500"/>
                <a:gd name="T66" fmla="*/ 586 w 1500"/>
                <a:gd name="T67" fmla="*/ 891 h 1500"/>
                <a:gd name="T68" fmla="*/ 539 w 1500"/>
                <a:gd name="T69" fmla="*/ 1406 h 1500"/>
                <a:gd name="T70" fmla="*/ 234 w 1500"/>
                <a:gd name="T71" fmla="*/ 797 h 1500"/>
                <a:gd name="T72" fmla="*/ 1266 w 1500"/>
                <a:gd name="T73" fmla="*/ 1406 h 1500"/>
                <a:gd name="T74" fmla="*/ 1359 w 1500"/>
                <a:gd name="T75" fmla="*/ 703 h 1500"/>
                <a:gd name="T76" fmla="*/ 1085 w 1500"/>
                <a:gd name="T77" fmla="*/ 375 h 1500"/>
                <a:gd name="T78" fmla="*/ 1219 w 1500"/>
                <a:gd name="T79" fmla="*/ 375 h 1500"/>
                <a:gd name="T80" fmla="*/ 1397 w 1500"/>
                <a:gd name="T81" fmla="*/ 581 h 1500"/>
                <a:gd name="T82" fmla="*/ 1406 w 1500"/>
                <a:gd name="T83" fmla="*/ 656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0" h="1500">
                  <a:moveTo>
                    <a:pt x="1472" y="525"/>
                  </a:moveTo>
                  <a:cubicBezTo>
                    <a:pt x="1331" y="338"/>
                    <a:pt x="1331" y="338"/>
                    <a:pt x="1331" y="338"/>
                  </a:cubicBezTo>
                  <a:cubicBezTo>
                    <a:pt x="1326" y="330"/>
                    <a:pt x="1319" y="324"/>
                    <a:pt x="1312" y="318"/>
                  </a:cubicBezTo>
                  <a:cubicBezTo>
                    <a:pt x="1312" y="94"/>
                    <a:pt x="1312" y="94"/>
                    <a:pt x="1312" y="94"/>
                  </a:cubicBezTo>
                  <a:cubicBezTo>
                    <a:pt x="1312" y="42"/>
                    <a:pt x="1271" y="0"/>
                    <a:pt x="1219" y="0"/>
                  </a:cubicBezTo>
                  <a:cubicBezTo>
                    <a:pt x="281" y="0"/>
                    <a:pt x="281" y="0"/>
                    <a:pt x="281" y="0"/>
                  </a:cubicBezTo>
                  <a:cubicBezTo>
                    <a:pt x="229" y="0"/>
                    <a:pt x="187" y="42"/>
                    <a:pt x="187" y="94"/>
                  </a:cubicBezTo>
                  <a:cubicBezTo>
                    <a:pt x="187" y="318"/>
                    <a:pt x="187" y="318"/>
                    <a:pt x="187" y="318"/>
                  </a:cubicBezTo>
                  <a:cubicBezTo>
                    <a:pt x="181" y="324"/>
                    <a:pt x="174" y="330"/>
                    <a:pt x="169" y="338"/>
                  </a:cubicBezTo>
                  <a:cubicBezTo>
                    <a:pt x="28" y="525"/>
                    <a:pt x="28" y="525"/>
                    <a:pt x="28" y="525"/>
                  </a:cubicBezTo>
                  <a:cubicBezTo>
                    <a:pt x="10" y="549"/>
                    <a:pt x="0" y="579"/>
                    <a:pt x="0" y="609"/>
                  </a:cubicBezTo>
                  <a:cubicBezTo>
                    <a:pt x="0" y="656"/>
                    <a:pt x="0" y="656"/>
                    <a:pt x="0" y="656"/>
                  </a:cubicBezTo>
                  <a:cubicBezTo>
                    <a:pt x="0" y="734"/>
                    <a:pt x="63" y="797"/>
                    <a:pt x="141" y="797"/>
                  </a:cubicBezTo>
                  <a:cubicBezTo>
                    <a:pt x="141" y="797"/>
                    <a:pt x="141" y="797"/>
                    <a:pt x="141" y="797"/>
                  </a:cubicBezTo>
                  <a:cubicBezTo>
                    <a:pt x="141" y="1406"/>
                    <a:pt x="141" y="1406"/>
                    <a:pt x="141" y="1406"/>
                  </a:cubicBezTo>
                  <a:cubicBezTo>
                    <a:pt x="141" y="1458"/>
                    <a:pt x="183" y="1500"/>
                    <a:pt x="234" y="1500"/>
                  </a:cubicBezTo>
                  <a:cubicBezTo>
                    <a:pt x="1266" y="1500"/>
                    <a:pt x="1266" y="1500"/>
                    <a:pt x="1266" y="1500"/>
                  </a:cubicBezTo>
                  <a:cubicBezTo>
                    <a:pt x="1317" y="1500"/>
                    <a:pt x="1359" y="1458"/>
                    <a:pt x="1359" y="1406"/>
                  </a:cubicBezTo>
                  <a:cubicBezTo>
                    <a:pt x="1359" y="797"/>
                    <a:pt x="1359" y="797"/>
                    <a:pt x="1359" y="797"/>
                  </a:cubicBezTo>
                  <a:cubicBezTo>
                    <a:pt x="1359" y="797"/>
                    <a:pt x="1359" y="797"/>
                    <a:pt x="1359" y="797"/>
                  </a:cubicBezTo>
                  <a:cubicBezTo>
                    <a:pt x="1437" y="797"/>
                    <a:pt x="1500" y="734"/>
                    <a:pt x="1500" y="656"/>
                  </a:cubicBezTo>
                  <a:cubicBezTo>
                    <a:pt x="1500" y="609"/>
                    <a:pt x="1500" y="609"/>
                    <a:pt x="1500" y="609"/>
                  </a:cubicBezTo>
                  <a:cubicBezTo>
                    <a:pt x="1500" y="579"/>
                    <a:pt x="1490" y="549"/>
                    <a:pt x="1472" y="525"/>
                  </a:cubicBezTo>
                  <a:close/>
                  <a:moveTo>
                    <a:pt x="1219" y="94"/>
                  </a:moveTo>
                  <a:cubicBezTo>
                    <a:pt x="1219" y="281"/>
                    <a:pt x="1219" y="281"/>
                    <a:pt x="1219" y="281"/>
                  </a:cubicBezTo>
                  <a:cubicBezTo>
                    <a:pt x="281" y="281"/>
                    <a:pt x="281" y="281"/>
                    <a:pt x="281" y="281"/>
                  </a:cubicBezTo>
                  <a:cubicBezTo>
                    <a:pt x="281" y="281"/>
                    <a:pt x="281" y="281"/>
                    <a:pt x="281" y="281"/>
                  </a:cubicBezTo>
                  <a:cubicBezTo>
                    <a:pt x="281" y="94"/>
                    <a:pt x="281" y="94"/>
                    <a:pt x="281" y="94"/>
                  </a:cubicBezTo>
                  <a:lnTo>
                    <a:pt x="1219" y="94"/>
                  </a:lnTo>
                  <a:close/>
                  <a:moveTo>
                    <a:pt x="478" y="703"/>
                  </a:moveTo>
                  <a:cubicBezTo>
                    <a:pt x="281" y="703"/>
                    <a:pt x="281" y="703"/>
                    <a:pt x="281" y="703"/>
                  </a:cubicBezTo>
                  <a:cubicBezTo>
                    <a:pt x="469" y="375"/>
                    <a:pt x="469" y="375"/>
                    <a:pt x="469" y="375"/>
                  </a:cubicBezTo>
                  <a:cubicBezTo>
                    <a:pt x="572" y="375"/>
                    <a:pt x="572" y="375"/>
                    <a:pt x="572" y="375"/>
                  </a:cubicBezTo>
                  <a:lnTo>
                    <a:pt x="478" y="703"/>
                  </a:lnTo>
                  <a:close/>
                  <a:moveTo>
                    <a:pt x="620" y="375"/>
                  </a:moveTo>
                  <a:cubicBezTo>
                    <a:pt x="727" y="375"/>
                    <a:pt x="727" y="375"/>
                    <a:pt x="727" y="375"/>
                  </a:cubicBezTo>
                  <a:cubicBezTo>
                    <a:pt x="727" y="703"/>
                    <a:pt x="727" y="703"/>
                    <a:pt x="727" y="703"/>
                  </a:cubicBezTo>
                  <a:cubicBezTo>
                    <a:pt x="527" y="703"/>
                    <a:pt x="527" y="703"/>
                    <a:pt x="527" y="703"/>
                  </a:cubicBezTo>
                  <a:lnTo>
                    <a:pt x="620" y="375"/>
                  </a:lnTo>
                  <a:close/>
                  <a:moveTo>
                    <a:pt x="773" y="375"/>
                  </a:moveTo>
                  <a:cubicBezTo>
                    <a:pt x="880" y="375"/>
                    <a:pt x="880" y="375"/>
                    <a:pt x="880" y="375"/>
                  </a:cubicBezTo>
                  <a:cubicBezTo>
                    <a:pt x="973" y="703"/>
                    <a:pt x="973" y="703"/>
                    <a:pt x="973" y="703"/>
                  </a:cubicBezTo>
                  <a:cubicBezTo>
                    <a:pt x="773" y="703"/>
                    <a:pt x="773" y="703"/>
                    <a:pt x="773" y="703"/>
                  </a:cubicBezTo>
                  <a:lnTo>
                    <a:pt x="773" y="375"/>
                  </a:lnTo>
                  <a:close/>
                  <a:moveTo>
                    <a:pt x="928" y="375"/>
                  </a:moveTo>
                  <a:cubicBezTo>
                    <a:pt x="1031" y="375"/>
                    <a:pt x="1031" y="375"/>
                    <a:pt x="1031" y="375"/>
                  </a:cubicBezTo>
                  <a:cubicBezTo>
                    <a:pt x="1219" y="703"/>
                    <a:pt x="1219" y="703"/>
                    <a:pt x="1219" y="703"/>
                  </a:cubicBezTo>
                  <a:cubicBezTo>
                    <a:pt x="1022" y="703"/>
                    <a:pt x="1022" y="703"/>
                    <a:pt x="1022" y="703"/>
                  </a:cubicBezTo>
                  <a:lnTo>
                    <a:pt x="928" y="375"/>
                  </a:lnTo>
                  <a:close/>
                  <a:moveTo>
                    <a:pt x="94" y="656"/>
                  </a:moveTo>
                  <a:cubicBezTo>
                    <a:pt x="94" y="609"/>
                    <a:pt x="94" y="609"/>
                    <a:pt x="94" y="609"/>
                  </a:cubicBezTo>
                  <a:cubicBezTo>
                    <a:pt x="94" y="599"/>
                    <a:pt x="97" y="589"/>
                    <a:pt x="103" y="581"/>
                  </a:cubicBezTo>
                  <a:cubicBezTo>
                    <a:pt x="244" y="394"/>
                    <a:pt x="244" y="394"/>
                    <a:pt x="244" y="394"/>
                  </a:cubicBezTo>
                  <a:cubicBezTo>
                    <a:pt x="253" y="382"/>
                    <a:pt x="266" y="375"/>
                    <a:pt x="281" y="375"/>
                  </a:cubicBezTo>
                  <a:cubicBezTo>
                    <a:pt x="415" y="375"/>
                    <a:pt x="415" y="375"/>
                    <a:pt x="415" y="375"/>
                  </a:cubicBezTo>
                  <a:cubicBezTo>
                    <a:pt x="227" y="703"/>
                    <a:pt x="227" y="703"/>
                    <a:pt x="227" y="703"/>
                  </a:cubicBezTo>
                  <a:cubicBezTo>
                    <a:pt x="141" y="703"/>
                    <a:pt x="141" y="703"/>
                    <a:pt x="141" y="703"/>
                  </a:cubicBezTo>
                  <a:cubicBezTo>
                    <a:pt x="115" y="703"/>
                    <a:pt x="94" y="682"/>
                    <a:pt x="94" y="656"/>
                  </a:cubicBezTo>
                  <a:close/>
                  <a:moveTo>
                    <a:pt x="937" y="1406"/>
                  </a:moveTo>
                  <a:cubicBezTo>
                    <a:pt x="586" y="1406"/>
                    <a:pt x="586" y="1406"/>
                    <a:pt x="586" y="1406"/>
                  </a:cubicBezTo>
                  <a:cubicBezTo>
                    <a:pt x="586" y="938"/>
                    <a:pt x="586" y="938"/>
                    <a:pt x="586" y="938"/>
                  </a:cubicBezTo>
                  <a:cubicBezTo>
                    <a:pt x="937" y="938"/>
                    <a:pt x="937" y="938"/>
                    <a:pt x="937" y="938"/>
                  </a:cubicBezTo>
                  <a:lnTo>
                    <a:pt x="937" y="1406"/>
                  </a:lnTo>
                  <a:close/>
                  <a:moveTo>
                    <a:pt x="1266" y="1406"/>
                  </a:moveTo>
                  <a:cubicBezTo>
                    <a:pt x="984" y="1406"/>
                    <a:pt x="984" y="1406"/>
                    <a:pt x="984" y="1406"/>
                  </a:cubicBezTo>
                  <a:cubicBezTo>
                    <a:pt x="984" y="938"/>
                    <a:pt x="984" y="938"/>
                    <a:pt x="984" y="938"/>
                  </a:cubicBezTo>
                  <a:cubicBezTo>
                    <a:pt x="984" y="912"/>
                    <a:pt x="963" y="891"/>
                    <a:pt x="937" y="891"/>
                  </a:cubicBezTo>
                  <a:cubicBezTo>
                    <a:pt x="586" y="891"/>
                    <a:pt x="586" y="891"/>
                    <a:pt x="586" y="891"/>
                  </a:cubicBezTo>
                  <a:cubicBezTo>
                    <a:pt x="560" y="891"/>
                    <a:pt x="539" y="912"/>
                    <a:pt x="539" y="938"/>
                  </a:cubicBezTo>
                  <a:cubicBezTo>
                    <a:pt x="539" y="1406"/>
                    <a:pt x="539" y="1406"/>
                    <a:pt x="539" y="1406"/>
                  </a:cubicBezTo>
                  <a:cubicBezTo>
                    <a:pt x="234" y="1406"/>
                    <a:pt x="234" y="1406"/>
                    <a:pt x="234" y="1406"/>
                  </a:cubicBezTo>
                  <a:cubicBezTo>
                    <a:pt x="234" y="797"/>
                    <a:pt x="234" y="797"/>
                    <a:pt x="234" y="797"/>
                  </a:cubicBezTo>
                  <a:cubicBezTo>
                    <a:pt x="1266" y="797"/>
                    <a:pt x="1266" y="797"/>
                    <a:pt x="1266" y="797"/>
                  </a:cubicBezTo>
                  <a:lnTo>
                    <a:pt x="1266" y="1406"/>
                  </a:lnTo>
                  <a:close/>
                  <a:moveTo>
                    <a:pt x="1406" y="656"/>
                  </a:moveTo>
                  <a:cubicBezTo>
                    <a:pt x="1406" y="682"/>
                    <a:pt x="1385" y="703"/>
                    <a:pt x="1359" y="703"/>
                  </a:cubicBezTo>
                  <a:cubicBezTo>
                    <a:pt x="1273" y="703"/>
                    <a:pt x="1273" y="703"/>
                    <a:pt x="1273" y="703"/>
                  </a:cubicBezTo>
                  <a:cubicBezTo>
                    <a:pt x="1085" y="375"/>
                    <a:pt x="1085" y="375"/>
                    <a:pt x="1085" y="375"/>
                  </a:cubicBezTo>
                  <a:cubicBezTo>
                    <a:pt x="1219" y="375"/>
                    <a:pt x="1219" y="375"/>
                    <a:pt x="1219" y="375"/>
                  </a:cubicBezTo>
                  <a:cubicBezTo>
                    <a:pt x="1219" y="375"/>
                    <a:pt x="1219" y="375"/>
                    <a:pt x="1219" y="375"/>
                  </a:cubicBezTo>
                  <a:cubicBezTo>
                    <a:pt x="1234" y="375"/>
                    <a:pt x="1247" y="382"/>
                    <a:pt x="1256" y="394"/>
                  </a:cubicBezTo>
                  <a:cubicBezTo>
                    <a:pt x="1397" y="581"/>
                    <a:pt x="1397" y="581"/>
                    <a:pt x="1397" y="581"/>
                  </a:cubicBezTo>
                  <a:cubicBezTo>
                    <a:pt x="1403" y="589"/>
                    <a:pt x="1406" y="599"/>
                    <a:pt x="1406" y="609"/>
                  </a:cubicBezTo>
                  <a:lnTo>
                    <a:pt x="1406" y="656"/>
                  </a:lnTo>
                  <a:close/>
                </a:path>
              </a:pathLst>
            </a:custGeom>
            <a:solidFill>
              <a:schemeClr val="bg1"/>
            </a:solidFill>
            <a:ln>
              <a:noFill/>
            </a:ln>
          </p:spPr>
          <p:txBody>
            <a:bodyPr vert="horz" wrap="square" lIns="91440" tIns="45720" rIns="91440" bIns="45720" numCol="1" anchor="t" anchorCtr="0" compatLnSpc="1"/>
            <a:lstStyle/>
            <a:p>
              <a:endParaRPr lang="id-ID">
                <a:latin typeface="Calibri Light"/>
              </a:endParaRPr>
            </a:p>
          </p:txBody>
        </p:sp>
        <p:sp>
          <p:nvSpPr>
            <p:cNvPr id="165" name="TextBox 164"/>
            <p:cNvSpPr txBox="1"/>
            <p:nvPr/>
          </p:nvSpPr>
          <p:spPr>
            <a:xfrm>
              <a:off x="3729758" y="3119811"/>
              <a:ext cx="3221000" cy="800183"/>
            </a:xfrm>
            <a:prstGeom prst="rect">
              <a:avLst/>
            </a:prstGeom>
            <a:noFill/>
          </p:spPr>
          <p:txBody>
            <a:bodyPr wrap="none" lIns="182843" tIns="91422" rIns="182843" bIns="91422" rtlCol="0" anchor="t">
              <a:spAutoFit/>
            </a:bodyPr>
            <a:lstStyle/>
            <a:p>
              <a:r>
                <a:rPr lang="id-ID" sz="4000" b="1" err="1">
                  <a:latin typeface="Lato Regular"/>
                </a:rPr>
                <a:t>Introduction</a:t>
              </a:r>
              <a:r>
                <a:rPr lang="id-ID" sz="4000" b="1">
                  <a:latin typeface="Lato Regular"/>
                </a:rPr>
                <a:t> </a:t>
              </a:r>
              <a:endParaRPr lang="id-ID" sz="4000" b="1" err="1">
                <a:latin typeface="Lato Regular"/>
                <a:ea typeface="Lato Regular"/>
                <a:cs typeface="Lato Regular"/>
              </a:endParaRPr>
            </a:p>
          </p:txBody>
        </p:sp>
      </p:grpSp>
      <p:grpSp>
        <p:nvGrpSpPr>
          <p:cNvPr id="3" name="Group 2"/>
          <p:cNvGrpSpPr/>
          <p:nvPr/>
        </p:nvGrpSpPr>
        <p:grpSpPr>
          <a:xfrm>
            <a:off x="1678758" y="5372875"/>
            <a:ext cx="9146457" cy="2054091"/>
            <a:chOff x="1678758" y="5372875"/>
            <a:chExt cx="9146457" cy="2054091"/>
          </a:xfrm>
        </p:grpSpPr>
        <p:grpSp>
          <p:nvGrpSpPr>
            <p:cNvPr id="50" name="Group 49"/>
            <p:cNvGrpSpPr/>
            <p:nvPr/>
          </p:nvGrpSpPr>
          <p:grpSpPr>
            <a:xfrm>
              <a:off x="1678758" y="5372875"/>
              <a:ext cx="2024537" cy="2054091"/>
              <a:chOff x="2285781" y="4847654"/>
              <a:chExt cx="952480" cy="966132"/>
            </a:xfrm>
          </p:grpSpPr>
          <p:sp>
            <p:nvSpPr>
              <p:cNvPr id="51" name="Oval 50"/>
              <p:cNvSpPr/>
              <p:nvPr/>
            </p:nvSpPr>
            <p:spPr bwMode="auto">
              <a:xfrm>
                <a:off x="2346028" y="4908764"/>
                <a:ext cx="840592" cy="852640"/>
              </a:xfrm>
              <a:prstGeom prst="ellipse">
                <a:avLst/>
              </a:prstGeom>
              <a:solidFill>
                <a:schemeClr val="accent2"/>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sp>
            <p:nvSpPr>
              <p:cNvPr id="52"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grpSp>
        <p:sp>
          <p:nvSpPr>
            <p:cNvPr id="144" name="TextBox 143"/>
            <p:cNvSpPr txBox="1"/>
            <p:nvPr/>
          </p:nvSpPr>
          <p:spPr>
            <a:xfrm>
              <a:off x="3729758" y="5459189"/>
              <a:ext cx="7095457" cy="800183"/>
            </a:xfrm>
            <a:prstGeom prst="rect">
              <a:avLst/>
            </a:prstGeom>
            <a:noFill/>
          </p:spPr>
          <p:txBody>
            <a:bodyPr wrap="none" lIns="182843" tIns="91422" rIns="182843" bIns="91422" rtlCol="0" anchor="t">
              <a:spAutoFit/>
            </a:bodyPr>
            <a:lstStyle/>
            <a:p>
              <a:r>
                <a:rPr lang="id-ID" sz="4000" b="1">
                  <a:latin typeface="Lato Regular"/>
                </a:rPr>
                <a:t>Data </a:t>
              </a:r>
              <a:r>
                <a:rPr lang="id-ID" sz="4000" b="1" err="1">
                  <a:latin typeface="Lato Regular"/>
                </a:rPr>
                <a:t>Cleaning</a:t>
              </a:r>
              <a:r>
                <a:rPr lang="id-ID" sz="4000" b="1">
                  <a:latin typeface="Lato Regular"/>
                </a:rPr>
                <a:t> </a:t>
              </a:r>
              <a:r>
                <a:rPr lang="id-ID" sz="4000" b="1" err="1">
                  <a:latin typeface="Lato Regular"/>
                </a:rPr>
                <a:t>and</a:t>
              </a:r>
              <a:r>
                <a:rPr lang="id-ID" sz="4000" b="1">
                  <a:latin typeface="Lato Regular"/>
                </a:rPr>
                <a:t> </a:t>
              </a:r>
              <a:r>
                <a:rPr lang="id-ID" sz="4000" b="1" err="1">
                  <a:latin typeface="Lato Regular"/>
                </a:rPr>
                <a:t>Visulization</a:t>
              </a:r>
              <a:endParaRPr lang="id-ID" sz="4000" b="1" err="1">
                <a:latin typeface="Lato Regular"/>
                <a:ea typeface="Lato Regular"/>
                <a:cs typeface="Lato Regular"/>
              </a:endParaRPr>
            </a:p>
          </p:txBody>
        </p:sp>
        <p:grpSp>
          <p:nvGrpSpPr>
            <p:cNvPr id="169" name="Group 168"/>
            <p:cNvGrpSpPr/>
            <p:nvPr/>
          </p:nvGrpSpPr>
          <p:grpSpPr>
            <a:xfrm>
              <a:off x="2276467" y="6110001"/>
              <a:ext cx="869911" cy="600056"/>
              <a:chOff x="4763" y="4763"/>
              <a:chExt cx="1212850" cy="836612"/>
            </a:xfrm>
            <a:solidFill>
              <a:schemeClr val="bg1"/>
            </a:solidFill>
          </p:grpSpPr>
          <p:sp>
            <p:nvSpPr>
              <p:cNvPr id="170" name="Freeform 10"/>
              <p:cNvSpPr/>
              <p:nvPr/>
            </p:nvSpPr>
            <p:spPr bwMode="auto">
              <a:xfrm>
                <a:off x="152401" y="157163"/>
                <a:ext cx="355600" cy="322262"/>
              </a:xfrm>
              <a:custGeom>
                <a:avLst/>
                <a:gdLst>
                  <a:gd name="T0" fmla="*/ 93 w 94"/>
                  <a:gd name="T1" fmla="*/ 85 h 85"/>
                  <a:gd name="T2" fmla="*/ 91 w 94"/>
                  <a:gd name="T3" fmla="*/ 72 h 85"/>
                  <a:gd name="T4" fmla="*/ 70 w 94"/>
                  <a:gd name="T5" fmla="*/ 61 h 85"/>
                  <a:gd name="T6" fmla="*/ 59 w 94"/>
                  <a:gd name="T7" fmla="*/ 56 h 85"/>
                  <a:gd name="T8" fmla="*/ 59 w 94"/>
                  <a:gd name="T9" fmla="*/ 47 h 85"/>
                  <a:gd name="T10" fmla="*/ 63 w 94"/>
                  <a:gd name="T11" fmla="*/ 36 h 85"/>
                  <a:gd name="T12" fmla="*/ 68 w 94"/>
                  <a:gd name="T13" fmla="*/ 31 h 85"/>
                  <a:gd name="T14" fmla="*/ 65 w 94"/>
                  <a:gd name="T15" fmla="*/ 24 h 85"/>
                  <a:gd name="T16" fmla="*/ 66 w 94"/>
                  <a:gd name="T17" fmla="*/ 15 h 85"/>
                  <a:gd name="T18" fmla="*/ 47 w 94"/>
                  <a:gd name="T19" fmla="*/ 0 h 85"/>
                  <a:gd name="T20" fmla="*/ 29 w 94"/>
                  <a:gd name="T21" fmla="*/ 15 h 85"/>
                  <a:gd name="T22" fmla="*/ 29 w 94"/>
                  <a:gd name="T23" fmla="*/ 24 h 85"/>
                  <a:gd name="T24" fmla="*/ 27 w 94"/>
                  <a:gd name="T25" fmla="*/ 31 h 85"/>
                  <a:gd name="T26" fmla="*/ 31 w 94"/>
                  <a:gd name="T27" fmla="*/ 36 h 85"/>
                  <a:gd name="T28" fmla="*/ 36 w 94"/>
                  <a:gd name="T29" fmla="*/ 47 h 85"/>
                  <a:gd name="T30" fmla="*/ 36 w 94"/>
                  <a:gd name="T31" fmla="*/ 56 h 85"/>
                  <a:gd name="T32" fmla="*/ 24 w 94"/>
                  <a:gd name="T33" fmla="*/ 61 h 85"/>
                  <a:gd name="T34" fmla="*/ 3 w 94"/>
                  <a:gd name="T35" fmla="*/ 72 h 85"/>
                  <a:gd name="T36" fmla="*/ 1 w 94"/>
                  <a:gd name="T37" fmla="*/ 85 h 85"/>
                  <a:gd name="T38" fmla="*/ 93 w 94"/>
                  <a:gd name="T3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85">
                    <a:moveTo>
                      <a:pt x="93" y="85"/>
                    </a:moveTo>
                    <a:cubicBezTo>
                      <a:pt x="93" y="85"/>
                      <a:pt x="94" y="76"/>
                      <a:pt x="91" y="72"/>
                    </a:cubicBezTo>
                    <a:cubicBezTo>
                      <a:pt x="89" y="68"/>
                      <a:pt x="79" y="65"/>
                      <a:pt x="70" y="61"/>
                    </a:cubicBezTo>
                    <a:cubicBezTo>
                      <a:pt x="61" y="57"/>
                      <a:pt x="59" y="56"/>
                      <a:pt x="59" y="56"/>
                    </a:cubicBezTo>
                    <a:cubicBezTo>
                      <a:pt x="59" y="47"/>
                      <a:pt x="59" y="47"/>
                      <a:pt x="59" y="47"/>
                    </a:cubicBezTo>
                    <a:cubicBezTo>
                      <a:pt x="59" y="47"/>
                      <a:pt x="62" y="45"/>
                      <a:pt x="63" y="36"/>
                    </a:cubicBezTo>
                    <a:cubicBezTo>
                      <a:pt x="65" y="37"/>
                      <a:pt x="68" y="33"/>
                      <a:pt x="68" y="31"/>
                    </a:cubicBezTo>
                    <a:cubicBezTo>
                      <a:pt x="68" y="29"/>
                      <a:pt x="67" y="24"/>
                      <a:pt x="65" y="24"/>
                    </a:cubicBezTo>
                    <a:cubicBezTo>
                      <a:pt x="65" y="20"/>
                      <a:pt x="66" y="17"/>
                      <a:pt x="66" y="15"/>
                    </a:cubicBezTo>
                    <a:cubicBezTo>
                      <a:pt x="65" y="7"/>
                      <a:pt x="58" y="0"/>
                      <a:pt x="47" y="0"/>
                    </a:cubicBezTo>
                    <a:cubicBezTo>
                      <a:pt x="36" y="0"/>
                      <a:pt x="29" y="7"/>
                      <a:pt x="29" y="15"/>
                    </a:cubicBezTo>
                    <a:cubicBezTo>
                      <a:pt x="29" y="17"/>
                      <a:pt x="29" y="20"/>
                      <a:pt x="29" y="24"/>
                    </a:cubicBezTo>
                    <a:cubicBezTo>
                      <a:pt x="27" y="24"/>
                      <a:pt x="26" y="29"/>
                      <a:pt x="27" y="31"/>
                    </a:cubicBezTo>
                    <a:cubicBezTo>
                      <a:pt x="27" y="33"/>
                      <a:pt x="29" y="37"/>
                      <a:pt x="31" y="36"/>
                    </a:cubicBezTo>
                    <a:cubicBezTo>
                      <a:pt x="32" y="45"/>
                      <a:pt x="36" y="47"/>
                      <a:pt x="36" y="47"/>
                    </a:cubicBezTo>
                    <a:cubicBezTo>
                      <a:pt x="36" y="56"/>
                      <a:pt x="36" y="56"/>
                      <a:pt x="36" y="56"/>
                    </a:cubicBezTo>
                    <a:cubicBezTo>
                      <a:pt x="36" y="56"/>
                      <a:pt x="33" y="57"/>
                      <a:pt x="24" y="61"/>
                    </a:cubicBezTo>
                    <a:cubicBezTo>
                      <a:pt x="15" y="65"/>
                      <a:pt x="6" y="68"/>
                      <a:pt x="3" y="72"/>
                    </a:cubicBezTo>
                    <a:cubicBezTo>
                      <a:pt x="0" y="76"/>
                      <a:pt x="1" y="85"/>
                      <a:pt x="1" y="85"/>
                    </a:cubicBezTo>
                    <a:lnTo>
                      <a:pt x="93"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Calibri Light"/>
                </a:endParaRPr>
              </a:p>
            </p:txBody>
          </p:sp>
          <p:sp>
            <p:nvSpPr>
              <p:cNvPr id="171" name="Rectangle 11"/>
              <p:cNvSpPr>
                <a:spLocks noChangeArrowheads="1"/>
              </p:cNvSpPr>
              <p:nvPr/>
            </p:nvSpPr>
            <p:spPr bwMode="auto">
              <a:xfrm>
                <a:off x="611188" y="157163"/>
                <a:ext cx="303213"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Calibri Light"/>
                </a:endParaRPr>
              </a:p>
            </p:txBody>
          </p:sp>
          <p:sp>
            <p:nvSpPr>
              <p:cNvPr id="172" name="Rectangle 12"/>
              <p:cNvSpPr>
                <a:spLocks noChangeArrowheads="1"/>
              </p:cNvSpPr>
              <p:nvPr/>
            </p:nvSpPr>
            <p:spPr bwMode="auto">
              <a:xfrm>
                <a:off x="611188" y="309563"/>
                <a:ext cx="45402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Calibri Light"/>
                </a:endParaRPr>
              </a:p>
            </p:txBody>
          </p:sp>
          <p:sp>
            <p:nvSpPr>
              <p:cNvPr id="173" name="Rectangle 13"/>
              <p:cNvSpPr>
                <a:spLocks noChangeArrowheads="1"/>
              </p:cNvSpPr>
              <p:nvPr/>
            </p:nvSpPr>
            <p:spPr bwMode="auto">
              <a:xfrm>
                <a:off x="611188" y="460375"/>
                <a:ext cx="37782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Calibri Light"/>
                </a:endParaRPr>
              </a:p>
            </p:txBody>
          </p:sp>
          <p:sp>
            <p:nvSpPr>
              <p:cNvPr id="174" name="Freeform 14"/>
              <p:cNvSpPr>
                <a:spLocks noEditPoints="1"/>
              </p:cNvSpPr>
              <p:nvPr/>
            </p:nvSpPr>
            <p:spPr bwMode="auto">
              <a:xfrm>
                <a:off x="4763" y="4763"/>
                <a:ext cx="1212850" cy="836612"/>
              </a:xfrm>
              <a:custGeom>
                <a:avLst/>
                <a:gdLst>
                  <a:gd name="T0" fmla="*/ 0 w 320"/>
                  <a:gd name="T1" fmla="*/ 0 h 220"/>
                  <a:gd name="T2" fmla="*/ 0 w 320"/>
                  <a:gd name="T3" fmla="*/ 220 h 220"/>
                  <a:gd name="T4" fmla="*/ 320 w 320"/>
                  <a:gd name="T5" fmla="*/ 220 h 220"/>
                  <a:gd name="T6" fmla="*/ 320 w 320"/>
                  <a:gd name="T7" fmla="*/ 0 h 220"/>
                  <a:gd name="T8" fmla="*/ 0 w 320"/>
                  <a:gd name="T9" fmla="*/ 0 h 220"/>
                  <a:gd name="T10" fmla="*/ 300 w 320"/>
                  <a:gd name="T11" fmla="*/ 200 h 220"/>
                  <a:gd name="T12" fmla="*/ 258 w 320"/>
                  <a:gd name="T13" fmla="*/ 200 h 220"/>
                  <a:gd name="T14" fmla="*/ 260 w 320"/>
                  <a:gd name="T15" fmla="*/ 190 h 220"/>
                  <a:gd name="T16" fmla="*/ 230 w 320"/>
                  <a:gd name="T17" fmla="*/ 160 h 220"/>
                  <a:gd name="T18" fmla="*/ 200 w 320"/>
                  <a:gd name="T19" fmla="*/ 190 h 220"/>
                  <a:gd name="T20" fmla="*/ 202 w 320"/>
                  <a:gd name="T21" fmla="*/ 200 h 220"/>
                  <a:gd name="T22" fmla="*/ 118 w 320"/>
                  <a:gd name="T23" fmla="*/ 200 h 220"/>
                  <a:gd name="T24" fmla="*/ 120 w 320"/>
                  <a:gd name="T25" fmla="*/ 190 h 220"/>
                  <a:gd name="T26" fmla="*/ 90 w 320"/>
                  <a:gd name="T27" fmla="*/ 160 h 220"/>
                  <a:gd name="T28" fmla="*/ 60 w 320"/>
                  <a:gd name="T29" fmla="*/ 190 h 220"/>
                  <a:gd name="T30" fmla="*/ 62 w 320"/>
                  <a:gd name="T31" fmla="*/ 200 h 220"/>
                  <a:gd name="T32" fmla="*/ 20 w 320"/>
                  <a:gd name="T33" fmla="*/ 200 h 220"/>
                  <a:gd name="T34" fmla="*/ 20 w 320"/>
                  <a:gd name="T35" fmla="*/ 20 h 220"/>
                  <a:gd name="T36" fmla="*/ 300 w 320"/>
                  <a:gd name="T37" fmla="*/ 20 h 220"/>
                  <a:gd name="T38" fmla="*/ 300 w 320"/>
                  <a:gd name="T39"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220">
                    <a:moveTo>
                      <a:pt x="0" y="0"/>
                    </a:moveTo>
                    <a:cubicBezTo>
                      <a:pt x="0" y="220"/>
                      <a:pt x="0" y="220"/>
                      <a:pt x="0" y="220"/>
                    </a:cubicBezTo>
                    <a:cubicBezTo>
                      <a:pt x="320" y="220"/>
                      <a:pt x="320" y="220"/>
                      <a:pt x="320" y="220"/>
                    </a:cubicBezTo>
                    <a:cubicBezTo>
                      <a:pt x="320" y="0"/>
                      <a:pt x="320" y="0"/>
                      <a:pt x="320" y="0"/>
                    </a:cubicBezTo>
                    <a:lnTo>
                      <a:pt x="0" y="0"/>
                    </a:lnTo>
                    <a:close/>
                    <a:moveTo>
                      <a:pt x="300" y="200"/>
                    </a:moveTo>
                    <a:cubicBezTo>
                      <a:pt x="258" y="200"/>
                      <a:pt x="258" y="200"/>
                      <a:pt x="258" y="200"/>
                    </a:cubicBezTo>
                    <a:cubicBezTo>
                      <a:pt x="259" y="197"/>
                      <a:pt x="260" y="194"/>
                      <a:pt x="260" y="190"/>
                    </a:cubicBezTo>
                    <a:cubicBezTo>
                      <a:pt x="260" y="173"/>
                      <a:pt x="247" y="160"/>
                      <a:pt x="230" y="160"/>
                    </a:cubicBezTo>
                    <a:cubicBezTo>
                      <a:pt x="213" y="160"/>
                      <a:pt x="200" y="173"/>
                      <a:pt x="200" y="190"/>
                    </a:cubicBezTo>
                    <a:cubicBezTo>
                      <a:pt x="200" y="194"/>
                      <a:pt x="201" y="197"/>
                      <a:pt x="202" y="200"/>
                    </a:cubicBezTo>
                    <a:cubicBezTo>
                      <a:pt x="118" y="200"/>
                      <a:pt x="118" y="200"/>
                      <a:pt x="118" y="200"/>
                    </a:cubicBezTo>
                    <a:cubicBezTo>
                      <a:pt x="119" y="197"/>
                      <a:pt x="120" y="194"/>
                      <a:pt x="120" y="190"/>
                    </a:cubicBezTo>
                    <a:cubicBezTo>
                      <a:pt x="120" y="173"/>
                      <a:pt x="107" y="160"/>
                      <a:pt x="90" y="160"/>
                    </a:cubicBezTo>
                    <a:cubicBezTo>
                      <a:pt x="73" y="160"/>
                      <a:pt x="60" y="173"/>
                      <a:pt x="60" y="190"/>
                    </a:cubicBezTo>
                    <a:cubicBezTo>
                      <a:pt x="60" y="194"/>
                      <a:pt x="61" y="197"/>
                      <a:pt x="62" y="200"/>
                    </a:cubicBezTo>
                    <a:cubicBezTo>
                      <a:pt x="20" y="200"/>
                      <a:pt x="20" y="200"/>
                      <a:pt x="20" y="200"/>
                    </a:cubicBezTo>
                    <a:cubicBezTo>
                      <a:pt x="20" y="20"/>
                      <a:pt x="20" y="20"/>
                      <a:pt x="20" y="20"/>
                    </a:cubicBezTo>
                    <a:cubicBezTo>
                      <a:pt x="300" y="20"/>
                      <a:pt x="300" y="20"/>
                      <a:pt x="300" y="20"/>
                    </a:cubicBezTo>
                    <a:lnTo>
                      <a:pt x="300" y="2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Calibri Light"/>
                </a:endParaRPr>
              </a:p>
            </p:txBody>
          </p:sp>
        </p:grpSp>
      </p:grpSp>
      <p:grpSp>
        <p:nvGrpSpPr>
          <p:cNvPr id="4" name="Group 3"/>
          <p:cNvGrpSpPr/>
          <p:nvPr/>
        </p:nvGrpSpPr>
        <p:grpSpPr>
          <a:xfrm>
            <a:off x="1678758" y="7756811"/>
            <a:ext cx="3968758" cy="2054091"/>
            <a:chOff x="1678758" y="7756811"/>
            <a:chExt cx="3968758" cy="2054091"/>
          </a:xfrm>
        </p:grpSpPr>
        <p:grpSp>
          <p:nvGrpSpPr>
            <p:cNvPr id="146" name="Group 145"/>
            <p:cNvGrpSpPr/>
            <p:nvPr/>
          </p:nvGrpSpPr>
          <p:grpSpPr>
            <a:xfrm>
              <a:off x="1678758" y="7756811"/>
              <a:ext cx="2024537" cy="2054091"/>
              <a:chOff x="2285781" y="4847654"/>
              <a:chExt cx="952480" cy="966132"/>
            </a:xfrm>
          </p:grpSpPr>
          <p:sp>
            <p:nvSpPr>
              <p:cNvPr id="147" name="Oval 146"/>
              <p:cNvSpPr/>
              <p:nvPr/>
            </p:nvSpPr>
            <p:spPr bwMode="auto">
              <a:xfrm>
                <a:off x="2346028" y="4908764"/>
                <a:ext cx="840592" cy="852640"/>
              </a:xfrm>
              <a:prstGeom prst="ellipse">
                <a:avLst/>
              </a:prstGeom>
              <a:solidFill>
                <a:schemeClr val="accent3"/>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sp>
            <p:nvSpPr>
              <p:cNvPr id="148" name="Oval 147"/>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grpSp>
        <p:sp>
          <p:nvSpPr>
            <p:cNvPr id="151" name="TextBox 150"/>
            <p:cNvSpPr txBox="1"/>
            <p:nvPr/>
          </p:nvSpPr>
          <p:spPr>
            <a:xfrm>
              <a:off x="3729758" y="7843125"/>
              <a:ext cx="1917758" cy="800183"/>
            </a:xfrm>
            <a:prstGeom prst="rect">
              <a:avLst/>
            </a:prstGeom>
            <a:noFill/>
          </p:spPr>
          <p:txBody>
            <a:bodyPr wrap="none" lIns="182843" tIns="91422" rIns="182843" bIns="91422" rtlCol="0" anchor="t">
              <a:spAutoFit/>
            </a:bodyPr>
            <a:lstStyle/>
            <a:p>
              <a:r>
                <a:rPr lang="id-ID" sz="4000" b="1">
                  <a:latin typeface="Lato Regular"/>
                </a:rPr>
                <a:t>Model </a:t>
              </a:r>
              <a:endParaRPr lang="id-ID" sz="4000" b="1">
                <a:latin typeface="Lato Regular"/>
                <a:ea typeface="Lato Regular"/>
                <a:cs typeface="Lato Regular"/>
              </a:endParaRPr>
            </a:p>
          </p:txBody>
        </p:sp>
        <p:sp>
          <p:nvSpPr>
            <p:cNvPr id="176" name="Freeform 11"/>
            <p:cNvSpPr>
              <a:spLocks noEditPoints="1"/>
            </p:cNvSpPr>
            <p:nvPr/>
          </p:nvSpPr>
          <p:spPr bwMode="auto">
            <a:xfrm>
              <a:off x="2349595" y="8397509"/>
              <a:ext cx="687475" cy="680111"/>
            </a:xfrm>
            <a:custGeom>
              <a:avLst/>
              <a:gdLst>
                <a:gd name="T0" fmla="*/ 876 w 906"/>
                <a:gd name="T1" fmla="*/ 793 h 896"/>
                <a:gd name="T2" fmla="*/ 616 w 906"/>
                <a:gd name="T3" fmla="*/ 690 h 896"/>
                <a:gd name="T4" fmla="*/ 723 w 906"/>
                <a:gd name="T5" fmla="*/ 461 h 896"/>
                <a:gd name="T6" fmla="*/ 652 w 906"/>
                <a:gd name="T7" fmla="*/ 95 h 896"/>
                <a:gd name="T8" fmla="*/ 453 w 906"/>
                <a:gd name="T9" fmla="*/ 0 h 896"/>
                <a:gd name="T10" fmla="*/ 254 w 906"/>
                <a:gd name="T11" fmla="*/ 95 h 896"/>
                <a:gd name="T12" fmla="*/ 183 w 906"/>
                <a:gd name="T13" fmla="*/ 461 h 896"/>
                <a:gd name="T14" fmla="*/ 290 w 906"/>
                <a:gd name="T15" fmla="*/ 690 h 896"/>
                <a:gd name="T16" fmla="*/ 30 w 906"/>
                <a:gd name="T17" fmla="*/ 793 h 896"/>
                <a:gd name="T18" fmla="*/ 7 w 906"/>
                <a:gd name="T19" fmla="*/ 856 h 896"/>
                <a:gd name="T20" fmla="*/ 61 w 906"/>
                <a:gd name="T21" fmla="*/ 896 h 896"/>
                <a:gd name="T22" fmla="*/ 845 w 906"/>
                <a:gd name="T23" fmla="*/ 896 h 896"/>
                <a:gd name="T24" fmla="*/ 899 w 906"/>
                <a:gd name="T25" fmla="*/ 856 h 896"/>
                <a:gd name="T26" fmla="*/ 876 w 906"/>
                <a:gd name="T27" fmla="*/ 793 h 896"/>
                <a:gd name="T28" fmla="*/ 572 w 906"/>
                <a:gd name="T29" fmla="*/ 655 h 896"/>
                <a:gd name="T30" fmla="*/ 563 w 906"/>
                <a:gd name="T31" fmla="*/ 667 h 896"/>
                <a:gd name="T32" fmla="*/ 343 w 906"/>
                <a:gd name="T33" fmla="*/ 667 h 896"/>
                <a:gd name="T34" fmla="*/ 334 w 906"/>
                <a:gd name="T35" fmla="*/ 655 h 896"/>
                <a:gd name="T36" fmla="*/ 234 w 906"/>
                <a:gd name="T37" fmla="*/ 301 h 896"/>
                <a:gd name="T38" fmla="*/ 453 w 906"/>
                <a:gd name="T39" fmla="*/ 56 h 896"/>
                <a:gd name="T40" fmla="*/ 672 w 906"/>
                <a:gd name="T41" fmla="*/ 301 h 896"/>
                <a:gd name="T42" fmla="*/ 572 w 906"/>
                <a:gd name="T43" fmla="*/ 655 h 896"/>
                <a:gd name="T44" fmla="*/ 61 w 906"/>
                <a:gd name="T45" fmla="*/ 840 h 896"/>
                <a:gd name="T46" fmla="*/ 301 w 906"/>
                <a:gd name="T47" fmla="*/ 745 h 896"/>
                <a:gd name="T48" fmla="*/ 371 w 906"/>
                <a:gd name="T49" fmla="*/ 730 h 896"/>
                <a:gd name="T50" fmla="*/ 453 w 906"/>
                <a:gd name="T51" fmla="*/ 756 h 896"/>
                <a:gd name="T52" fmla="*/ 535 w 906"/>
                <a:gd name="T53" fmla="*/ 730 h 896"/>
                <a:gd name="T54" fmla="*/ 605 w 906"/>
                <a:gd name="T55" fmla="*/ 745 h 896"/>
                <a:gd name="T56" fmla="*/ 845 w 906"/>
                <a:gd name="T57" fmla="*/ 840 h 896"/>
                <a:gd name="T58" fmla="*/ 61 w 906"/>
                <a:gd name="T59" fmla="*/ 84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6" h="896">
                  <a:moveTo>
                    <a:pt x="876" y="793"/>
                  </a:moveTo>
                  <a:cubicBezTo>
                    <a:pt x="870" y="790"/>
                    <a:pt x="768" y="723"/>
                    <a:pt x="616" y="690"/>
                  </a:cubicBezTo>
                  <a:cubicBezTo>
                    <a:pt x="672" y="619"/>
                    <a:pt x="708" y="524"/>
                    <a:pt x="723" y="461"/>
                  </a:cubicBezTo>
                  <a:cubicBezTo>
                    <a:pt x="744" y="374"/>
                    <a:pt x="736" y="202"/>
                    <a:pt x="652" y="95"/>
                  </a:cubicBezTo>
                  <a:cubicBezTo>
                    <a:pt x="603" y="33"/>
                    <a:pt x="534" y="0"/>
                    <a:pt x="453" y="0"/>
                  </a:cubicBezTo>
                  <a:cubicBezTo>
                    <a:pt x="372" y="0"/>
                    <a:pt x="303" y="33"/>
                    <a:pt x="254" y="95"/>
                  </a:cubicBezTo>
                  <a:cubicBezTo>
                    <a:pt x="170" y="202"/>
                    <a:pt x="162" y="374"/>
                    <a:pt x="183" y="461"/>
                  </a:cubicBezTo>
                  <a:cubicBezTo>
                    <a:pt x="198" y="524"/>
                    <a:pt x="234" y="619"/>
                    <a:pt x="290" y="690"/>
                  </a:cubicBezTo>
                  <a:cubicBezTo>
                    <a:pt x="138" y="723"/>
                    <a:pt x="36" y="790"/>
                    <a:pt x="30" y="793"/>
                  </a:cubicBezTo>
                  <a:cubicBezTo>
                    <a:pt x="9" y="807"/>
                    <a:pt x="0" y="833"/>
                    <a:pt x="7" y="856"/>
                  </a:cubicBezTo>
                  <a:cubicBezTo>
                    <a:pt x="15" y="880"/>
                    <a:pt x="36" y="896"/>
                    <a:pt x="61" y="896"/>
                  </a:cubicBezTo>
                  <a:cubicBezTo>
                    <a:pt x="845" y="896"/>
                    <a:pt x="845" y="896"/>
                    <a:pt x="845" y="896"/>
                  </a:cubicBezTo>
                  <a:cubicBezTo>
                    <a:pt x="870" y="896"/>
                    <a:pt x="891" y="880"/>
                    <a:pt x="899" y="856"/>
                  </a:cubicBezTo>
                  <a:cubicBezTo>
                    <a:pt x="906" y="833"/>
                    <a:pt x="897" y="807"/>
                    <a:pt x="876" y="793"/>
                  </a:cubicBezTo>
                  <a:close/>
                  <a:moveTo>
                    <a:pt x="572" y="655"/>
                  </a:moveTo>
                  <a:cubicBezTo>
                    <a:pt x="563" y="667"/>
                    <a:pt x="563" y="667"/>
                    <a:pt x="563" y="667"/>
                  </a:cubicBezTo>
                  <a:cubicBezTo>
                    <a:pt x="497" y="743"/>
                    <a:pt x="409" y="743"/>
                    <a:pt x="343" y="667"/>
                  </a:cubicBezTo>
                  <a:cubicBezTo>
                    <a:pt x="334" y="655"/>
                    <a:pt x="334" y="655"/>
                    <a:pt x="334" y="655"/>
                  </a:cubicBezTo>
                  <a:cubicBezTo>
                    <a:pt x="256" y="556"/>
                    <a:pt x="217" y="426"/>
                    <a:pt x="234" y="301"/>
                  </a:cubicBezTo>
                  <a:cubicBezTo>
                    <a:pt x="249" y="181"/>
                    <a:pt x="317" y="56"/>
                    <a:pt x="453" y="56"/>
                  </a:cubicBezTo>
                  <a:cubicBezTo>
                    <a:pt x="589" y="56"/>
                    <a:pt x="657" y="181"/>
                    <a:pt x="672" y="301"/>
                  </a:cubicBezTo>
                  <a:cubicBezTo>
                    <a:pt x="689" y="426"/>
                    <a:pt x="651" y="556"/>
                    <a:pt x="572" y="655"/>
                  </a:cubicBezTo>
                  <a:close/>
                  <a:moveTo>
                    <a:pt x="61" y="840"/>
                  </a:moveTo>
                  <a:cubicBezTo>
                    <a:pt x="65" y="837"/>
                    <a:pt x="160" y="775"/>
                    <a:pt x="301" y="745"/>
                  </a:cubicBezTo>
                  <a:cubicBezTo>
                    <a:pt x="371" y="730"/>
                    <a:pt x="371" y="730"/>
                    <a:pt x="371" y="730"/>
                  </a:cubicBezTo>
                  <a:cubicBezTo>
                    <a:pt x="396" y="746"/>
                    <a:pt x="423" y="756"/>
                    <a:pt x="453" y="756"/>
                  </a:cubicBezTo>
                  <a:cubicBezTo>
                    <a:pt x="483" y="756"/>
                    <a:pt x="510" y="746"/>
                    <a:pt x="535" y="730"/>
                  </a:cubicBezTo>
                  <a:cubicBezTo>
                    <a:pt x="605" y="745"/>
                    <a:pt x="605" y="745"/>
                    <a:pt x="605" y="745"/>
                  </a:cubicBezTo>
                  <a:cubicBezTo>
                    <a:pt x="745" y="775"/>
                    <a:pt x="840" y="836"/>
                    <a:pt x="845" y="840"/>
                  </a:cubicBezTo>
                  <a:lnTo>
                    <a:pt x="61" y="840"/>
                  </a:lnTo>
                  <a:close/>
                </a:path>
              </a:pathLst>
            </a:custGeom>
            <a:solidFill>
              <a:schemeClr val="bg1"/>
            </a:solidFill>
            <a:ln>
              <a:noFill/>
            </a:ln>
          </p:spPr>
          <p:txBody>
            <a:bodyPr vert="horz" wrap="square" lIns="91440" tIns="45720" rIns="91440" bIns="45720" numCol="1" anchor="t" anchorCtr="0" compatLnSpc="1"/>
            <a:lstStyle/>
            <a:p>
              <a:endParaRPr lang="id-ID">
                <a:latin typeface="Calibri Light"/>
              </a:endParaRPr>
            </a:p>
          </p:txBody>
        </p:sp>
      </p:grpSp>
      <p:grpSp>
        <p:nvGrpSpPr>
          <p:cNvPr id="5" name="Group 4"/>
          <p:cNvGrpSpPr/>
          <p:nvPr/>
        </p:nvGrpSpPr>
        <p:grpSpPr>
          <a:xfrm>
            <a:off x="1678758" y="10078752"/>
            <a:ext cx="8370604" cy="2054091"/>
            <a:chOff x="1678758" y="10078752"/>
            <a:chExt cx="8370604" cy="2054091"/>
          </a:xfrm>
        </p:grpSpPr>
        <p:grpSp>
          <p:nvGrpSpPr>
            <p:cNvPr id="153" name="Group 152"/>
            <p:cNvGrpSpPr/>
            <p:nvPr/>
          </p:nvGrpSpPr>
          <p:grpSpPr>
            <a:xfrm>
              <a:off x="1678758" y="10078752"/>
              <a:ext cx="2024537" cy="2054091"/>
              <a:chOff x="2285781" y="4847654"/>
              <a:chExt cx="952480" cy="966132"/>
            </a:xfrm>
          </p:grpSpPr>
          <p:sp>
            <p:nvSpPr>
              <p:cNvPr id="154" name="Oval 153"/>
              <p:cNvSpPr/>
              <p:nvPr/>
            </p:nvSpPr>
            <p:spPr bwMode="auto">
              <a:xfrm>
                <a:off x="2346028" y="4908764"/>
                <a:ext cx="840592" cy="852640"/>
              </a:xfrm>
              <a:prstGeom prst="ellipse">
                <a:avLst/>
              </a:prstGeom>
              <a:solidFill>
                <a:schemeClr val="accent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sp>
            <p:nvSpPr>
              <p:cNvPr id="155" name="Oval 154"/>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Calibri Light"/>
                </a:endParaRPr>
              </a:p>
            </p:txBody>
          </p:sp>
        </p:grpSp>
        <p:sp>
          <p:nvSpPr>
            <p:cNvPr id="158" name="TextBox 157"/>
            <p:cNvSpPr txBox="1"/>
            <p:nvPr/>
          </p:nvSpPr>
          <p:spPr>
            <a:xfrm>
              <a:off x="3729758" y="10165066"/>
              <a:ext cx="6319604" cy="800183"/>
            </a:xfrm>
            <a:prstGeom prst="rect">
              <a:avLst/>
            </a:prstGeom>
            <a:noFill/>
          </p:spPr>
          <p:txBody>
            <a:bodyPr wrap="none" lIns="182843" tIns="91422" rIns="182843" bIns="91422" rtlCol="0" anchor="t">
              <a:spAutoFit/>
            </a:bodyPr>
            <a:lstStyle/>
            <a:p>
              <a:r>
                <a:rPr lang="id-ID" sz="4000" b="1" err="1">
                  <a:latin typeface="Lato Regular"/>
                </a:rPr>
                <a:t>Limitations</a:t>
              </a:r>
              <a:r>
                <a:rPr lang="id-ID" sz="4000" b="1">
                  <a:latin typeface="Lato Regular"/>
                </a:rPr>
                <a:t> </a:t>
              </a:r>
              <a:r>
                <a:rPr lang="id-ID" sz="4000" b="1" err="1">
                  <a:latin typeface="Lato Regular"/>
                </a:rPr>
                <a:t>and</a:t>
              </a:r>
              <a:r>
                <a:rPr lang="id-ID" sz="4000" b="1">
                  <a:latin typeface="Lato Regular"/>
                </a:rPr>
                <a:t> </a:t>
              </a:r>
              <a:r>
                <a:rPr lang="id-ID" sz="4000" b="1" err="1">
                  <a:latin typeface="Lato Regular"/>
                </a:rPr>
                <a:t>Conclusion</a:t>
              </a:r>
              <a:endParaRPr lang="id-ID" sz="4000" b="1" err="1">
                <a:latin typeface="Lato Regular"/>
                <a:ea typeface="Lato Regular"/>
                <a:cs typeface="Lato Regular"/>
              </a:endParaRPr>
            </a:p>
          </p:txBody>
        </p:sp>
        <p:sp>
          <p:nvSpPr>
            <p:cNvPr id="178" name="Freeform 5"/>
            <p:cNvSpPr>
              <a:spLocks noEditPoints="1"/>
            </p:cNvSpPr>
            <p:nvPr/>
          </p:nvSpPr>
          <p:spPr bwMode="auto">
            <a:xfrm>
              <a:off x="2331450" y="10723106"/>
              <a:ext cx="756266" cy="673781"/>
            </a:xfrm>
            <a:custGeom>
              <a:avLst/>
              <a:gdLst>
                <a:gd name="T0" fmla="*/ 2008 w 2233"/>
                <a:gd name="T1" fmla="*/ 356 h 1989"/>
                <a:gd name="T2" fmla="*/ 1539 w 2233"/>
                <a:gd name="T3" fmla="*/ 356 h 1989"/>
                <a:gd name="T4" fmla="*/ 1539 w 2233"/>
                <a:gd name="T5" fmla="*/ 219 h 1989"/>
                <a:gd name="T6" fmla="*/ 1320 w 2233"/>
                <a:gd name="T7" fmla="*/ 0 h 1989"/>
                <a:gd name="T8" fmla="*/ 913 w 2233"/>
                <a:gd name="T9" fmla="*/ 0 h 1989"/>
                <a:gd name="T10" fmla="*/ 695 w 2233"/>
                <a:gd name="T11" fmla="*/ 219 h 1989"/>
                <a:gd name="T12" fmla="*/ 695 w 2233"/>
                <a:gd name="T13" fmla="*/ 356 h 1989"/>
                <a:gd name="T14" fmla="*/ 226 w 2233"/>
                <a:gd name="T15" fmla="*/ 356 h 1989"/>
                <a:gd name="T16" fmla="*/ 0 w 2233"/>
                <a:gd name="T17" fmla="*/ 582 h 1989"/>
                <a:gd name="T18" fmla="*/ 0 w 2233"/>
                <a:gd name="T19" fmla="*/ 1764 h 1989"/>
                <a:gd name="T20" fmla="*/ 226 w 2233"/>
                <a:gd name="T21" fmla="*/ 1989 h 1989"/>
                <a:gd name="T22" fmla="*/ 2008 w 2233"/>
                <a:gd name="T23" fmla="*/ 1989 h 1989"/>
                <a:gd name="T24" fmla="*/ 2233 w 2233"/>
                <a:gd name="T25" fmla="*/ 1764 h 1989"/>
                <a:gd name="T26" fmla="*/ 2233 w 2233"/>
                <a:gd name="T27" fmla="*/ 582 h 1989"/>
                <a:gd name="T28" fmla="*/ 2008 w 2233"/>
                <a:gd name="T29" fmla="*/ 356 h 1989"/>
                <a:gd name="T30" fmla="*/ 880 w 2233"/>
                <a:gd name="T31" fmla="*/ 219 h 1989"/>
                <a:gd name="T32" fmla="*/ 913 w 2233"/>
                <a:gd name="T33" fmla="*/ 186 h 1989"/>
                <a:gd name="T34" fmla="*/ 1320 w 2233"/>
                <a:gd name="T35" fmla="*/ 186 h 1989"/>
                <a:gd name="T36" fmla="*/ 1353 w 2233"/>
                <a:gd name="T37" fmla="*/ 219 h 1989"/>
                <a:gd name="T38" fmla="*/ 1353 w 2233"/>
                <a:gd name="T39" fmla="*/ 356 h 1989"/>
                <a:gd name="T40" fmla="*/ 880 w 2233"/>
                <a:gd name="T41" fmla="*/ 356 h 1989"/>
                <a:gd name="T42" fmla="*/ 880 w 2233"/>
                <a:gd name="T43" fmla="*/ 219 h 1989"/>
                <a:gd name="T44" fmla="*/ 226 w 2233"/>
                <a:gd name="T45" fmla="*/ 489 h 1989"/>
                <a:gd name="T46" fmla="*/ 2008 w 2233"/>
                <a:gd name="T47" fmla="*/ 489 h 1989"/>
                <a:gd name="T48" fmla="*/ 2100 w 2233"/>
                <a:gd name="T49" fmla="*/ 582 h 1989"/>
                <a:gd name="T50" fmla="*/ 2100 w 2233"/>
                <a:gd name="T51" fmla="*/ 1096 h 1989"/>
                <a:gd name="T52" fmla="*/ 1285 w 2233"/>
                <a:gd name="T53" fmla="*/ 1096 h 1989"/>
                <a:gd name="T54" fmla="*/ 1285 w 2233"/>
                <a:gd name="T55" fmla="*/ 1053 h 1989"/>
                <a:gd name="T56" fmla="*/ 1206 w 2233"/>
                <a:gd name="T57" fmla="*/ 973 h 1989"/>
                <a:gd name="T58" fmla="*/ 1027 w 2233"/>
                <a:gd name="T59" fmla="*/ 973 h 1989"/>
                <a:gd name="T60" fmla="*/ 948 w 2233"/>
                <a:gd name="T61" fmla="*/ 1053 h 1989"/>
                <a:gd name="T62" fmla="*/ 948 w 2233"/>
                <a:gd name="T63" fmla="*/ 1096 h 1989"/>
                <a:gd name="T64" fmla="*/ 133 w 2233"/>
                <a:gd name="T65" fmla="*/ 1096 h 1989"/>
                <a:gd name="T66" fmla="*/ 133 w 2233"/>
                <a:gd name="T67" fmla="*/ 582 h 1989"/>
                <a:gd name="T68" fmla="*/ 226 w 2233"/>
                <a:gd name="T69" fmla="*/ 489 h 1989"/>
                <a:gd name="T70" fmla="*/ 1015 w 2233"/>
                <a:gd name="T71" fmla="*/ 1053 h 1989"/>
                <a:gd name="T72" fmla="*/ 1027 w 2233"/>
                <a:gd name="T73" fmla="*/ 1040 h 1989"/>
                <a:gd name="T74" fmla="*/ 1206 w 2233"/>
                <a:gd name="T75" fmla="*/ 1040 h 1989"/>
                <a:gd name="T76" fmla="*/ 1219 w 2233"/>
                <a:gd name="T77" fmla="*/ 1053 h 1989"/>
                <a:gd name="T78" fmla="*/ 1219 w 2233"/>
                <a:gd name="T79" fmla="*/ 1231 h 1989"/>
                <a:gd name="T80" fmla="*/ 1206 w 2233"/>
                <a:gd name="T81" fmla="*/ 1244 h 1989"/>
                <a:gd name="T82" fmla="*/ 1027 w 2233"/>
                <a:gd name="T83" fmla="*/ 1244 h 1989"/>
                <a:gd name="T84" fmla="*/ 1015 w 2233"/>
                <a:gd name="T85" fmla="*/ 1231 h 1989"/>
                <a:gd name="T86" fmla="*/ 1015 w 2233"/>
                <a:gd name="T87" fmla="*/ 1053 h 1989"/>
                <a:gd name="T88" fmla="*/ 2008 w 2233"/>
                <a:gd name="T89" fmla="*/ 1857 h 1989"/>
                <a:gd name="T90" fmla="*/ 226 w 2233"/>
                <a:gd name="T91" fmla="*/ 1857 h 1989"/>
                <a:gd name="T92" fmla="*/ 133 w 2233"/>
                <a:gd name="T93" fmla="*/ 1764 h 1989"/>
                <a:gd name="T94" fmla="*/ 133 w 2233"/>
                <a:gd name="T95" fmla="*/ 1162 h 1989"/>
                <a:gd name="T96" fmla="*/ 948 w 2233"/>
                <a:gd name="T97" fmla="*/ 1162 h 1989"/>
                <a:gd name="T98" fmla="*/ 948 w 2233"/>
                <a:gd name="T99" fmla="*/ 1231 h 1989"/>
                <a:gd name="T100" fmla="*/ 1027 w 2233"/>
                <a:gd name="T101" fmla="*/ 1310 h 1989"/>
                <a:gd name="T102" fmla="*/ 1206 w 2233"/>
                <a:gd name="T103" fmla="*/ 1310 h 1989"/>
                <a:gd name="T104" fmla="*/ 1285 w 2233"/>
                <a:gd name="T105" fmla="*/ 1231 h 1989"/>
                <a:gd name="T106" fmla="*/ 1285 w 2233"/>
                <a:gd name="T107" fmla="*/ 1162 h 1989"/>
                <a:gd name="T108" fmla="*/ 2100 w 2233"/>
                <a:gd name="T109" fmla="*/ 1162 h 1989"/>
                <a:gd name="T110" fmla="*/ 2100 w 2233"/>
                <a:gd name="T111" fmla="*/ 1764 h 1989"/>
                <a:gd name="T112" fmla="*/ 2008 w 2233"/>
                <a:gd name="T113" fmla="*/ 1857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3" h="1989">
                  <a:moveTo>
                    <a:pt x="2008" y="356"/>
                  </a:moveTo>
                  <a:cubicBezTo>
                    <a:pt x="1539" y="356"/>
                    <a:pt x="1539" y="356"/>
                    <a:pt x="1539" y="356"/>
                  </a:cubicBezTo>
                  <a:cubicBezTo>
                    <a:pt x="1539" y="219"/>
                    <a:pt x="1539" y="219"/>
                    <a:pt x="1539" y="219"/>
                  </a:cubicBezTo>
                  <a:cubicBezTo>
                    <a:pt x="1539" y="98"/>
                    <a:pt x="1441" y="0"/>
                    <a:pt x="1320" y="0"/>
                  </a:cubicBezTo>
                  <a:cubicBezTo>
                    <a:pt x="913" y="0"/>
                    <a:pt x="913" y="0"/>
                    <a:pt x="913" y="0"/>
                  </a:cubicBezTo>
                  <a:cubicBezTo>
                    <a:pt x="793" y="0"/>
                    <a:pt x="695" y="98"/>
                    <a:pt x="695" y="219"/>
                  </a:cubicBezTo>
                  <a:cubicBezTo>
                    <a:pt x="695" y="356"/>
                    <a:pt x="695" y="356"/>
                    <a:pt x="695" y="356"/>
                  </a:cubicBezTo>
                  <a:cubicBezTo>
                    <a:pt x="226" y="356"/>
                    <a:pt x="226" y="356"/>
                    <a:pt x="226" y="356"/>
                  </a:cubicBezTo>
                  <a:cubicBezTo>
                    <a:pt x="102" y="356"/>
                    <a:pt x="0" y="457"/>
                    <a:pt x="0" y="582"/>
                  </a:cubicBezTo>
                  <a:cubicBezTo>
                    <a:pt x="0" y="1764"/>
                    <a:pt x="0" y="1764"/>
                    <a:pt x="0" y="1764"/>
                  </a:cubicBezTo>
                  <a:cubicBezTo>
                    <a:pt x="0" y="1888"/>
                    <a:pt x="102" y="1989"/>
                    <a:pt x="226" y="1989"/>
                  </a:cubicBezTo>
                  <a:cubicBezTo>
                    <a:pt x="2008" y="1989"/>
                    <a:pt x="2008" y="1989"/>
                    <a:pt x="2008" y="1989"/>
                  </a:cubicBezTo>
                  <a:cubicBezTo>
                    <a:pt x="2132" y="1989"/>
                    <a:pt x="2233" y="1888"/>
                    <a:pt x="2233" y="1764"/>
                  </a:cubicBezTo>
                  <a:cubicBezTo>
                    <a:pt x="2233" y="582"/>
                    <a:pt x="2233" y="582"/>
                    <a:pt x="2233" y="582"/>
                  </a:cubicBezTo>
                  <a:cubicBezTo>
                    <a:pt x="2233" y="457"/>
                    <a:pt x="2132" y="356"/>
                    <a:pt x="2008" y="356"/>
                  </a:cubicBezTo>
                  <a:close/>
                  <a:moveTo>
                    <a:pt x="880" y="219"/>
                  </a:moveTo>
                  <a:cubicBezTo>
                    <a:pt x="880" y="201"/>
                    <a:pt x="895" y="186"/>
                    <a:pt x="913" y="186"/>
                  </a:cubicBezTo>
                  <a:cubicBezTo>
                    <a:pt x="1320" y="186"/>
                    <a:pt x="1320" y="186"/>
                    <a:pt x="1320" y="186"/>
                  </a:cubicBezTo>
                  <a:cubicBezTo>
                    <a:pt x="1339" y="186"/>
                    <a:pt x="1353" y="201"/>
                    <a:pt x="1353" y="219"/>
                  </a:cubicBezTo>
                  <a:cubicBezTo>
                    <a:pt x="1353" y="356"/>
                    <a:pt x="1353" y="356"/>
                    <a:pt x="1353" y="356"/>
                  </a:cubicBezTo>
                  <a:cubicBezTo>
                    <a:pt x="880" y="356"/>
                    <a:pt x="880" y="356"/>
                    <a:pt x="880" y="356"/>
                  </a:cubicBezTo>
                  <a:lnTo>
                    <a:pt x="880" y="219"/>
                  </a:lnTo>
                  <a:close/>
                  <a:moveTo>
                    <a:pt x="226" y="489"/>
                  </a:moveTo>
                  <a:cubicBezTo>
                    <a:pt x="2008" y="489"/>
                    <a:pt x="2008" y="489"/>
                    <a:pt x="2008" y="489"/>
                  </a:cubicBezTo>
                  <a:cubicBezTo>
                    <a:pt x="2059" y="489"/>
                    <a:pt x="2100" y="531"/>
                    <a:pt x="2100" y="582"/>
                  </a:cubicBezTo>
                  <a:cubicBezTo>
                    <a:pt x="2100" y="1096"/>
                    <a:pt x="2100" y="1096"/>
                    <a:pt x="2100" y="1096"/>
                  </a:cubicBezTo>
                  <a:cubicBezTo>
                    <a:pt x="1285" y="1096"/>
                    <a:pt x="1285" y="1096"/>
                    <a:pt x="1285" y="1096"/>
                  </a:cubicBezTo>
                  <a:cubicBezTo>
                    <a:pt x="1285" y="1053"/>
                    <a:pt x="1285" y="1053"/>
                    <a:pt x="1285" y="1053"/>
                  </a:cubicBezTo>
                  <a:cubicBezTo>
                    <a:pt x="1285" y="1009"/>
                    <a:pt x="1250" y="973"/>
                    <a:pt x="1206" y="973"/>
                  </a:cubicBezTo>
                  <a:cubicBezTo>
                    <a:pt x="1027" y="973"/>
                    <a:pt x="1027" y="973"/>
                    <a:pt x="1027" y="973"/>
                  </a:cubicBezTo>
                  <a:cubicBezTo>
                    <a:pt x="984" y="973"/>
                    <a:pt x="948" y="1009"/>
                    <a:pt x="948" y="1053"/>
                  </a:cubicBezTo>
                  <a:cubicBezTo>
                    <a:pt x="948" y="1096"/>
                    <a:pt x="948" y="1096"/>
                    <a:pt x="948" y="1096"/>
                  </a:cubicBezTo>
                  <a:cubicBezTo>
                    <a:pt x="133" y="1096"/>
                    <a:pt x="133" y="1096"/>
                    <a:pt x="133" y="1096"/>
                  </a:cubicBezTo>
                  <a:cubicBezTo>
                    <a:pt x="133" y="582"/>
                    <a:pt x="133" y="582"/>
                    <a:pt x="133" y="582"/>
                  </a:cubicBezTo>
                  <a:cubicBezTo>
                    <a:pt x="133" y="531"/>
                    <a:pt x="175" y="489"/>
                    <a:pt x="226" y="489"/>
                  </a:cubicBezTo>
                  <a:close/>
                  <a:moveTo>
                    <a:pt x="1015" y="1053"/>
                  </a:moveTo>
                  <a:cubicBezTo>
                    <a:pt x="1015" y="1046"/>
                    <a:pt x="1020" y="1040"/>
                    <a:pt x="1027" y="1040"/>
                  </a:cubicBezTo>
                  <a:cubicBezTo>
                    <a:pt x="1206" y="1040"/>
                    <a:pt x="1206" y="1040"/>
                    <a:pt x="1206" y="1040"/>
                  </a:cubicBezTo>
                  <a:cubicBezTo>
                    <a:pt x="1213" y="1040"/>
                    <a:pt x="1219" y="1046"/>
                    <a:pt x="1219" y="1053"/>
                  </a:cubicBezTo>
                  <a:cubicBezTo>
                    <a:pt x="1219" y="1231"/>
                    <a:pt x="1219" y="1231"/>
                    <a:pt x="1219" y="1231"/>
                  </a:cubicBezTo>
                  <a:cubicBezTo>
                    <a:pt x="1219" y="1238"/>
                    <a:pt x="1213" y="1244"/>
                    <a:pt x="1206" y="1244"/>
                  </a:cubicBezTo>
                  <a:cubicBezTo>
                    <a:pt x="1027" y="1244"/>
                    <a:pt x="1027" y="1244"/>
                    <a:pt x="1027" y="1244"/>
                  </a:cubicBezTo>
                  <a:cubicBezTo>
                    <a:pt x="1020" y="1244"/>
                    <a:pt x="1015" y="1238"/>
                    <a:pt x="1015" y="1231"/>
                  </a:cubicBezTo>
                  <a:lnTo>
                    <a:pt x="1015" y="1053"/>
                  </a:lnTo>
                  <a:close/>
                  <a:moveTo>
                    <a:pt x="2008" y="1857"/>
                  </a:moveTo>
                  <a:cubicBezTo>
                    <a:pt x="226" y="1857"/>
                    <a:pt x="226" y="1857"/>
                    <a:pt x="226" y="1857"/>
                  </a:cubicBezTo>
                  <a:cubicBezTo>
                    <a:pt x="175" y="1857"/>
                    <a:pt x="133" y="1815"/>
                    <a:pt x="133" y="1764"/>
                  </a:cubicBezTo>
                  <a:cubicBezTo>
                    <a:pt x="133" y="1162"/>
                    <a:pt x="133" y="1162"/>
                    <a:pt x="133" y="1162"/>
                  </a:cubicBezTo>
                  <a:cubicBezTo>
                    <a:pt x="948" y="1162"/>
                    <a:pt x="948" y="1162"/>
                    <a:pt x="948" y="1162"/>
                  </a:cubicBezTo>
                  <a:cubicBezTo>
                    <a:pt x="948" y="1231"/>
                    <a:pt x="948" y="1231"/>
                    <a:pt x="948" y="1231"/>
                  </a:cubicBezTo>
                  <a:cubicBezTo>
                    <a:pt x="948" y="1275"/>
                    <a:pt x="984" y="1310"/>
                    <a:pt x="1027" y="1310"/>
                  </a:cubicBezTo>
                  <a:cubicBezTo>
                    <a:pt x="1206" y="1310"/>
                    <a:pt x="1206" y="1310"/>
                    <a:pt x="1206" y="1310"/>
                  </a:cubicBezTo>
                  <a:cubicBezTo>
                    <a:pt x="1250" y="1310"/>
                    <a:pt x="1285" y="1275"/>
                    <a:pt x="1285" y="1231"/>
                  </a:cubicBezTo>
                  <a:cubicBezTo>
                    <a:pt x="1285" y="1162"/>
                    <a:pt x="1285" y="1162"/>
                    <a:pt x="1285" y="1162"/>
                  </a:cubicBezTo>
                  <a:cubicBezTo>
                    <a:pt x="2100" y="1162"/>
                    <a:pt x="2100" y="1162"/>
                    <a:pt x="2100" y="1162"/>
                  </a:cubicBezTo>
                  <a:cubicBezTo>
                    <a:pt x="2100" y="1764"/>
                    <a:pt x="2100" y="1764"/>
                    <a:pt x="2100" y="1764"/>
                  </a:cubicBezTo>
                  <a:cubicBezTo>
                    <a:pt x="2100" y="1815"/>
                    <a:pt x="2059" y="1857"/>
                    <a:pt x="2008" y="1857"/>
                  </a:cubicBezTo>
                  <a:close/>
                </a:path>
              </a:pathLst>
            </a:custGeom>
            <a:solidFill>
              <a:schemeClr val="bg1"/>
            </a:solidFill>
            <a:ln>
              <a:noFill/>
            </a:ln>
          </p:spPr>
          <p:txBody>
            <a:bodyPr vert="horz" wrap="square" lIns="91440" tIns="45720" rIns="91440" bIns="45720" numCol="1" anchor="t" anchorCtr="0" compatLnSpc="1"/>
            <a:lstStyle/>
            <a:p>
              <a:endParaRPr lang="id-ID">
                <a:latin typeface="Calibri Light"/>
              </a:endParaRPr>
            </a:p>
          </p:txBody>
        </p:sp>
      </p:grpSp>
      <p:pic>
        <p:nvPicPr>
          <p:cNvPr id="6" name="Picture 6" descr="Graphical user interface&#10;&#10;Description automatically generated">
            <a:extLst>
              <a:ext uri="{FF2B5EF4-FFF2-40B4-BE49-F238E27FC236}">
                <a16:creationId xmlns:a16="http://schemas.microsoft.com/office/drawing/2014/main" id="{5AA3F310-4F7C-806D-9DB4-CCDC4AAEF59F}"/>
              </a:ext>
            </a:extLst>
          </p:cNvPr>
          <p:cNvPicPr>
            <a:picLocks noChangeAspect="1"/>
          </p:cNvPicPr>
          <p:nvPr/>
        </p:nvPicPr>
        <p:blipFill>
          <a:blip r:embed="rId3"/>
          <a:stretch>
            <a:fillRect/>
          </a:stretch>
        </p:blipFill>
        <p:spPr>
          <a:xfrm>
            <a:off x="11412729" y="2813018"/>
            <a:ext cx="12188823" cy="9206067"/>
          </a:xfrm>
          <a:prstGeom prst="rect">
            <a:avLst/>
          </a:prstGeom>
        </p:spPr>
      </p:pic>
      <p:pic>
        <p:nvPicPr>
          <p:cNvPr id="41" name="图片 40" descr="背景图案&#10;&#10;低可信度描述已自动生成">
            <a:extLst>
              <a:ext uri="{FF2B5EF4-FFF2-40B4-BE49-F238E27FC236}">
                <a16:creationId xmlns:a16="http://schemas.microsoft.com/office/drawing/2014/main" id="{BF0883A4-27D3-034D-F5C8-4C82A29F6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advClick="0" advTm="3000">
        <p14:revea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anim calcmode="lin" valueType="num">
                                      <p:cBhvr>
                                        <p:cTn id="8" dur="500" fill="hold"/>
                                        <p:tgtEl>
                                          <p:spTgt spid="102"/>
                                        </p:tgtEl>
                                        <p:attrNameLst>
                                          <p:attrName>ppt_x</p:attrName>
                                        </p:attrNameLst>
                                      </p:cBhvr>
                                      <p:tavLst>
                                        <p:tav tm="0">
                                          <p:val>
                                            <p:strVal val="#ppt_x"/>
                                          </p:val>
                                        </p:tav>
                                        <p:tav tm="100000">
                                          <p:val>
                                            <p:strVal val="#ppt_x"/>
                                          </p:val>
                                        </p:tav>
                                      </p:tavLst>
                                    </p:anim>
                                    <p:anim calcmode="lin" valueType="num">
                                      <p:cBhvr>
                                        <p:cTn id="9" dur="500" fill="hold"/>
                                        <p:tgtEl>
                                          <p:spTgt spid="10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a:spLocks noChangeAspect="1"/>
          </p:cNvSpPr>
          <p:nvPr/>
        </p:nvSpPr>
        <p:spPr>
          <a:xfrm>
            <a:off x="0" y="-242047"/>
            <a:ext cx="24399930" cy="13716000"/>
          </a:xfrm>
          <a:prstGeom prst="rect">
            <a:avLst/>
          </a:prstGeom>
          <a:solidFill>
            <a:schemeClr val="accent6">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165" fontAlgn="auto">
              <a:spcBef>
                <a:spcPts val="0"/>
              </a:spcBef>
              <a:spcAft>
                <a:spcPts val="0"/>
              </a:spcAft>
              <a:defRPr/>
            </a:pPr>
            <a:endParaRPr lang="en-US">
              <a:latin typeface="Calibri Light"/>
            </a:endParaRPr>
          </a:p>
        </p:txBody>
      </p:sp>
      <p:grpSp>
        <p:nvGrpSpPr>
          <p:cNvPr id="54" name="Group 53"/>
          <p:cNvGrpSpPr/>
          <p:nvPr/>
        </p:nvGrpSpPr>
        <p:grpSpPr bwMode="auto">
          <a:xfrm>
            <a:off x="18238519" y="1272349"/>
            <a:ext cx="5396038" cy="4140388"/>
            <a:chOff x="4517221" y="2682505"/>
            <a:chExt cx="7028976" cy="5802508"/>
          </a:xfrm>
        </p:grpSpPr>
        <p:sp>
          <p:nvSpPr>
            <p:cNvPr id="56" name="Freeform 18"/>
            <p:cNvSpPr/>
            <p:nvPr/>
          </p:nvSpPr>
          <p:spPr bwMode="auto">
            <a:xfrm>
              <a:off x="4607493" y="2795680"/>
              <a:ext cx="6938704"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accent3">
                <a:lumMod val="50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57" name="Freeform 19"/>
            <p:cNvSpPr/>
            <p:nvPr/>
          </p:nvSpPr>
          <p:spPr bwMode="auto">
            <a:xfrm>
              <a:off x="4517221" y="2682505"/>
              <a:ext cx="6938705" cy="5689333"/>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accent3"/>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58" name="Freeform 20"/>
            <p:cNvSpPr/>
            <p:nvPr/>
          </p:nvSpPr>
          <p:spPr bwMode="auto">
            <a:xfrm>
              <a:off x="5175136" y="3222379"/>
              <a:ext cx="5624405" cy="4611113"/>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chemeClr val="bg1">
                <a:lumMod val="95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59" name="Freeform 21"/>
            <p:cNvSpPr/>
            <p:nvPr/>
          </p:nvSpPr>
          <p:spPr bwMode="auto">
            <a:xfrm>
              <a:off x="5542344" y="3523670"/>
              <a:ext cx="4888459" cy="4005473"/>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chemeClr val="accent2"/>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60" name="Freeform 22"/>
            <p:cNvSpPr/>
            <p:nvPr/>
          </p:nvSpPr>
          <p:spPr bwMode="auto">
            <a:xfrm>
              <a:off x="6048785" y="3933546"/>
              <a:ext cx="3874046" cy="3185720"/>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chemeClr val="bg1">
                <a:lumMod val="95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61" name="Freeform 23"/>
            <p:cNvSpPr/>
            <p:nvPr/>
          </p:nvSpPr>
          <p:spPr bwMode="auto">
            <a:xfrm>
              <a:off x="6466671" y="4268417"/>
              <a:ext cx="3040063" cy="2517775"/>
            </a:xfrm>
            <a:custGeom>
              <a:avLst/>
              <a:gdLst>
                <a:gd name="T0" fmla="*/ 2147483647 w 809"/>
                <a:gd name="T1" fmla="*/ 2147483647 h 670"/>
                <a:gd name="T2" fmla="*/ 2147483647 w 809"/>
                <a:gd name="T3" fmla="*/ 2147483647 h 670"/>
                <a:gd name="T4" fmla="*/ 706053692 w 809"/>
                <a:gd name="T5" fmla="*/ 2147483647 h 670"/>
                <a:gd name="T6" fmla="*/ 2147483647 w 809"/>
                <a:gd name="T7" fmla="*/ 0 h 670"/>
                <a:gd name="T8" fmla="*/ 2147483647 w 809"/>
                <a:gd name="T9" fmla="*/ 2147483647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atin typeface="Calibri Light"/>
              </a:endParaRPr>
            </a:p>
          </p:txBody>
        </p:sp>
        <p:sp>
          <p:nvSpPr>
            <p:cNvPr id="62" name="Freeform 24"/>
            <p:cNvSpPr/>
            <p:nvPr/>
          </p:nvSpPr>
          <p:spPr bwMode="auto">
            <a:xfrm>
              <a:off x="6876533" y="4595772"/>
              <a:ext cx="2220080" cy="1862798"/>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chemeClr val="bg1">
                <a:lumMod val="95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63" name="Freeform 25"/>
            <p:cNvSpPr/>
            <p:nvPr/>
          </p:nvSpPr>
          <p:spPr bwMode="auto">
            <a:xfrm>
              <a:off x="7454096" y="5090742"/>
              <a:ext cx="1068388" cy="876300"/>
            </a:xfrm>
            <a:custGeom>
              <a:avLst/>
              <a:gdLst>
                <a:gd name="T0" fmla="*/ 2147483647 w 284"/>
                <a:gd name="T1" fmla="*/ 1640787129 h 233"/>
                <a:gd name="T2" fmla="*/ 1556731602 w 284"/>
                <a:gd name="T3" fmla="*/ 2147483647 h 233"/>
                <a:gd name="T4" fmla="*/ 240586682 w 284"/>
                <a:gd name="T5" fmla="*/ 1640787129 h 233"/>
                <a:gd name="T6" fmla="*/ 2147483647 w 284"/>
                <a:gd name="T7" fmla="*/ 0 h 233"/>
                <a:gd name="T8" fmla="*/ 2147483647 w 284"/>
                <a:gd name="T9" fmla="*/ 1640787129 h 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latin typeface="Calibri Light"/>
              </a:endParaRPr>
            </a:p>
          </p:txBody>
        </p:sp>
      </p:grpSp>
      <p:grpSp>
        <p:nvGrpSpPr>
          <p:cNvPr id="104" name="Group 103"/>
          <p:cNvGrpSpPr/>
          <p:nvPr/>
        </p:nvGrpSpPr>
        <p:grpSpPr>
          <a:xfrm>
            <a:off x="18764774" y="1273570"/>
            <a:ext cx="2280904" cy="2152153"/>
            <a:chOff x="6076950" y="2566001"/>
            <a:chExt cx="3076576" cy="3133124"/>
          </a:xfrm>
          <a:effectLst>
            <a:outerShdw blurRad="177800" dir="18900000" sy="23000" kx="-1200000" algn="bl" rotWithShape="0">
              <a:prstClr val="black">
                <a:alpha val="29000"/>
              </a:prstClr>
            </a:outerShdw>
          </a:effectLst>
        </p:grpSpPr>
        <p:sp>
          <p:nvSpPr>
            <p:cNvPr id="105" name="Freeform 21"/>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defTabSz="1828165" fontAlgn="auto">
                <a:spcBef>
                  <a:spcPts val="0"/>
                </a:spcBef>
                <a:spcAft>
                  <a:spcPts val="0"/>
                </a:spcAft>
                <a:defRPr/>
              </a:pPr>
              <a:endParaRPr lang="id-ID">
                <a:latin typeface="Calibri Light"/>
                <a:ea typeface="+mn-ea"/>
                <a:cs typeface="+mn-cs"/>
              </a:endParaRPr>
            </a:p>
          </p:txBody>
        </p:sp>
        <p:sp>
          <p:nvSpPr>
            <p:cNvPr id="106" name="Freeform 22"/>
            <p:cNvSpPr/>
            <p:nvPr/>
          </p:nvSpPr>
          <p:spPr bwMode="auto">
            <a:xfrm>
              <a:off x="8129589"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lstStyle/>
            <a:p>
              <a:pPr defTabSz="1828165" fontAlgn="auto">
                <a:spcBef>
                  <a:spcPts val="0"/>
                </a:spcBef>
                <a:spcAft>
                  <a:spcPts val="0"/>
                </a:spcAft>
                <a:defRPr/>
              </a:pPr>
              <a:endParaRPr lang="id-ID">
                <a:latin typeface="Calibri Light"/>
                <a:ea typeface="+mn-ea"/>
                <a:cs typeface="+mn-cs"/>
              </a:endParaRPr>
            </a:p>
          </p:txBody>
        </p:sp>
        <p:sp>
          <p:nvSpPr>
            <p:cNvPr id="107" name="Freeform 23"/>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defTabSz="1828165" fontAlgn="auto">
                <a:spcBef>
                  <a:spcPts val="0"/>
                </a:spcBef>
                <a:spcAft>
                  <a:spcPts val="0"/>
                </a:spcAft>
                <a:defRPr/>
              </a:pPr>
              <a:endParaRPr lang="id-ID">
                <a:latin typeface="Calibri Light"/>
                <a:ea typeface="+mn-ea"/>
                <a:cs typeface="+mn-cs"/>
              </a:endParaRPr>
            </a:p>
          </p:txBody>
        </p:sp>
        <p:sp>
          <p:nvSpPr>
            <p:cNvPr id="108" name="Freeform 24"/>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chemeClr val="bg1">
                <a:lumMod val="65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109" name="Freeform 25"/>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chemeClr val="bg1">
                <a:lumMod val="65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110" name="Freeform 26"/>
            <p:cNvSpPr/>
            <p:nvPr/>
          </p:nvSpPr>
          <p:spPr bwMode="auto">
            <a:xfrm>
              <a:off x="6291263" y="3296039"/>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chemeClr val="accent5">
                <a:lumMod val="50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117" name="Freeform 27"/>
            <p:cNvSpPr/>
            <p:nvPr/>
          </p:nvSpPr>
          <p:spPr bwMode="auto">
            <a:xfrm>
              <a:off x="6692301" y="2566001"/>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chemeClr val="accent5">
                <a:lumMod val="50000"/>
              </a:schemeClr>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sp>
          <p:nvSpPr>
            <p:cNvPr id="118" name="Freeform 28"/>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chemeClr val="accent5"/>
            </a:solidFill>
            <a:ln>
              <a:noFill/>
            </a:ln>
          </p:spPr>
          <p:txBody>
            <a:bodyPr/>
            <a:lstStyle/>
            <a:p>
              <a:pPr defTabSz="1828165" fontAlgn="auto">
                <a:spcBef>
                  <a:spcPts val="0"/>
                </a:spcBef>
                <a:spcAft>
                  <a:spcPts val="0"/>
                </a:spcAft>
                <a:defRPr/>
              </a:pPr>
              <a:endParaRPr lang="id-ID">
                <a:latin typeface="Calibri Light"/>
                <a:ea typeface="+mn-ea"/>
                <a:cs typeface="+mn-cs"/>
              </a:endParaRPr>
            </a:p>
          </p:txBody>
        </p:sp>
      </p:grpSp>
      <p:sp>
        <p:nvSpPr>
          <p:cNvPr id="119" name="TextBox 118"/>
          <p:cNvSpPr txBox="1"/>
          <p:nvPr/>
        </p:nvSpPr>
        <p:spPr>
          <a:xfrm>
            <a:off x="2498273" y="5541385"/>
            <a:ext cx="18992136" cy="4712059"/>
          </a:xfrm>
          <a:prstGeom prst="rect">
            <a:avLst/>
          </a:prstGeom>
          <a:noFill/>
        </p:spPr>
        <p:txBody>
          <a:bodyPr wrap="square" lIns="91440" tIns="45720" rIns="91440" bIns="45720" rtlCol="0" anchor="t">
            <a:spAutoFit/>
          </a:bodyPr>
          <a:lstStyle/>
          <a:p>
            <a:pPr>
              <a:lnSpc>
                <a:spcPct val="130000"/>
              </a:lnSpc>
            </a:pPr>
            <a:r>
              <a:rPr lang="pt-BR" sz="8000" b="1" err="1">
                <a:solidFill>
                  <a:schemeClr val="bg1"/>
                </a:solidFill>
                <a:latin typeface="Lato Bold"/>
                <a:ea typeface="+mn-lt"/>
                <a:cs typeface="+mn-lt"/>
              </a:rPr>
              <a:t>What</a:t>
            </a:r>
            <a:r>
              <a:rPr lang="pt-BR" sz="8000" b="1">
                <a:solidFill>
                  <a:schemeClr val="bg1"/>
                </a:solidFill>
                <a:latin typeface="Lato Bold"/>
                <a:ea typeface="+mn-lt"/>
                <a:cs typeface="+mn-lt"/>
              </a:rPr>
              <a:t> are </a:t>
            </a:r>
            <a:r>
              <a:rPr lang="pt-BR" sz="8000" b="1" err="1">
                <a:solidFill>
                  <a:schemeClr val="bg1"/>
                </a:solidFill>
                <a:latin typeface="Lato Bold"/>
                <a:ea typeface="+mn-lt"/>
                <a:cs typeface="+mn-lt"/>
              </a:rPr>
              <a:t>the</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main</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factors</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determining</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how</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much</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the</a:t>
            </a:r>
            <a:r>
              <a:rPr lang="pt-BR" sz="8000" b="1">
                <a:solidFill>
                  <a:schemeClr val="bg1"/>
                </a:solidFill>
                <a:latin typeface="Lato Bold"/>
                <a:ea typeface="+mn-lt"/>
                <a:cs typeface="+mn-lt"/>
              </a:rPr>
              <a:t> player </a:t>
            </a:r>
            <a:r>
              <a:rPr lang="pt-BR" sz="8000" b="1" err="1">
                <a:solidFill>
                  <a:schemeClr val="bg1"/>
                </a:solidFill>
                <a:latin typeface="Lato Bold"/>
                <a:ea typeface="+mn-lt"/>
                <a:cs typeface="+mn-lt"/>
              </a:rPr>
              <a:t>changes</a:t>
            </a:r>
            <a:r>
              <a:rPr lang="pt-BR" sz="8000" b="1">
                <a:solidFill>
                  <a:schemeClr val="bg1"/>
                </a:solidFill>
                <a:latin typeface="Lato Bold"/>
                <a:ea typeface="+mn-lt"/>
                <a:cs typeface="+mn-lt"/>
              </a:rPr>
              <a:t> in </a:t>
            </a:r>
            <a:r>
              <a:rPr lang="pt-BR" sz="8000" b="1" err="1">
                <a:solidFill>
                  <a:schemeClr val="bg1"/>
                </a:solidFill>
                <a:latin typeface="Lato Bold"/>
                <a:ea typeface="+mn-lt"/>
                <a:cs typeface="+mn-lt"/>
              </a:rPr>
              <a:t>efficacy</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of</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resisting</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drugs</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after</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playing</a:t>
            </a:r>
            <a:r>
              <a:rPr lang="pt-BR" sz="8000" b="1">
                <a:solidFill>
                  <a:schemeClr val="bg1"/>
                </a:solidFill>
                <a:latin typeface="Lato Bold"/>
                <a:ea typeface="+mn-lt"/>
                <a:cs typeface="+mn-lt"/>
              </a:rPr>
              <a:t> </a:t>
            </a:r>
            <a:r>
              <a:rPr lang="pt-BR" sz="8000" b="1" err="1">
                <a:solidFill>
                  <a:schemeClr val="bg1"/>
                </a:solidFill>
                <a:latin typeface="Lato Bold"/>
                <a:ea typeface="+mn-lt"/>
                <a:cs typeface="+mn-lt"/>
              </a:rPr>
              <a:t>this</a:t>
            </a:r>
            <a:r>
              <a:rPr lang="pt-BR" sz="8000" b="1">
                <a:solidFill>
                  <a:schemeClr val="bg1"/>
                </a:solidFill>
                <a:latin typeface="Lato Bold"/>
                <a:ea typeface="+mn-lt"/>
                <a:cs typeface="+mn-lt"/>
              </a:rPr>
              <a:t> game?</a:t>
            </a:r>
            <a:endParaRPr lang="en-US" sz="8000" b="1">
              <a:solidFill>
                <a:schemeClr val="bg1"/>
              </a:solidFill>
              <a:latin typeface="Lato Bold"/>
              <a:ea typeface="Lato Bold"/>
              <a:cs typeface="Lato Bold"/>
            </a:endParaRPr>
          </a:p>
        </p:txBody>
      </p:sp>
      <p:grpSp>
        <p:nvGrpSpPr>
          <p:cNvPr id="27" name="Group 26"/>
          <p:cNvGrpSpPr/>
          <p:nvPr/>
        </p:nvGrpSpPr>
        <p:grpSpPr>
          <a:xfrm>
            <a:off x="1510865" y="1496558"/>
            <a:ext cx="20937538" cy="1539066"/>
            <a:chOff x="1739573" y="511491"/>
            <a:chExt cx="20937538" cy="1539066"/>
          </a:xfrm>
        </p:grpSpPr>
        <p:sp>
          <p:nvSpPr>
            <p:cNvPr id="28" name="TextBox 27"/>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err="1">
                  <a:solidFill>
                    <a:schemeClr val="bg1"/>
                  </a:solidFill>
                  <a:latin typeface="Lato Regular"/>
                  <a:cs typeface="Lato Regular"/>
                </a:rPr>
                <a:t>Research</a:t>
              </a:r>
              <a:r>
                <a:rPr lang="id-ID" sz="8800" b="1">
                  <a:solidFill>
                    <a:schemeClr val="bg1"/>
                  </a:solidFill>
                  <a:latin typeface="Lato Regular"/>
                  <a:cs typeface="Lato Regular"/>
                </a:rPr>
                <a:t> </a:t>
              </a:r>
              <a:r>
                <a:rPr lang="id-ID" sz="8800" b="1" err="1">
                  <a:solidFill>
                    <a:schemeClr val="bg1"/>
                  </a:solidFill>
                  <a:latin typeface="Lato Regular"/>
                  <a:cs typeface="Lato Regular"/>
                </a:rPr>
                <a:t>Question</a:t>
              </a:r>
              <a:r>
                <a:rPr lang="id-ID" sz="8800" b="1">
                  <a:solidFill>
                    <a:schemeClr val="bg1"/>
                  </a:solidFill>
                  <a:latin typeface="Lato Regular"/>
                  <a:cs typeface="Lato Regular"/>
                </a:rPr>
                <a:t> </a:t>
              </a:r>
            </a:p>
          </p:txBody>
        </p:sp>
        <p:grpSp>
          <p:nvGrpSpPr>
            <p:cNvPr id="29" name="Group 28"/>
            <p:cNvGrpSpPr/>
            <p:nvPr/>
          </p:nvGrpSpPr>
          <p:grpSpPr>
            <a:xfrm>
              <a:off x="10842089" y="1977406"/>
              <a:ext cx="2738812" cy="73151"/>
              <a:chOff x="1775295" y="2020905"/>
              <a:chExt cx="3631535" cy="45719"/>
            </a:xfrm>
          </p:grpSpPr>
          <p:sp>
            <p:nvSpPr>
              <p:cNvPr id="31" name="Rectangle 3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2" name="Rectangle 3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7" name="Rectangle 3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8" name="Rectangle 3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39" name="Rectangle 3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40" name="Rectangle 3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37" presetClass="entr" presetSubtype="0"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1000"/>
                                        <p:tgtEl>
                                          <p:spTgt spid="54"/>
                                        </p:tgtEl>
                                      </p:cBhvr>
                                    </p:animEffect>
                                    <p:anim calcmode="lin" valueType="num">
                                      <p:cBhvr>
                                        <p:cTn id="14" dur="1000" fill="hold"/>
                                        <p:tgtEl>
                                          <p:spTgt spid="54"/>
                                        </p:tgtEl>
                                        <p:attrNameLst>
                                          <p:attrName>ppt_x</p:attrName>
                                        </p:attrNameLst>
                                      </p:cBhvr>
                                      <p:tavLst>
                                        <p:tav tm="0">
                                          <p:val>
                                            <p:strVal val="#ppt_x"/>
                                          </p:val>
                                        </p:tav>
                                        <p:tav tm="100000">
                                          <p:val>
                                            <p:strVal val="#ppt_x"/>
                                          </p:val>
                                        </p:tav>
                                      </p:tavLst>
                                    </p:anim>
                                    <p:anim calcmode="lin" valueType="num">
                                      <p:cBhvr>
                                        <p:cTn id="15" dur="900" decel="100000" fill="hold"/>
                                        <p:tgtEl>
                                          <p:spTgt spid="5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par>
                          <p:cTn id="17" fill="hold">
                            <p:stCondLst>
                              <p:cond delay="1500"/>
                            </p:stCondLst>
                            <p:childTnLst>
                              <p:par>
                                <p:cTn id="18" presetID="2" presetClass="entr" presetSubtype="9" fill="hold" nodeType="afterEffect">
                                  <p:stCondLst>
                                    <p:cond delay="0"/>
                                  </p:stCondLst>
                                  <p:childTnLst>
                                    <p:set>
                                      <p:cBhvr>
                                        <p:cTn id="19" dur="1" fill="hold">
                                          <p:stCondLst>
                                            <p:cond delay="0"/>
                                          </p:stCondLst>
                                        </p:cTn>
                                        <p:tgtEl>
                                          <p:spTgt spid="104"/>
                                        </p:tgtEl>
                                        <p:attrNameLst>
                                          <p:attrName>style.visibility</p:attrName>
                                        </p:attrNameLst>
                                      </p:cBhvr>
                                      <p:to>
                                        <p:strVal val="visible"/>
                                      </p:to>
                                    </p:set>
                                    <p:anim calcmode="lin" valueType="num">
                                      <p:cBhvr additive="base">
                                        <p:cTn id="20" dur="500" fill="hold"/>
                                        <p:tgtEl>
                                          <p:spTgt spid="104"/>
                                        </p:tgtEl>
                                        <p:attrNameLst>
                                          <p:attrName>ppt_x</p:attrName>
                                        </p:attrNameLst>
                                      </p:cBhvr>
                                      <p:tavLst>
                                        <p:tav tm="0">
                                          <p:val>
                                            <p:strVal val="0-#ppt_w/2"/>
                                          </p:val>
                                        </p:tav>
                                        <p:tav tm="100000">
                                          <p:val>
                                            <p:strVal val="#ppt_x"/>
                                          </p:val>
                                        </p:tav>
                                      </p:tavLst>
                                    </p:anim>
                                    <p:anim calcmode="lin" valueType="num">
                                      <p:cBhvr additive="base">
                                        <p:cTn id="21" dur="500" fill="hold"/>
                                        <p:tgtEl>
                                          <p:spTgt spid="104"/>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4518125" y="3531009"/>
            <a:ext cx="1847173" cy="18476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55" name="Oval 54"/>
          <p:cNvSpPr/>
          <p:nvPr/>
        </p:nvSpPr>
        <p:spPr>
          <a:xfrm>
            <a:off x="3549477" y="7687107"/>
            <a:ext cx="1847173" cy="18476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61" name="Oval 60"/>
          <p:cNvSpPr/>
          <p:nvPr/>
        </p:nvSpPr>
        <p:spPr>
          <a:xfrm>
            <a:off x="8772008" y="7687107"/>
            <a:ext cx="1847173" cy="18476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64" name="Oval 63"/>
          <p:cNvSpPr/>
          <p:nvPr/>
        </p:nvSpPr>
        <p:spPr>
          <a:xfrm>
            <a:off x="16522160" y="3490667"/>
            <a:ext cx="1847173" cy="18476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67" name="Oval 66"/>
          <p:cNvSpPr/>
          <p:nvPr/>
        </p:nvSpPr>
        <p:spPr>
          <a:xfrm>
            <a:off x="18768886" y="7687107"/>
            <a:ext cx="1847173" cy="18476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73" name="Oval 72"/>
          <p:cNvSpPr/>
          <p:nvPr/>
        </p:nvSpPr>
        <p:spPr>
          <a:xfrm>
            <a:off x="10681631" y="3531009"/>
            <a:ext cx="1847173" cy="18476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76" name="Oval 75"/>
          <p:cNvSpPr/>
          <p:nvPr/>
        </p:nvSpPr>
        <p:spPr>
          <a:xfrm>
            <a:off x="13775925" y="7687107"/>
            <a:ext cx="1847173" cy="18476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latin typeface="Calibri Light"/>
            </a:endParaRPr>
          </a:p>
        </p:txBody>
      </p:sp>
      <p:sp>
        <p:nvSpPr>
          <p:cNvPr id="104" name="TextBox 103"/>
          <p:cNvSpPr txBox="1"/>
          <p:nvPr/>
        </p:nvSpPr>
        <p:spPr>
          <a:xfrm>
            <a:off x="1258163" y="9782111"/>
            <a:ext cx="6305178" cy="1292625"/>
          </a:xfrm>
          <a:prstGeom prst="rect">
            <a:avLst/>
          </a:prstGeom>
          <a:noFill/>
        </p:spPr>
        <p:txBody>
          <a:bodyPr wrap="none" lIns="182843" tIns="91422" rIns="182843" bIns="91422" rtlCol="0" anchor="t">
            <a:spAutoFit/>
          </a:bodyPr>
          <a:lstStyle/>
          <a:p>
            <a:pPr algn="ctr"/>
            <a:r>
              <a:rPr lang="id-ID" b="1" err="1">
                <a:latin typeface="Lato Regular"/>
                <a:ea typeface="+mn-lt"/>
                <a:cs typeface="+mn-lt"/>
              </a:rPr>
              <a:t>Number</a:t>
            </a:r>
            <a:r>
              <a:rPr lang="id-ID" b="1">
                <a:latin typeface="Lato Regular"/>
                <a:ea typeface="+mn-lt"/>
                <a:cs typeface="+mn-lt"/>
              </a:rPr>
              <a:t> </a:t>
            </a:r>
            <a:r>
              <a:rPr lang="id-ID" b="1" err="1">
                <a:latin typeface="Lato Regular"/>
                <a:ea typeface="+mn-lt"/>
                <a:cs typeface="+mn-lt"/>
              </a:rPr>
              <a:t>of</a:t>
            </a:r>
            <a:r>
              <a:rPr lang="id-ID" b="1">
                <a:latin typeface="Lato Regular"/>
                <a:ea typeface="+mn-lt"/>
                <a:cs typeface="+mn-lt"/>
              </a:rPr>
              <a:t> </a:t>
            </a:r>
            <a:r>
              <a:rPr lang="id-ID" b="1" err="1">
                <a:latin typeface="Lato Regular"/>
                <a:ea typeface="+mn-lt"/>
                <a:cs typeface="+mn-lt"/>
              </a:rPr>
              <a:t>checking</a:t>
            </a:r>
            <a:r>
              <a:rPr lang="id-ID" b="1">
                <a:latin typeface="Lato Regular"/>
                <a:ea typeface="+mn-lt"/>
                <a:cs typeface="+mn-lt"/>
              </a:rPr>
              <a:t> </a:t>
            </a:r>
            <a:endParaRPr lang="en-US" b="1">
              <a:latin typeface="Lato Regular"/>
              <a:ea typeface="+mn-lt"/>
              <a:cs typeface="+mn-lt"/>
            </a:endParaRPr>
          </a:p>
          <a:p>
            <a:pPr algn="ctr"/>
            <a:r>
              <a:rPr lang="id-ID" b="1">
                <a:latin typeface="Lato Regular"/>
                <a:ea typeface="+mn-lt"/>
                <a:cs typeface="+mn-lt"/>
              </a:rPr>
              <a:t>“</a:t>
            </a:r>
            <a:r>
              <a:rPr lang="id-ID" b="1" err="1">
                <a:latin typeface="Lato Regular"/>
                <a:ea typeface="+mn-lt"/>
                <a:cs typeface="+mn-lt"/>
              </a:rPr>
              <a:t>change</a:t>
            </a:r>
            <a:r>
              <a:rPr lang="id-ID" b="1">
                <a:latin typeface="Lato Regular"/>
                <a:ea typeface="+mn-lt"/>
                <a:cs typeface="+mn-lt"/>
              </a:rPr>
              <a:t> </a:t>
            </a:r>
            <a:r>
              <a:rPr lang="id-ID" b="1" err="1">
                <a:latin typeface="Lato Regular"/>
                <a:ea typeface="+mn-lt"/>
                <a:cs typeface="+mn-lt"/>
              </a:rPr>
              <a:t>decision</a:t>
            </a:r>
            <a:r>
              <a:rPr lang="id-ID" b="1">
                <a:latin typeface="Lato Regular"/>
                <a:ea typeface="+mn-lt"/>
                <a:cs typeface="+mn-lt"/>
              </a:rPr>
              <a:t>” in </a:t>
            </a:r>
            <a:r>
              <a:rPr lang="id-ID" b="1" err="1">
                <a:latin typeface="Lato Regular"/>
                <a:ea typeface="+mn-lt"/>
                <a:cs typeface="+mn-lt"/>
              </a:rPr>
              <a:t>the</a:t>
            </a:r>
            <a:r>
              <a:rPr lang="id-ID" b="1">
                <a:latin typeface="Lato Regular"/>
                <a:ea typeface="+mn-lt"/>
                <a:cs typeface="+mn-lt"/>
              </a:rPr>
              <a:t> </a:t>
            </a:r>
            <a:r>
              <a:rPr lang="id-ID" b="1" err="1">
                <a:latin typeface="Lato Regular"/>
                <a:ea typeface="+mn-lt"/>
                <a:cs typeface="+mn-lt"/>
              </a:rPr>
              <a:t>game</a:t>
            </a:r>
            <a:endParaRPr lang="en-US" b="1">
              <a:latin typeface="Lato Regular"/>
              <a:ea typeface="+mn-lt"/>
              <a:cs typeface="+mn-lt"/>
            </a:endParaRPr>
          </a:p>
        </p:txBody>
      </p:sp>
      <p:sp>
        <p:nvSpPr>
          <p:cNvPr id="108" name="TextBox 107"/>
          <p:cNvSpPr txBox="1"/>
          <p:nvPr/>
        </p:nvSpPr>
        <p:spPr>
          <a:xfrm>
            <a:off x="3731534" y="5637529"/>
            <a:ext cx="3304356" cy="738627"/>
          </a:xfrm>
          <a:prstGeom prst="rect">
            <a:avLst/>
          </a:prstGeom>
          <a:noFill/>
        </p:spPr>
        <p:txBody>
          <a:bodyPr wrap="none" lIns="182843" tIns="91422" rIns="182843" bIns="91422" rtlCol="0" anchor="t">
            <a:spAutoFit/>
          </a:bodyPr>
          <a:lstStyle/>
          <a:p>
            <a:pPr algn="ctr"/>
            <a:r>
              <a:rPr lang="id-ID" b="1" err="1">
                <a:latin typeface="Lato Regular"/>
                <a:ea typeface="Lato Regular"/>
                <a:cs typeface="Lato Regular"/>
              </a:rPr>
              <a:t>Avatar</a:t>
            </a:r>
            <a:r>
              <a:rPr lang="id-ID" b="1">
                <a:latin typeface="Lato Regular"/>
                <a:ea typeface="Lato Regular"/>
                <a:cs typeface="Lato Regular"/>
              </a:rPr>
              <a:t> gender </a:t>
            </a:r>
            <a:endParaRPr lang="id-ID">
              <a:latin typeface="Lato Light"/>
              <a:ea typeface="Lato Light"/>
              <a:cs typeface="Lato Light"/>
            </a:endParaRPr>
          </a:p>
        </p:txBody>
      </p:sp>
      <p:sp>
        <p:nvSpPr>
          <p:cNvPr id="110" name="TextBox 109"/>
          <p:cNvSpPr txBox="1"/>
          <p:nvPr/>
        </p:nvSpPr>
        <p:spPr>
          <a:xfrm>
            <a:off x="7758450" y="5523528"/>
            <a:ext cx="7715819" cy="1292625"/>
          </a:xfrm>
          <a:prstGeom prst="rect">
            <a:avLst/>
          </a:prstGeom>
          <a:noFill/>
        </p:spPr>
        <p:txBody>
          <a:bodyPr wrap="square" lIns="182843" tIns="91422" rIns="182843" bIns="91422" rtlCol="0" anchor="t">
            <a:spAutoFit/>
          </a:bodyPr>
          <a:lstStyle/>
          <a:p>
            <a:pPr algn="ctr"/>
            <a:r>
              <a:rPr lang="en-GB" b="1">
                <a:latin typeface="Lato Regular"/>
                <a:ea typeface="Lato Light"/>
                <a:cs typeface="Lato Light"/>
              </a:rPr>
              <a:t>Range of</a:t>
            </a:r>
            <a:r>
              <a:rPr lang="en-GB" b="1">
                <a:latin typeface="Lato Regular"/>
                <a:ea typeface="+mn-lt"/>
                <a:cs typeface="+mn-lt"/>
              </a:rPr>
              <a:t> clicking the </a:t>
            </a:r>
            <a:endParaRPr lang="id-ID" sz="4000" b="1">
              <a:latin typeface="Lato Regular"/>
              <a:ea typeface="Lato Regular"/>
              <a:cs typeface="Lato Regular"/>
            </a:endParaRPr>
          </a:p>
          <a:p>
            <a:pPr algn="ctr"/>
            <a:r>
              <a:rPr lang="en-GB" b="1">
                <a:latin typeface="Lato Regular"/>
                <a:ea typeface="+mn-lt"/>
                <a:cs typeface="+mn-lt"/>
              </a:rPr>
              <a:t>fact in the game</a:t>
            </a:r>
            <a:endParaRPr lang="id-ID" sz="4000" b="1">
              <a:latin typeface="Lato Regular"/>
              <a:ea typeface="Lato Regular"/>
              <a:cs typeface="Lato Regular"/>
            </a:endParaRPr>
          </a:p>
        </p:txBody>
      </p:sp>
      <p:sp>
        <p:nvSpPr>
          <p:cNvPr id="114" name="TextBox 113"/>
          <p:cNvSpPr txBox="1"/>
          <p:nvPr/>
        </p:nvSpPr>
        <p:spPr>
          <a:xfrm>
            <a:off x="15590024" y="5524510"/>
            <a:ext cx="3689077" cy="1292625"/>
          </a:xfrm>
          <a:prstGeom prst="rect">
            <a:avLst/>
          </a:prstGeom>
          <a:noFill/>
        </p:spPr>
        <p:txBody>
          <a:bodyPr wrap="none" lIns="182843" tIns="91422" rIns="182843" bIns="91422" rtlCol="0" anchor="t">
            <a:spAutoFit/>
          </a:bodyPr>
          <a:lstStyle/>
          <a:p>
            <a:pPr algn="ctr"/>
            <a:r>
              <a:rPr lang="id-ID" b="1" err="1">
                <a:latin typeface="Lato Regular"/>
                <a:cs typeface="Lato Regular"/>
              </a:rPr>
              <a:t>Times</a:t>
            </a:r>
            <a:r>
              <a:rPr lang="id-ID" b="1">
                <a:latin typeface="Lato Regular"/>
                <a:cs typeface="Lato Regular"/>
              </a:rPr>
              <a:t> </a:t>
            </a:r>
            <a:r>
              <a:rPr lang="id-ID" b="1" err="1">
                <a:latin typeface="Lato Regular"/>
                <a:cs typeface="Lato Regular"/>
              </a:rPr>
              <a:t>that</a:t>
            </a:r>
            <a:r>
              <a:rPr lang="id-ID" b="1">
                <a:latin typeface="Lato Regular"/>
                <a:cs typeface="Lato Regular"/>
              </a:rPr>
              <a:t> </a:t>
            </a:r>
            <a:r>
              <a:rPr lang="id-ID" b="1" err="1">
                <a:latin typeface="Lato Regular"/>
                <a:cs typeface="Lato Regular"/>
              </a:rPr>
              <a:t>click</a:t>
            </a:r>
            <a:r>
              <a:rPr lang="id-ID" b="1">
                <a:latin typeface="Lato Regular"/>
                <a:cs typeface="Lato Regular"/>
              </a:rPr>
              <a:t> </a:t>
            </a:r>
            <a:endParaRPr lang="id-ID" sz="4000" b="1" err="1">
              <a:latin typeface="Lato Regular"/>
              <a:cs typeface="Lato Regular"/>
            </a:endParaRPr>
          </a:p>
          <a:p>
            <a:pPr algn="ctr"/>
            <a:r>
              <a:rPr lang="id-ID" b="1" err="1">
                <a:latin typeface="Lato Regular"/>
                <a:cs typeface="Lato Regular"/>
              </a:rPr>
              <a:t>epilogue</a:t>
            </a:r>
            <a:endParaRPr lang="id-ID" sz="4000" b="1" err="1">
              <a:latin typeface="Lato Regular"/>
              <a:ea typeface="Lato Regular"/>
              <a:cs typeface="Lato Regular"/>
            </a:endParaRPr>
          </a:p>
        </p:txBody>
      </p:sp>
      <p:sp>
        <p:nvSpPr>
          <p:cNvPr id="116" name="TextBox 115"/>
          <p:cNvSpPr txBox="1"/>
          <p:nvPr/>
        </p:nvSpPr>
        <p:spPr>
          <a:xfrm>
            <a:off x="7841362" y="9784339"/>
            <a:ext cx="3716327" cy="1292625"/>
          </a:xfrm>
          <a:prstGeom prst="rect">
            <a:avLst/>
          </a:prstGeom>
          <a:noFill/>
        </p:spPr>
        <p:txBody>
          <a:bodyPr wrap="none" lIns="182843" tIns="91422" rIns="182843" bIns="91422" rtlCol="0" anchor="t">
            <a:spAutoFit/>
          </a:bodyPr>
          <a:lstStyle/>
          <a:p>
            <a:pPr algn="ctr"/>
            <a:r>
              <a:rPr lang="id-ID" b="1" err="1">
                <a:latin typeface="Lato Regular"/>
                <a:cs typeface="Lato Regular"/>
              </a:rPr>
              <a:t>Replay</a:t>
            </a:r>
            <a:r>
              <a:rPr lang="id-ID" b="1">
                <a:latin typeface="Lato Regular"/>
                <a:cs typeface="Lato Regular"/>
              </a:rPr>
              <a:t> </a:t>
            </a:r>
            <a:r>
              <a:rPr lang="id-ID" b="1" err="1">
                <a:latin typeface="Lato Regular"/>
                <a:cs typeface="Lato Regular"/>
              </a:rPr>
              <a:t>times</a:t>
            </a:r>
            <a:r>
              <a:rPr lang="id-ID" b="1">
                <a:latin typeface="Lato Regular"/>
                <a:cs typeface="Lato Regular"/>
              </a:rPr>
              <a:t> </a:t>
            </a:r>
            <a:r>
              <a:rPr lang="id-ID" b="1" err="1">
                <a:latin typeface="Lato Regular"/>
                <a:cs typeface="Lato Regular"/>
              </a:rPr>
              <a:t>for</a:t>
            </a:r>
            <a:r>
              <a:rPr lang="id-ID" b="1">
                <a:latin typeface="Lato Regular"/>
                <a:cs typeface="Lato Regular"/>
              </a:rPr>
              <a:t> </a:t>
            </a:r>
            <a:endParaRPr lang="id-ID" sz="4000" b="1" err="1">
              <a:latin typeface="Lato Regular"/>
              <a:cs typeface="Lato Regular"/>
            </a:endParaRPr>
          </a:p>
          <a:p>
            <a:pPr algn="ctr"/>
            <a:r>
              <a:rPr lang="id-ID" b="1" err="1">
                <a:latin typeface="Lato Regular"/>
                <a:cs typeface="Lato Regular"/>
              </a:rPr>
              <a:t>refusal</a:t>
            </a:r>
            <a:r>
              <a:rPr lang="id-ID" b="1">
                <a:latin typeface="Lato Regular"/>
                <a:cs typeface="Lato Regular"/>
              </a:rPr>
              <a:t> </a:t>
            </a:r>
            <a:r>
              <a:rPr lang="id-ID" b="1" err="1">
                <a:latin typeface="Lato Regular"/>
                <a:cs typeface="Lato Regular"/>
              </a:rPr>
              <a:t>minigame</a:t>
            </a:r>
            <a:endParaRPr lang="id-ID" sz="4000" b="1" err="1">
              <a:latin typeface="Lato Regular"/>
              <a:ea typeface="Lato Regular"/>
              <a:cs typeface="Lato Regular"/>
            </a:endParaRPr>
          </a:p>
        </p:txBody>
      </p:sp>
      <p:sp>
        <p:nvSpPr>
          <p:cNvPr id="118" name="TextBox 117"/>
          <p:cNvSpPr txBox="1"/>
          <p:nvPr/>
        </p:nvSpPr>
        <p:spPr>
          <a:xfrm>
            <a:off x="18176193" y="9784340"/>
            <a:ext cx="3083142" cy="1292625"/>
          </a:xfrm>
          <a:prstGeom prst="rect">
            <a:avLst/>
          </a:prstGeom>
          <a:noFill/>
        </p:spPr>
        <p:txBody>
          <a:bodyPr wrap="none" lIns="182843" tIns="91422" rIns="182843" bIns="91422" rtlCol="0" anchor="t">
            <a:spAutoFit/>
          </a:bodyPr>
          <a:lstStyle/>
          <a:p>
            <a:pPr algn="ctr"/>
            <a:r>
              <a:rPr lang="id-ID" b="1" err="1">
                <a:latin typeface="Lato Regular"/>
                <a:cs typeface="Lato Regular"/>
              </a:rPr>
              <a:t>Player's</a:t>
            </a:r>
            <a:r>
              <a:rPr lang="id-ID" b="1">
                <a:latin typeface="Lato Regular"/>
                <a:cs typeface="Lato Regular"/>
              </a:rPr>
              <a:t> final </a:t>
            </a:r>
            <a:endParaRPr lang="id-ID" sz="4000" b="1">
              <a:latin typeface="Lato Regular"/>
              <a:cs typeface="Lato Regular"/>
            </a:endParaRPr>
          </a:p>
          <a:p>
            <a:pPr algn="ctr"/>
            <a:r>
              <a:rPr lang="id-ID" b="1" err="1">
                <a:latin typeface="Lato Regular"/>
                <a:cs typeface="Lato Regular"/>
              </a:rPr>
              <a:t>skill</a:t>
            </a:r>
            <a:r>
              <a:rPr lang="id-ID" b="1">
                <a:latin typeface="Lato Regular"/>
                <a:cs typeface="Lato Regular"/>
              </a:rPr>
              <a:t> level</a:t>
            </a:r>
            <a:endParaRPr lang="id-ID" sz="4000" b="1">
              <a:latin typeface="Lato Regular"/>
              <a:ea typeface="Lato Regular"/>
              <a:cs typeface="Lato Regular"/>
            </a:endParaRPr>
          </a:p>
        </p:txBody>
      </p:sp>
      <p:sp>
        <p:nvSpPr>
          <p:cNvPr id="120" name="TextBox 119"/>
          <p:cNvSpPr txBox="1"/>
          <p:nvPr/>
        </p:nvSpPr>
        <p:spPr>
          <a:xfrm>
            <a:off x="12809940" y="9777915"/>
            <a:ext cx="3716327" cy="1292625"/>
          </a:xfrm>
          <a:prstGeom prst="rect">
            <a:avLst/>
          </a:prstGeom>
          <a:noFill/>
        </p:spPr>
        <p:txBody>
          <a:bodyPr wrap="none" lIns="182843" tIns="91422" rIns="182843" bIns="91422" rtlCol="0" anchor="t">
            <a:spAutoFit/>
          </a:bodyPr>
          <a:lstStyle/>
          <a:p>
            <a:pPr algn="ctr"/>
            <a:r>
              <a:rPr lang="id-ID" b="1" err="1">
                <a:latin typeface="Lato Regular"/>
                <a:cs typeface="Lato Regular"/>
              </a:rPr>
              <a:t>Replay</a:t>
            </a:r>
            <a:r>
              <a:rPr lang="id-ID" b="1">
                <a:latin typeface="Lato Regular"/>
                <a:cs typeface="Lato Regular"/>
              </a:rPr>
              <a:t> </a:t>
            </a:r>
            <a:r>
              <a:rPr lang="id-ID" b="1" err="1">
                <a:latin typeface="Lato Regular"/>
                <a:cs typeface="Lato Regular"/>
              </a:rPr>
              <a:t>times</a:t>
            </a:r>
            <a:r>
              <a:rPr lang="id-ID" b="1">
                <a:latin typeface="Lato Regular"/>
                <a:cs typeface="Lato Regular"/>
              </a:rPr>
              <a:t> </a:t>
            </a:r>
            <a:r>
              <a:rPr lang="id-ID" b="1" err="1">
                <a:latin typeface="Lato Regular"/>
                <a:cs typeface="Lato Regular"/>
              </a:rPr>
              <a:t>for</a:t>
            </a:r>
            <a:r>
              <a:rPr lang="id-ID" b="1">
                <a:latin typeface="Lato Regular"/>
                <a:cs typeface="Lato Regular"/>
              </a:rPr>
              <a:t> </a:t>
            </a:r>
            <a:endParaRPr lang="en-US" err="1">
              <a:latin typeface="Lato Light"/>
              <a:ea typeface="Lato Light"/>
              <a:cs typeface="Lato Light"/>
            </a:endParaRPr>
          </a:p>
          <a:p>
            <a:pPr algn="ctr"/>
            <a:r>
              <a:rPr lang="id-ID" b="1" err="1">
                <a:latin typeface="Lato Regular"/>
                <a:cs typeface="Lato Regular"/>
              </a:rPr>
              <a:t>the</a:t>
            </a:r>
            <a:r>
              <a:rPr lang="id-ID" b="1">
                <a:latin typeface="Lato Regular"/>
                <a:cs typeface="Lato Regular"/>
              </a:rPr>
              <a:t> </a:t>
            </a:r>
            <a:r>
              <a:rPr lang="id-ID" b="1" err="1">
                <a:latin typeface="Lato Regular"/>
                <a:cs typeface="Lato Regular"/>
              </a:rPr>
              <a:t>whole</a:t>
            </a:r>
            <a:r>
              <a:rPr lang="id-ID" b="1">
                <a:latin typeface="Lato Regular"/>
                <a:cs typeface="Lato Regular"/>
              </a:rPr>
              <a:t> </a:t>
            </a:r>
            <a:r>
              <a:rPr lang="id-ID" b="1" err="1">
                <a:latin typeface="Lato Regular"/>
                <a:cs typeface="Lato Regular"/>
              </a:rPr>
              <a:t>game</a:t>
            </a:r>
            <a:endParaRPr lang="en-US">
              <a:ea typeface="Lato Light"/>
              <a:cs typeface="Lato Light"/>
            </a:endParaRPr>
          </a:p>
        </p:txBody>
      </p:sp>
      <p:sp>
        <p:nvSpPr>
          <p:cNvPr id="59" name="Freeform 3"/>
          <p:cNvSpPr>
            <a:spLocks noChangeArrowheads="1"/>
          </p:cNvSpPr>
          <p:nvPr/>
        </p:nvSpPr>
        <p:spPr bwMode="auto">
          <a:xfrm>
            <a:off x="9303394" y="8264168"/>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a:latin typeface="Calibri Light"/>
            </a:endParaRPr>
          </a:p>
        </p:txBody>
      </p:sp>
      <p:sp>
        <p:nvSpPr>
          <p:cNvPr id="62" name="Freeform 97"/>
          <p:cNvSpPr>
            <a:spLocks noChangeArrowheads="1"/>
          </p:cNvSpPr>
          <p:nvPr/>
        </p:nvSpPr>
        <p:spPr bwMode="auto">
          <a:xfrm>
            <a:off x="9303388" y="4108864"/>
            <a:ext cx="804676" cy="690739"/>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wrap="none" anchor="ctr"/>
          <a:lstStyle/>
          <a:p>
            <a:endParaRPr lang="en-US">
              <a:latin typeface="Calibri Light"/>
            </a:endParaRPr>
          </a:p>
        </p:txBody>
      </p:sp>
      <p:sp>
        <p:nvSpPr>
          <p:cNvPr id="63" name="Freeform 101"/>
          <p:cNvSpPr>
            <a:spLocks noChangeArrowheads="1"/>
          </p:cNvSpPr>
          <p:nvPr/>
        </p:nvSpPr>
        <p:spPr bwMode="auto">
          <a:xfrm>
            <a:off x="14310963" y="8308705"/>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endParaRPr lang="en-US">
              <a:latin typeface="Calibri Light"/>
            </a:endParaRPr>
          </a:p>
        </p:txBody>
      </p:sp>
      <p:sp>
        <p:nvSpPr>
          <p:cNvPr id="65" name="Freeform 102"/>
          <p:cNvSpPr>
            <a:spLocks noChangeArrowheads="1"/>
          </p:cNvSpPr>
          <p:nvPr/>
        </p:nvSpPr>
        <p:spPr bwMode="auto">
          <a:xfrm>
            <a:off x="17033698" y="4051851"/>
            <a:ext cx="804676" cy="719219"/>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a:latin typeface="Calibri Light"/>
            </a:endParaRPr>
          </a:p>
        </p:txBody>
      </p:sp>
      <p:sp>
        <p:nvSpPr>
          <p:cNvPr id="66" name="Freeform 104"/>
          <p:cNvSpPr>
            <a:spLocks noChangeArrowheads="1"/>
          </p:cNvSpPr>
          <p:nvPr/>
        </p:nvSpPr>
        <p:spPr bwMode="auto">
          <a:xfrm>
            <a:off x="11204425" y="4181708"/>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a:latin typeface="Calibri Light"/>
            </a:endParaRPr>
          </a:p>
        </p:txBody>
      </p:sp>
      <p:sp>
        <p:nvSpPr>
          <p:cNvPr id="68" name="Freeform 110"/>
          <p:cNvSpPr>
            <a:spLocks noChangeArrowheads="1"/>
          </p:cNvSpPr>
          <p:nvPr/>
        </p:nvSpPr>
        <p:spPr bwMode="auto">
          <a:xfrm>
            <a:off x="4034087" y="8286425"/>
            <a:ext cx="747702" cy="605287"/>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p:spPr>
        <p:txBody>
          <a:bodyPr wrap="none" anchor="ctr"/>
          <a:lstStyle/>
          <a:p>
            <a:endParaRPr lang="en-US">
              <a:latin typeface="Calibri Light"/>
            </a:endParaRPr>
          </a:p>
        </p:txBody>
      </p:sp>
      <p:sp>
        <p:nvSpPr>
          <p:cNvPr id="69" name="Freeform 97"/>
          <p:cNvSpPr>
            <a:spLocks noChangeArrowheads="1"/>
          </p:cNvSpPr>
          <p:nvPr/>
        </p:nvSpPr>
        <p:spPr bwMode="auto">
          <a:xfrm>
            <a:off x="19307331" y="8219585"/>
            <a:ext cx="804676" cy="690739"/>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wrap="none" anchor="ctr"/>
          <a:lstStyle/>
          <a:p>
            <a:endParaRPr lang="en-US">
              <a:latin typeface="Calibri Light"/>
            </a:endParaRPr>
          </a:p>
        </p:txBody>
      </p:sp>
      <p:grpSp>
        <p:nvGrpSpPr>
          <p:cNvPr id="48" name="Group 47"/>
          <p:cNvGrpSpPr/>
          <p:nvPr/>
        </p:nvGrpSpPr>
        <p:grpSpPr>
          <a:xfrm>
            <a:off x="1739573" y="488028"/>
            <a:ext cx="20937538" cy="1539066"/>
            <a:chOff x="1739573" y="511491"/>
            <a:chExt cx="20937538" cy="1539066"/>
          </a:xfrm>
        </p:grpSpPr>
        <p:sp>
          <p:nvSpPr>
            <p:cNvPr id="50" name="TextBox 49"/>
            <p:cNvSpPr txBox="1"/>
            <p:nvPr/>
          </p:nvSpPr>
          <p:spPr>
            <a:xfrm>
              <a:off x="1739573" y="511491"/>
              <a:ext cx="20937538" cy="1446550"/>
            </a:xfrm>
            <a:prstGeom prst="rect">
              <a:avLst/>
            </a:prstGeom>
            <a:noFill/>
          </p:spPr>
          <p:txBody>
            <a:bodyPr wrap="square" lIns="91440" tIns="45720" rIns="91440" bIns="45720" rtlCol="0" anchor="t">
              <a:spAutoFit/>
            </a:bodyPr>
            <a:lstStyle/>
            <a:p>
              <a:pPr algn="ctr"/>
              <a:r>
                <a:rPr lang="id-ID" sz="8800" b="1" err="1">
                  <a:solidFill>
                    <a:schemeClr val="tx2"/>
                  </a:solidFill>
                  <a:latin typeface="Lato Regular"/>
                  <a:cs typeface="Lato Regular"/>
                </a:rPr>
                <a:t>Possible</a:t>
              </a:r>
              <a:r>
                <a:rPr lang="id-ID" sz="8800" b="1">
                  <a:solidFill>
                    <a:schemeClr val="tx2"/>
                  </a:solidFill>
                  <a:latin typeface="Lato Regular"/>
                  <a:cs typeface="Lato Regular"/>
                </a:rPr>
                <a:t> </a:t>
              </a:r>
              <a:r>
                <a:rPr lang="id-ID" sz="8800" b="1" err="1">
                  <a:solidFill>
                    <a:schemeClr val="tx2"/>
                  </a:solidFill>
                  <a:latin typeface="Lato Regular"/>
                  <a:cs typeface="Lato Regular"/>
                </a:rPr>
                <a:t>variables</a:t>
              </a:r>
              <a:endParaRPr lang="id-ID" sz="8800" b="1" err="1">
                <a:solidFill>
                  <a:schemeClr val="tx2"/>
                </a:solidFill>
                <a:latin typeface="Lato Regular"/>
                <a:ea typeface="Lato Regular"/>
                <a:cs typeface="Lato Regular"/>
              </a:endParaRPr>
            </a:p>
          </p:txBody>
        </p:sp>
        <p:grpSp>
          <p:nvGrpSpPr>
            <p:cNvPr id="51" name="Group 50"/>
            <p:cNvGrpSpPr/>
            <p:nvPr/>
          </p:nvGrpSpPr>
          <p:grpSpPr>
            <a:xfrm>
              <a:off x="10842089" y="1977406"/>
              <a:ext cx="2738812" cy="73151"/>
              <a:chOff x="1775295" y="2020905"/>
              <a:chExt cx="3631535" cy="45719"/>
            </a:xfrm>
          </p:grpSpPr>
          <p:sp>
            <p:nvSpPr>
              <p:cNvPr id="53" name="Rectangle 52"/>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54" name="Rectangle 53"/>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56" name="Rectangle 55"/>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57" name="Rectangle 56"/>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0" name="Rectangle 69"/>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71" name="Rectangle 70"/>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sp>
        <p:nvSpPr>
          <p:cNvPr id="2" name="Freeform 11">
            <a:extLst>
              <a:ext uri="{FF2B5EF4-FFF2-40B4-BE49-F238E27FC236}">
                <a16:creationId xmlns:a16="http://schemas.microsoft.com/office/drawing/2014/main" id="{2129176E-1992-530D-EB65-42E546D3608F}"/>
              </a:ext>
            </a:extLst>
          </p:cNvPr>
          <p:cNvSpPr>
            <a:spLocks noEditPoints="1"/>
          </p:cNvSpPr>
          <p:nvPr/>
        </p:nvSpPr>
        <p:spPr bwMode="auto">
          <a:xfrm>
            <a:off x="5094100" y="4175133"/>
            <a:ext cx="687475" cy="680111"/>
          </a:xfrm>
          <a:custGeom>
            <a:avLst/>
            <a:gdLst>
              <a:gd name="T0" fmla="*/ 876 w 906"/>
              <a:gd name="T1" fmla="*/ 793 h 896"/>
              <a:gd name="T2" fmla="*/ 616 w 906"/>
              <a:gd name="T3" fmla="*/ 690 h 896"/>
              <a:gd name="T4" fmla="*/ 723 w 906"/>
              <a:gd name="T5" fmla="*/ 461 h 896"/>
              <a:gd name="T6" fmla="*/ 652 w 906"/>
              <a:gd name="T7" fmla="*/ 95 h 896"/>
              <a:gd name="T8" fmla="*/ 453 w 906"/>
              <a:gd name="T9" fmla="*/ 0 h 896"/>
              <a:gd name="T10" fmla="*/ 254 w 906"/>
              <a:gd name="T11" fmla="*/ 95 h 896"/>
              <a:gd name="T12" fmla="*/ 183 w 906"/>
              <a:gd name="T13" fmla="*/ 461 h 896"/>
              <a:gd name="T14" fmla="*/ 290 w 906"/>
              <a:gd name="T15" fmla="*/ 690 h 896"/>
              <a:gd name="T16" fmla="*/ 30 w 906"/>
              <a:gd name="T17" fmla="*/ 793 h 896"/>
              <a:gd name="T18" fmla="*/ 7 w 906"/>
              <a:gd name="T19" fmla="*/ 856 h 896"/>
              <a:gd name="T20" fmla="*/ 61 w 906"/>
              <a:gd name="T21" fmla="*/ 896 h 896"/>
              <a:gd name="T22" fmla="*/ 845 w 906"/>
              <a:gd name="T23" fmla="*/ 896 h 896"/>
              <a:gd name="T24" fmla="*/ 899 w 906"/>
              <a:gd name="T25" fmla="*/ 856 h 896"/>
              <a:gd name="T26" fmla="*/ 876 w 906"/>
              <a:gd name="T27" fmla="*/ 793 h 896"/>
              <a:gd name="T28" fmla="*/ 572 w 906"/>
              <a:gd name="T29" fmla="*/ 655 h 896"/>
              <a:gd name="T30" fmla="*/ 563 w 906"/>
              <a:gd name="T31" fmla="*/ 667 h 896"/>
              <a:gd name="T32" fmla="*/ 343 w 906"/>
              <a:gd name="T33" fmla="*/ 667 h 896"/>
              <a:gd name="T34" fmla="*/ 334 w 906"/>
              <a:gd name="T35" fmla="*/ 655 h 896"/>
              <a:gd name="T36" fmla="*/ 234 w 906"/>
              <a:gd name="T37" fmla="*/ 301 h 896"/>
              <a:gd name="T38" fmla="*/ 453 w 906"/>
              <a:gd name="T39" fmla="*/ 56 h 896"/>
              <a:gd name="T40" fmla="*/ 672 w 906"/>
              <a:gd name="T41" fmla="*/ 301 h 896"/>
              <a:gd name="T42" fmla="*/ 572 w 906"/>
              <a:gd name="T43" fmla="*/ 655 h 896"/>
              <a:gd name="T44" fmla="*/ 61 w 906"/>
              <a:gd name="T45" fmla="*/ 840 h 896"/>
              <a:gd name="T46" fmla="*/ 301 w 906"/>
              <a:gd name="T47" fmla="*/ 745 h 896"/>
              <a:gd name="T48" fmla="*/ 371 w 906"/>
              <a:gd name="T49" fmla="*/ 730 h 896"/>
              <a:gd name="T50" fmla="*/ 453 w 906"/>
              <a:gd name="T51" fmla="*/ 756 h 896"/>
              <a:gd name="T52" fmla="*/ 535 w 906"/>
              <a:gd name="T53" fmla="*/ 730 h 896"/>
              <a:gd name="T54" fmla="*/ 605 w 906"/>
              <a:gd name="T55" fmla="*/ 745 h 896"/>
              <a:gd name="T56" fmla="*/ 845 w 906"/>
              <a:gd name="T57" fmla="*/ 840 h 896"/>
              <a:gd name="T58" fmla="*/ 61 w 906"/>
              <a:gd name="T59" fmla="*/ 84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6" h="896">
                <a:moveTo>
                  <a:pt x="876" y="793"/>
                </a:moveTo>
                <a:cubicBezTo>
                  <a:pt x="870" y="790"/>
                  <a:pt x="768" y="723"/>
                  <a:pt x="616" y="690"/>
                </a:cubicBezTo>
                <a:cubicBezTo>
                  <a:pt x="672" y="619"/>
                  <a:pt x="708" y="524"/>
                  <a:pt x="723" y="461"/>
                </a:cubicBezTo>
                <a:cubicBezTo>
                  <a:pt x="744" y="374"/>
                  <a:pt x="736" y="202"/>
                  <a:pt x="652" y="95"/>
                </a:cubicBezTo>
                <a:cubicBezTo>
                  <a:pt x="603" y="33"/>
                  <a:pt x="534" y="0"/>
                  <a:pt x="453" y="0"/>
                </a:cubicBezTo>
                <a:cubicBezTo>
                  <a:pt x="372" y="0"/>
                  <a:pt x="303" y="33"/>
                  <a:pt x="254" y="95"/>
                </a:cubicBezTo>
                <a:cubicBezTo>
                  <a:pt x="170" y="202"/>
                  <a:pt x="162" y="374"/>
                  <a:pt x="183" y="461"/>
                </a:cubicBezTo>
                <a:cubicBezTo>
                  <a:pt x="198" y="524"/>
                  <a:pt x="234" y="619"/>
                  <a:pt x="290" y="690"/>
                </a:cubicBezTo>
                <a:cubicBezTo>
                  <a:pt x="138" y="723"/>
                  <a:pt x="36" y="790"/>
                  <a:pt x="30" y="793"/>
                </a:cubicBezTo>
                <a:cubicBezTo>
                  <a:pt x="9" y="807"/>
                  <a:pt x="0" y="833"/>
                  <a:pt x="7" y="856"/>
                </a:cubicBezTo>
                <a:cubicBezTo>
                  <a:pt x="15" y="880"/>
                  <a:pt x="36" y="896"/>
                  <a:pt x="61" y="896"/>
                </a:cubicBezTo>
                <a:cubicBezTo>
                  <a:pt x="845" y="896"/>
                  <a:pt x="845" y="896"/>
                  <a:pt x="845" y="896"/>
                </a:cubicBezTo>
                <a:cubicBezTo>
                  <a:pt x="870" y="896"/>
                  <a:pt x="891" y="880"/>
                  <a:pt x="899" y="856"/>
                </a:cubicBezTo>
                <a:cubicBezTo>
                  <a:pt x="906" y="833"/>
                  <a:pt x="897" y="807"/>
                  <a:pt x="876" y="793"/>
                </a:cubicBezTo>
                <a:close/>
                <a:moveTo>
                  <a:pt x="572" y="655"/>
                </a:moveTo>
                <a:cubicBezTo>
                  <a:pt x="563" y="667"/>
                  <a:pt x="563" y="667"/>
                  <a:pt x="563" y="667"/>
                </a:cubicBezTo>
                <a:cubicBezTo>
                  <a:pt x="497" y="743"/>
                  <a:pt x="409" y="743"/>
                  <a:pt x="343" y="667"/>
                </a:cubicBezTo>
                <a:cubicBezTo>
                  <a:pt x="334" y="655"/>
                  <a:pt x="334" y="655"/>
                  <a:pt x="334" y="655"/>
                </a:cubicBezTo>
                <a:cubicBezTo>
                  <a:pt x="256" y="556"/>
                  <a:pt x="217" y="426"/>
                  <a:pt x="234" y="301"/>
                </a:cubicBezTo>
                <a:cubicBezTo>
                  <a:pt x="249" y="181"/>
                  <a:pt x="317" y="56"/>
                  <a:pt x="453" y="56"/>
                </a:cubicBezTo>
                <a:cubicBezTo>
                  <a:pt x="589" y="56"/>
                  <a:pt x="657" y="181"/>
                  <a:pt x="672" y="301"/>
                </a:cubicBezTo>
                <a:cubicBezTo>
                  <a:pt x="689" y="426"/>
                  <a:pt x="651" y="556"/>
                  <a:pt x="572" y="655"/>
                </a:cubicBezTo>
                <a:close/>
                <a:moveTo>
                  <a:pt x="61" y="840"/>
                </a:moveTo>
                <a:cubicBezTo>
                  <a:pt x="65" y="837"/>
                  <a:pt x="160" y="775"/>
                  <a:pt x="301" y="745"/>
                </a:cubicBezTo>
                <a:cubicBezTo>
                  <a:pt x="371" y="730"/>
                  <a:pt x="371" y="730"/>
                  <a:pt x="371" y="730"/>
                </a:cubicBezTo>
                <a:cubicBezTo>
                  <a:pt x="396" y="746"/>
                  <a:pt x="423" y="756"/>
                  <a:pt x="453" y="756"/>
                </a:cubicBezTo>
                <a:cubicBezTo>
                  <a:pt x="483" y="756"/>
                  <a:pt x="510" y="746"/>
                  <a:pt x="535" y="730"/>
                </a:cubicBezTo>
                <a:cubicBezTo>
                  <a:pt x="605" y="745"/>
                  <a:pt x="605" y="745"/>
                  <a:pt x="605" y="745"/>
                </a:cubicBezTo>
                <a:cubicBezTo>
                  <a:pt x="745" y="775"/>
                  <a:pt x="840" y="836"/>
                  <a:pt x="845" y="840"/>
                </a:cubicBezTo>
                <a:lnTo>
                  <a:pt x="61" y="840"/>
                </a:lnTo>
                <a:close/>
              </a:path>
            </a:pathLst>
          </a:custGeom>
          <a:solidFill>
            <a:schemeClr val="bg1"/>
          </a:solidFill>
          <a:ln>
            <a:noFill/>
          </a:ln>
        </p:spPr>
        <p:txBody>
          <a:bodyPr vert="horz" wrap="square" lIns="91440" tIns="45720" rIns="91440" bIns="45720" numCol="1" anchor="t" anchorCtr="0" compatLnSpc="1"/>
          <a:lstStyle/>
          <a:p>
            <a:endParaRPr lang="id-ID">
              <a:latin typeface="Calibri Light"/>
            </a:endParaRPr>
          </a:p>
        </p:txBody>
      </p:sp>
      <p:pic>
        <p:nvPicPr>
          <p:cNvPr id="33" name="图片 32" descr="背景图案&#10;&#10;低可信度描述已自动生成">
            <a:extLst>
              <a:ext uri="{FF2B5EF4-FFF2-40B4-BE49-F238E27FC236}">
                <a16:creationId xmlns:a16="http://schemas.microsoft.com/office/drawing/2014/main" id="{66CB95D0-C53B-EB7E-78CC-6A4CF2F19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7630" y="608089"/>
            <a:ext cx="1710307" cy="1138034"/>
          </a:xfrm>
          <a:prstGeom prst="rect">
            <a:avLst/>
          </a:prstGeom>
        </p:spPr>
      </p:pic>
      <p:pic>
        <p:nvPicPr>
          <p:cNvPr id="34" name="图片 33" descr="背景图案&#10;&#10;低可信度描述已自动生成">
            <a:extLst>
              <a:ext uri="{FF2B5EF4-FFF2-40B4-BE49-F238E27FC236}">
                <a16:creationId xmlns:a16="http://schemas.microsoft.com/office/drawing/2014/main" id="{7E97CB74-EB1E-B350-D3D7-7B051A03C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p:cTn id="18" dur="500" fill="hold"/>
                                        <p:tgtEl>
                                          <p:spTgt spid="49"/>
                                        </p:tgtEl>
                                        <p:attrNameLst>
                                          <p:attrName>ppt_w</p:attrName>
                                        </p:attrNameLst>
                                      </p:cBhvr>
                                      <p:tavLst>
                                        <p:tav tm="0">
                                          <p:val>
                                            <p:fltVal val="0"/>
                                          </p:val>
                                        </p:tav>
                                        <p:tav tm="100000">
                                          <p:val>
                                            <p:strVal val="#ppt_w"/>
                                          </p:val>
                                        </p:tav>
                                      </p:tavLst>
                                    </p:anim>
                                    <p:anim calcmode="lin" valueType="num">
                                      <p:cBhvr>
                                        <p:cTn id="19" dur="500" fill="hold"/>
                                        <p:tgtEl>
                                          <p:spTgt spid="49"/>
                                        </p:tgtEl>
                                        <p:attrNameLst>
                                          <p:attrName>ppt_h</p:attrName>
                                        </p:attrNameLst>
                                      </p:cBhvr>
                                      <p:tavLst>
                                        <p:tav tm="0">
                                          <p:val>
                                            <p:fltVal val="0"/>
                                          </p:val>
                                        </p:tav>
                                        <p:tav tm="100000">
                                          <p:val>
                                            <p:strVal val="#ppt_h"/>
                                          </p:val>
                                        </p:tav>
                                      </p:tavLst>
                                    </p:anim>
                                    <p:animEffect transition="in" filter="fade">
                                      <p:cBhvr>
                                        <p:cTn id="20" dur="500"/>
                                        <p:tgtEl>
                                          <p:spTgt spid="4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 calcmode="lin" valueType="num">
                                      <p:cBhvr>
                                        <p:cTn id="23" dur="500" fill="hold"/>
                                        <p:tgtEl>
                                          <p:spTgt spid="104"/>
                                        </p:tgtEl>
                                        <p:attrNameLst>
                                          <p:attrName>ppt_w</p:attrName>
                                        </p:attrNameLst>
                                      </p:cBhvr>
                                      <p:tavLst>
                                        <p:tav tm="0">
                                          <p:val>
                                            <p:fltVal val="0"/>
                                          </p:val>
                                        </p:tav>
                                        <p:tav tm="100000">
                                          <p:val>
                                            <p:strVal val="#ppt_w"/>
                                          </p:val>
                                        </p:tav>
                                      </p:tavLst>
                                    </p:anim>
                                    <p:anim calcmode="lin" valueType="num">
                                      <p:cBhvr>
                                        <p:cTn id="24" dur="500" fill="hold"/>
                                        <p:tgtEl>
                                          <p:spTgt spid="104"/>
                                        </p:tgtEl>
                                        <p:attrNameLst>
                                          <p:attrName>ppt_h</p:attrName>
                                        </p:attrNameLst>
                                      </p:cBhvr>
                                      <p:tavLst>
                                        <p:tav tm="0">
                                          <p:val>
                                            <p:fltVal val="0"/>
                                          </p:val>
                                        </p:tav>
                                        <p:tav tm="100000">
                                          <p:val>
                                            <p:strVal val="#ppt_h"/>
                                          </p:val>
                                        </p:tav>
                                      </p:tavLst>
                                    </p:anim>
                                    <p:animEffect transition="in" filter="fade">
                                      <p:cBhvr>
                                        <p:cTn id="25" dur="500"/>
                                        <p:tgtEl>
                                          <p:spTgt spid="10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p:cTn id="29" dur="500" fill="hold"/>
                                        <p:tgtEl>
                                          <p:spTgt spid="62"/>
                                        </p:tgtEl>
                                        <p:attrNameLst>
                                          <p:attrName>ppt_w</p:attrName>
                                        </p:attrNameLst>
                                      </p:cBhvr>
                                      <p:tavLst>
                                        <p:tav tm="0">
                                          <p:val>
                                            <p:fltVal val="0"/>
                                          </p:val>
                                        </p:tav>
                                        <p:tav tm="100000">
                                          <p:val>
                                            <p:strVal val="#ppt_w"/>
                                          </p:val>
                                        </p:tav>
                                      </p:tavLst>
                                    </p:anim>
                                    <p:anim calcmode="lin" valueType="num">
                                      <p:cBhvr>
                                        <p:cTn id="30" dur="500" fill="hold"/>
                                        <p:tgtEl>
                                          <p:spTgt spid="62"/>
                                        </p:tgtEl>
                                        <p:attrNameLst>
                                          <p:attrName>ppt_h</p:attrName>
                                        </p:attrNameLst>
                                      </p:cBhvr>
                                      <p:tavLst>
                                        <p:tav tm="0">
                                          <p:val>
                                            <p:fltVal val="0"/>
                                          </p:val>
                                        </p:tav>
                                        <p:tav tm="100000">
                                          <p:val>
                                            <p:strVal val="#ppt_h"/>
                                          </p:val>
                                        </p:tav>
                                      </p:tavLst>
                                    </p:anim>
                                    <p:animEffect transition="in" filter="fade">
                                      <p:cBhvr>
                                        <p:cTn id="31" dur="500"/>
                                        <p:tgtEl>
                                          <p:spTgt spid="6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p:cTn id="34" dur="500" fill="hold"/>
                                        <p:tgtEl>
                                          <p:spTgt spid="73"/>
                                        </p:tgtEl>
                                        <p:attrNameLst>
                                          <p:attrName>ppt_w</p:attrName>
                                        </p:attrNameLst>
                                      </p:cBhvr>
                                      <p:tavLst>
                                        <p:tav tm="0">
                                          <p:val>
                                            <p:fltVal val="0"/>
                                          </p:val>
                                        </p:tav>
                                        <p:tav tm="100000">
                                          <p:val>
                                            <p:strVal val="#ppt_w"/>
                                          </p:val>
                                        </p:tav>
                                      </p:tavLst>
                                    </p:anim>
                                    <p:anim calcmode="lin" valueType="num">
                                      <p:cBhvr>
                                        <p:cTn id="35" dur="500" fill="hold"/>
                                        <p:tgtEl>
                                          <p:spTgt spid="73"/>
                                        </p:tgtEl>
                                        <p:attrNameLst>
                                          <p:attrName>ppt_h</p:attrName>
                                        </p:attrNameLst>
                                      </p:cBhvr>
                                      <p:tavLst>
                                        <p:tav tm="0">
                                          <p:val>
                                            <p:fltVal val="0"/>
                                          </p:val>
                                        </p:tav>
                                        <p:tav tm="100000">
                                          <p:val>
                                            <p:strVal val="#ppt_h"/>
                                          </p:val>
                                        </p:tav>
                                      </p:tavLst>
                                    </p:anim>
                                    <p:animEffect transition="in" filter="fade">
                                      <p:cBhvr>
                                        <p:cTn id="36" dur="500"/>
                                        <p:tgtEl>
                                          <p:spTgt spid="7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p:cTn id="39" dur="500" fill="hold"/>
                                        <p:tgtEl>
                                          <p:spTgt spid="108"/>
                                        </p:tgtEl>
                                        <p:attrNameLst>
                                          <p:attrName>ppt_w</p:attrName>
                                        </p:attrNameLst>
                                      </p:cBhvr>
                                      <p:tavLst>
                                        <p:tav tm="0">
                                          <p:val>
                                            <p:fltVal val="0"/>
                                          </p:val>
                                        </p:tav>
                                        <p:tav tm="100000">
                                          <p:val>
                                            <p:strVal val="#ppt_w"/>
                                          </p:val>
                                        </p:tav>
                                      </p:tavLst>
                                    </p:anim>
                                    <p:anim calcmode="lin" valueType="num">
                                      <p:cBhvr>
                                        <p:cTn id="40" dur="500" fill="hold"/>
                                        <p:tgtEl>
                                          <p:spTgt spid="108"/>
                                        </p:tgtEl>
                                        <p:attrNameLst>
                                          <p:attrName>ppt_h</p:attrName>
                                        </p:attrNameLst>
                                      </p:cBhvr>
                                      <p:tavLst>
                                        <p:tav tm="0">
                                          <p:val>
                                            <p:fltVal val="0"/>
                                          </p:val>
                                        </p:tav>
                                        <p:tav tm="100000">
                                          <p:val>
                                            <p:strVal val="#ppt_h"/>
                                          </p:val>
                                        </p:tav>
                                      </p:tavLst>
                                    </p:anim>
                                    <p:animEffect transition="in" filter="fade">
                                      <p:cBhvr>
                                        <p:cTn id="41" dur="500"/>
                                        <p:tgtEl>
                                          <p:spTgt spid="108"/>
                                        </p:tgtEl>
                                      </p:cBhvr>
                                    </p:animEffect>
                                  </p:childTnLst>
                                </p:cTn>
                              </p:par>
                            </p:childTnLst>
                          </p:cTn>
                        </p:par>
                        <p:par>
                          <p:cTn id="42" fill="hold">
                            <p:stCondLst>
                              <p:cond delay="1500"/>
                            </p:stCondLst>
                            <p:childTnLst>
                              <p:par>
                                <p:cTn id="43" presetID="53" presetClass="entr" presetSubtype="16"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Effect transition="in" filter="fade">
                                      <p:cBhvr>
                                        <p:cTn id="47" dur="500"/>
                                        <p:tgtEl>
                                          <p:spTgt spid="6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Effect transition="in" filter="fade">
                                      <p:cBhvr>
                                        <p:cTn id="52" dur="500"/>
                                        <p:tgtEl>
                                          <p:spTgt spid="6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 calcmode="lin" valueType="num">
                                      <p:cBhvr>
                                        <p:cTn id="55" dur="500" fill="hold"/>
                                        <p:tgtEl>
                                          <p:spTgt spid="110"/>
                                        </p:tgtEl>
                                        <p:attrNameLst>
                                          <p:attrName>ppt_w</p:attrName>
                                        </p:attrNameLst>
                                      </p:cBhvr>
                                      <p:tavLst>
                                        <p:tav tm="0">
                                          <p:val>
                                            <p:fltVal val="0"/>
                                          </p:val>
                                        </p:tav>
                                        <p:tav tm="100000">
                                          <p:val>
                                            <p:strVal val="#ppt_w"/>
                                          </p:val>
                                        </p:tav>
                                      </p:tavLst>
                                    </p:anim>
                                    <p:anim calcmode="lin" valueType="num">
                                      <p:cBhvr>
                                        <p:cTn id="56" dur="500" fill="hold"/>
                                        <p:tgtEl>
                                          <p:spTgt spid="110"/>
                                        </p:tgtEl>
                                        <p:attrNameLst>
                                          <p:attrName>ppt_h</p:attrName>
                                        </p:attrNameLst>
                                      </p:cBhvr>
                                      <p:tavLst>
                                        <p:tav tm="0">
                                          <p:val>
                                            <p:fltVal val="0"/>
                                          </p:val>
                                        </p:tav>
                                        <p:tav tm="100000">
                                          <p:val>
                                            <p:strVal val="#ppt_h"/>
                                          </p:val>
                                        </p:tav>
                                      </p:tavLst>
                                    </p:anim>
                                    <p:animEffect transition="in" filter="fade">
                                      <p:cBhvr>
                                        <p:cTn id="57" dur="500"/>
                                        <p:tgtEl>
                                          <p:spTgt spid="110"/>
                                        </p:tgtEl>
                                      </p:cBhvr>
                                    </p:animEffect>
                                  </p:childTnLst>
                                </p:cTn>
                              </p:par>
                            </p:childTnLst>
                          </p:cTn>
                        </p:par>
                        <p:par>
                          <p:cTn id="58" fill="hold">
                            <p:stCondLst>
                              <p:cond delay="2000"/>
                            </p:stCondLst>
                            <p:childTnLst>
                              <p:par>
                                <p:cTn id="59" presetID="53" presetClass="entr" presetSubtype="16"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 calcmode="lin" valueType="num">
                                      <p:cBhvr>
                                        <p:cTn id="61" dur="500" fill="hold"/>
                                        <p:tgtEl>
                                          <p:spTgt spid="68"/>
                                        </p:tgtEl>
                                        <p:attrNameLst>
                                          <p:attrName>ppt_w</p:attrName>
                                        </p:attrNameLst>
                                      </p:cBhvr>
                                      <p:tavLst>
                                        <p:tav tm="0">
                                          <p:val>
                                            <p:fltVal val="0"/>
                                          </p:val>
                                        </p:tav>
                                        <p:tav tm="100000">
                                          <p:val>
                                            <p:strVal val="#ppt_w"/>
                                          </p:val>
                                        </p:tav>
                                      </p:tavLst>
                                    </p:anim>
                                    <p:anim calcmode="lin" valueType="num">
                                      <p:cBhvr>
                                        <p:cTn id="62" dur="500" fill="hold"/>
                                        <p:tgtEl>
                                          <p:spTgt spid="68"/>
                                        </p:tgtEl>
                                        <p:attrNameLst>
                                          <p:attrName>ppt_h</p:attrName>
                                        </p:attrNameLst>
                                      </p:cBhvr>
                                      <p:tavLst>
                                        <p:tav tm="0">
                                          <p:val>
                                            <p:fltVal val="0"/>
                                          </p:val>
                                        </p:tav>
                                        <p:tav tm="100000">
                                          <p:val>
                                            <p:strVal val="#ppt_h"/>
                                          </p:val>
                                        </p:tav>
                                      </p:tavLst>
                                    </p:anim>
                                    <p:animEffect transition="in" filter="fade">
                                      <p:cBhvr>
                                        <p:cTn id="63" dur="500"/>
                                        <p:tgtEl>
                                          <p:spTgt spid="6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14"/>
                                        </p:tgtEl>
                                        <p:attrNameLst>
                                          <p:attrName>style.visibility</p:attrName>
                                        </p:attrNameLst>
                                      </p:cBhvr>
                                      <p:to>
                                        <p:strVal val="visible"/>
                                      </p:to>
                                    </p:set>
                                    <p:anim calcmode="lin" valueType="num">
                                      <p:cBhvr>
                                        <p:cTn id="71" dur="500" fill="hold"/>
                                        <p:tgtEl>
                                          <p:spTgt spid="114"/>
                                        </p:tgtEl>
                                        <p:attrNameLst>
                                          <p:attrName>ppt_w</p:attrName>
                                        </p:attrNameLst>
                                      </p:cBhvr>
                                      <p:tavLst>
                                        <p:tav tm="0">
                                          <p:val>
                                            <p:fltVal val="0"/>
                                          </p:val>
                                        </p:tav>
                                        <p:tav tm="100000">
                                          <p:val>
                                            <p:strVal val="#ppt_w"/>
                                          </p:val>
                                        </p:tav>
                                      </p:tavLst>
                                    </p:anim>
                                    <p:anim calcmode="lin" valueType="num">
                                      <p:cBhvr>
                                        <p:cTn id="72" dur="500" fill="hold"/>
                                        <p:tgtEl>
                                          <p:spTgt spid="114"/>
                                        </p:tgtEl>
                                        <p:attrNameLst>
                                          <p:attrName>ppt_h</p:attrName>
                                        </p:attrNameLst>
                                      </p:cBhvr>
                                      <p:tavLst>
                                        <p:tav tm="0">
                                          <p:val>
                                            <p:fltVal val="0"/>
                                          </p:val>
                                        </p:tav>
                                        <p:tav tm="100000">
                                          <p:val>
                                            <p:strVal val="#ppt_h"/>
                                          </p:val>
                                        </p:tav>
                                      </p:tavLst>
                                    </p:anim>
                                    <p:animEffect transition="in" filter="fade">
                                      <p:cBhvr>
                                        <p:cTn id="73" dur="500"/>
                                        <p:tgtEl>
                                          <p:spTgt spid="114"/>
                                        </p:tgtEl>
                                      </p:cBhvr>
                                    </p:animEffect>
                                  </p:childTnLst>
                                </p:cTn>
                              </p:par>
                            </p:childTnLst>
                          </p:cTn>
                        </p:par>
                        <p:par>
                          <p:cTn id="74" fill="hold">
                            <p:stCondLst>
                              <p:cond delay="2500"/>
                            </p:stCondLst>
                            <p:childTnLst>
                              <p:par>
                                <p:cTn id="75" presetID="53" presetClass="entr" presetSubtype="16" fill="hold" grpId="0"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 calcmode="lin" valueType="num">
                                      <p:cBhvr>
                                        <p:cTn id="82" dur="500" fill="hold"/>
                                        <p:tgtEl>
                                          <p:spTgt spid="61"/>
                                        </p:tgtEl>
                                        <p:attrNameLst>
                                          <p:attrName>ppt_w</p:attrName>
                                        </p:attrNameLst>
                                      </p:cBhvr>
                                      <p:tavLst>
                                        <p:tav tm="0">
                                          <p:val>
                                            <p:fltVal val="0"/>
                                          </p:val>
                                        </p:tav>
                                        <p:tav tm="100000">
                                          <p:val>
                                            <p:strVal val="#ppt_w"/>
                                          </p:val>
                                        </p:tav>
                                      </p:tavLst>
                                    </p:anim>
                                    <p:anim calcmode="lin" valueType="num">
                                      <p:cBhvr>
                                        <p:cTn id="83" dur="500" fill="hold"/>
                                        <p:tgtEl>
                                          <p:spTgt spid="61"/>
                                        </p:tgtEl>
                                        <p:attrNameLst>
                                          <p:attrName>ppt_h</p:attrName>
                                        </p:attrNameLst>
                                      </p:cBhvr>
                                      <p:tavLst>
                                        <p:tav tm="0">
                                          <p:val>
                                            <p:fltVal val="0"/>
                                          </p:val>
                                        </p:tav>
                                        <p:tav tm="100000">
                                          <p:val>
                                            <p:strVal val="#ppt_h"/>
                                          </p:val>
                                        </p:tav>
                                      </p:tavLst>
                                    </p:anim>
                                    <p:animEffect transition="in" filter="fade">
                                      <p:cBhvr>
                                        <p:cTn id="84" dur="500"/>
                                        <p:tgtEl>
                                          <p:spTgt spid="6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16"/>
                                        </p:tgtEl>
                                        <p:attrNameLst>
                                          <p:attrName>style.visibility</p:attrName>
                                        </p:attrNameLst>
                                      </p:cBhvr>
                                      <p:to>
                                        <p:strVal val="visible"/>
                                      </p:to>
                                    </p:set>
                                    <p:anim calcmode="lin" valueType="num">
                                      <p:cBhvr>
                                        <p:cTn id="87" dur="500" fill="hold"/>
                                        <p:tgtEl>
                                          <p:spTgt spid="116"/>
                                        </p:tgtEl>
                                        <p:attrNameLst>
                                          <p:attrName>ppt_w</p:attrName>
                                        </p:attrNameLst>
                                      </p:cBhvr>
                                      <p:tavLst>
                                        <p:tav tm="0">
                                          <p:val>
                                            <p:fltVal val="0"/>
                                          </p:val>
                                        </p:tav>
                                        <p:tav tm="100000">
                                          <p:val>
                                            <p:strVal val="#ppt_w"/>
                                          </p:val>
                                        </p:tav>
                                      </p:tavLst>
                                    </p:anim>
                                    <p:anim calcmode="lin" valueType="num">
                                      <p:cBhvr>
                                        <p:cTn id="88" dur="500" fill="hold"/>
                                        <p:tgtEl>
                                          <p:spTgt spid="116"/>
                                        </p:tgtEl>
                                        <p:attrNameLst>
                                          <p:attrName>ppt_h</p:attrName>
                                        </p:attrNameLst>
                                      </p:cBhvr>
                                      <p:tavLst>
                                        <p:tav tm="0">
                                          <p:val>
                                            <p:fltVal val="0"/>
                                          </p:val>
                                        </p:tav>
                                        <p:tav tm="100000">
                                          <p:val>
                                            <p:strVal val="#ppt_h"/>
                                          </p:val>
                                        </p:tav>
                                      </p:tavLst>
                                    </p:anim>
                                    <p:animEffect transition="in" filter="fade">
                                      <p:cBhvr>
                                        <p:cTn id="89" dur="500"/>
                                        <p:tgtEl>
                                          <p:spTgt spid="116"/>
                                        </p:tgtEl>
                                      </p:cBhvr>
                                    </p:animEffect>
                                  </p:childTnLst>
                                </p:cTn>
                              </p:par>
                            </p:childTnLst>
                          </p:cTn>
                        </p:par>
                        <p:par>
                          <p:cTn id="90" fill="hold">
                            <p:stCondLst>
                              <p:cond delay="3000"/>
                            </p:stCondLst>
                            <p:childTnLst>
                              <p:par>
                                <p:cTn id="91" presetID="53" presetClass="entr" presetSubtype="16" fill="hold" grpId="0" nodeType="after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500" fill="hold"/>
                                        <p:tgtEl>
                                          <p:spTgt spid="63"/>
                                        </p:tgtEl>
                                        <p:attrNameLst>
                                          <p:attrName>ppt_w</p:attrName>
                                        </p:attrNameLst>
                                      </p:cBhvr>
                                      <p:tavLst>
                                        <p:tav tm="0">
                                          <p:val>
                                            <p:fltVal val="0"/>
                                          </p:val>
                                        </p:tav>
                                        <p:tav tm="100000">
                                          <p:val>
                                            <p:strVal val="#ppt_w"/>
                                          </p:val>
                                        </p:tav>
                                      </p:tavLst>
                                    </p:anim>
                                    <p:anim calcmode="lin" valueType="num">
                                      <p:cBhvr>
                                        <p:cTn id="94" dur="500" fill="hold"/>
                                        <p:tgtEl>
                                          <p:spTgt spid="63"/>
                                        </p:tgtEl>
                                        <p:attrNameLst>
                                          <p:attrName>ppt_h</p:attrName>
                                        </p:attrNameLst>
                                      </p:cBhvr>
                                      <p:tavLst>
                                        <p:tav tm="0">
                                          <p:val>
                                            <p:fltVal val="0"/>
                                          </p:val>
                                        </p:tav>
                                        <p:tav tm="100000">
                                          <p:val>
                                            <p:strVal val="#ppt_h"/>
                                          </p:val>
                                        </p:tav>
                                      </p:tavLst>
                                    </p:anim>
                                    <p:animEffect transition="in" filter="fade">
                                      <p:cBhvr>
                                        <p:cTn id="95" dur="500"/>
                                        <p:tgtEl>
                                          <p:spTgt spid="63"/>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76"/>
                                        </p:tgtEl>
                                        <p:attrNameLst>
                                          <p:attrName>style.visibility</p:attrName>
                                        </p:attrNameLst>
                                      </p:cBhvr>
                                      <p:to>
                                        <p:strVal val="visible"/>
                                      </p:to>
                                    </p:set>
                                    <p:anim calcmode="lin" valueType="num">
                                      <p:cBhvr>
                                        <p:cTn id="98" dur="500" fill="hold"/>
                                        <p:tgtEl>
                                          <p:spTgt spid="76"/>
                                        </p:tgtEl>
                                        <p:attrNameLst>
                                          <p:attrName>ppt_w</p:attrName>
                                        </p:attrNameLst>
                                      </p:cBhvr>
                                      <p:tavLst>
                                        <p:tav tm="0">
                                          <p:val>
                                            <p:fltVal val="0"/>
                                          </p:val>
                                        </p:tav>
                                        <p:tav tm="100000">
                                          <p:val>
                                            <p:strVal val="#ppt_w"/>
                                          </p:val>
                                        </p:tav>
                                      </p:tavLst>
                                    </p:anim>
                                    <p:anim calcmode="lin" valueType="num">
                                      <p:cBhvr>
                                        <p:cTn id="99" dur="500" fill="hold"/>
                                        <p:tgtEl>
                                          <p:spTgt spid="76"/>
                                        </p:tgtEl>
                                        <p:attrNameLst>
                                          <p:attrName>ppt_h</p:attrName>
                                        </p:attrNameLst>
                                      </p:cBhvr>
                                      <p:tavLst>
                                        <p:tav tm="0">
                                          <p:val>
                                            <p:fltVal val="0"/>
                                          </p:val>
                                        </p:tav>
                                        <p:tav tm="100000">
                                          <p:val>
                                            <p:strVal val="#ppt_h"/>
                                          </p:val>
                                        </p:tav>
                                      </p:tavLst>
                                    </p:anim>
                                    <p:animEffect transition="in" filter="fade">
                                      <p:cBhvr>
                                        <p:cTn id="100" dur="500"/>
                                        <p:tgtEl>
                                          <p:spTgt spid="76"/>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anim calcmode="lin" valueType="num">
                                      <p:cBhvr>
                                        <p:cTn id="103" dur="500" fill="hold"/>
                                        <p:tgtEl>
                                          <p:spTgt spid="118"/>
                                        </p:tgtEl>
                                        <p:attrNameLst>
                                          <p:attrName>ppt_w</p:attrName>
                                        </p:attrNameLst>
                                      </p:cBhvr>
                                      <p:tavLst>
                                        <p:tav tm="0">
                                          <p:val>
                                            <p:fltVal val="0"/>
                                          </p:val>
                                        </p:tav>
                                        <p:tav tm="100000">
                                          <p:val>
                                            <p:strVal val="#ppt_w"/>
                                          </p:val>
                                        </p:tav>
                                      </p:tavLst>
                                    </p:anim>
                                    <p:anim calcmode="lin" valueType="num">
                                      <p:cBhvr>
                                        <p:cTn id="104" dur="500" fill="hold"/>
                                        <p:tgtEl>
                                          <p:spTgt spid="118"/>
                                        </p:tgtEl>
                                        <p:attrNameLst>
                                          <p:attrName>ppt_h</p:attrName>
                                        </p:attrNameLst>
                                      </p:cBhvr>
                                      <p:tavLst>
                                        <p:tav tm="0">
                                          <p:val>
                                            <p:fltVal val="0"/>
                                          </p:val>
                                        </p:tav>
                                        <p:tav tm="100000">
                                          <p:val>
                                            <p:strVal val="#ppt_h"/>
                                          </p:val>
                                        </p:tav>
                                      </p:tavLst>
                                    </p:anim>
                                    <p:animEffect transition="in" filter="fade">
                                      <p:cBhvr>
                                        <p:cTn id="105" dur="500"/>
                                        <p:tgtEl>
                                          <p:spTgt spid="118"/>
                                        </p:tgtEl>
                                      </p:cBhvr>
                                    </p:animEffect>
                                  </p:childTnLst>
                                </p:cTn>
                              </p:par>
                            </p:childTnLst>
                          </p:cTn>
                        </p:par>
                        <p:par>
                          <p:cTn id="106" fill="hold">
                            <p:stCondLst>
                              <p:cond delay="3500"/>
                            </p:stCondLst>
                            <p:childTnLst>
                              <p:par>
                                <p:cTn id="107" presetID="53" presetClass="entr" presetSubtype="16" fill="hold" grpId="0" nodeType="after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p:cTn id="109" dur="500" fill="hold"/>
                                        <p:tgtEl>
                                          <p:spTgt spid="69"/>
                                        </p:tgtEl>
                                        <p:attrNameLst>
                                          <p:attrName>ppt_w</p:attrName>
                                        </p:attrNameLst>
                                      </p:cBhvr>
                                      <p:tavLst>
                                        <p:tav tm="0">
                                          <p:val>
                                            <p:fltVal val="0"/>
                                          </p:val>
                                        </p:tav>
                                        <p:tav tm="100000">
                                          <p:val>
                                            <p:strVal val="#ppt_w"/>
                                          </p:val>
                                        </p:tav>
                                      </p:tavLst>
                                    </p:anim>
                                    <p:anim calcmode="lin" valueType="num">
                                      <p:cBhvr>
                                        <p:cTn id="110" dur="500" fill="hold"/>
                                        <p:tgtEl>
                                          <p:spTgt spid="69"/>
                                        </p:tgtEl>
                                        <p:attrNameLst>
                                          <p:attrName>ppt_h</p:attrName>
                                        </p:attrNameLst>
                                      </p:cBhvr>
                                      <p:tavLst>
                                        <p:tav tm="0">
                                          <p:val>
                                            <p:fltVal val="0"/>
                                          </p:val>
                                        </p:tav>
                                        <p:tav tm="100000">
                                          <p:val>
                                            <p:strVal val="#ppt_h"/>
                                          </p:val>
                                        </p:tav>
                                      </p:tavLst>
                                    </p:anim>
                                    <p:animEffect transition="in" filter="fade">
                                      <p:cBhvr>
                                        <p:cTn id="111" dur="500"/>
                                        <p:tgtEl>
                                          <p:spTgt spid="69"/>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 calcmode="lin" valueType="num">
                                      <p:cBhvr>
                                        <p:cTn id="114" dur="500" fill="hold"/>
                                        <p:tgtEl>
                                          <p:spTgt spid="67"/>
                                        </p:tgtEl>
                                        <p:attrNameLst>
                                          <p:attrName>ppt_w</p:attrName>
                                        </p:attrNameLst>
                                      </p:cBhvr>
                                      <p:tavLst>
                                        <p:tav tm="0">
                                          <p:val>
                                            <p:fltVal val="0"/>
                                          </p:val>
                                        </p:tav>
                                        <p:tav tm="100000">
                                          <p:val>
                                            <p:strVal val="#ppt_w"/>
                                          </p:val>
                                        </p:tav>
                                      </p:tavLst>
                                    </p:anim>
                                    <p:anim calcmode="lin" valueType="num">
                                      <p:cBhvr>
                                        <p:cTn id="115" dur="500" fill="hold"/>
                                        <p:tgtEl>
                                          <p:spTgt spid="67"/>
                                        </p:tgtEl>
                                        <p:attrNameLst>
                                          <p:attrName>ppt_h</p:attrName>
                                        </p:attrNameLst>
                                      </p:cBhvr>
                                      <p:tavLst>
                                        <p:tav tm="0">
                                          <p:val>
                                            <p:fltVal val="0"/>
                                          </p:val>
                                        </p:tav>
                                        <p:tav tm="100000">
                                          <p:val>
                                            <p:strVal val="#ppt_h"/>
                                          </p:val>
                                        </p:tav>
                                      </p:tavLst>
                                    </p:anim>
                                    <p:animEffect transition="in" filter="fade">
                                      <p:cBhvr>
                                        <p:cTn id="116" dur="500"/>
                                        <p:tgtEl>
                                          <p:spTgt spid="6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120"/>
                                        </p:tgtEl>
                                        <p:attrNameLst>
                                          <p:attrName>style.visibility</p:attrName>
                                        </p:attrNameLst>
                                      </p:cBhvr>
                                      <p:to>
                                        <p:strVal val="visible"/>
                                      </p:to>
                                    </p:set>
                                    <p:anim calcmode="lin" valueType="num">
                                      <p:cBhvr>
                                        <p:cTn id="119" dur="500" fill="hold"/>
                                        <p:tgtEl>
                                          <p:spTgt spid="120"/>
                                        </p:tgtEl>
                                        <p:attrNameLst>
                                          <p:attrName>ppt_w</p:attrName>
                                        </p:attrNameLst>
                                      </p:cBhvr>
                                      <p:tavLst>
                                        <p:tav tm="0">
                                          <p:val>
                                            <p:fltVal val="0"/>
                                          </p:val>
                                        </p:tav>
                                        <p:tav tm="100000">
                                          <p:val>
                                            <p:strVal val="#ppt_w"/>
                                          </p:val>
                                        </p:tav>
                                      </p:tavLst>
                                    </p:anim>
                                    <p:anim calcmode="lin" valueType="num">
                                      <p:cBhvr>
                                        <p:cTn id="120" dur="500" fill="hold"/>
                                        <p:tgtEl>
                                          <p:spTgt spid="120"/>
                                        </p:tgtEl>
                                        <p:attrNameLst>
                                          <p:attrName>ppt_h</p:attrName>
                                        </p:attrNameLst>
                                      </p:cBhvr>
                                      <p:tavLst>
                                        <p:tav tm="0">
                                          <p:val>
                                            <p:fltVal val="0"/>
                                          </p:val>
                                        </p:tav>
                                        <p:tav tm="100000">
                                          <p:val>
                                            <p:strVal val="#ppt_h"/>
                                          </p:val>
                                        </p:tav>
                                      </p:tavLst>
                                    </p:anim>
                                    <p:animEffect transition="in" filter="fade">
                                      <p:cBhvr>
                                        <p:cTn id="12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5" grpId="0" animBg="1"/>
      <p:bldP spid="61" grpId="0" animBg="1"/>
      <p:bldP spid="64" grpId="0" animBg="1"/>
      <p:bldP spid="67" grpId="0" animBg="1"/>
      <p:bldP spid="73" grpId="0" animBg="1"/>
      <p:bldP spid="76" grpId="0" animBg="1"/>
      <p:bldP spid="104" grpId="0"/>
      <p:bldP spid="108" grpId="0"/>
      <p:bldP spid="110" grpId="0"/>
      <p:bldP spid="114" grpId="0"/>
      <p:bldP spid="116" grpId="0"/>
      <p:bldP spid="118" grpId="0"/>
      <p:bldP spid="120" grpId="0"/>
      <p:bldP spid="59" grpId="0" animBg="1"/>
      <p:bldP spid="62" grpId="0" animBg="1"/>
      <p:bldP spid="63" grpId="0" animBg="1"/>
      <p:bldP spid="65"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34625" y="54775"/>
            <a:ext cx="24434555" cy="13844129"/>
          </a:xfrm>
          <a:prstGeom prst="rect">
            <a:avLst/>
          </a:prstGeom>
          <a:solidFill>
            <a:schemeClr val="accent6">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165" fontAlgn="auto">
              <a:spcBef>
                <a:spcPts val="0"/>
              </a:spcBef>
              <a:spcAft>
                <a:spcPts val="0"/>
              </a:spcAft>
              <a:defRPr/>
            </a:pPr>
            <a:endParaRPr lang="en-US">
              <a:solidFill>
                <a:schemeClr val="tx2"/>
              </a:solidFill>
              <a:latin typeface="Calibri Light"/>
            </a:endParaRPr>
          </a:p>
        </p:txBody>
      </p:sp>
      <p:grpSp>
        <p:nvGrpSpPr>
          <p:cNvPr id="2" name="Group 1"/>
          <p:cNvGrpSpPr/>
          <p:nvPr/>
        </p:nvGrpSpPr>
        <p:grpSpPr>
          <a:xfrm>
            <a:off x="4766356" y="2630820"/>
            <a:ext cx="15732369" cy="6889449"/>
            <a:chOff x="4824616" y="2523572"/>
            <a:chExt cx="14669287" cy="8728429"/>
          </a:xfrm>
        </p:grpSpPr>
        <p:sp>
          <p:nvSpPr>
            <p:cNvPr id="54" name="TextBox 53"/>
            <p:cNvSpPr txBox="1"/>
            <p:nvPr/>
          </p:nvSpPr>
          <p:spPr>
            <a:xfrm>
              <a:off x="4824616" y="6533843"/>
              <a:ext cx="14669287" cy="4718158"/>
            </a:xfrm>
            <a:prstGeom prst="rect">
              <a:avLst/>
            </a:prstGeom>
            <a:noFill/>
          </p:spPr>
          <p:txBody>
            <a:bodyPr wrap="square" lIns="91440" tIns="45720" rIns="91440" bIns="45720" rtlCol="0" anchor="t">
              <a:spAutoFit/>
            </a:bodyPr>
            <a:lstStyle/>
            <a:p>
              <a:r>
                <a:rPr lang="en-CA" altLang="zh-CN" b="1">
                  <a:solidFill>
                    <a:schemeClr val="bg1"/>
                  </a:solidFill>
                </a:rPr>
                <a:t>We first constructed a dataset by searching the data of these 61 participants from the primary data. And then, for our statistical analysis, we created a new dataset containing all the variables which are mentioned above. These variables are from event 515(refusal), 407(fact), 703(epilogue), 1000(replay), 200(skill), 221(decision),906-909(seconds).</a:t>
              </a:r>
              <a:endParaRPr lang="en-CA" altLang="zh-CN" sz="2800" b="1">
                <a:solidFill>
                  <a:schemeClr val="bg1"/>
                </a:solidFill>
              </a:endParaRPr>
            </a:p>
            <a:p>
              <a:br>
                <a:rPr lang="en-CA" altLang="zh-CN" sz="2800" b="1"/>
              </a:br>
              <a:r>
                <a:rPr lang="pt-BR" sz="2800">
                  <a:solidFill>
                    <a:schemeClr val="bg1"/>
                  </a:solidFill>
                  <a:latin typeface="Calibri Light"/>
                  <a:cs typeface="Calibri Light"/>
                </a:rPr>
                <a:t>. </a:t>
              </a:r>
              <a:endParaRPr lang="en-US" sz="2800">
                <a:solidFill>
                  <a:schemeClr val="bg1"/>
                </a:solidFill>
                <a:latin typeface="Calibri Light"/>
                <a:cs typeface="Calibri Light"/>
              </a:endParaRPr>
            </a:p>
          </p:txBody>
        </p:sp>
        <p:sp>
          <p:nvSpPr>
            <p:cNvPr id="88" name="TextBox 87"/>
            <p:cNvSpPr txBox="1"/>
            <p:nvPr/>
          </p:nvSpPr>
          <p:spPr>
            <a:xfrm>
              <a:off x="5979410" y="2523572"/>
              <a:ext cx="12359701" cy="1200328"/>
            </a:xfrm>
            <a:prstGeom prst="rect">
              <a:avLst/>
            </a:prstGeom>
            <a:noFill/>
          </p:spPr>
          <p:txBody>
            <a:bodyPr wrap="square" rtlCol="0">
              <a:spAutoFit/>
            </a:bodyPr>
            <a:lstStyle/>
            <a:p>
              <a:pPr algn="ctr"/>
              <a:r>
                <a:rPr lang="id-ID" sz="7200" b="1">
                  <a:solidFill>
                    <a:schemeClr val="bg1"/>
                  </a:solidFill>
                  <a:latin typeface="Calibri" panose="020F0502020204030204"/>
                  <a:cs typeface="Calibri" panose="020F0502020204030204"/>
                </a:rPr>
                <a:t>DATA CLEANING</a:t>
              </a:r>
            </a:p>
          </p:txBody>
        </p:sp>
        <p:grpSp>
          <p:nvGrpSpPr>
            <p:cNvPr id="89" name="Group 88"/>
            <p:cNvGrpSpPr/>
            <p:nvPr/>
          </p:nvGrpSpPr>
          <p:grpSpPr>
            <a:xfrm>
              <a:off x="10808795" y="5581608"/>
              <a:ext cx="2738812" cy="73150"/>
              <a:chOff x="1775295" y="2028842"/>
              <a:chExt cx="3631535" cy="45719"/>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5" name="Rectangle 94"/>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34625" y="-39009"/>
            <a:ext cx="24434555" cy="13844129"/>
          </a:xfrm>
          <a:prstGeom prst="rect">
            <a:avLst/>
          </a:prstGeom>
          <a:solidFill>
            <a:schemeClr val="accent6">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165" fontAlgn="auto">
              <a:spcBef>
                <a:spcPts val="0"/>
              </a:spcBef>
              <a:spcAft>
                <a:spcPts val="0"/>
              </a:spcAft>
              <a:defRPr/>
            </a:pPr>
            <a:endParaRPr lang="en-US">
              <a:solidFill>
                <a:schemeClr val="tx2"/>
              </a:solidFill>
              <a:latin typeface="Calibri Light"/>
            </a:endParaRPr>
          </a:p>
        </p:txBody>
      </p:sp>
      <p:grpSp>
        <p:nvGrpSpPr>
          <p:cNvPr id="2" name="Group 1"/>
          <p:cNvGrpSpPr/>
          <p:nvPr/>
        </p:nvGrpSpPr>
        <p:grpSpPr>
          <a:xfrm>
            <a:off x="4548554" y="2630820"/>
            <a:ext cx="16107508" cy="8993255"/>
            <a:chOff x="4621532" y="2523572"/>
            <a:chExt cx="15019077" cy="11393799"/>
          </a:xfrm>
        </p:grpSpPr>
        <p:sp>
          <p:nvSpPr>
            <p:cNvPr id="54" name="TextBox 53"/>
            <p:cNvSpPr txBox="1"/>
            <p:nvPr/>
          </p:nvSpPr>
          <p:spPr>
            <a:xfrm>
              <a:off x="4621532" y="6547685"/>
              <a:ext cx="15019077" cy="7369686"/>
            </a:xfrm>
            <a:prstGeom prst="rect">
              <a:avLst/>
            </a:prstGeom>
            <a:noFill/>
          </p:spPr>
          <p:txBody>
            <a:bodyPr wrap="square" rtlCol="0">
              <a:spAutoFit/>
            </a:bodyPr>
            <a:lstStyle/>
            <a:p>
              <a:r>
                <a:rPr lang="en-CA" altLang="zh-CN" b="1">
                  <a:solidFill>
                    <a:schemeClr val="bg1"/>
                  </a:solidFill>
                </a:rPr>
                <a:t>Besides, we created a new variable called difference. It is actually the difference  between the participants’ S5 mean scores in the first and last week. If the difference is higher meaning the game is more efficient on that participant.</a:t>
              </a:r>
            </a:p>
            <a:p>
              <a:endParaRPr lang="en-CA" altLang="zh-CN" sz="3200" b="1">
                <a:solidFill>
                  <a:schemeClr val="bg1"/>
                </a:solidFill>
              </a:endParaRPr>
            </a:p>
            <a:p>
              <a:r>
                <a:rPr lang="en-CA" altLang="zh-CN" b="1">
                  <a:solidFill>
                    <a:schemeClr val="bg1"/>
                  </a:solidFill>
                </a:rPr>
                <a:t>After that, we cleaned the data to a proper type.  We divided the fact click range into 5 parts, 0-500, 500-1000, 1000-1500, 1500-2000 and over 2000, and we also calculated the sum of participants’ final skill level of each minigames and considered it as our final skill level.</a:t>
              </a:r>
              <a:endParaRPr lang="en-CA" altLang="zh-CN" sz="3200" b="1">
                <a:solidFill>
                  <a:schemeClr val="bg1"/>
                </a:solidFill>
              </a:endParaRPr>
            </a:p>
            <a:p>
              <a:br>
                <a:rPr lang="en-CA" altLang="zh-CN" sz="3200" b="1">
                  <a:solidFill>
                    <a:schemeClr val="bg1"/>
                  </a:solidFill>
                </a:rPr>
              </a:br>
              <a:br>
                <a:rPr lang="en-CA" altLang="zh-CN" sz="2800"/>
              </a:br>
              <a:r>
                <a:rPr lang="pt-BR" sz="2800">
                  <a:solidFill>
                    <a:schemeClr val="bg1"/>
                  </a:solidFill>
                  <a:latin typeface="Calibri Light"/>
                  <a:cs typeface="Calibri Light"/>
                </a:rPr>
                <a:t>. </a:t>
              </a:r>
              <a:endParaRPr lang="en-US" sz="2800">
                <a:solidFill>
                  <a:schemeClr val="bg1"/>
                </a:solidFill>
                <a:latin typeface="Calibri Light"/>
                <a:cs typeface="Calibri Light"/>
              </a:endParaRPr>
            </a:p>
          </p:txBody>
        </p:sp>
        <p:sp>
          <p:nvSpPr>
            <p:cNvPr id="88" name="TextBox 87"/>
            <p:cNvSpPr txBox="1"/>
            <p:nvPr/>
          </p:nvSpPr>
          <p:spPr>
            <a:xfrm>
              <a:off x="5979410" y="2523572"/>
              <a:ext cx="12359701" cy="1200328"/>
            </a:xfrm>
            <a:prstGeom prst="rect">
              <a:avLst/>
            </a:prstGeom>
            <a:noFill/>
          </p:spPr>
          <p:txBody>
            <a:bodyPr wrap="square" rtlCol="0">
              <a:spAutoFit/>
            </a:bodyPr>
            <a:lstStyle/>
            <a:p>
              <a:pPr algn="ctr"/>
              <a:r>
                <a:rPr lang="id-ID" sz="7200" b="1">
                  <a:solidFill>
                    <a:schemeClr val="bg1"/>
                  </a:solidFill>
                  <a:latin typeface="Calibri" panose="020F0502020204030204"/>
                  <a:cs typeface="Calibri" panose="020F0502020204030204"/>
                </a:rPr>
                <a:t>DATA CLEANING</a:t>
              </a:r>
            </a:p>
          </p:txBody>
        </p:sp>
        <p:grpSp>
          <p:nvGrpSpPr>
            <p:cNvPr id="89" name="Group 88"/>
            <p:cNvGrpSpPr/>
            <p:nvPr/>
          </p:nvGrpSpPr>
          <p:grpSpPr>
            <a:xfrm>
              <a:off x="10808795" y="5581608"/>
              <a:ext cx="2738812" cy="73150"/>
              <a:chOff x="1775295" y="2028842"/>
              <a:chExt cx="3631535" cy="45719"/>
            </a:xfrm>
          </p:grpSpPr>
          <p:sp>
            <p:nvSpPr>
              <p:cNvPr id="90" name="Rectangle 89"/>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4" name="Rectangle 9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5" name="Rectangle 94"/>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6" name="Rectangle 9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7" name="Rectangle 9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98" name="Rectangle 97"/>
              <p:cNvSpPr/>
              <p:nvPr/>
            </p:nvSpPr>
            <p:spPr>
              <a:xfrm flipV="1">
                <a:off x="4866477" y="2028842"/>
                <a:ext cx="540353"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grpSp>
    </p:spTree>
    <p:extLst>
      <p:ext uri="{BB962C8B-B14F-4D97-AF65-F5344CB8AC3E}">
        <p14:creationId xmlns:p14="http://schemas.microsoft.com/office/powerpoint/2010/main" val="1473169303"/>
      </p:ext>
    </p:extLst>
  </p:cSld>
  <p:clrMapOvr>
    <a:masterClrMapping/>
  </p:clrMapOvr>
  <mc:AlternateContent xmlns:mc="http://schemas.openxmlformats.org/markup-compatibility/2006" xmlns:p14="http://schemas.microsoft.com/office/powerpoint/2010/main">
    <mc:Choice Requires="p14">
      <p:transition spd="slow" p14:dur="900" advClick="0" advTm="3000">
        <p14:warp dir="i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Group 209"/>
          <p:cNvGrpSpPr/>
          <p:nvPr/>
        </p:nvGrpSpPr>
        <p:grpSpPr>
          <a:xfrm>
            <a:off x="1739573" y="488028"/>
            <a:ext cx="20937538" cy="2200624"/>
            <a:chOff x="1739573" y="511491"/>
            <a:chExt cx="20937538" cy="2200624"/>
          </a:xfrm>
        </p:grpSpPr>
        <p:sp>
          <p:nvSpPr>
            <p:cNvPr id="211" name="TextBox 210"/>
            <p:cNvSpPr txBox="1"/>
            <p:nvPr/>
          </p:nvSpPr>
          <p:spPr>
            <a:xfrm>
              <a:off x="1739573" y="511491"/>
              <a:ext cx="20937538" cy="1446550"/>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altLang="zh-CN" sz="8800" b="1" err="1">
                  <a:solidFill>
                    <a:schemeClr val="tx2"/>
                  </a:solidFill>
                  <a:latin typeface="Lato Regular"/>
                  <a:cs typeface="Lato Regular"/>
                </a:rPr>
                <a:t>Visualization</a:t>
              </a:r>
              <a:endParaRPr lang="id-ID" sz="8800" b="1">
                <a:solidFill>
                  <a:schemeClr val="tx2"/>
                </a:solidFill>
                <a:latin typeface="Lato Regular"/>
                <a:cs typeface="Lato Regular"/>
              </a:endParaRPr>
            </a:p>
          </p:txBody>
        </p:sp>
        <p:grpSp>
          <p:nvGrpSpPr>
            <p:cNvPr id="212" name="Group 211"/>
            <p:cNvGrpSpPr/>
            <p:nvPr/>
          </p:nvGrpSpPr>
          <p:grpSpPr>
            <a:xfrm>
              <a:off x="10842089" y="1977406"/>
              <a:ext cx="2738812" cy="73151"/>
              <a:chOff x="1775295" y="2020905"/>
              <a:chExt cx="3631535" cy="45719"/>
            </a:xfrm>
          </p:grpSpPr>
          <p:sp>
            <p:nvSpPr>
              <p:cNvPr id="214" name="Rectangle 213"/>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215" name="Rectangle 214"/>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216" name="Rectangle 215"/>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217" name="Rectangle 216"/>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218" name="Rectangle 217"/>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219" name="Rectangle 218"/>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213" name="TextBox 212"/>
            <p:cNvSpPr txBox="1"/>
            <p:nvPr/>
          </p:nvSpPr>
          <p:spPr>
            <a:xfrm>
              <a:off x="1739573" y="2035007"/>
              <a:ext cx="20937538" cy="677108"/>
            </a:xfrm>
            <a:prstGeom prst="rect">
              <a:avLst/>
            </a:prstGeom>
            <a:noFill/>
          </p:spPr>
          <p:txBody>
            <a:bodyPr wrap="square" rtlCol="0">
              <a:spAutoFit/>
            </a:bodyPr>
            <a:lstStyle/>
            <a:p>
              <a:pPr algn="ctr"/>
              <a:r>
                <a:rPr lang="id-ID" sz="3800" err="1">
                  <a:solidFill>
                    <a:schemeClr val="bg1">
                      <a:lumMod val="75000"/>
                    </a:schemeClr>
                  </a:solidFill>
                  <a:latin typeface="Calibri Light"/>
                  <a:cs typeface="Calibri Light"/>
                </a:rPr>
                <a:t>Pie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Chart</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of</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Avatar</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Genders</a:t>
              </a:r>
              <a:endParaRPr lang="id-ID" sz="3800">
                <a:solidFill>
                  <a:schemeClr val="accent1"/>
                </a:solidFill>
                <a:latin typeface="Calibri Light"/>
                <a:cs typeface="Calibri Light"/>
              </a:endParaRPr>
            </a:p>
          </p:txBody>
        </p:sp>
      </p:grpSp>
      <p:grpSp>
        <p:nvGrpSpPr>
          <p:cNvPr id="86" name="Group 85"/>
          <p:cNvGrpSpPr/>
          <p:nvPr/>
        </p:nvGrpSpPr>
        <p:grpSpPr>
          <a:xfrm>
            <a:off x="3205844" y="10254974"/>
            <a:ext cx="3206637" cy="1607256"/>
            <a:chOff x="1796811" y="4352016"/>
            <a:chExt cx="1603736" cy="803628"/>
          </a:xfrm>
        </p:grpSpPr>
        <p:grpSp>
          <p:nvGrpSpPr>
            <p:cNvPr id="87" name="Group 86"/>
            <p:cNvGrpSpPr/>
            <p:nvPr/>
          </p:nvGrpSpPr>
          <p:grpSpPr>
            <a:xfrm>
              <a:off x="1796811" y="4352016"/>
              <a:ext cx="1603736" cy="621719"/>
              <a:chOff x="1796811" y="4352016"/>
              <a:chExt cx="1603736" cy="621719"/>
            </a:xfrm>
          </p:grpSpPr>
          <p:grpSp>
            <p:nvGrpSpPr>
              <p:cNvPr id="89" name="Group 88"/>
              <p:cNvGrpSpPr/>
              <p:nvPr/>
            </p:nvGrpSpPr>
            <p:grpSpPr>
              <a:xfrm>
                <a:off x="1796811" y="4459323"/>
                <a:ext cx="233460" cy="503500"/>
                <a:chOff x="4395788" y="2198688"/>
                <a:chExt cx="344488" cy="742951"/>
              </a:xfrm>
              <a:solidFill>
                <a:schemeClr val="accent3"/>
              </a:solidFill>
            </p:grpSpPr>
            <p:sp>
              <p:nvSpPr>
                <p:cNvPr id="91" name="Oval 90"/>
                <p:cNvSpPr>
                  <a:spLocks noChangeArrowheads="1"/>
                </p:cNvSpPr>
                <p:nvPr/>
              </p:nvSpPr>
              <p:spPr bwMode="auto">
                <a:xfrm>
                  <a:off x="4511675" y="2198688"/>
                  <a:ext cx="109538" cy="1127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Calibri Light"/>
                  </a:endParaRPr>
                </a:p>
              </p:txBody>
            </p:sp>
            <p:sp>
              <p:nvSpPr>
                <p:cNvPr id="92" name="Freeform 7"/>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Calibri Light"/>
                  </a:endParaRPr>
                </a:p>
              </p:txBody>
            </p:sp>
          </p:grpSp>
          <p:sp>
            <p:nvSpPr>
              <p:cNvPr id="90" name="Content Placeholder 2"/>
              <p:cNvSpPr txBox="1"/>
              <p:nvPr/>
            </p:nvSpPr>
            <p:spPr>
              <a:xfrm>
                <a:off x="2015868" y="4352016"/>
                <a:ext cx="1384679" cy="621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5600">
                    <a:solidFill>
                      <a:schemeClr val="tx1"/>
                    </a:solidFill>
                    <a:latin typeface="Lato Regular"/>
                    <a:cs typeface="Lato Regular"/>
                  </a:rPr>
                  <a:t>46%</a:t>
                </a:r>
              </a:p>
            </p:txBody>
          </p:sp>
        </p:grpSp>
        <p:sp>
          <p:nvSpPr>
            <p:cNvPr id="88" name="Title 1"/>
            <p:cNvSpPr txBox="1"/>
            <p:nvPr/>
          </p:nvSpPr>
          <p:spPr>
            <a:xfrm>
              <a:off x="2030271" y="4662876"/>
              <a:ext cx="1370276" cy="4927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a:solidFill>
                    <a:schemeClr val="tx1"/>
                  </a:solidFill>
                  <a:latin typeface="Calibri Light"/>
                  <a:cs typeface="Calibri Light"/>
                </a:rPr>
                <a:t>Female Players</a:t>
              </a:r>
            </a:p>
          </p:txBody>
        </p:sp>
      </p:grpSp>
      <p:grpSp>
        <p:nvGrpSpPr>
          <p:cNvPr id="93" name="Group 92"/>
          <p:cNvGrpSpPr/>
          <p:nvPr/>
        </p:nvGrpSpPr>
        <p:grpSpPr>
          <a:xfrm>
            <a:off x="7216337" y="10269068"/>
            <a:ext cx="3164422" cy="1606062"/>
            <a:chOff x="3532582" y="4352013"/>
            <a:chExt cx="1582623" cy="803031"/>
          </a:xfrm>
        </p:grpSpPr>
        <p:grpSp>
          <p:nvGrpSpPr>
            <p:cNvPr id="94" name="Group 93"/>
            <p:cNvGrpSpPr/>
            <p:nvPr/>
          </p:nvGrpSpPr>
          <p:grpSpPr>
            <a:xfrm>
              <a:off x="3532582" y="4352013"/>
              <a:ext cx="1582623" cy="621719"/>
              <a:chOff x="3532582" y="4352013"/>
              <a:chExt cx="1582623" cy="621719"/>
            </a:xfrm>
          </p:grpSpPr>
          <p:grpSp>
            <p:nvGrpSpPr>
              <p:cNvPr id="96" name="Group 95"/>
              <p:cNvGrpSpPr/>
              <p:nvPr/>
            </p:nvGrpSpPr>
            <p:grpSpPr>
              <a:xfrm>
                <a:off x="3532582" y="4443631"/>
                <a:ext cx="204213" cy="519412"/>
                <a:chOff x="4422775" y="2198688"/>
                <a:chExt cx="292100" cy="742950"/>
              </a:xfrm>
              <a:solidFill>
                <a:schemeClr val="accent2"/>
              </a:solidFill>
            </p:grpSpPr>
            <p:sp>
              <p:nvSpPr>
                <p:cNvPr id="98"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Calibri Light"/>
                  </a:endParaRPr>
                </a:p>
              </p:txBody>
            </p:sp>
            <p:sp>
              <p:nvSpPr>
                <p:cNvPr id="146" name="Oval 13"/>
                <p:cNvSpPr>
                  <a:spLocks noChangeArrowheads="1"/>
                </p:cNvSpPr>
                <p:nvPr/>
              </p:nvSpPr>
              <p:spPr bwMode="auto">
                <a:xfrm>
                  <a:off x="4511675" y="2198688"/>
                  <a:ext cx="115888" cy="11588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Calibri Light"/>
                  </a:endParaRPr>
                </a:p>
              </p:txBody>
            </p:sp>
          </p:grpSp>
          <p:sp>
            <p:nvSpPr>
              <p:cNvPr id="97" name="Content Placeholder 2"/>
              <p:cNvSpPr txBox="1"/>
              <p:nvPr/>
            </p:nvSpPr>
            <p:spPr>
              <a:xfrm>
                <a:off x="3730526" y="4352013"/>
                <a:ext cx="1384679" cy="621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5600">
                    <a:solidFill>
                      <a:schemeClr val="accent1"/>
                    </a:solidFill>
                    <a:latin typeface="Lato Regular"/>
                    <a:cs typeface="Lato Regular"/>
                  </a:rPr>
                  <a:t>54%</a:t>
                </a:r>
              </a:p>
            </p:txBody>
          </p:sp>
        </p:grpSp>
        <p:sp>
          <p:nvSpPr>
            <p:cNvPr id="95" name="Title 1"/>
            <p:cNvSpPr txBox="1"/>
            <p:nvPr/>
          </p:nvSpPr>
          <p:spPr>
            <a:xfrm>
              <a:off x="3744929" y="4662277"/>
              <a:ext cx="1370276" cy="49276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a:solidFill>
                    <a:schemeClr val="tx1"/>
                  </a:solidFill>
                  <a:latin typeface="Calibri Light"/>
                  <a:cs typeface="Calibri Light"/>
                </a:rPr>
                <a:t>Male Players</a:t>
              </a:r>
            </a:p>
          </p:txBody>
        </p:sp>
      </p:grpSp>
      <p:sp>
        <p:nvSpPr>
          <p:cNvPr id="47" name="文本框 46">
            <a:extLst>
              <a:ext uri="{FF2B5EF4-FFF2-40B4-BE49-F238E27FC236}">
                <a16:creationId xmlns:a16="http://schemas.microsoft.com/office/drawing/2014/main" id="{0526C83C-735F-7BDE-A54F-34A9B5C2BA54}"/>
              </a:ext>
            </a:extLst>
          </p:cNvPr>
          <p:cNvSpPr txBox="1"/>
          <p:nvPr/>
        </p:nvSpPr>
        <p:spPr>
          <a:xfrm>
            <a:off x="10842089" y="5980837"/>
            <a:ext cx="12192000" cy="2862322"/>
          </a:xfrm>
          <a:prstGeom prst="rect">
            <a:avLst/>
          </a:prstGeom>
          <a:noFill/>
        </p:spPr>
        <p:txBody>
          <a:bodyPr wrap="square">
            <a:spAutoFit/>
          </a:bodyPr>
          <a:lstStyle/>
          <a:p>
            <a:r>
              <a:rPr lang="en-CA" altLang="zh-CN">
                <a:solidFill>
                  <a:srgbClr val="000000"/>
                </a:solidFill>
                <a:effectLst/>
                <a:latin typeface="PingFang SC" panose="020B0400000000000000" pitchFamily="34" charset="-122"/>
                <a:ea typeface="PingFang SC" panose="020B0400000000000000" pitchFamily="34" charset="-122"/>
              </a:rPr>
              <a:t>The pie chart of avatar genders represents the ratio of male to female players choosing their gender at the beginning of the game.</a:t>
            </a:r>
          </a:p>
          <a:p>
            <a:r>
              <a:rPr lang="en-CA" altLang="zh-CN">
                <a:solidFill>
                  <a:srgbClr val="000000"/>
                </a:solidFill>
                <a:latin typeface="PingFang SC" panose="020B0400000000000000" pitchFamily="34" charset="-122"/>
                <a:ea typeface="PingFang SC" panose="020B0400000000000000" pitchFamily="34" charset="-122"/>
              </a:rPr>
              <a:t>As we can see, 46% players choose female, and 54% players choose male.</a:t>
            </a:r>
            <a:endParaRPr lang="en-CA" altLang="zh-CN">
              <a:solidFill>
                <a:srgbClr val="000000"/>
              </a:solidFill>
              <a:effectLst/>
              <a:latin typeface="PingFang SC" panose="020B0400000000000000" pitchFamily="34" charset="-122"/>
              <a:ea typeface="PingFang SC" panose="020B0400000000000000" pitchFamily="34" charset="-122"/>
            </a:endParaRPr>
          </a:p>
        </p:txBody>
      </p:sp>
      <p:pic>
        <p:nvPicPr>
          <p:cNvPr id="4" name="图片 3">
            <a:extLst>
              <a:ext uri="{FF2B5EF4-FFF2-40B4-BE49-F238E27FC236}">
                <a16:creationId xmlns:a16="http://schemas.microsoft.com/office/drawing/2014/main" id="{9B2905FE-3DB3-D409-F095-569F1CFE0A2F}"/>
              </a:ext>
            </a:extLst>
          </p:cNvPr>
          <p:cNvPicPr>
            <a:picLocks noChangeAspect="1"/>
          </p:cNvPicPr>
          <p:nvPr/>
        </p:nvPicPr>
        <p:blipFill>
          <a:blip r:embed="rId2"/>
          <a:stretch>
            <a:fillRect/>
          </a:stretch>
        </p:blipFill>
        <p:spPr>
          <a:xfrm>
            <a:off x="3069124" y="2688652"/>
            <a:ext cx="6282907" cy="7469061"/>
          </a:xfrm>
          <a:prstGeom prst="rect">
            <a:avLst/>
          </a:prstGeom>
        </p:spPr>
      </p:pic>
      <p:pic>
        <p:nvPicPr>
          <p:cNvPr id="49" name="图片 48" descr="背景图案&#10;&#10;低可信度描述已自动生成">
            <a:extLst>
              <a:ext uri="{FF2B5EF4-FFF2-40B4-BE49-F238E27FC236}">
                <a16:creationId xmlns:a16="http://schemas.microsoft.com/office/drawing/2014/main" id="{AF146665-E758-FD23-2740-FDC62EA82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extLst>
      <p:ext uri="{BB962C8B-B14F-4D97-AF65-F5344CB8AC3E}">
        <p14:creationId xmlns:p14="http://schemas.microsoft.com/office/powerpoint/2010/main" val="2513736522"/>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anim calcmode="lin" valueType="num">
                                      <p:cBhvr>
                                        <p:cTn id="8" dur="500" fill="hold"/>
                                        <p:tgtEl>
                                          <p:spTgt spid="210"/>
                                        </p:tgtEl>
                                        <p:attrNameLst>
                                          <p:attrName>ppt_x</p:attrName>
                                        </p:attrNameLst>
                                      </p:cBhvr>
                                      <p:tavLst>
                                        <p:tav tm="0">
                                          <p:val>
                                            <p:strVal val="#ppt_x"/>
                                          </p:val>
                                        </p:tav>
                                        <p:tav tm="100000">
                                          <p:val>
                                            <p:strVal val="#ppt_x"/>
                                          </p:val>
                                        </p:tav>
                                      </p:tavLst>
                                    </p:anim>
                                    <p:anim calcmode="lin" valueType="num">
                                      <p:cBhvr>
                                        <p:cTn id="9" dur="500" fill="hold"/>
                                        <p:tgtEl>
                                          <p:spTgt spid="2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39573" y="488028"/>
            <a:ext cx="20937538" cy="2800767"/>
            <a:chOff x="1739573" y="511491"/>
            <a:chExt cx="20937538" cy="2800767"/>
          </a:xfrm>
        </p:grpSpPr>
        <p:sp>
          <p:nvSpPr>
            <p:cNvPr id="9" name="TextBox 8"/>
            <p:cNvSpPr txBox="1"/>
            <p:nvPr/>
          </p:nvSpPr>
          <p:spPr>
            <a:xfrm>
              <a:off x="1739573" y="511491"/>
              <a:ext cx="20937538" cy="2800767"/>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sz="8800" b="1" err="1">
                  <a:solidFill>
                    <a:schemeClr val="tx2"/>
                  </a:solidFill>
                  <a:latin typeface="Lato Regular"/>
                  <a:cs typeface="Lato Regular"/>
                </a:rPr>
                <a:t>Visualization</a:t>
              </a:r>
              <a:endParaRPr lang="id-ID" sz="8800" b="1">
                <a:solidFill>
                  <a:schemeClr val="tx2"/>
                </a:solidFill>
                <a:latin typeface="Lato Regular"/>
                <a:cs typeface="Lato Regular"/>
              </a:endParaRPr>
            </a:p>
            <a:p>
              <a:pPr algn="ctr"/>
              <a:endParaRPr lang="id-ID" sz="8800" b="1">
                <a:solidFill>
                  <a:schemeClr val="tx2"/>
                </a:solidFill>
                <a:latin typeface="Lato Regular"/>
                <a:cs typeface="Lato Regular"/>
              </a:endParaRPr>
            </a:p>
          </p:txBody>
        </p:sp>
        <p:grpSp>
          <p:nvGrpSpPr>
            <p:cNvPr id="11" name="Group 10"/>
            <p:cNvGrpSpPr/>
            <p:nvPr/>
          </p:nvGrpSpPr>
          <p:grpSpPr>
            <a:xfrm>
              <a:off x="10842089" y="1977406"/>
              <a:ext cx="2738812" cy="73151"/>
              <a:chOff x="1775295" y="2020905"/>
              <a:chExt cx="3631535" cy="45719"/>
            </a:xfrm>
          </p:grpSpPr>
          <p:sp>
            <p:nvSpPr>
              <p:cNvPr id="13" name="Rectangle 12"/>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4" name="Rectangle 13"/>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5" name="Rectangle 14"/>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 name="Rectangle 15"/>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7" name="Rectangle 16"/>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8" name="Rectangle 17"/>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12" name="TextBox 11"/>
            <p:cNvSpPr txBox="1"/>
            <p:nvPr/>
          </p:nvSpPr>
          <p:spPr>
            <a:xfrm>
              <a:off x="1739573" y="2035007"/>
              <a:ext cx="20937538" cy="677108"/>
            </a:xfrm>
            <a:prstGeom prst="rect">
              <a:avLst/>
            </a:prstGeom>
            <a:noFill/>
          </p:spPr>
          <p:txBody>
            <a:bodyPr wrap="square" rtlCol="0">
              <a:spAutoFit/>
            </a:bodyPr>
            <a:lstStyle/>
            <a:p>
              <a:pPr algn="ctr"/>
              <a:r>
                <a:rPr lang="id-ID" sz="3800" err="1">
                  <a:solidFill>
                    <a:schemeClr val="bg1">
                      <a:lumMod val="75000"/>
                    </a:schemeClr>
                  </a:solidFill>
                  <a:latin typeface="Calibri Light"/>
                  <a:cs typeface="Calibri Light"/>
                </a:rPr>
                <a:t>How</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many</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times</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the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player</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want</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to</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make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decisions</a:t>
              </a:r>
              <a:r>
                <a:rPr lang="id-ID" sz="3800">
                  <a:solidFill>
                    <a:schemeClr val="bg1">
                      <a:lumMod val="75000"/>
                    </a:schemeClr>
                  </a:solidFill>
                  <a:latin typeface="Calibri Light"/>
                  <a:cs typeface="Calibri Light"/>
                </a:rPr>
                <a:t> in </a:t>
              </a:r>
              <a:r>
                <a:rPr lang="id-ID" sz="3800" err="1">
                  <a:solidFill>
                    <a:schemeClr val="bg1">
                      <a:lumMod val="75000"/>
                    </a:schemeClr>
                  </a:solidFill>
                  <a:latin typeface="Calibri Light"/>
                  <a:cs typeface="Calibri Light"/>
                </a:rPr>
                <a:t>stacks</a:t>
              </a:r>
              <a:r>
                <a:rPr lang="id-ID" sz="3800">
                  <a:solidFill>
                    <a:schemeClr val="bg1">
                      <a:lumMod val="75000"/>
                    </a:schemeClr>
                  </a:solidFill>
                  <a:latin typeface="Calibri Light"/>
                  <a:cs typeface="Calibri Light"/>
                </a:rPr>
                <a:t>?</a:t>
              </a:r>
              <a:endParaRPr lang="id-ID" sz="3800">
                <a:solidFill>
                  <a:schemeClr val="accent1"/>
                </a:solidFill>
                <a:latin typeface="Calibri Light"/>
                <a:cs typeface="Calibri Light"/>
              </a:endParaRPr>
            </a:p>
          </p:txBody>
        </p:sp>
      </p:grpSp>
      <p:sp>
        <p:nvSpPr>
          <p:cNvPr id="20" name="TextBox 19"/>
          <p:cNvSpPr txBox="1"/>
          <p:nvPr/>
        </p:nvSpPr>
        <p:spPr>
          <a:xfrm>
            <a:off x="11713852" y="6257835"/>
            <a:ext cx="11070343" cy="1754326"/>
          </a:xfrm>
          <a:prstGeom prst="rect">
            <a:avLst/>
          </a:prstGeom>
          <a:noFill/>
        </p:spPr>
        <p:txBody>
          <a:bodyPr wrap="square" rtlCol="0">
            <a:spAutoFit/>
          </a:bodyPr>
          <a:lstStyle/>
          <a:p>
            <a:r>
              <a:rPr lang="en-CA" altLang="zh-CN"/>
              <a:t>It is a </a:t>
            </a:r>
            <a:r>
              <a:rPr lang="en-CA" altLang="zh-CN" b="1"/>
              <a:t>left-skewed</a:t>
            </a:r>
            <a:r>
              <a:rPr lang="en-CA" altLang="zh-CN"/>
              <a:t> distributed image, and its density is maximum when making the decision between 90 and 110 times.</a:t>
            </a:r>
          </a:p>
        </p:txBody>
      </p:sp>
      <p:pic>
        <p:nvPicPr>
          <p:cNvPr id="19" name="图片 18">
            <a:extLst>
              <a:ext uri="{FF2B5EF4-FFF2-40B4-BE49-F238E27FC236}">
                <a16:creationId xmlns:a16="http://schemas.microsoft.com/office/drawing/2014/main" id="{02F04533-B3B9-D82F-B33F-2AC7B32217F8}"/>
              </a:ext>
            </a:extLst>
          </p:cNvPr>
          <p:cNvPicPr>
            <a:picLocks noChangeAspect="1"/>
          </p:cNvPicPr>
          <p:nvPr/>
        </p:nvPicPr>
        <p:blipFill>
          <a:blip r:embed="rId2"/>
          <a:stretch>
            <a:fillRect/>
          </a:stretch>
        </p:blipFill>
        <p:spPr>
          <a:xfrm>
            <a:off x="1739573" y="3949694"/>
            <a:ext cx="8592479" cy="7083876"/>
          </a:xfrm>
          <a:prstGeom prst="rect">
            <a:avLst/>
          </a:prstGeom>
        </p:spPr>
      </p:pic>
      <p:pic>
        <p:nvPicPr>
          <p:cNvPr id="21" name="图片 20" descr="背景图案&#10;&#10;低可信度描述已自动生成">
            <a:extLst>
              <a:ext uri="{FF2B5EF4-FFF2-40B4-BE49-F238E27FC236}">
                <a16:creationId xmlns:a16="http://schemas.microsoft.com/office/drawing/2014/main" id="{05484421-1E91-3262-5E34-C66CD083A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extLst>
      <p:ext uri="{BB962C8B-B14F-4D97-AF65-F5344CB8AC3E}">
        <p14:creationId xmlns:p14="http://schemas.microsoft.com/office/powerpoint/2010/main" val="323365252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3708640" y="8314688"/>
            <a:ext cx="1122377" cy="590895"/>
          </a:xfrm>
          <a:prstGeom prst="rect">
            <a:avLst/>
          </a:prstGeom>
        </p:spPr>
        <p:txBody>
          <a:bodyPr wrap="none" lIns="219419" tIns="109710" rIns="219419" bIns="109710">
            <a:spAutoFit/>
          </a:bodyPr>
          <a:lstStyle/>
          <a:p>
            <a:r>
              <a:rPr lang="en-US" sz="2400">
                <a:solidFill>
                  <a:schemeClr val="bg1"/>
                </a:solidFill>
                <a:latin typeface="Lato Regular"/>
                <a:ea typeface="Open Sans Light" panose="020B0306030504020204" pitchFamily="34" charset="0"/>
                <a:cs typeface="Lato Regular"/>
              </a:rPr>
              <a:t>Male</a:t>
            </a:r>
            <a:endParaRPr lang="bg-BG" sz="2400">
              <a:solidFill>
                <a:schemeClr val="bg1"/>
              </a:solidFill>
              <a:latin typeface="Lato Regular"/>
              <a:cs typeface="Lato Regular"/>
            </a:endParaRPr>
          </a:p>
        </p:txBody>
      </p:sp>
      <p:sp>
        <p:nvSpPr>
          <p:cNvPr id="114" name="Rectangle 113"/>
          <p:cNvSpPr/>
          <p:nvPr/>
        </p:nvSpPr>
        <p:spPr>
          <a:xfrm>
            <a:off x="9057840" y="8286621"/>
            <a:ext cx="1416606" cy="590895"/>
          </a:xfrm>
          <a:prstGeom prst="rect">
            <a:avLst/>
          </a:prstGeom>
        </p:spPr>
        <p:txBody>
          <a:bodyPr wrap="none" lIns="219419" tIns="109710" rIns="219419" bIns="109710">
            <a:spAutoFit/>
          </a:bodyPr>
          <a:lstStyle/>
          <a:p>
            <a:r>
              <a:rPr lang="en-US" sz="2400">
                <a:solidFill>
                  <a:schemeClr val="bg1"/>
                </a:solidFill>
                <a:latin typeface="Lato Regular"/>
                <a:ea typeface="Open Sans Light" panose="020B0306030504020204" pitchFamily="34" charset="0"/>
                <a:cs typeface="Lato Regular"/>
              </a:rPr>
              <a:t>Female</a:t>
            </a:r>
            <a:endParaRPr lang="bg-BG" sz="2400">
              <a:solidFill>
                <a:schemeClr val="bg1"/>
              </a:solidFill>
              <a:latin typeface="Lato Regular"/>
              <a:cs typeface="Lato Regular"/>
            </a:endParaRPr>
          </a:p>
        </p:txBody>
      </p:sp>
      <p:grpSp>
        <p:nvGrpSpPr>
          <p:cNvPr id="127" name="Group 18"/>
          <p:cNvGrpSpPr>
            <a:grpSpLocks noChangeAspect="1"/>
          </p:cNvGrpSpPr>
          <p:nvPr/>
        </p:nvGrpSpPr>
        <p:grpSpPr bwMode="auto">
          <a:xfrm flipH="1">
            <a:off x="16924105" y="4940271"/>
            <a:ext cx="330662" cy="621429"/>
            <a:chOff x="3241" y="1291"/>
            <a:chExt cx="421" cy="791"/>
          </a:xfrm>
          <a:solidFill>
            <a:schemeClr val="accent3"/>
          </a:solidFill>
        </p:grpSpPr>
        <p:sp>
          <p:nvSpPr>
            <p:cNvPr id="128" name="Freeform 19"/>
            <p:cNvSpPr/>
            <p:nvPr/>
          </p:nvSpPr>
          <p:spPr bwMode="auto">
            <a:xfrm>
              <a:off x="3241" y="1432"/>
              <a:ext cx="421" cy="650"/>
            </a:xfrm>
            <a:custGeom>
              <a:avLst/>
              <a:gdLst>
                <a:gd name="T0" fmla="*/ 113 w 175"/>
                <a:gd name="T1" fmla="*/ 0 h 273"/>
                <a:gd name="T2" fmla="*/ 148 w 175"/>
                <a:gd name="T3" fmla="*/ 24 h 273"/>
                <a:gd name="T4" fmla="*/ 171 w 175"/>
                <a:gd name="T5" fmla="*/ 99 h 273"/>
                <a:gd name="T6" fmla="*/ 150 w 175"/>
                <a:gd name="T7" fmla="*/ 106 h 273"/>
                <a:gd name="T8" fmla="*/ 129 w 175"/>
                <a:gd name="T9" fmla="*/ 37 h 273"/>
                <a:gd name="T10" fmla="*/ 117 w 175"/>
                <a:gd name="T11" fmla="*/ 37 h 273"/>
                <a:gd name="T12" fmla="*/ 152 w 175"/>
                <a:gd name="T13" fmla="*/ 160 h 273"/>
                <a:gd name="T14" fmla="*/ 119 w 175"/>
                <a:gd name="T15" fmla="*/ 160 h 273"/>
                <a:gd name="T16" fmla="*/ 119 w 175"/>
                <a:gd name="T17" fmla="*/ 256 h 273"/>
                <a:gd name="T18" fmla="*/ 94 w 175"/>
                <a:gd name="T19" fmla="*/ 256 h 273"/>
                <a:gd name="T20" fmla="*/ 94 w 175"/>
                <a:gd name="T21" fmla="*/ 160 h 273"/>
                <a:gd name="T22" fmla="*/ 81 w 175"/>
                <a:gd name="T23" fmla="*/ 160 h 273"/>
                <a:gd name="T24" fmla="*/ 81 w 175"/>
                <a:gd name="T25" fmla="*/ 256 h 273"/>
                <a:gd name="T26" fmla="*/ 57 w 175"/>
                <a:gd name="T27" fmla="*/ 256 h 273"/>
                <a:gd name="T28" fmla="*/ 57 w 175"/>
                <a:gd name="T29" fmla="*/ 160 h 273"/>
                <a:gd name="T30" fmla="*/ 23 w 175"/>
                <a:gd name="T31" fmla="*/ 160 h 273"/>
                <a:gd name="T32" fmla="*/ 58 w 175"/>
                <a:gd name="T33" fmla="*/ 37 h 273"/>
                <a:gd name="T34" fmla="*/ 46 w 175"/>
                <a:gd name="T35" fmla="*/ 37 h 273"/>
                <a:gd name="T36" fmla="*/ 26 w 175"/>
                <a:gd name="T37" fmla="*/ 107 h 273"/>
                <a:gd name="T38" fmla="*/ 5 w 175"/>
                <a:gd name="T39" fmla="*/ 99 h 273"/>
                <a:gd name="T40" fmla="*/ 28 w 175"/>
                <a:gd name="T41" fmla="*/ 24 h 273"/>
                <a:gd name="T42" fmla="*/ 60 w 175"/>
                <a:gd name="T43" fmla="*/ 0 h 273"/>
                <a:gd name="T44" fmla="*/ 113 w 175"/>
                <a:gd name="T4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273">
                  <a:moveTo>
                    <a:pt x="113" y="0"/>
                  </a:moveTo>
                  <a:cubicBezTo>
                    <a:pt x="131" y="0"/>
                    <a:pt x="145" y="15"/>
                    <a:pt x="148" y="24"/>
                  </a:cubicBezTo>
                  <a:cubicBezTo>
                    <a:pt x="171" y="99"/>
                    <a:pt x="171" y="99"/>
                    <a:pt x="171" y="99"/>
                  </a:cubicBezTo>
                  <a:cubicBezTo>
                    <a:pt x="175" y="115"/>
                    <a:pt x="154" y="122"/>
                    <a:pt x="150" y="106"/>
                  </a:cubicBezTo>
                  <a:cubicBezTo>
                    <a:pt x="129" y="37"/>
                    <a:pt x="129" y="37"/>
                    <a:pt x="129" y="37"/>
                  </a:cubicBezTo>
                  <a:cubicBezTo>
                    <a:pt x="117" y="37"/>
                    <a:pt x="117" y="37"/>
                    <a:pt x="117" y="37"/>
                  </a:cubicBezTo>
                  <a:cubicBezTo>
                    <a:pt x="152" y="160"/>
                    <a:pt x="152" y="160"/>
                    <a:pt x="152" y="160"/>
                  </a:cubicBezTo>
                  <a:cubicBezTo>
                    <a:pt x="119" y="160"/>
                    <a:pt x="119" y="160"/>
                    <a:pt x="119" y="160"/>
                  </a:cubicBezTo>
                  <a:cubicBezTo>
                    <a:pt x="119" y="256"/>
                    <a:pt x="119" y="256"/>
                    <a:pt x="119" y="256"/>
                  </a:cubicBezTo>
                  <a:cubicBezTo>
                    <a:pt x="119" y="273"/>
                    <a:pt x="94" y="273"/>
                    <a:pt x="94" y="256"/>
                  </a:cubicBezTo>
                  <a:cubicBezTo>
                    <a:pt x="94" y="160"/>
                    <a:pt x="94" y="160"/>
                    <a:pt x="94" y="160"/>
                  </a:cubicBezTo>
                  <a:cubicBezTo>
                    <a:pt x="81" y="160"/>
                    <a:pt x="81" y="160"/>
                    <a:pt x="81" y="160"/>
                  </a:cubicBezTo>
                  <a:cubicBezTo>
                    <a:pt x="81" y="256"/>
                    <a:pt x="81" y="256"/>
                    <a:pt x="81" y="256"/>
                  </a:cubicBezTo>
                  <a:cubicBezTo>
                    <a:pt x="81" y="273"/>
                    <a:pt x="57" y="273"/>
                    <a:pt x="57" y="256"/>
                  </a:cubicBezTo>
                  <a:cubicBezTo>
                    <a:pt x="57" y="160"/>
                    <a:pt x="57" y="160"/>
                    <a:pt x="57" y="160"/>
                  </a:cubicBezTo>
                  <a:cubicBezTo>
                    <a:pt x="23" y="160"/>
                    <a:pt x="23" y="160"/>
                    <a:pt x="23" y="160"/>
                  </a:cubicBezTo>
                  <a:cubicBezTo>
                    <a:pt x="58" y="37"/>
                    <a:pt x="58" y="37"/>
                    <a:pt x="58" y="37"/>
                  </a:cubicBezTo>
                  <a:cubicBezTo>
                    <a:pt x="46" y="37"/>
                    <a:pt x="46" y="37"/>
                    <a:pt x="46" y="37"/>
                  </a:cubicBezTo>
                  <a:cubicBezTo>
                    <a:pt x="26" y="107"/>
                    <a:pt x="26" y="107"/>
                    <a:pt x="26" y="107"/>
                  </a:cubicBezTo>
                  <a:cubicBezTo>
                    <a:pt x="21" y="122"/>
                    <a:pt x="0" y="116"/>
                    <a:pt x="5" y="99"/>
                  </a:cubicBezTo>
                  <a:cubicBezTo>
                    <a:pt x="28" y="24"/>
                    <a:pt x="28" y="24"/>
                    <a:pt x="28" y="24"/>
                  </a:cubicBezTo>
                  <a:cubicBezTo>
                    <a:pt x="30" y="15"/>
                    <a:pt x="41" y="0"/>
                    <a:pt x="60" y="0"/>
                  </a:cubicBezTo>
                  <a:cubicBezTo>
                    <a:pt x="113" y="0"/>
                    <a:pt x="113" y="0"/>
                    <a:pt x="1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bg-BG">
                <a:latin typeface="Calibri Light"/>
              </a:endParaRPr>
            </a:p>
          </p:txBody>
        </p:sp>
        <p:sp>
          <p:nvSpPr>
            <p:cNvPr id="129" name="Oval 20"/>
            <p:cNvSpPr>
              <a:spLocks noChangeArrowheads="1"/>
            </p:cNvSpPr>
            <p:nvPr/>
          </p:nvSpPr>
          <p:spPr bwMode="auto">
            <a:xfrm>
              <a:off x="3388" y="1291"/>
              <a:ext cx="127" cy="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bg-BG">
                <a:latin typeface="Calibri Light"/>
              </a:endParaRPr>
            </a:p>
          </p:txBody>
        </p:sp>
      </p:grpSp>
      <p:grpSp>
        <p:nvGrpSpPr>
          <p:cNvPr id="400" name="Group 399"/>
          <p:cNvGrpSpPr/>
          <p:nvPr/>
        </p:nvGrpSpPr>
        <p:grpSpPr>
          <a:xfrm>
            <a:off x="1548237" y="3822080"/>
            <a:ext cx="16776921" cy="8905830"/>
            <a:chOff x="9320045" y="3668325"/>
            <a:chExt cx="16776921" cy="8905830"/>
          </a:xfrm>
        </p:grpSpPr>
        <p:sp>
          <p:nvSpPr>
            <p:cNvPr id="401" name="Subtitle 2"/>
            <p:cNvSpPr txBox="1"/>
            <p:nvPr/>
          </p:nvSpPr>
          <p:spPr>
            <a:xfrm>
              <a:off x="12793255" y="7755554"/>
              <a:ext cx="13303711" cy="4818601"/>
            </a:xfrm>
            <a:prstGeom prst="rect">
              <a:avLst/>
            </a:prstGeom>
          </p:spPr>
          <p:txBody>
            <a:bodyPr vert="horz" lIns="243797" tIns="121899" rIns="243797" bIns="12189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just">
                <a:lnSpc>
                  <a:spcPct val="130000"/>
                </a:lnSpc>
                <a:buNone/>
              </a:pPr>
              <a:r>
                <a:rPr lang="en-CA" altLang="zh-CN"/>
                <a:t>Bar chart for clicking epilogue based on avatar gender shows that if difference is positive, it means progress; if difference is negative, it means regression. The colour represents the different genders, and x represents the number of times the ending was clicked. The fewer the number of clicks to see the ending, the more people progress. We can see that the proportion of men is larger among those who progress.</a:t>
              </a:r>
            </a:p>
            <a:p>
              <a:pPr marL="0" indent="0" algn="just">
                <a:lnSpc>
                  <a:spcPct val="130000"/>
                </a:lnSpc>
                <a:buNone/>
              </a:pPr>
              <a:r>
                <a:rPr lang="en-US" sz="2400">
                  <a:latin typeface="Calibri Light"/>
                  <a:cs typeface="Lato Regular"/>
                </a:rPr>
                <a:t>. </a:t>
              </a:r>
            </a:p>
          </p:txBody>
        </p:sp>
        <p:sp>
          <p:nvSpPr>
            <p:cNvPr id="402" name="Subtitle 2"/>
            <p:cNvSpPr txBox="1"/>
            <p:nvPr/>
          </p:nvSpPr>
          <p:spPr>
            <a:xfrm>
              <a:off x="9320045" y="3668325"/>
              <a:ext cx="12995458" cy="1100299"/>
            </a:xfrm>
            <a:prstGeom prst="rect">
              <a:avLst/>
            </a:prstGeom>
          </p:spPr>
          <p:txBody>
            <a:bodyPr vert="horz" lIns="243797" tIns="121899" rIns="243797" bIns="12189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120000"/>
                </a:lnSpc>
                <a:buNone/>
              </a:pPr>
              <a:endParaRPr lang="en-US" sz="2900" b="1">
                <a:latin typeface="Lato Regular"/>
                <a:cs typeface="Lato Regular"/>
              </a:endParaRPr>
            </a:p>
          </p:txBody>
        </p:sp>
      </p:grpSp>
      <p:grpSp>
        <p:nvGrpSpPr>
          <p:cNvPr id="407" name="Group 13"/>
          <p:cNvGrpSpPr>
            <a:grpSpLocks noChangeAspect="1"/>
          </p:cNvGrpSpPr>
          <p:nvPr/>
        </p:nvGrpSpPr>
        <p:grpSpPr bwMode="auto">
          <a:xfrm flipH="1">
            <a:off x="16976035" y="5643621"/>
            <a:ext cx="226803" cy="524199"/>
            <a:chOff x="3696" y="1271"/>
            <a:chExt cx="338" cy="781"/>
          </a:xfrm>
          <a:solidFill>
            <a:schemeClr val="accent2"/>
          </a:solidFill>
        </p:grpSpPr>
        <p:sp>
          <p:nvSpPr>
            <p:cNvPr id="408" name="Oval 14"/>
            <p:cNvSpPr>
              <a:spLocks noChangeArrowheads="1"/>
            </p:cNvSpPr>
            <p:nvPr/>
          </p:nvSpPr>
          <p:spPr bwMode="auto">
            <a:xfrm>
              <a:off x="3800" y="1271"/>
              <a:ext cx="130" cy="1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bg-BG">
                <a:latin typeface="Calibri Light"/>
              </a:endParaRPr>
            </a:p>
          </p:txBody>
        </p:sp>
        <p:sp>
          <p:nvSpPr>
            <p:cNvPr id="409" name="Freeform 15"/>
            <p:cNvSpPr/>
            <p:nvPr/>
          </p:nvSpPr>
          <p:spPr bwMode="auto">
            <a:xfrm>
              <a:off x="3696" y="1412"/>
              <a:ext cx="338" cy="640"/>
            </a:xfrm>
            <a:custGeom>
              <a:avLst/>
              <a:gdLst>
                <a:gd name="T0" fmla="*/ 34 w 140"/>
                <a:gd name="T1" fmla="*/ 254 h 269"/>
                <a:gd name="T2" fmla="*/ 49 w 140"/>
                <a:gd name="T3" fmla="*/ 269 h 269"/>
                <a:gd name="T4" fmla="*/ 64 w 140"/>
                <a:gd name="T5" fmla="*/ 254 h 269"/>
                <a:gd name="T6" fmla="*/ 64 w 140"/>
                <a:gd name="T7" fmla="*/ 128 h 269"/>
                <a:gd name="T8" fmla="*/ 76 w 140"/>
                <a:gd name="T9" fmla="*/ 128 h 269"/>
                <a:gd name="T10" fmla="*/ 76 w 140"/>
                <a:gd name="T11" fmla="*/ 254 h 269"/>
                <a:gd name="T12" fmla="*/ 91 w 140"/>
                <a:gd name="T13" fmla="*/ 269 h 269"/>
                <a:gd name="T14" fmla="*/ 106 w 140"/>
                <a:gd name="T15" fmla="*/ 254 h 269"/>
                <a:gd name="T16" fmla="*/ 106 w 140"/>
                <a:gd name="T17" fmla="*/ 37 h 269"/>
                <a:gd name="T18" fmla="*/ 119 w 140"/>
                <a:gd name="T19" fmla="*/ 37 h 269"/>
                <a:gd name="T20" fmla="*/ 119 w 140"/>
                <a:gd name="T21" fmla="*/ 117 h 269"/>
                <a:gd name="T22" fmla="*/ 140 w 140"/>
                <a:gd name="T23" fmla="*/ 117 h 269"/>
                <a:gd name="T24" fmla="*/ 140 w 140"/>
                <a:gd name="T25" fmla="*/ 36 h 269"/>
                <a:gd name="T26" fmla="*/ 105 w 140"/>
                <a:gd name="T27" fmla="*/ 0 h 269"/>
                <a:gd name="T28" fmla="*/ 34 w 140"/>
                <a:gd name="T29" fmla="*/ 0 h 269"/>
                <a:gd name="T30" fmla="*/ 0 w 140"/>
                <a:gd name="T31" fmla="*/ 35 h 269"/>
                <a:gd name="T32" fmla="*/ 0 w 140"/>
                <a:gd name="T33" fmla="*/ 117 h 269"/>
                <a:gd name="T34" fmla="*/ 21 w 140"/>
                <a:gd name="T35" fmla="*/ 117 h 269"/>
                <a:gd name="T36" fmla="*/ 21 w 140"/>
                <a:gd name="T37" fmla="*/ 37 h 269"/>
                <a:gd name="T38" fmla="*/ 34 w 140"/>
                <a:gd name="T39" fmla="*/ 37 h 269"/>
                <a:gd name="T40" fmla="*/ 34 w 140"/>
                <a:gd name="T41" fmla="*/ 25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9">
                  <a:moveTo>
                    <a:pt x="34" y="254"/>
                  </a:moveTo>
                  <a:cubicBezTo>
                    <a:pt x="34" y="263"/>
                    <a:pt x="40" y="269"/>
                    <a:pt x="49" y="269"/>
                  </a:cubicBezTo>
                  <a:cubicBezTo>
                    <a:pt x="57" y="269"/>
                    <a:pt x="64" y="263"/>
                    <a:pt x="64" y="254"/>
                  </a:cubicBezTo>
                  <a:cubicBezTo>
                    <a:pt x="64" y="128"/>
                    <a:pt x="64" y="128"/>
                    <a:pt x="64" y="128"/>
                  </a:cubicBezTo>
                  <a:cubicBezTo>
                    <a:pt x="76" y="128"/>
                    <a:pt x="76" y="128"/>
                    <a:pt x="76" y="128"/>
                  </a:cubicBezTo>
                  <a:cubicBezTo>
                    <a:pt x="76" y="254"/>
                    <a:pt x="76" y="254"/>
                    <a:pt x="76" y="254"/>
                  </a:cubicBezTo>
                  <a:cubicBezTo>
                    <a:pt x="76" y="263"/>
                    <a:pt x="83" y="269"/>
                    <a:pt x="91" y="269"/>
                  </a:cubicBezTo>
                  <a:cubicBezTo>
                    <a:pt x="100" y="269"/>
                    <a:pt x="106" y="263"/>
                    <a:pt x="106" y="254"/>
                  </a:cubicBezTo>
                  <a:cubicBezTo>
                    <a:pt x="106" y="37"/>
                    <a:pt x="106" y="37"/>
                    <a:pt x="106" y="37"/>
                  </a:cubicBezTo>
                  <a:cubicBezTo>
                    <a:pt x="119" y="37"/>
                    <a:pt x="119" y="37"/>
                    <a:pt x="119" y="37"/>
                  </a:cubicBezTo>
                  <a:cubicBezTo>
                    <a:pt x="119" y="117"/>
                    <a:pt x="119" y="117"/>
                    <a:pt x="119" y="117"/>
                  </a:cubicBezTo>
                  <a:cubicBezTo>
                    <a:pt x="119" y="133"/>
                    <a:pt x="140" y="133"/>
                    <a:pt x="140" y="117"/>
                  </a:cubicBezTo>
                  <a:cubicBezTo>
                    <a:pt x="140" y="36"/>
                    <a:pt x="140" y="36"/>
                    <a:pt x="140" y="36"/>
                  </a:cubicBezTo>
                  <a:cubicBezTo>
                    <a:pt x="140" y="18"/>
                    <a:pt x="126" y="0"/>
                    <a:pt x="105" y="0"/>
                  </a:cubicBezTo>
                  <a:cubicBezTo>
                    <a:pt x="34" y="0"/>
                    <a:pt x="34" y="0"/>
                    <a:pt x="34" y="0"/>
                  </a:cubicBezTo>
                  <a:cubicBezTo>
                    <a:pt x="15" y="0"/>
                    <a:pt x="0" y="16"/>
                    <a:pt x="0" y="35"/>
                  </a:cubicBezTo>
                  <a:cubicBezTo>
                    <a:pt x="0" y="117"/>
                    <a:pt x="0" y="117"/>
                    <a:pt x="0" y="117"/>
                  </a:cubicBezTo>
                  <a:cubicBezTo>
                    <a:pt x="0" y="133"/>
                    <a:pt x="21" y="133"/>
                    <a:pt x="21" y="117"/>
                  </a:cubicBezTo>
                  <a:cubicBezTo>
                    <a:pt x="21" y="37"/>
                    <a:pt x="21" y="37"/>
                    <a:pt x="21" y="37"/>
                  </a:cubicBezTo>
                  <a:cubicBezTo>
                    <a:pt x="34" y="37"/>
                    <a:pt x="34" y="37"/>
                    <a:pt x="34" y="37"/>
                  </a:cubicBezTo>
                  <a:cubicBezTo>
                    <a:pt x="34" y="254"/>
                    <a:pt x="34" y="254"/>
                    <a:pt x="34"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bg-BG">
                <a:latin typeface="Calibri Light"/>
              </a:endParaRPr>
            </a:p>
          </p:txBody>
        </p:sp>
      </p:grpSp>
      <p:grpSp>
        <p:nvGrpSpPr>
          <p:cNvPr id="158" name="Group 157"/>
          <p:cNvGrpSpPr/>
          <p:nvPr/>
        </p:nvGrpSpPr>
        <p:grpSpPr>
          <a:xfrm>
            <a:off x="1739573" y="488028"/>
            <a:ext cx="20937538" cy="2200624"/>
            <a:chOff x="1739573" y="511491"/>
            <a:chExt cx="20937538" cy="2200624"/>
          </a:xfrm>
        </p:grpSpPr>
        <p:sp>
          <p:nvSpPr>
            <p:cNvPr id="159" name="TextBox 158"/>
            <p:cNvSpPr txBox="1"/>
            <p:nvPr/>
          </p:nvSpPr>
          <p:spPr>
            <a:xfrm>
              <a:off x="1739573" y="511491"/>
              <a:ext cx="20937538" cy="1446550"/>
            </a:xfrm>
            <a:prstGeom prst="rect">
              <a:avLst/>
            </a:prstGeom>
            <a:noFill/>
          </p:spPr>
          <p:txBody>
            <a:bodyPr wrap="square" rtlCol="0">
              <a:spAutoFit/>
            </a:bodyPr>
            <a:lstStyle/>
            <a:p>
              <a:pPr algn="ctr"/>
              <a:r>
                <a:rPr lang="id-ID" sz="8800" b="1">
                  <a:solidFill>
                    <a:schemeClr val="tx2"/>
                  </a:solidFill>
                  <a:latin typeface="Lato Regular"/>
                  <a:cs typeface="Lato Regular"/>
                </a:rPr>
                <a:t>Data </a:t>
              </a:r>
              <a:r>
                <a:rPr lang="id-ID" sz="8800" b="1" err="1">
                  <a:solidFill>
                    <a:schemeClr val="tx2"/>
                  </a:solidFill>
                  <a:latin typeface="Lato Regular"/>
                  <a:cs typeface="Lato Regular"/>
                </a:rPr>
                <a:t>Visualization</a:t>
              </a:r>
              <a:endParaRPr lang="id-ID" sz="8800" b="1">
                <a:solidFill>
                  <a:schemeClr val="tx2"/>
                </a:solidFill>
                <a:latin typeface="Lato Regular"/>
                <a:cs typeface="Lato Regular"/>
              </a:endParaRPr>
            </a:p>
          </p:txBody>
        </p:sp>
        <p:grpSp>
          <p:nvGrpSpPr>
            <p:cNvPr id="160" name="Group 159"/>
            <p:cNvGrpSpPr/>
            <p:nvPr/>
          </p:nvGrpSpPr>
          <p:grpSpPr>
            <a:xfrm>
              <a:off x="10842089" y="1977406"/>
              <a:ext cx="2738812" cy="73151"/>
              <a:chOff x="1775295" y="2020905"/>
              <a:chExt cx="3631535" cy="45719"/>
            </a:xfrm>
          </p:grpSpPr>
          <p:sp>
            <p:nvSpPr>
              <p:cNvPr id="162" name="Rectangle 161"/>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3" name="Rectangle 162"/>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4" name="Rectangle 163"/>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5" name="Rectangle 164"/>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6" name="Rectangle 165"/>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sp>
            <p:nvSpPr>
              <p:cNvPr id="167" name="Rectangle 166"/>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a:latin typeface="Calibri Light"/>
                </a:endParaRPr>
              </a:p>
            </p:txBody>
          </p:sp>
        </p:grpSp>
        <p:sp>
          <p:nvSpPr>
            <p:cNvPr id="161" name="TextBox 160"/>
            <p:cNvSpPr txBox="1"/>
            <p:nvPr/>
          </p:nvSpPr>
          <p:spPr>
            <a:xfrm>
              <a:off x="1739573" y="2035007"/>
              <a:ext cx="20937538" cy="677108"/>
            </a:xfrm>
            <a:prstGeom prst="rect">
              <a:avLst/>
            </a:prstGeom>
            <a:noFill/>
          </p:spPr>
          <p:txBody>
            <a:bodyPr wrap="square" rtlCol="0">
              <a:spAutoFit/>
            </a:bodyPr>
            <a:lstStyle/>
            <a:p>
              <a:pPr algn="ctr"/>
              <a:r>
                <a:rPr lang="id-ID" sz="3800">
                  <a:solidFill>
                    <a:schemeClr val="bg1">
                      <a:lumMod val="75000"/>
                    </a:schemeClr>
                  </a:solidFill>
                  <a:latin typeface="Calibri Light"/>
                  <a:cs typeface="Calibri Light"/>
                </a:rPr>
                <a:t>Bar </a:t>
              </a:r>
              <a:r>
                <a:rPr lang="id-ID" sz="3800" err="1">
                  <a:solidFill>
                    <a:schemeClr val="bg1">
                      <a:lumMod val="75000"/>
                    </a:schemeClr>
                  </a:solidFill>
                  <a:latin typeface="Calibri Light"/>
                  <a:cs typeface="Calibri Light"/>
                </a:rPr>
                <a:t>chart</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for</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clicking</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epilogue</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based</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on</a:t>
              </a:r>
              <a:r>
                <a:rPr lang="id-ID" sz="3800">
                  <a:solidFill>
                    <a:schemeClr val="bg1">
                      <a:lumMod val="75000"/>
                    </a:schemeClr>
                  </a:solidFill>
                  <a:latin typeface="Calibri Light"/>
                  <a:cs typeface="Calibri Light"/>
                </a:rPr>
                <a:t> </a:t>
              </a:r>
              <a:r>
                <a:rPr lang="id-ID" sz="3800" err="1">
                  <a:solidFill>
                    <a:schemeClr val="bg1">
                      <a:lumMod val="75000"/>
                    </a:schemeClr>
                  </a:solidFill>
                  <a:latin typeface="Calibri Light"/>
                  <a:cs typeface="Calibri Light"/>
                </a:rPr>
                <a:t>avatar</a:t>
              </a:r>
              <a:r>
                <a:rPr lang="id-ID" sz="3800">
                  <a:solidFill>
                    <a:schemeClr val="bg1">
                      <a:lumMod val="75000"/>
                    </a:schemeClr>
                  </a:solidFill>
                  <a:latin typeface="Calibri Light"/>
                  <a:cs typeface="Calibri Light"/>
                </a:rPr>
                <a:t> gender</a:t>
              </a:r>
              <a:endParaRPr lang="id-ID" sz="3800">
                <a:solidFill>
                  <a:schemeClr val="accent1"/>
                </a:solidFill>
                <a:latin typeface="Calibri Light"/>
                <a:cs typeface="Calibri Light"/>
              </a:endParaRPr>
            </a:p>
          </p:txBody>
        </p:sp>
      </p:grpSp>
      <p:pic>
        <p:nvPicPr>
          <p:cNvPr id="3" name="图片 2">
            <a:extLst>
              <a:ext uri="{FF2B5EF4-FFF2-40B4-BE49-F238E27FC236}">
                <a16:creationId xmlns:a16="http://schemas.microsoft.com/office/drawing/2014/main" id="{F3CCC685-15B9-3240-935E-67E6986709B2}"/>
              </a:ext>
            </a:extLst>
          </p:cNvPr>
          <p:cNvPicPr>
            <a:picLocks noChangeAspect="1"/>
          </p:cNvPicPr>
          <p:nvPr/>
        </p:nvPicPr>
        <p:blipFill>
          <a:blip r:embed="rId2"/>
          <a:stretch>
            <a:fillRect/>
          </a:stretch>
        </p:blipFill>
        <p:spPr>
          <a:xfrm>
            <a:off x="5021447" y="3507962"/>
            <a:ext cx="12261687" cy="4087229"/>
          </a:xfrm>
          <a:prstGeom prst="rect">
            <a:avLst/>
          </a:prstGeom>
        </p:spPr>
      </p:pic>
      <p:pic>
        <p:nvPicPr>
          <p:cNvPr id="24" name="图片 23" descr="背景图案&#10;&#10;低可信度描述已自动生成">
            <a:extLst>
              <a:ext uri="{FF2B5EF4-FFF2-40B4-BE49-F238E27FC236}">
                <a16:creationId xmlns:a16="http://schemas.microsoft.com/office/drawing/2014/main" id="{C3AAF0A1-23EA-9299-1E20-042391227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44" y="12754865"/>
            <a:ext cx="3060218" cy="574762"/>
          </a:xfrm>
          <a:prstGeom prst="rect">
            <a:avLst/>
          </a:prstGeom>
        </p:spPr>
      </p:pic>
    </p:spTree>
    <p:extLst>
      <p:ext uri="{BB962C8B-B14F-4D97-AF65-F5344CB8AC3E}">
        <p14:creationId xmlns:p14="http://schemas.microsoft.com/office/powerpoint/2010/main" val="3405817025"/>
      </p:ext>
    </p:extLst>
  </p:cSld>
  <p:clrMapOvr>
    <a:masterClrMapping/>
  </p:clrMapOvr>
  <mc:AlternateContent xmlns:mc="http://schemas.openxmlformats.org/markup-compatibility/2006" xmlns:p14="http://schemas.microsoft.com/office/powerpoint/2010/main">
    <mc:Choice Requires="p14">
      <p:transition spd="slow" p14:dur="1600" advClick="0" advTm="3000">
        <p14:conveyor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anim calcmode="lin" valueType="num">
                                      <p:cBhvr>
                                        <p:cTn id="8" dur="500" fill="hold"/>
                                        <p:tgtEl>
                                          <p:spTgt spid="158"/>
                                        </p:tgtEl>
                                        <p:attrNameLst>
                                          <p:attrName>ppt_x</p:attrName>
                                        </p:attrNameLst>
                                      </p:cBhvr>
                                      <p:tavLst>
                                        <p:tav tm="0">
                                          <p:val>
                                            <p:strVal val="#ppt_x"/>
                                          </p:val>
                                        </p:tav>
                                        <p:tav tm="100000">
                                          <p:val>
                                            <p:strVal val="#ppt_x"/>
                                          </p:val>
                                        </p:tav>
                                      </p:tavLst>
                                    </p:anim>
                                    <p:anim calcmode="lin" valueType="num">
                                      <p:cBhvr>
                                        <p:cTn id="9" dur="500" fill="hold"/>
                                        <p:tgtEl>
                                          <p:spTgt spid="15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0"/>
                                        </p:tgtEl>
                                        <p:attrNameLst>
                                          <p:attrName>style.visibility</p:attrName>
                                        </p:attrNameLst>
                                      </p:cBhvr>
                                      <p:to>
                                        <p:strVal val="visible"/>
                                      </p:to>
                                    </p:set>
                                    <p:animEffect transition="in" filter="wipe(left)">
                                      <p:cBhvr>
                                        <p:cTn id="13" dur="500"/>
                                        <p:tgtEl>
                                          <p:spTgt spid="4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500"/>
                                        <p:tgtEl>
                                          <p:spTgt spid="112"/>
                                        </p:tgtEl>
                                      </p:cBhvr>
                                    </p:animEffect>
                                  </p:childTnLst>
                                </p:cTn>
                              </p:par>
                              <p:par>
                                <p:cTn id="17" presetID="10" presetClass="entr" presetSubtype="0" fill="hold" nodeType="withEffect">
                                  <p:stCondLst>
                                    <p:cond delay="0"/>
                                  </p:stCondLst>
                                  <p:childTnLst>
                                    <p:set>
                                      <p:cBhvr>
                                        <p:cTn id="18" dur="1" fill="hold">
                                          <p:stCondLst>
                                            <p:cond delay="0"/>
                                          </p:stCondLst>
                                        </p:cTn>
                                        <p:tgtEl>
                                          <p:spTgt spid="407"/>
                                        </p:tgtEl>
                                        <p:attrNameLst>
                                          <p:attrName>style.visibility</p:attrName>
                                        </p:attrNameLst>
                                      </p:cBhvr>
                                      <p:to>
                                        <p:strVal val="visible"/>
                                      </p:to>
                                    </p:set>
                                    <p:animEffect transition="in" filter="fade">
                                      <p:cBhvr>
                                        <p:cTn id="19" dur="500"/>
                                        <p:tgtEl>
                                          <p:spTgt spid="40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par>
                                <p:cTn id="23" presetID="10"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Lst>
  </p:timing>
</p:sld>
</file>

<file path=ppt/theme/theme1.xml><?xml version="1.0" encoding="utf-8"?>
<a:theme xmlns:a="http://schemas.openxmlformats.org/drawingml/2006/main" name="Default Theme">
  <a:themeElements>
    <a:clrScheme name="Motagua - Coloured 6 - Light">
      <a:dk1>
        <a:srgbClr val="7E7E7E"/>
      </a:dk1>
      <a:lt1>
        <a:sysClr val="window" lastClr="FFFFFF"/>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Foundry.thmx</Template>
  <Application>Microsoft Office PowerPoint</Application>
  <PresentationFormat>自定义</PresentationFormat>
  <Slides>17</Slides>
  <Notes>2</Notes>
  <HiddenSlides>0</HiddenSlide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dc:creator>
  <cp:lastModifiedBy>Ruofan Bi</cp:lastModifiedBy>
  <cp:revision>2</cp:revision>
  <dcterms:created xsi:type="dcterms:W3CDTF">2014-11-12T21:47:00Z</dcterms:created>
  <dcterms:modified xsi:type="dcterms:W3CDTF">2022-05-02T20:31:01Z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