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6" r:id="rId7"/>
    <p:sldId id="267" r:id="rId8"/>
    <p:sldId id="268" r:id="rId9"/>
    <p:sldId id="269"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945F-A313-09D7-9ABE-FE32BAB09805}"/>
              </a:ext>
            </a:extLst>
          </p:cNvPr>
          <p:cNvSpPr>
            <a:spLocks noGrp="1"/>
          </p:cNvSpPr>
          <p:nvPr>
            <p:ph type="ctrTitle"/>
          </p:nvPr>
        </p:nvSpPr>
        <p:spPr/>
        <p:txBody>
          <a:bodyPr>
            <a:normAutofit/>
          </a:bodyPr>
          <a:lstStyle/>
          <a:p>
            <a:r>
              <a:rPr lang="en-US" sz="4000" b="1" dirty="0"/>
              <a:t>HOTEL AGGREGATOR Analysis</a:t>
            </a:r>
          </a:p>
        </p:txBody>
      </p:sp>
      <p:sp>
        <p:nvSpPr>
          <p:cNvPr id="3" name="Subtitle 2">
            <a:extLst>
              <a:ext uri="{FF2B5EF4-FFF2-40B4-BE49-F238E27FC236}">
                <a16:creationId xmlns:a16="http://schemas.microsoft.com/office/drawing/2014/main" id="{C9628D90-5910-250F-F449-8B489E017541}"/>
              </a:ext>
            </a:extLst>
          </p:cNvPr>
          <p:cNvSpPr>
            <a:spLocks noGrp="1"/>
          </p:cNvSpPr>
          <p:nvPr>
            <p:ph type="subTitle" idx="1"/>
          </p:nvPr>
        </p:nvSpPr>
        <p:spPr/>
        <p:txBody>
          <a:bodyPr>
            <a:normAutofit/>
          </a:bodyPr>
          <a:lstStyle/>
          <a:p>
            <a:r>
              <a:rPr lang="en-US" sz="1400" dirty="0"/>
              <a:t>Lucy Adhiambo</a:t>
            </a:r>
          </a:p>
          <a:p>
            <a:r>
              <a:rPr lang="en-US" sz="1400" dirty="0"/>
              <a:t>Data scientist</a:t>
            </a:r>
          </a:p>
        </p:txBody>
      </p:sp>
    </p:spTree>
    <p:extLst>
      <p:ext uri="{BB962C8B-B14F-4D97-AF65-F5344CB8AC3E}">
        <p14:creationId xmlns:p14="http://schemas.microsoft.com/office/powerpoint/2010/main" val="1679187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24D06-88D6-A967-A6CF-6A012A4B26FE}"/>
              </a:ext>
            </a:extLst>
          </p:cNvPr>
          <p:cNvSpPr>
            <a:spLocks noGrp="1"/>
          </p:cNvSpPr>
          <p:nvPr>
            <p:ph type="title"/>
          </p:nvPr>
        </p:nvSpPr>
        <p:spPr/>
        <p:txBody>
          <a:bodyPr/>
          <a:lstStyle/>
          <a:p>
            <a:pPr algn="ctr"/>
            <a:r>
              <a:rPr lang="en-US" b="1" cap="none" dirty="0"/>
              <a:t>Recommendations</a:t>
            </a:r>
          </a:p>
        </p:txBody>
      </p:sp>
      <p:sp>
        <p:nvSpPr>
          <p:cNvPr id="3" name="Content Placeholder 2">
            <a:extLst>
              <a:ext uri="{FF2B5EF4-FFF2-40B4-BE49-F238E27FC236}">
                <a16:creationId xmlns:a16="http://schemas.microsoft.com/office/drawing/2014/main" id="{53EAE8FE-E9ED-3ACF-4F82-0FB7A7A3DB01}"/>
              </a:ext>
            </a:extLst>
          </p:cNvPr>
          <p:cNvSpPr>
            <a:spLocks noGrp="1"/>
          </p:cNvSpPr>
          <p:nvPr>
            <p:ph idx="1"/>
          </p:nvPr>
        </p:nvSpPr>
        <p:spPr>
          <a:xfrm>
            <a:off x="1451579" y="1853754"/>
            <a:ext cx="9603275" cy="4199727"/>
          </a:xfrm>
        </p:spPr>
        <p:txBody>
          <a:bodyPr>
            <a:normAutofit fontScale="92500" lnSpcReduction="10000"/>
          </a:bodyPr>
          <a:lstStyle/>
          <a:p>
            <a:r>
              <a:rPr lang="en-US" dirty="0"/>
              <a:t>Targeted Listings : Based on popular neighborhoods and property/room type trends, hosts can optimize their listings to cater to specific guest preferences in high -demand areas . </a:t>
            </a:r>
          </a:p>
          <a:p>
            <a:r>
              <a:rPr lang="en-US" dirty="0"/>
              <a:t>Pricing Strategies : Pricing strategies should consider factors like property type, room capacity, and peak seasons . </a:t>
            </a:r>
          </a:p>
          <a:p>
            <a:r>
              <a:rPr lang="en-US" dirty="0"/>
              <a:t>Host Support : The source platform should offer resources or incentives to encourage faster response times, increased host verification methods all of which can positively impact listing performance . </a:t>
            </a:r>
          </a:p>
          <a:p>
            <a:r>
              <a:rPr lang="en-US" dirty="0"/>
              <a:t> Guest Feedback Integration : Integrate guest feedback from reviews into listing improvement suggestions for hosts . This can address areas like cleanliness or amenities . </a:t>
            </a:r>
          </a:p>
          <a:p>
            <a:r>
              <a:rPr lang="en-US" dirty="0"/>
              <a:t>Data Completeness . To ensure efficiency and integrity, the scraped site should ensure completeness in data .</a:t>
            </a:r>
          </a:p>
        </p:txBody>
      </p:sp>
    </p:spTree>
    <p:extLst>
      <p:ext uri="{BB962C8B-B14F-4D97-AF65-F5344CB8AC3E}">
        <p14:creationId xmlns:p14="http://schemas.microsoft.com/office/powerpoint/2010/main" val="135747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5592-D1F8-0BDE-AEAD-FA62B09B99C2}"/>
              </a:ext>
            </a:extLst>
          </p:cNvPr>
          <p:cNvSpPr>
            <a:spLocks noGrp="1"/>
          </p:cNvSpPr>
          <p:nvPr>
            <p:ph type="title"/>
          </p:nvPr>
        </p:nvSpPr>
        <p:spPr/>
        <p:txBody>
          <a:bodyPr/>
          <a:lstStyle/>
          <a:p>
            <a:pPr algn="ctr"/>
            <a:r>
              <a:rPr lang="en-US" b="1" cap="none" dirty="0"/>
              <a:t>Conclusion</a:t>
            </a:r>
          </a:p>
        </p:txBody>
      </p:sp>
      <p:sp>
        <p:nvSpPr>
          <p:cNvPr id="3" name="Content Placeholder 2">
            <a:extLst>
              <a:ext uri="{FF2B5EF4-FFF2-40B4-BE49-F238E27FC236}">
                <a16:creationId xmlns:a16="http://schemas.microsoft.com/office/drawing/2014/main" id="{8F940A6B-CCB2-A791-845A-CF06D0E1FE1C}"/>
              </a:ext>
            </a:extLst>
          </p:cNvPr>
          <p:cNvSpPr>
            <a:spLocks noGrp="1"/>
          </p:cNvSpPr>
          <p:nvPr>
            <p:ph idx="1"/>
          </p:nvPr>
        </p:nvSpPr>
        <p:spPr>
          <a:xfrm>
            <a:off x="1451579" y="1853753"/>
            <a:ext cx="9603275" cy="4199727"/>
          </a:xfrm>
        </p:spPr>
        <p:txBody>
          <a:bodyPr>
            <a:normAutofit/>
          </a:bodyPr>
          <a:lstStyle/>
          <a:p>
            <a:r>
              <a:rPr lang="en-US" dirty="0"/>
              <a:t>This data analysis using Power BI provided valuable insights into factors influencing hotel aggregator listing performance. </a:t>
            </a:r>
          </a:p>
          <a:p>
            <a:r>
              <a:rPr lang="en-US" dirty="0"/>
              <a:t>By understanding geographical trends, pricing dynamics, host characteristics, and guest satisfaction factors, the platform can empower hosts to optimize their listings and attract more bookings. </a:t>
            </a:r>
          </a:p>
          <a:p>
            <a:r>
              <a:rPr lang="en-US" dirty="0"/>
              <a:t>Utilizing these insights, the platform can further enhance its overall listing quality and competitiveness in the market.</a:t>
            </a:r>
          </a:p>
        </p:txBody>
      </p:sp>
    </p:spTree>
    <p:extLst>
      <p:ext uri="{BB962C8B-B14F-4D97-AF65-F5344CB8AC3E}">
        <p14:creationId xmlns:p14="http://schemas.microsoft.com/office/powerpoint/2010/main" val="398373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254A-B96D-8E3C-840F-D875E56BC088}"/>
              </a:ext>
            </a:extLst>
          </p:cNvPr>
          <p:cNvSpPr>
            <a:spLocks noGrp="1"/>
          </p:cNvSpPr>
          <p:nvPr>
            <p:ph type="title"/>
          </p:nvPr>
        </p:nvSpPr>
        <p:spPr>
          <a:xfrm>
            <a:off x="1451579" y="804519"/>
            <a:ext cx="9603275" cy="4571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E8F46BBD-CE3A-B5F4-6F29-9415C532AEDE}"/>
              </a:ext>
            </a:extLst>
          </p:cNvPr>
          <p:cNvSpPr>
            <a:spLocks noGrp="1"/>
          </p:cNvSpPr>
          <p:nvPr>
            <p:ph idx="1"/>
          </p:nvPr>
        </p:nvSpPr>
        <p:spPr/>
        <p:txBody>
          <a:bodyPr>
            <a:normAutofit/>
          </a:bodyPr>
          <a:lstStyle/>
          <a:p>
            <a:pPr marL="0" indent="0" algn="ctr">
              <a:buNone/>
            </a:pPr>
            <a:r>
              <a:rPr lang="en-US" sz="4800" b="1" dirty="0"/>
              <a:t>THANK YOU</a:t>
            </a:r>
          </a:p>
          <a:p>
            <a:pPr marL="0" indent="0" algn="ctr">
              <a:buNone/>
            </a:pPr>
            <a:endParaRPr lang="en-US" sz="4800" b="1" dirty="0"/>
          </a:p>
          <a:p>
            <a:pPr marL="0" indent="0" algn="ctr">
              <a:buNone/>
            </a:pPr>
            <a:endParaRPr lang="en-US" sz="4800" b="1" dirty="0"/>
          </a:p>
        </p:txBody>
      </p:sp>
    </p:spTree>
    <p:extLst>
      <p:ext uri="{BB962C8B-B14F-4D97-AF65-F5344CB8AC3E}">
        <p14:creationId xmlns:p14="http://schemas.microsoft.com/office/powerpoint/2010/main" val="49958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7CC1-3FD1-EC7B-38DA-354AFB7E1D10}"/>
              </a:ext>
            </a:extLst>
          </p:cNvPr>
          <p:cNvSpPr>
            <a:spLocks noGrp="1"/>
          </p:cNvSpPr>
          <p:nvPr>
            <p:ph type="title"/>
          </p:nvPr>
        </p:nvSpPr>
        <p:spPr>
          <a:xfrm>
            <a:off x="1451579" y="804519"/>
            <a:ext cx="9603275" cy="1049235"/>
          </a:xfrm>
        </p:spPr>
        <p:txBody>
          <a:bodyPr>
            <a:normAutofit/>
          </a:bodyPr>
          <a:lstStyle/>
          <a:p>
            <a:r>
              <a:rPr lang="en-US" sz="4000" b="1" cap="none" dirty="0"/>
              <a:t>Introduction</a:t>
            </a:r>
          </a:p>
        </p:txBody>
      </p:sp>
      <p:sp>
        <p:nvSpPr>
          <p:cNvPr id="3" name="Content Placeholder 2">
            <a:extLst>
              <a:ext uri="{FF2B5EF4-FFF2-40B4-BE49-F238E27FC236}">
                <a16:creationId xmlns:a16="http://schemas.microsoft.com/office/drawing/2014/main" id="{701C5624-1C71-1925-DFBE-B3012F5B8C2D}"/>
              </a:ext>
            </a:extLst>
          </p:cNvPr>
          <p:cNvSpPr>
            <a:spLocks noGrp="1"/>
          </p:cNvSpPr>
          <p:nvPr>
            <p:ph idx="1"/>
          </p:nvPr>
        </p:nvSpPr>
        <p:spPr>
          <a:xfrm>
            <a:off x="1451579" y="2015732"/>
            <a:ext cx="9603275" cy="3450613"/>
          </a:xfrm>
        </p:spPr>
        <p:txBody>
          <a:bodyPr/>
          <a:lstStyle/>
          <a:p>
            <a:r>
              <a:rPr lang="en-US" dirty="0"/>
              <a:t>The project aims to analyze a dataset of hotel aggregator listings using Power BI. </a:t>
            </a:r>
          </a:p>
          <a:p>
            <a:r>
              <a:rPr lang="en-US" dirty="0"/>
              <a:t>The dataset comprises various attributes related to listings, hosts, reviews, and availability.</a:t>
            </a:r>
          </a:p>
          <a:p>
            <a:r>
              <a:rPr lang="en-US" dirty="0"/>
              <a:t>The objective is to create comprehensive visualizations and insights that shed light on trends, patterns, and factors influencing the performance of listings. </a:t>
            </a:r>
          </a:p>
          <a:p>
            <a:r>
              <a:rPr lang="en-US" dirty="0"/>
              <a:t>Through Power BI, we will explore key metrics such as pricing, availability, host characteristics, and review scores to derive actionable insights for improving the overall quality and competitiveness of the listings.</a:t>
            </a:r>
          </a:p>
        </p:txBody>
      </p:sp>
    </p:spTree>
    <p:extLst>
      <p:ext uri="{BB962C8B-B14F-4D97-AF65-F5344CB8AC3E}">
        <p14:creationId xmlns:p14="http://schemas.microsoft.com/office/powerpoint/2010/main" val="74740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BC8F-6833-E395-462F-9D0B96CC5E98}"/>
              </a:ext>
            </a:extLst>
          </p:cNvPr>
          <p:cNvSpPr>
            <a:spLocks noGrp="1"/>
          </p:cNvSpPr>
          <p:nvPr>
            <p:ph type="title"/>
          </p:nvPr>
        </p:nvSpPr>
        <p:spPr/>
        <p:txBody>
          <a:bodyPr>
            <a:normAutofit/>
          </a:bodyPr>
          <a:lstStyle/>
          <a:p>
            <a:r>
              <a:rPr lang="en-US" sz="4000" b="1" cap="none" dirty="0"/>
              <a:t>Dataset Description</a:t>
            </a:r>
          </a:p>
        </p:txBody>
      </p:sp>
      <p:sp>
        <p:nvSpPr>
          <p:cNvPr id="3" name="Content Placeholder 2">
            <a:extLst>
              <a:ext uri="{FF2B5EF4-FFF2-40B4-BE49-F238E27FC236}">
                <a16:creationId xmlns:a16="http://schemas.microsoft.com/office/drawing/2014/main" id="{59C9A672-CFC3-BE26-3DAC-AF66C40C94B6}"/>
              </a:ext>
            </a:extLst>
          </p:cNvPr>
          <p:cNvSpPr>
            <a:spLocks noGrp="1"/>
          </p:cNvSpPr>
          <p:nvPr>
            <p:ph idx="1"/>
          </p:nvPr>
        </p:nvSpPr>
        <p:spPr>
          <a:xfrm>
            <a:off x="1451579" y="1853754"/>
            <a:ext cx="9603275" cy="4199727"/>
          </a:xfrm>
        </p:spPr>
        <p:txBody>
          <a:bodyPr>
            <a:normAutofit fontScale="70000" lnSpcReduction="20000"/>
          </a:bodyPr>
          <a:lstStyle/>
          <a:p>
            <a:pPr marL="0" indent="0">
              <a:buNone/>
            </a:pPr>
            <a:r>
              <a:rPr lang="en-US" dirty="0"/>
              <a:t>id: Unique identifier for each listing. </a:t>
            </a:r>
          </a:p>
          <a:p>
            <a:pPr marL="0" indent="0">
              <a:buNone/>
            </a:pPr>
            <a:r>
              <a:rPr lang="en-US" dirty="0" err="1"/>
              <a:t>listing_url</a:t>
            </a:r>
            <a:r>
              <a:rPr lang="en-US" dirty="0"/>
              <a:t>: URL of the listing on the hotel aggregator platform.</a:t>
            </a:r>
          </a:p>
          <a:p>
            <a:pPr marL="0" indent="0">
              <a:buNone/>
            </a:pPr>
            <a:r>
              <a:rPr lang="en-US" dirty="0" err="1"/>
              <a:t>scrape_id</a:t>
            </a:r>
            <a:r>
              <a:rPr lang="en-US" dirty="0"/>
              <a:t>: Identifier for the data scraping event. </a:t>
            </a:r>
          </a:p>
          <a:p>
            <a:pPr marL="0" indent="0">
              <a:buNone/>
            </a:pPr>
            <a:r>
              <a:rPr lang="en-US" dirty="0" err="1"/>
              <a:t>last_scraped</a:t>
            </a:r>
            <a:r>
              <a:rPr lang="en-US" dirty="0"/>
              <a:t>: Date of the last data scrape. </a:t>
            </a:r>
          </a:p>
          <a:p>
            <a:pPr marL="0" indent="0">
              <a:buNone/>
            </a:pPr>
            <a:r>
              <a:rPr lang="en-US" dirty="0"/>
              <a:t>source: Source of the listing information. </a:t>
            </a:r>
          </a:p>
          <a:p>
            <a:pPr marL="0" indent="0">
              <a:buNone/>
            </a:pPr>
            <a:r>
              <a:rPr lang="en-US" dirty="0"/>
              <a:t>name: Name of the listing. </a:t>
            </a:r>
          </a:p>
          <a:p>
            <a:pPr marL="0" indent="0">
              <a:buNone/>
            </a:pPr>
            <a:r>
              <a:rPr lang="en-US" dirty="0"/>
              <a:t>description: Description of the listing. </a:t>
            </a:r>
          </a:p>
          <a:p>
            <a:pPr marL="0" indent="0">
              <a:buNone/>
            </a:pPr>
            <a:r>
              <a:rPr lang="en-US" dirty="0" err="1"/>
              <a:t>neighborhood_overview</a:t>
            </a:r>
            <a:r>
              <a:rPr lang="en-US" dirty="0"/>
              <a:t>: Overview of the neighborhood where the listing is located. </a:t>
            </a:r>
          </a:p>
          <a:p>
            <a:pPr marL="0" indent="0">
              <a:buNone/>
            </a:pPr>
            <a:r>
              <a:rPr lang="en-US" dirty="0" err="1"/>
              <a:t>picture_url</a:t>
            </a:r>
            <a:r>
              <a:rPr lang="en-US" dirty="0"/>
              <a:t>: URL of the listing's picture. </a:t>
            </a:r>
          </a:p>
          <a:p>
            <a:pPr marL="0" indent="0">
              <a:buNone/>
            </a:pPr>
            <a:r>
              <a:rPr lang="en-US" dirty="0" err="1"/>
              <a:t>host_id</a:t>
            </a:r>
            <a:r>
              <a:rPr lang="en-US" dirty="0"/>
              <a:t>: Unique identifier for the host. </a:t>
            </a:r>
          </a:p>
          <a:p>
            <a:pPr marL="0" indent="0">
              <a:buNone/>
            </a:pPr>
            <a:r>
              <a:rPr lang="en-US" dirty="0"/>
              <a:t>11. ... (and many more columns capturing details about hosts, location, property type, room details, amenities, pricing, availability, reviews, and other relevant information)</a:t>
            </a:r>
          </a:p>
        </p:txBody>
      </p:sp>
    </p:spTree>
    <p:extLst>
      <p:ext uri="{BB962C8B-B14F-4D97-AF65-F5344CB8AC3E}">
        <p14:creationId xmlns:p14="http://schemas.microsoft.com/office/powerpoint/2010/main" val="2309550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0245-9AC7-A503-BC73-CDCBE617CCC2}"/>
              </a:ext>
            </a:extLst>
          </p:cNvPr>
          <p:cNvSpPr>
            <a:spLocks noGrp="1"/>
          </p:cNvSpPr>
          <p:nvPr>
            <p:ph type="title"/>
          </p:nvPr>
        </p:nvSpPr>
        <p:spPr/>
        <p:txBody>
          <a:bodyPr>
            <a:normAutofit/>
          </a:bodyPr>
          <a:lstStyle/>
          <a:p>
            <a:r>
              <a:rPr lang="en-US" sz="4000" b="1" cap="none" dirty="0"/>
              <a:t>Project Objectives</a:t>
            </a:r>
          </a:p>
        </p:txBody>
      </p:sp>
      <p:sp>
        <p:nvSpPr>
          <p:cNvPr id="3" name="Content Placeholder 2">
            <a:extLst>
              <a:ext uri="{FF2B5EF4-FFF2-40B4-BE49-F238E27FC236}">
                <a16:creationId xmlns:a16="http://schemas.microsoft.com/office/drawing/2014/main" id="{2C46D7ED-90F4-452E-3998-C22B9E8D9F9E}"/>
              </a:ext>
            </a:extLst>
          </p:cNvPr>
          <p:cNvSpPr>
            <a:spLocks noGrp="1"/>
          </p:cNvSpPr>
          <p:nvPr>
            <p:ph idx="1"/>
          </p:nvPr>
        </p:nvSpPr>
        <p:spPr>
          <a:xfrm>
            <a:off x="1451579" y="1853754"/>
            <a:ext cx="9603275" cy="4199727"/>
          </a:xfrm>
        </p:spPr>
        <p:txBody>
          <a:bodyPr>
            <a:normAutofit lnSpcReduction="10000"/>
          </a:bodyPr>
          <a:lstStyle/>
          <a:p>
            <a:pPr marL="0" indent="0">
              <a:buNone/>
            </a:pPr>
            <a:r>
              <a:rPr lang="en-US" b="1" dirty="0"/>
              <a:t>1. Geographical Insights: </a:t>
            </a:r>
            <a:r>
              <a:rPr lang="en-US" dirty="0"/>
              <a:t>Where are most popular neighborhoods and host concentrations?</a:t>
            </a:r>
          </a:p>
          <a:p>
            <a:pPr marL="0" indent="0">
              <a:buNone/>
            </a:pPr>
            <a:r>
              <a:rPr lang="en-US" b="1" dirty="0"/>
              <a:t>2. Pricing and Availability Analysis: </a:t>
            </a:r>
            <a:r>
              <a:rPr lang="en-US" dirty="0"/>
              <a:t>How do prices vary based on property type, room type and capacity? What are the peak availability periods?</a:t>
            </a:r>
          </a:p>
          <a:p>
            <a:pPr marL="0" indent="0">
              <a:buNone/>
            </a:pPr>
            <a:r>
              <a:rPr lang="en-US" b="1" dirty="0"/>
              <a:t>3. Host Performance: </a:t>
            </a:r>
            <a:r>
              <a:rPr lang="en-US" dirty="0"/>
              <a:t>Does super-host status, response times, and verification methods affect listing performance?</a:t>
            </a:r>
          </a:p>
          <a:p>
            <a:pPr marL="0" indent="0">
              <a:buNone/>
            </a:pPr>
            <a:r>
              <a:rPr lang="en-US" sz="2000" b="1" dirty="0"/>
              <a:t>4. Review Scores and Guest Satisfaction: </a:t>
            </a:r>
            <a:r>
              <a:rPr lang="en-US" dirty="0"/>
              <a:t>How do review scores impact listing performance. Can we identify areas for improvement? </a:t>
            </a:r>
          </a:p>
          <a:p>
            <a:pPr marL="0" indent="0">
              <a:buNone/>
            </a:pPr>
            <a:r>
              <a:rPr lang="en-US" sz="2000" b="1" dirty="0"/>
              <a:t>5.Property Type and Room Analysis</a:t>
            </a:r>
            <a:r>
              <a:rPr lang="en-US" sz="2000" dirty="0"/>
              <a:t>: </a:t>
            </a:r>
            <a:r>
              <a:rPr lang="en-US" dirty="0"/>
              <a:t>What are the most popular property and room types. Are there any changing trends?</a:t>
            </a:r>
          </a:p>
        </p:txBody>
      </p:sp>
    </p:spTree>
    <p:extLst>
      <p:ext uri="{BB962C8B-B14F-4D97-AF65-F5344CB8AC3E}">
        <p14:creationId xmlns:p14="http://schemas.microsoft.com/office/powerpoint/2010/main" val="354576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8648-DF10-81B8-EBCD-93E46592E573}"/>
              </a:ext>
            </a:extLst>
          </p:cNvPr>
          <p:cNvSpPr>
            <a:spLocks noGrp="1"/>
          </p:cNvSpPr>
          <p:nvPr>
            <p:ph type="title"/>
          </p:nvPr>
        </p:nvSpPr>
        <p:spPr>
          <a:xfrm>
            <a:off x="1451579" y="464235"/>
            <a:ext cx="9603275" cy="112540"/>
          </a:xfrm>
        </p:spPr>
        <p:txBody>
          <a:bodyPr>
            <a:normAutofit fontScale="90000"/>
          </a:bodyPr>
          <a:lstStyle/>
          <a:p>
            <a:endParaRPr lang="en-US" dirty="0"/>
          </a:p>
        </p:txBody>
      </p:sp>
      <p:sp>
        <p:nvSpPr>
          <p:cNvPr id="7" name="Content Placeholder 6">
            <a:extLst>
              <a:ext uri="{FF2B5EF4-FFF2-40B4-BE49-F238E27FC236}">
                <a16:creationId xmlns:a16="http://schemas.microsoft.com/office/drawing/2014/main" id="{6761EBD6-8E48-DB84-C895-332A7E6D93FA}"/>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85DAA8B1-C1C0-0B11-E034-A54D35EAA42B}"/>
              </a:ext>
            </a:extLst>
          </p:cNvPr>
          <p:cNvPicPr>
            <a:picLocks noChangeAspect="1"/>
          </p:cNvPicPr>
          <p:nvPr/>
        </p:nvPicPr>
        <p:blipFill>
          <a:blip r:embed="rId2"/>
          <a:stretch>
            <a:fillRect/>
          </a:stretch>
        </p:blipFill>
        <p:spPr>
          <a:xfrm>
            <a:off x="1451579" y="464235"/>
            <a:ext cx="9603275" cy="5345722"/>
          </a:xfrm>
          <a:prstGeom prst="rect">
            <a:avLst/>
          </a:prstGeom>
        </p:spPr>
      </p:pic>
    </p:spTree>
    <p:extLst>
      <p:ext uri="{BB962C8B-B14F-4D97-AF65-F5344CB8AC3E}">
        <p14:creationId xmlns:p14="http://schemas.microsoft.com/office/powerpoint/2010/main" val="323718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8AC8-16C5-0A97-F0B7-4621E079902E}"/>
              </a:ext>
            </a:extLst>
          </p:cNvPr>
          <p:cNvSpPr>
            <a:spLocks noGrp="1"/>
          </p:cNvSpPr>
          <p:nvPr>
            <p:ph type="title"/>
          </p:nvPr>
        </p:nvSpPr>
        <p:spPr>
          <a:xfrm>
            <a:off x="1451579" y="520505"/>
            <a:ext cx="9603275" cy="1495227"/>
          </a:xfrm>
        </p:spPr>
        <p:txBody>
          <a:bodyPr>
            <a:normAutofit/>
          </a:bodyPr>
          <a:lstStyle/>
          <a:p>
            <a:endParaRPr lang="en-US" dirty="0"/>
          </a:p>
        </p:txBody>
      </p:sp>
      <p:pic>
        <p:nvPicPr>
          <p:cNvPr id="5" name="Content Placeholder 4">
            <a:extLst>
              <a:ext uri="{FF2B5EF4-FFF2-40B4-BE49-F238E27FC236}">
                <a16:creationId xmlns:a16="http://schemas.microsoft.com/office/drawing/2014/main" id="{3169DC16-FA7E-ECB6-C076-0E88F2317275}"/>
              </a:ext>
            </a:extLst>
          </p:cNvPr>
          <p:cNvPicPr>
            <a:picLocks noGrp="1" noChangeAspect="1"/>
          </p:cNvPicPr>
          <p:nvPr>
            <p:ph idx="1"/>
          </p:nvPr>
        </p:nvPicPr>
        <p:blipFill>
          <a:blip r:embed="rId2"/>
          <a:stretch>
            <a:fillRect/>
          </a:stretch>
        </p:blipFill>
        <p:spPr>
          <a:xfrm>
            <a:off x="1451578" y="520505"/>
            <a:ext cx="9603275" cy="5444197"/>
          </a:xfrm>
        </p:spPr>
      </p:pic>
    </p:spTree>
    <p:extLst>
      <p:ext uri="{BB962C8B-B14F-4D97-AF65-F5344CB8AC3E}">
        <p14:creationId xmlns:p14="http://schemas.microsoft.com/office/powerpoint/2010/main" val="424772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0CF9-7D5E-7653-4A0E-EA6F9B2F2D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C3FE4F-B06E-A59F-B020-CC44E89F4209}"/>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80C363CF-4265-E0D4-4DA8-6F9FAB694787}"/>
              </a:ext>
            </a:extLst>
          </p:cNvPr>
          <p:cNvPicPr>
            <a:picLocks noChangeAspect="1"/>
          </p:cNvPicPr>
          <p:nvPr/>
        </p:nvPicPr>
        <p:blipFill>
          <a:blip r:embed="rId2"/>
          <a:stretch>
            <a:fillRect/>
          </a:stretch>
        </p:blipFill>
        <p:spPr>
          <a:xfrm>
            <a:off x="1451580" y="450167"/>
            <a:ext cx="9603274" cy="5401994"/>
          </a:xfrm>
          <a:prstGeom prst="rect">
            <a:avLst/>
          </a:prstGeom>
        </p:spPr>
      </p:pic>
    </p:spTree>
    <p:extLst>
      <p:ext uri="{BB962C8B-B14F-4D97-AF65-F5344CB8AC3E}">
        <p14:creationId xmlns:p14="http://schemas.microsoft.com/office/powerpoint/2010/main" val="61008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A354-71EF-141D-BBFB-7550EF1266E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2615524-12AE-2C72-5585-1A02885712F1}"/>
              </a:ext>
            </a:extLst>
          </p:cNvPr>
          <p:cNvPicPr>
            <a:picLocks noGrp="1" noChangeAspect="1"/>
          </p:cNvPicPr>
          <p:nvPr>
            <p:ph idx="1"/>
          </p:nvPr>
        </p:nvPicPr>
        <p:blipFill>
          <a:blip r:embed="rId2"/>
          <a:stretch>
            <a:fillRect/>
          </a:stretch>
        </p:blipFill>
        <p:spPr>
          <a:xfrm>
            <a:off x="1451579" y="450166"/>
            <a:ext cx="9603274" cy="5303520"/>
          </a:xfrm>
        </p:spPr>
      </p:pic>
    </p:spTree>
    <p:extLst>
      <p:ext uri="{BB962C8B-B14F-4D97-AF65-F5344CB8AC3E}">
        <p14:creationId xmlns:p14="http://schemas.microsoft.com/office/powerpoint/2010/main" val="2304322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4C593-598A-D894-AB73-56BC47ACB320}"/>
              </a:ext>
            </a:extLst>
          </p:cNvPr>
          <p:cNvSpPr>
            <a:spLocks noGrp="1"/>
          </p:cNvSpPr>
          <p:nvPr>
            <p:ph type="title"/>
          </p:nvPr>
        </p:nvSpPr>
        <p:spPr/>
        <p:txBody>
          <a:bodyPr/>
          <a:lstStyle/>
          <a:p>
            <a:pPr algn="ctr"/>
            <a:r>
              <a:rPr lang="en-US" b="1" cap="none" dirty="0"/>
              <a:t>Findings</a:t>
            </a:r>
            <a:r>
              <a:rPr lang="en-US" dirty="0"/>
              <a:t> </a:t>
            </a:r>
          </a:p>
        </p:txBody>
      </p:sp>
      <p:sp>
        <p:nvSpPr>
          <p:cNvPr id="3" name="Content Placeholder 2">
            <a:extLst>
              <a:ext uri="{FF2B5EF4-FFF2-40B4-BE49-F238E27FC236}">
                <a16:creationId xmlns:a16="http://schemas.microsoft.com/office/drawing/2014/main" id="{15F7BD12-D035-EB86-1ECE-6A2D9531EBF1}"/>
              </a:ext>
            </a:extLst>
          </p:cNvPr>
          <p:cNvSpPr>
            <a:spLocks noGrp="1"/>
          </p:cNvSpPr>
          <p:nvPr>
            <p:ph idx="1"/>
          </p:nvPr>
        </p:nvSpPr>
        <p:spPr>
          <a:xfrm>
            <a:off x="1451579" y="1853754"/>
            <a:ext cx="9603275" cy="4199727"/>
          </a:xfrm>
        </p:spPr>
        <p:txBody>
          <a:bodyPr>
            <a:noAutofit/>
          </a:bodyPr>
          <a:lstStyle/>
          <a:p>
            <a:pPr marL="0" indent="0">
              <a:buNone/>
            </a:pPr>
            <a:r>
              <a:rPr lang="en-US" sz="1600" b="1" dirty="0"/>
              <a:t>1. Geographical Insights: </a:t>
            </a:r>
            <a:r>
              <a:rPr lang="en-US" sz="1600" dirty="0"/>
              <a:t>Melbourne Australia is the most popular neighborhood with 78% followed by Moreland at 18%. High concentrations of hosts are recorded in Brunswick Neighborhood.</a:t>
            </a:r>
          </a:p>
          <a:p>
            <a:pPr marL="0" indent="0">
              <a:buNone/>
            </a:pPr>
            <a:r>
              <a:rPr lang="en-US" sz="1600" b="1" dirty="0"/>
              <a:t>2. Pricing and Availability Analysis: </a:t>
            </a:r>
            <a:r>
              <a:rPr lang="en-US" sz="1600" dirty="0"/>
              <a:t>Highest prices are recorded for entire rental unit at $2,141, 271. Room type best sellers is entire home/apt at 4,417,801. The highest availability pattern was recorded in 2016</a:t>
            </a:r>
          </a:p>
          <a:p>
            <a:pPr marL="0" indent="0">
              <a:buNone/>
            </a:pPr>
            <a:r>
              <a:rPr lang="en-US" sz="1600" b="1" dirty="0"/>
              <a:t>3. Host Performance: </a:t>
            </a:r>
            <a:r>
              <a:rPr lang="en-US" sz="1600" dirty="0"/>
              <a:t>A total of 72.6% of votes are False on Super-host influence on Listings Performance. Response time and verification positively affected the results and performance with highs of 5 start rating. </a:t>
            </a:r>
          </a:p>
          <a:p>
            <a:pPr marL="0" indent="0">
              <a:buNone/>
            </a:pPr>
            <a:r>
              <a:rPr lang="en-US" sz="1600" b="1" dirty="0"/>
              <a:t>4. Review Scores and Guest Satisfaction: </a:t>
            </a:r>
            <a:r>
              <a:rPr lang="en-US" sz="1600" dirty="0"/>
              <a:t>The higher the response &amp; acceptance rate, the higher the review score to up-to 5 star.  Area for improvement is cleanliness since it had lower rating.</a:t>
            </a:r>
          </a:p>
          <a:p>
            <a:pPr marL="0" indent="0">
              <a:buNone/>
            </a:pPr>
            <a:r>
              <a:rPr lang="en-US" sz="1600" b="1" dirty="0"/>
              <a:t>5. Property Type and Room Analysis</a:t>
            </a:r>
            <a:r>
              <a:rPr lang="en-US" sz="1600" dirty="0"/>
              <a:t>: The most distributed property type is an Entire Rental Unit, 57.8% of listings. Followed by private room in homes that are 22.3% of the 14,000 listings. Identified popular room types are Entire home/apt followed by Private room. The most popular listings accommodate 2.</a:t>
            </a:r>
          </a:p>
        </p:txBody>
      </p:sp>
    </p:spTree>
    <p:extLst>
      <p:ext uri="{BB962C8B-B14F-4D97-AF65-F5344CB8AC3E}">
        <p14:creationId xmlns:p14="http://schemas.microsoft.com/office/powerpoint/2010/main" val="9818171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3002</TotalTime>
  <Words>749</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HOTEL AGGREGATOR Analysis</vt:lpstr>
      <vt:lpstr>Introduction</vt:lpstr>
      <vt:lpstr>Dataset Description</vt:lpstr>
      <vt:lpstr>Project Objectives</vt:lpstr>
      <vt:lpstr>PowerPoint Presentation</vt:lpstr>
      <vt:lpstr>PowerPoint Presentation</vt:lpstr>
      <vt:lpstr>PowerPoint Presentation</vt:lpstr>
      <vt:lpstr>PowerPoint Presentation</vt:lpstr>
      <vt:lpstr>Findings </vt:lpstr>
      <vt:lpstr>Recommendations</vt:lpstr>
      <vt:lpstr>Conclusion</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AGGREGATOR Analysis</dc:title>
  <dc:creator>Lucy Adhiambo</dc:creator>
  <cp:lastModifiedBy>Lucy Adhiambo</cp:lastModifiedBy>
  <cp:revision>6</cp:revision>
  <dcterms:created xsi:type="dcterms:W3CDTF">2024-05-27T09:41:05Z</dcterms:created>
  <dcterms:modified xsi:type="dcterms:W3CDTF">2024-05-29T11:47:29Z</dcterms:modified>
</cp:coreProperties>
</file>