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5" r:id="rId4"/>
    <p:sldId id="258" r:id="rId5"/>
    <p:sldId id="259" r:id="rId6"/>
    <p:sldId id="264" r:id="rId7"/>
    <p:sldId id="263" r:id="rId8"/>
    <p:sldId id="266" r:id="rId9"/>
    <p:sldId id="267" r:id="rId10"/>
    <p:sldId id="269" r:id="rId11"/>
    <p:sldId id="268" r:id="rId12"/>
    <p:sldId id="260" r:id="rId13"/>
    <p:sldId id="261"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107" autoAdjust="0"/>
  </p:normalViewPr>
  <p:slideViewPr>
    <p:cSldViewPr snapToGrid="0">
      <p:cViewPr varScale="1">
        <p:scale>
          <a:sx n="90" d="100"/>
          <a:sy n="90" d="100"/>
        </p:scale>
        <p:origin x="8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DATA%20ANALYST\KPMG%20Clean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cuments\DATA%20ANALYST\KPMG%20Cleaned%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cuments\DATA%20ANALYST\KPMG%20Cleaned%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cuments\DATA%20ANALYST\KPMG%20Cleaned%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cuments\DATA%20ANALYST\KPMG%20Cleaned%20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cuments\DATA%20ANALYST\KPMG%20Cleaned%20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a:t>
            </a:r>
            <a:r>
              <a:rPr lang="en-US" baseline="0"/>
              <a:t> Related Purchase Based on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Sheet1!$A$4:$A$6</c:f>
              <c:strCache>
                <c:ptCount val="2"/>
                <c:pt idx="0">
                  <c:v>Female</c:v>
                </c:pt>
                <c:pt idx="1">
                  <c:v>Male</c:v>
                </c:pt>
              </c:strCache>
            </c:strRef>
          </c:cat>
          <c:val>
            <c:numRef>
              <c:f>Sheet1!$B$4:$B$6</c:f>
              <c:numCache>
                <c:formatCode>General</c:formatCode>
                <c:ptCount val="2"/>
                <c:pt idx="0">
                  <c:v>554867</c:v>
                </c:pt>
                <c:pt idx="1">
                  <c:v>444438</c:v>
                </c:pt>
              </c:numCache>
            </c:numRef>
          </c:val>
          <c:extLst>
            <c:ext xmlns:c16="http://schemas.microsoft.com/office/drawing/2014/chart" uri="{C3380CC4-5D6E-409C-BE32-E72D297353CC}">
              <c16:uniqueId val="{00000000-4C8A-4EF1-AA5A-77F8AD36BA49}"/>
            </c:ext>
          </c:extLst>
        </c:ser>
        <c:dLbls>
          <c:dLblPos val="outEnd"/>
          <c:showLegendKey val="0"/>
          <c:showVal val="1"/>
          <c:showCatName val="0"/>
          <c:showSerName val="0"/>
          <c:showPercent val="0"/>
          <c:showBubbleSize val="0"/>
        </c:dLbls>
        <c:gapWidth val="219"/>
        <c:overlap val="-27"/>
        <c:axId val="953761919"/>
        <c:axId val="1244550223"/>
      </c:barChart>
      <c:catAx>
        <c:axId val="953761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550223"/>
        <c:crosses val="autoZero"/>
        <c:auto val="1"/>
        <c:lblAlgn val="ctr"/>
        <c:lblOffset val="100"/>
        <c:noMultiLvlLbl val="0"/>
      </c:catAx>
      <c:valAx>
        <c:axId val="124455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76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Data.xlsx]Sheet5!PivotTable4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Bike</a:t>
            </a:r>
            <a:r>
              <a:rPr lang="en-US" baseline="0"/>
              <a:t> Related Purchases Based on Industry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cat>
            <c:strRef>
              <c:f>Sheet5!$A$4:$A$13</c:f>
              <c:strCache>
                <c:ptCount val="9"/>
                <c:pt idx="0">
                  <c:v>Argiculture</c:v>
                </c:pt>
                <c:pt idx="1">
                  <c:v>Entertainment</c:v>
                </c:pt>
                <c:pt idx="2">
                  <c:v>Financial Services</c:v>
                </c:pt>
                <c:pt idx="3">
                  <c:v>Health</c:v>
                </c:pt>
                <c:pt idx="4">
                  <c:v>IT</c:v>
                </c:pt>
                <c:pt idx="5">
                  <c:v>Manufacturing</c:v>
                </c:pt>
                <c:pt idx="6">
                  <c:v>Property</c:v>
                </c:pt>
                <c:pt idx="7">
                  <c:v>Retail</c:v>
                </c:pt>
                <c:pt idx="8">
                  <c:v>Telecommunications</c:v>
                </c:pt>
              </c:strCache>
            </c:strRef>
          </c:cat>
          <c:val>
            <c:numRef>
              <c:f>Sheet5!$B$4:$B$13</c:f>
              <c:numCache>
                <c:formatCode>General</c:formatCode>
                <c:ptCount val="9"/>
                <c:pt idx="0">
                  <c:v>20420</c:v>
                </c:pt>
                <c:pt idx="1">
                  <c:v>35220</c:v>
                </c:pt>
                <c:pt idx="2">
                  <c:v>151669</c:v>
                </c:pt>
                <c:pt idx="3">
                  <c:v>157413</c:v>
                </c:pt>
                <c:pt idx="4">
                  <c:v>77698</c:v>
                </c:pt>
                <c:pt idx="5">
                  <c:v>300902</c:v>
                </c:pt>
                <c:pt idx="6">
                  <c:v>24108</c:v>
                </c:pt>
                <c:pt idx="7">
                  <c:v>55080</c:v>
                </c:pt>
                <c:pt idx="8">
                  <c:v>11352</c:v>
                </c:pt>
              </c:numCache>
            </c:numRef>
          </c:val>
          <c:extLst>
            <c:ext xmlns:c16="http://schemas.microsoft.com/office/drawing/2014/chart" uri="{C3380CC4-5D6E-409C-BE32-E72D297353CC}">
              <c16:uniqueId val="{00000000-3381-4859-843E-2C24DFC80A39}"/>
            </c:ext>
          </c:extLst>
        </c:ser>
        <c:dLbls>
          <c:showLegendKey val="0"/>
          <c:showVal val="0"/>
          <c:showCatName val="0"/>
          <c:showSerName val="0"/>
          <c:showPercent val="0"/>
          <c:showBubbleSize val="0"/>
        </c:dLbls>
        <c:gapWidth val="219"/>
        <c:overlap val="-27"/>
        <c:axId val="1437893680"/>
        <c:axId val="1435130896"/>
      </c:barChart>
      <c:catAx>
        <c:axId val="14378936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5130896"/>
        <c:crosses val="autoZero"/>
        <c:auto val="1"/>
        <c:lblAlgn val="ctr"/>
        <c:lblOffset val="100"/>
        <c:noMultiLvlLbl val="0"/>
      </c:catAx>
      <c:valAx>
        <c:axId val="1435130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893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Data.xlsx]Sheet2!PivotTable2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Age</a:t>
            </a:r>
            <a:r>
              <a:rPr lang="en-US" baseline="0"/>
              <a:t> Clusters Profit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Affluent Customer</c:v>
                </c:pt>
              </c:strCache>
            </c:strRef>
          </c:tx>
          <c:spPr>
            <a:solidFill>
              <a:schemeClr val="accent1"/>
            </a:solidFill>
            <a:ln>
              <a:noFill/>
            </a:ln>
            <a:effectLst/>
          </c:spPr>
          <c:invertIfNegative val="0"/>
          <c:cat>
            <c:strRef>
              <c:f>Sheet2!$A$5:$A$12</c:f>
              <c:strCache>
                <c:ptCount val="7"/>
                <c:pt idx="0">
                  <c:v>22.3296607562785-32.3296607562785</c:v>
                </c:pt>
                <c:pt idx="1">
                  <c:v>32.3296607562785-42.3296607562785</c:v>
                </c:pt>
                <c:pt idx="2">
                  <c:v>42.3296607562785-52.3296607562785</c:v>
                </c:pt>
                <c:pt idx="3">
                  <c:v>52.3296607562785-62.3296607562785</c:v>
                </c:pt>
                <c:pt idx="4">
                  <c:v>62.3296607562785-72.3296607562785</c:v>
                </c:pt>
                <c:pt idx="5">
                  <c:v>72.3296607562785-82.3296607562785</c:v>
                </c:pt>
                <c:pt idx="6">
                  <c:v>82.3296607562785-92.3296607562785</c:v>
                </c:pt>
              </c:strCache>
            </c:strRef>
          </c:cat>
          <c:val>
            <c:numRef>
              <c:f>Sheet2!$B$5:$B$12</c:f>
              <c:numCache>
                <c:formatCode>General</c:formatCode>
                <c:ptCount val="7"/>
                <c:pt idx="0">
                  <c:v>40007.17</c:v>
                </c:pt>
                <c:pt idx="1">
                  <c:v>20758.000000000007</c:v>
                </c:pt>
                <c:pt idx="2">
                  <c:v>55324.110000000008</c:v>
                </c:pt>
                <c:pt idx="3">
                  <c:v>1490.72</c:v>
                </c:pt>
                <c:pt idx="4">
                  <c:v>2252349.2000000016</c:v>
                </c:pt>
                <c:pt idx="6">
                  <c:v>1561.18</c:v>
                </c:pt>
              </c:numCache>
            </c:numRef>
          </c:val>
          <c:extLst>
            <c:ext xmlns:c16="http://schemas.microsoft.com/office/drawing/2014/chart" uri="{C3380CC4-5D6E-409C-BE32-E72D297353CC}">
              <c16:uniqueId val="{00000000-B395-4F0C-A67D-005CF6BF34C9}"/>
            </c:ext>
          </c:extLst>
        </c:ser>
        <c:ser>
          <c:idx val="1"/>
          <c:order val="1"/>
          <c:tx>
            <c:strRef>
              <c:f>Sheet2!$C$3:$C$4</c:f>
              <c:strCache>
                <c:ptCount val="1"/>
                <c:pt idx="0">
                  <c:v>High Net Worth</c:v>
                </c:pt>
              </c:strCache>
            </c:strRef>
          </c:tx>
          <c:spPr>
            <a:solidFill>
              <a:schemeClr val="accent2"/>
            </a:solidFill>
            <a:ln>
              <a:noFill/>
            </a:ln>
            <a:effectLst/>
          </c:spPr>
          <c:invertIfNegative val="0"/>
          <c:cat>
            <c:strRef>
              <c:f>Sheet2!$A$5:$A$12</c:f>
              <c:strCache>
                <c:ptCount val="7"/>
                <c:pt idx="0">
                  <c:v>22.3296607562785-32.3296607562785</c:v>
                </c:pt>
                <c:pt idx="1">
                  <c:v>32.3296607562785-42.3296607562785</c:v>
                </c:pt>
                <c:pt idx="2">
                  <c:v>42.3296607562785-52.3296607562785</c:v>
                </c:pt>
                <c:pt idx="3">
                  <c:v>52.3296607562785-62.3296607562785</c:v>
                </c:pt>
                <c:pt idx="4">
                  <c:v>62.3296607562785-72.3296607562785</c:v>
                </c:pt>
                <c:pt idx="5">
                  <c:v>72.3296607562785-82.3296607562785</c:v>
                </c:pt>
                <c:pt idx="6">
                  <c:v>82.3296607562785-92.3296607562785</c:v>
                </c:pt>
              </c:strCache>
            </c:strRef>
          </c:cat>
          <c:val>
            <c:numRef>
              <c:f>Sheet2!$C$5:$C$12</c:f>
              <c:numCache>
                <c:formatCode>General</c:formatCode>
                <c:ptCount val="7"/>
                <c:pt idx="0">
                  <c:v>600.67999999999995</c:v>
                </c:pt>
                <c:pt idx="1">
                  <c:v>4199.0300000000007</c:v>
                </c:pt>
                <c:pt idx="2">
                  <c:v>170659.2600000001</c:v>
                </c:pt>
                <c:pt idx="3">
                  <c:v>235289.97000000018</c:v>
                </c:pt>
                <c:pt idx="4">
                  <c:v>2382880.0899999994</c:v>
                </c:pt>
                <c:pt idx="5">
                  <c:v>903.11</c:v>
                </c:pt>
              </c:numCache>
            </c:numRef>
          </c:val>
          <c:extLst>
            <c:ext xmlns:c16="http://schemas.microsoft.com/office/drawing/2014/chart" uri="{C3380CC4-5D6E-409C-BE32-E72D297353CC}">
              <c16:uniqueId val="{00000001-B395-4F0C-A67D-005CF6BF34C9}"/>
            </c:ext>
          </c:extLst>
        </c:ser>
        <c:ser>
          <c:idx val="2"/>
          <c:order val="2"/>
          <c:tx>
            <c:strRef>
              <c:f>Sheet2!$D$3:$D$4</c:f>
              <c:strCache>
                <c:ptCount val="1"/>
                <c:pt idx="0">
                  <c:v>Mass Customer</c:v>
                </c:pt>
              </c:strCache>
            </c:strRef>
          </c:tx>
          <c:spPr>
            <a:solidFill>
              <a:schemeClr val="accent3"/>
            </a:solidFill>
            <a:ln>
              <a:noFill/>
            </a:ln>
            <a:effectLst/>
          </c:spPr>
          <c:invertIfNegative val="0"/>
          <c:cat>
            <c:strRef>
              <c:f>Sheet2!$A$5:$A$12</c:f>
              <c:strCache>
                <c:ptCount val="7"/>
                <c:pt idx="0">
                  <c:v>22.3296607562785-32.3296607562785</c:v>
                </c:pt>
                <c:pt idx="1">
                  <c:v>32.3296607562785-42.3296607562785</c:v>
                </c:pt>
                <c:pt idx="2">
                  <c:v>42.3296607562785-52.3296607562785</c:v>
                </c:pt>
                <c:pt idx="3">
                  <c:v>52.3296607562785-62.3296607562785</c:v>
                </c:pt>
                <c:pt idx="4">
                  <c:v>62.3296607562785-72.3296607562785</c:v>
                </c:pt>
                <c:pt idx="5">
                  <c:v>72.3296607562785-82.3296607562785</c:v>
                </c:pt>
                <c:pt idx="6">
                  <c:v>82.3296607562785-92.3296607562785</c:v>
                </c:pt>
              </c:strCache>
            </c:strRef>
          </c:cat>
          <c:val>
            <c:numRef>
              <c:f>Sheet2!$D$5:$D$12</c:f>
              <c:numCache>
                <c:formatCode>General</c:formatCode>
                <c:ptCount val="7"/>
                <c:pt idx="0">
                  <c:v>189107.61</c:v>
                </c:pt>
                <c:pt idx="1">
                  <c:v>284602.23001219973</c:v>
                </c:pt>
                <c:pt idx="2">
                  <c:v>357142.5299999998</c:v>
                </c:pt>
                <c:pt idx="3">
                  <c:v>187189.65000000002</c:v>
                </c:pt>
                <c:pt idx="4">
                  <c:v>4676469.2349596955</c:v>
                </c:pt>
                <c:pt idx="6">
                  <c:v>284639.55999999982</c:v>
                </c:pt>
              </c:numCache>
            </c:numRef>
          </c:val>
          <c:extLst>
            <c:ext xmlns:c16="http://schemas.microsoft.com/office/drawing/2014/chart" uri="{C3380CC4-5D6E-409C-BE32-E72D297353CC}">
              <c16:uniqueId val="{00000002-B395-4F0C-A67D-005CF6BF34C9}"/>
            </c:ext>
          </c:extLst>
        </c:ser>
        <c:dLbls>
          <c:showLegendKey val="0"/>
          <c:showVal val="0"/>
          <c:showCatName val="0"/>
          <c:showSerName val="0"/>
          <c:showPercent val="0"/>
          <c:showBubbleSize val="0"/>
        </c:dLbls>
        <c:gapWidth val="219"/>
        <c:overlap val="-27"/>
        <c:axId val="1662487952"/>
        <c:axId val="1662493232"/>
      </c:barChart>
      <c:catAx>
        <c:axId val="1662487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493232"/>
        <c:crosses val="autoZero"/>
        <c:auto val="1"/>
        <c:lblAlgn val="ctr"/>
        <c:lblOffset val="100"/>
        <c:noMultiLvlLbl val="0"/>
      </c:catAx>
      <c:valAx>
        <c:axId val="1662493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2487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Data.xlsx]Sheet6!PivotTable5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Cars in Each State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Sheet6!$B$3:$B$4</c:f>
              <c:strCache>
                <c:ptCount val="1"/>
                <c:pt idx="0">
                  <c:v>NSW</c:v>
                </c:pt>
              </c:strCache>
            </c:strRef>
          </c:tx>
          <c:spPr>
            <a:solidFill>
              <a:schemeClr val="accent1"/>
            </a:solidFill>
            <a:ln>
              <a:noFill/>
            </a:ln>
            <a:effectLst/>
          </c:spPr>
          <c:invertIfNegative val="0"/>
          <c:cat>
            <c:strRef>
              <c:f>Sheet6!$A$5:$A$7</c:f>
              <c:strCache>
                <c:ptCount val="2"/>
                <c:pt idx="0">
                  <c:v>No</c:v>
                </c:pt>
                <c:pt idx="1">
                  <c:v>Yes</c:v>
                </c:pt>
              </c:strCache>
            </c:strRef>
          </c:cat>
          <c:val>
            <c:numRef>
              <c:f>Sheet6!$B$5:$B$7</c:f>
              <c:numCache>
                <c:formatCode>General</c:formatCode>
                <c:ptCount val="2"/>
                <c:pt idx="0">
                  <c:v>5261</c:v>
                </c:pt>
                <c:pt idx="1">
                  <c:v>4665</c:v>
                </c:pt>
              </c:numCache>
            </c:numRef>
          </c:val>
          <c:extLst>
            <c:ext xmlns:c16="http://schemas.microsoft.com/office/drawing/2014/chart" uri="{C3380CC4-5D6E-409C-BE32-E72D297353CC}">
              <c16:uniqueId val="{00000000-7824-460A-8F62-5C5EC9C3D649}"/>
            </c:ext>
          </c:extLst>
        </c:ser>
        <c:ser>
          <c:idx val="1"/>
          <c:order val="1"/>
          <c:tx>
            <c:strRef>
              <c:f>Sheet6!$C$3:$C$4</c:f>
              <c:strCache>
                <c:ptCount val="1"/>
                <c:pt idx="0">
                  <c:v>QLD</c:v>
                </c:pt>
              </c:strCache>
            </c:strRef>
          </c:tx>
          <c:spPr>
            <a:solidFill>
              <a:schemeClr val="accent2"/>
            </a:solidFill>
            <a:ln>
              <a:noFill/>
            </a:ln>
            <a:effectLst/>
          </c:spPr>
          <c:invertIfNegative val="0"/>
          <c:cat>
            <c:strRef>
              <c:f>Sheet6!$A$5:$A$7</c:f>
              <c:strCache>
                <c:ptCount val="2"/>
                <c:pt idx="0">
                  <c:v>No</c:v>
                </c:pt>
                <c:pt idx="1">
                  <c:v>Yes</c:v>
                </c:pt>
              </c:strCache>
            </c:strRef>
          </c:cat>
          <c:val>
            <c:numRef>
              <c:f>Sheet6!$C$5:$C$7</c:f>
              <c:numCache>
                <c:formatCode>General</c:formatCode>
                <c:ptCount val="2"/>
                <c:pt idx="0">
                  <c:v>1221</c:v>
                </c:pt>
                <c:pt idx="1">
                  <c:v>1826</c:v>
                </c:pt>
              </c:numCache>
            </c:numRef>
          </c:val>
          <c:extLst>
            <c:ext xmlns:c16="http://schemas.microsoft.com/office/drawing/2014/chart" uri="{C3380CC4-5D6E-409C-BE32-E72D297353CC}">
              <c16:uniqueId val="{00000001-7824-460A-8F62-5C5EC9C3D649}"/>
            </c:ext>
          </c:extLst>
        </c:ser>
        <c:ser>
          <c:idx val="2"/>
          <c:order val="2"/>
          <c:tx>
            <c:strRef>
              <c:f>Sheet6!$D$3:$D$4</c:f>
              <c:strCache>
                <c:ptCount val="1"/>
                <c:pt idx="0">
                  <c:v>VIC</c:v>
                </c:pt>
              </c:strCache>
            </c:strRef>
          </c:tx>
          <c:spPr>
            <a:solidFill>
              <a:schemeClr val="accent3"/>
            </a:solidFill>
            <a:ln>
              <a:noFill/>
            </a:ln>
            <a:effectLst/>
          </c:spPr>
          <c:invertIfNegative val="0"/>
          <c:cat>
            <c:strRef>
              <c:f>Sheet6!$A$5:$A$7</c:f>
              <c:strCache>
                <c:ptCount val="2"/>
                <c:pt idx="0">
                  <c:v>No</c:v>
                </c:pt>
                <c:pt idx="1">
                  <c:v>Yes</c:v>
                </c:pt>
              </c:strCache>
            </c:strRef>
          </c:cat>
          <c:val>
            <c:numRef>
              <c:f>Sheet6!$D$5:$D$7</c:f>
              <c:numCache>
                <c:formatCode>General</c:formatCode>
                <c:ptCount val="2"/>
                <c:pt idx="0">
                  <c:v>3274</c:v>
                </c:pt>
                <c:pt idx="1">
                  <c:v>3752</c:v>
                </c:pt>
              </c:numCache>
            </c:numRef>
          </c:val>
          <c:extLst>
            <c:ext xmlns:c16="http://schemas.microsoft.com/office/drawing/2014/chart" uri="{C3380CC4-5D6E-409C-BE32-E72D297353CC}">
              <c16:uniqueId val="{00000002-7824-460A-8F62-5C5EC9C3D649}"/>
            </c:ext>
          </c:extLst>
        </c:ser>
        <c:dLbls>
          <c:showLegendKey val="0"/>
          <c:showVal val="0"/>
          <c:showCatName val="0"/>
          <c:showSerName val="0"/>
          <c:showPercent val="0"/>
          <c:showBubbleSize val="0"/>
        </c:dLbls>
        <c:gapWidth val="219"/>
        <c:overlap val="-27"/>
        <c:axId val="1676805120"/>
        <c:axId val="1676810880"/>
      </c:barChart>
      <c:catAx>
        <c:axId val="167680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6810880"/>
        <c:crosses val="autoZero"/>
        <c:auto val="1"/>
        <c:lblAlgn val="ctr"/>
        <c:lblOffset val="100"/>
        <c:noMultiLvlLbl val="0"/>
      </c:catAx>
      <c:valAx>
        <c:axId val="167681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6805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Data.xlsx]Sheet6!PivotTable5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Cars in Each State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Sheet6!$B$3:$B$4</c:f>
              <c:strCache>
                <c:ptCount val="1"/>
                <c:pt idx="0">
                  <c:v>NSW</c:v>
                </c:pt>
              </c:strCache>
            </c:strRef>
          </c:tx>
          <c:spPr>
            <a:solidFill>
              <a:schemeClr val="accent1"/>
            </a:solidFill>
            <a:ln>
              <a:noFill/>
            </a:ln>
            <a:effectLst/>
          </c:spPr>
          <c:invertIfNegative val="0"/>
          <c:cat>
            <c:strRef>
              <c:f>Sheet6!$A$5:$A$7</c:f>
              <c:strCache>
                <c:ptCount val="2"/>
                <c:pt idx="0">
                  <c:v>No</c:v>
                </c:pt>
                <c:pt idx="1">
                  <c:v>Yes</c:v>
                </c:pt>
              </c:strCache>
            </c:strRef>
          </c:cat>
          <c:val>
            <c:numRef>
              <c:f>Sheet6!$B$5:$B$7</c:f>
              <c:numCache>
                <c:formatCode>General</c:formatCode>
                <c:ptCount val="2"/>
                <c:pt idx="0">
                  <c:v>5261</c:v>
                </c:pt>
                <c:pt idx="1">
                  <c:v>4665</c:v>
                </c:pt>
              </c:numCache>
            </c:numRef>
          </c:val>
          <c:extLst>
            <c:ext xmlns:c16="http://schemas.microsoft.com/office/drawing/2014/chart" uri="{C3380CC4-5D6E-409C-BE32-E72D297353CC}">
              <c16:uniqueId val="{00000000-7824-460A-8F62-5C5EC9C3D649}"/>
            </c:ext>
          </c:extLst>
        </c:ser>
        <c:ser>
          <c:idx val="1"/>
          <c:order val="1"/>
          <c:tx>
            <c:strRef>
              <c:f>Sheet6!$C$3:$C$4</c:f>
              <c:strCache>
                <c:ptCount val="1"/>
                <c:pt idx="0">
                  <c:v>QLD</c:v>
                </c:pt>
              </c:strCache>
            </c:strRef>
          </c:tx>
          <c:spPr>
            <a:solidFill>
              <a:schemeClr val="accent2"/>
            </a:solidFill>
            <a:ln>
              <a:noFill/>
            </a:ln>
            <a:effectLst/>
          </c:spPr>
          <c:invertIfNegative val="0"/>
          <c:cat>
            <c:strRef>
              <c:f>Sheet6!$A$5:$A$7</c:f>
              <c:strCache>
                <c:ptCount val="2"/>
                <c:pt idx="0">
                  <c:v>No</c:v>
                </c:pt>
                <c:pt idx="1">
                  <c:v>Yes</c:v>
                </c:pt>
              </c:strCache>
            </c:strRef>
          </c:cat>
          <c:val>
            <c:numRef>
              <c:f>Sheet6!$C$5:$C$7</c:f>
              <c:numCache>
                <c:formatCode>General</c:formatCode>
                <c:ptCount val="2"/>
                <c:pt idx="0">
                  <c:v>1221</c:v>
                </c:pt>
                <c:pt idx="1">
                  <c:v>1826</c:v>
                </c:pt>
              </c:numCache>
            </c:numRef>
          </c:val>
          <c:extLst>
            <c:ext xmlns:c16="http://schemas.microsoft.com/office/drawing/2014/chart" uri="{C3380CC4-5D6E-409C-BE32-E72D297353CC}">
              <c16:uniqueId val="{00000001-7824-460A-8F62-5C5EC9C3D649}"/>
            </c:ext>
          </c:extLst>
        </c:ser>
        <c:ser>
          <c:idx val="2"/>
          <c:order val="2"/>
          <c:tx>
            <c:strRef>
              <c:f>Sheet6!$D$3:$D$4</c:f>
              <c:strCache>
                <c:ptCount val="1"/>
                <c:pt idx="0">
                  <c:v>VIC</c:v>
                </c:pt>
              </c:strCache>
            </c:strRef>
          </c:tx>
          <c:spPr>
            <a:solidFill>
              <a:schemeClr val="accent3"/>
            </a:solidFill>
            <a:ln>
              <a:noFill/>
            </a:ln>
            <a:effectLst/>
          </c:spPr>
          <c:invertIfNegative val="0"/>
          <c:cat>
            <c:strRef>
              <c:f>Sheet6!$A$5:$A$7</c:f>
              <c:strCache>
                <c:ptCount val="2"/>
                <c:pt idx="0">
                  <c:v>No</c:v>
                </c:pt>
                <c:pt idx="1">
                  <c:v>Yes</c:v>
                </c:pt>
              </c:strCache>
            </c:strRef>
          </c:cat>
          <c:val>
            <c:numRef>
              <c:f>Sheet6!$D$5:$D$7</c:f>
              <c:numCache>
                <c:formatCode>General</c:formatCode>
                <c:ptCount val="2"/>
                <c:pt idx="0">
                  <c:v>3274</c:v>
                </c:pt>
                <c:pt idx="1">
                  <c:v>3752</c:v>
                </c:pt>
              </c:numCache>
            </c:numRef>
          </c:val>
          <c:extLst>
            <c:ext xmlns:c16="http://schemas.microsoft.com/office/drawing/2014/chart" uri="{C3380CC4-5D6E-409C-BE32-E72D297353CC}">
              <c16:uniqueId val="{00000002-7824-460A-8F62-5C5EC9C3D649}"/>
            </c:ext>
          </c:extLst>
        </c:ser>
        <c:dLbls>
          <c:showLegendKey val="0"/>
          <c:showVal val="0"/>
          <c:showCatName val="0"/>
          <c:showSerName val="0"/>
          <c:showPercent val="0"/>
          <c:showBubbleSize val="0"/>
        </c:dLbls>
        <c:gapWidth val="219"/>
        <c:overlap val="-27"/>
        <c:axId val="1676805120"/>
        <c:axId val="1676810880"/>
      </c:barChart>
      <c:catAx>
        <c:axId val="167680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6810880"/>
        <c:crosses val="autoZero"/>
        <c:auto val="1"/>
        <c:lblAlgn val="ctr"/>
        <c:lblOffset val="100"/>
        <c:noMultiLvlLbl val="0"/>
      </c:catAx>
      <c:valAx>
        <c:axId val="167681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6805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[KPMG Cleaned Data.xlsx]Sheet7!PivotTable6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RFM Value</a:t>
            </a:r>
            <a:r>
              <a:rPr lang="en-US" baseline="0"/>
              <a:t> - Customer Profile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Total</c:v>
                </c:pt>
              </c:strCache>
            </c:strRef>
          </c:tx>
          <c:spPr>
            <a:solidFill>
              <a:schemeClr val="accent1"/>
            </a:solidFill>
            <a:ln>
              <a:noFill/>
            </a:ln>
            <a:effectLst/>
          </c:spPr>
          <c:invertIfNegative val="0"/>
          <c:cat>
            <c:strRef>
              <c:f>Sheet7!$A$4:$A$8</c:f>
              <c:strCache>
                <c:ptCount val="4"/>
                <c:pt idx="0">
                  <c:v>Bronze Customer</c:v>
                </c:pt>
                <c:pt idx="1">
                  <c:v>Gold Customer</c:v>
                </c:pt>
                <c:pt idx="2">
                  <c:v>Platinum Customer</c:v>
                </c:pt>
                <c:pt idx="3">
                  <c:v>Silver Customer</c:v>
                </c:pt>
              </c:strCache>
            </c:strRef>
          </c:cat>
          <c:val>
            <c:numRef>
              <c:f>Sheet7!$B$4:$B$8</c:f>
              <c:numCache>
                <c:formatCode>General</c:formatCode>
                <c:ptCount val="4"/>
                <c:pt idx="0">
                  <c:v>221981</c:v>
                </c:pt>
                <c:pt idx="1">
                  <c:v>275328</c:v>
                </c:pt>
                <c:pt idx="2">
                  <c:v>176506</c:v>
                </c:pt>
                <c:pt idx="3">
                  <c:v>360108</c:v>
                </c:pt>
              </c:numCache>
            </c:numRef>
          </c:val>
          <c:extLst>
            <c:ext xmlns:c16="http://schemas.microsoft.com/office/drawing/2014/chart" uri="{C3380CC4-5D6E-409C-BE32-E72D297353CC}">
              <c16:uniqueId val="{00000000-1474-4C15-9011-E0F8CD13AE53}"/>
            </c:ext>
          </c:extLst>
        </c:ser>
        <c:dLbls>
          <c:showLegendKey val="0"/>
          <c:showVal val="0"/>
          <c:showCatName val="0"/>
          <c:showSerName val="0"/>
          <c:showPercent val="0"/>
          <c:showBubbleSize val="0"/>
        </c:dLbls>
        <c:gapWidth val="219"/>
        <c:overlap val="-27"/>
        <c:axId val="992947968"/>
        <c:axId val="992943168"/>
      </c:barChart>
      <c:catAx>
        <c:axId val="99294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2943168"/>
        <c:crosses val="autoZero"/>
        <c:auto val="1"/>
        <c:lblAlgn val="ctr"/>
        <c:lblOffset val="100"/>
        <c:noMultiLvlLbl val="0"/>
      </c:catAx>
      <c:valAx>
        <c:axId val="992943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2947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964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926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126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dirty="0"/>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sp>
        <p:nvSpPr>
          <p:cNvPr id="113" name="Shape 58"/>
          <p:cNvSpPr/>
          <p:nvPr/>
        </p:nvSpPr>
        <p:spPr>
          <a:xfrm>
            <a:off x="537900" y="3666599"/>
            <a:ext cx="6249600" cy="5539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Lucy Adhiambo </a:t>
            </a:r>
          </a:p>
          <a:p>
            <a:r>
              <a:rPr lang="en-US" dirty="0"/>
              <a:t>Data Analytics Consulting Virtual Intern</a:t>
            </a:r>
          </a:p>
        </p:txBody>
      </p:sp>
      <p:pic>
        <p:nvPicPr>
          <p:cNvPr id="3" name="Picture 2">
            <a:extLst>
              <a:ext uri="{FF2B5EF4-FFF2-40B4-BE49-F238E27FC236}">
                <a16:creationId xmlns:a16="http://schemas.microsoft.com/office/drawing/2014/main" id="{1F20A79A-E204-59E7-DC4B-E15BA82C72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504" y="924672"/>
            <a:ext cx="1946511" cy="746379"/>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18" name="Shape 65"/>
          <p:cNvSpPr/>
          <p:nvPr/>
        </p:nvSpPr>
        <p:spPr>
          <a:xfrm>
            <a:off x="-15501" y="1957404"/>
            <a:ext cx="8946850" cy="318609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285750" indent="-285750">
              <a:buFont typeface="Arial" panose="020B0604020202020204" pitchFamily="34" charset="0"/>
              <a:buChar char="•"/>
            </a:pPr>
            <a:r>
              <a:rPr lang="en-IN" sz="1600" b="1" dirty="0"/>
              <a:t>Recency</a:t>
            </a:r>
          </a:p>
          <a:p>
            <a:pPr marL="550862" lvl="3" indent="-285750">
              <a:buFont typeface="Wingdings" panose="05000000000000000000" pitchFamily="2" charset="2"/>
              <a:buChar char="Ø"/>
              <a:tabLst>
                <a:tab pos="539750" algn="l"/>
              </a:tabLst>
            </a:pPr>
            <a:r>
              <a:rPr lang="en-IN" sz="1600" dirty="0"/>
              <a:t>The last day on which a customer performed a transaction was taken as the recency parameter.</a:t>
            </a:r>
          </a:p>
          <a:p>
            <a:pPr marL="550862" lvl="3" indent="-285750">
              <a:buFont typeface="Wingdings" panose="05000000000000000000" pitchFamily="2" charset="2"/>
              <a:buChar char="Ø"/>
              <a:tabLst>
                <a:tab pos="539750" algn="l"/>
              </a:tabLst>
            </a:pPr>
            <a:r>
              <a:rPr lang="en-IN" sz="1600" dirty="0"/>
              <a:t>Customers were divided into 4 quartiles and given a </a:t>
            </a:r>
            <a:r>
              <a:rPr lang="en-IN" sz="1600" dirty="0" err="1"/>
              <a:t>R_Score</a:t>
            </a:r>
            <a:r>
              <a:rPr lang="en-IN" sz="1600" dirty="0"/>
              <a:t>.</a:t>
            </a:r>
          </a:p>
          <a:p>
            <a:pPr marL="285750" indent="-285750">
              <a:buFont typeface="Arial" panose="020B0604020202020204" pitchFamily="34" charset="0"/>
              <a:buChar char="•"/>
            </a:pPr>
            <a:r>
              <a:rPr lang="en-IN" sz="1600" b="1" dirty="0"/>
              <a:t>Frequency</a:t>
            </a:r>
          </a:p>
          <a:p>
            <a:pPr marL="539750" lvl="1" indent="-276225">
              <a:buFont typeface="Wingdings" panose="05000000000000000000" pitchFamily="2" charset="2"/>
              <a:buChar char="Ø"/>
            </a:pPr>
            <a:r>
              <a:rPr lang="en-IN" sz="1600" dirty="0">
                <a:latin typeface="+mn-lt"/>
                <a:ea typeface="+mn-ea"/>
                <a:cs typeface="+mn-cs"/>
                <a:sym typeface="Arial"/>
              </a:rPr>
              <a:t>The frequency of transactions done by a particular customer was taken as the frequency parameter.</a:t>
            </a:r>
          </a:p>
          <a:p>
            <a:pPr marL="539750" lvl="1" indent="-276225">
              <a:buFont typeface="Wingdings" panose="05000000000000000000" pitchFamily="2" charset="2"/>
              <a:buChar char="Ø"/>
            </a:pPr>
            <a:r>
              <a:rPr lang="en-IN" sz="1600" dirty="0">
                <a:latin typeface="+mn-lt"/>
                <a:ea typeface="+mn-ea"/>
                <a:cs typeface="+mn-cs"/>
                <a:sym typeface="Arial"/>
              </a:rPr>
              <a:t>Customers were divided into 4 quartiles and given a </a:t>
            </a:r>
            <a:r>
              <a:rPr lang="en-IN" sz="1600" dirty="0" err="1">
                <a:latin typeface="+mn-lt"/>
                <a:ea typeface="+mn-ea"/>
                <a:cs typeface="+mn-cs"/>
                <a:sym typeface="Arial"/>
              </a:rPr>
              <a:t>F_Score</a:t>
            </a:r>
            <a:r>
              <a:rPr lang="en-IN" sz="1600" dirty="0"/>
              <a:t>.</a:t>
            </a:r>
          </a:p>
          <a:p>
            <a:pPr marL="285750" indent="-285750">
              <a:buFont typeface="Arial" panose="020B0604020202020204" pitchFamily="34" charset="0"/>
              <a:buChar char="•"/>
            </a:pPr>
            <a:r>
              <a:rPr lang="en-IN" sz="1600" b="1" dirty="0"/>
              <a:t>Monetary Value</a:t>
            </a:r>
          </a:p>
          <a:p>
            <a:pPr marL="550862" lvl="1" indent="-285750">
              <a:buFont typeface="Wingdings" panose="05000000000000000000" pitchFamily="2" charset="2"/>
              <a:buChar char="Ø"/>
            </a:pPr>
            <a:r>
              <a:rPr lang="en-IN" sz="1600" dirty="0">
                <a:latin typeface="+mn-lt"/>
                <a:ea typeface="+mn-ea"/>
                <a:cs typeface="+mn-cs"/>
                <a:sym typeface="Arial"/>
              </a:rPr>
              <a:t>The average profit per customer was taken as the monetary value parameter.</a:t>
            </a:r>
          </a:p>
          <a:p>
            <a:pPr marL="550862" lvl="1" indent="-285750">
              <a:buFont typeface="Wingdings" panose="05000000000000000000" pitchFamily="2" charset="2"/>
              <a:buChar char="Ø"/>
            </a:pPr>
            <a:r>
              <a:rPr lang="en-IN" sz="1600" dirty="0">
                <a:latin typeface="+mn-lt"/>
                <a:ea typeface="+mn-ea"/>
                <a:cs typeface="+mn-cs"/>
                <a:sym typeface="Arial"/>
              </a:rPr>
              <a:t>Customers were divided into 4 quartiles and given a </a:t>
            </a:r>
            <a:r>
              <a:rPr lang="en-IN" sz="1600" dirty="0" err="1">
                <a:latin typeface="+mn-lt"/>
                <a:ea typeface="+mn-ea"/>
                <a:cs typeface="+mn-cs"/>
                <a:sym typeface="Arial"/>
              </a:rPr>
              <a:t>M_Score</a:t>
            </a:r>
            <a:r>
              <a:rPr lang="en-IN" sz="1600" dirty="0">
                <a:latin typeface="+mn-lt"/>
                <a:ea typeface="+mn-ea"/>
                <a:cs typeface="+mn-cs"/>
                <a:sym typeface="Arial"/>
              </a:rPr>
              <a:t>.</a:t>
            </a:r>
          </a:p>
          <a:p>
            <a:pPr marL="387350" indent="-2857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endParaRPr sz="1800" dirty="0">
              <a:latin typeface="Times New Roman" panose="02020603050405020304" pitchFamily="18" charset="0"/>
              <a:cs typeface="Times New Roman" panose="02020603050405020304" pitchFamily="18" charset="0"/>
            </a:endParaRPr>
          </a:p>
        </p:txBody>
      </p:sp>
      <p:sp>
        <p:nvSpPr>
          <p:cNvPr id="2" name="Shape 65">
            <a:extLst>
              <a:ext uri="{FF2B5EF4-FFF2-40B4-BE49-F238E27FC236}">
                <a16:creationId xmlns:a16="http://schemas.microsoft.com/office/drawing/2014/main" id="{5B4FDF2C-EDCF-AFF8-AE1F-04054B346E82}"/>
              </a:ext>
            </a:extLst>
          </p:cNvPr>
          <p:cNvSpPr/>
          <p:nvPr/>
        </p:nvSpPr>
        <p:spPr>
          <a:xfrm>
            <a:off x="496274" y="1256817"/>
            <a:ext cx="5459402"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b="1" dirty="0">
                <a:latin typeface="Times New Roman" panose="02020603050405020304" pitchFamily="18" charset="0"/>
                <a:cs typeface="Times New Roman" panose="02020603050405020304" pitchFamily="18" charset="0"/>
              </a:rPr>
              <a:t>RFM Analysis</a:t>
            </a:r>
            <a:endParaRP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4022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Model Development</a:t>
            </a:r>
            <a:endParaRPr dirty="0"/>
          </a:p>
        </p:txBody>
      </p:sp>
      <p:sp>
        <p:nvSpPr>
          <p:cNvPr id="118" name="Shape 65"/>
          <p:cNvSpPr/>
          <p:nvPr/>
        </p:nvSpPr>
        <p:spPr>
          <a:xfrm>
            <a:off x="496273" y="2313586"/>
            <a:ext cx="4522293" cy="264684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algn="just"/>
            <a:r>
              <a:rPr lang="en-IN" sz="1600" dirty="0">
                <a:latin typeface="Times New Roman" panose="02020603050405020304" pitchFamily="18" charset="0"/>
                <a:cs typeface="Times New Roman" panose="02020603050405020304" pitchFamily="18" charset="0"/>
              </a:rPr>
              <a:t>Based on the RFM Class, four customer tiers were identified:</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Platinum Class: These customers have recently made a purchase, are frequent and are most profitable.</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Silver Class</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Gold Class</a:t>
            </a:r>
          </a:p>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Bronze Class: These customers have not made any recent purchase, are not frequent and do not contribute majorly</a:t>
            </a:r>
            <a:endParaRPr sz="1600" dirty="0">
              <a:latin typeface="Times New Roman" panose="02020603050405020304" pitchFamily="18" charset="0"/>
              <a:cs typeface="Times New Roman" panose="02020603050405020304" pitchFamily="18" charset="0"/>
            </a:endParaRPr>
          </a:p>
        </p:txBody>
      </p:sp>
      <p:sp>
        <p:nvSpPr>
          <p:cNvPr id="2" name="Shape 65">
            <a:extLst>
              <a:ext uri="{FF2B5EF4-FFF2-40B4-BE49-F238E27FC236}">
                <a16:creationId xmlns:a16="http://schemas.microsoft.com/office/drawing/2014/main" id="{5B4FDF2C-EDCF-AFF8-AE1F-04054B346E82}"/>
              </a:ext>
            </a:extLst>
          </p:cNvPr>
          <p:cNvSpPr/>
          <p:nvPr/>
        </p:nvSpPr>
        <p:spPr>
          <a:xfrm>
            <a:off x="496274" y="1256817"/>
            <a:ext cx="5459402"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b="1" dirty="0">
                <a:latin typeface="Times New Roman" panose="02020603050405020304" pitchFamily="18" charset="0"/>
                <a:cs typeface="Times New Roman" panose="02020603050405020304" pitchFamily="18" charset="0"/>
              </a:rPr>
              <a:t>RFM Analysis</a:t>
            </a:r>
            <a:endParaRPr b="1"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044E9BCD-E7B1-96DE-ED0C-AC4F229BD140}"/>
              </a:ext>
            </a:extLst>
          </p:cNvPr>
          <p:cNvGraphicFramePr>
            <a:graphicFrameLocks/>
          </p:cNvGraphicFramePr>
          <p:nvPr>
            <p:extLst>
              <p:ext uri="{D42A27DB-BD31-4B8C-83A1-F6EECF244321}">
                <p14:modId xmlns:p14="http://schemas.microsoft.com/office/powerpoint/2010/main" val="2999998955"/>
              </p:ext>
            </p:extLst>
          </p:nvPr>
        </p:nvGraphicFramePr>
        <p:xfrm>
          <a:off x="4890977" y="1698716"/>
          <a:ext cx="4380614"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75307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latin typeface="Times New Roman" panose="02020603050405020304" pitchFamily="18" charset="0"/>
                <a:cs typeface="Times New Roman" panose="02020603050405020304" pitchFamily="18" charset="0"/>
              </a:rPr>
              <a:t>Interpretation and Conclusion</a:t>
            </a:r>
            <a:endParaRPr dirty="0">
              <a:latin typeface="Times New Roman" panose="02020603050405020304" pitchFamily="18" charset="0"/>
              <a:cs typeface="Times New Roman" panose="02020603050405020304" pitchFamily="18" charset="0"/>
            </a:endParaRP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latin typeface="Times New Roman" panose="02020603050405020304" pitchFamily="18" charset="0"/>
                <a:cs typeface="Times New Roman" panose="02020603050405020304" pitchFamily="18" charset="0"/>
              </a:rPr>
              <a:t>Customer</a:t>
            </a:r>
            <a:r>
              <a:rPr lang="en-US" dirty="0"/>
              <a:t> Classification -Targeting High Value Customers</a:t>
            </a:r>
            <a:endParaRPr dirty="0"/>
          </a:p>
        </p:txBody>
      </p:sp>
      <p:sp>
        <p:nvSpPr>
          <p:cNvPr id="142" name="Shape 91"/>
          <p:cNvSpPr/>
          <p:nvPr/>
        </p:nvSpPr>
        <p:spPr>
          <a:xfrm>
            <a:off x="205025" y="2164724"/>
            <a:ext cx="8758222" cy="2680894"/>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These are the high value customers that should be targeted from the new lift.</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Most of the high value customers will be female compared to males.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Working in the financial services, health and manufacturing.</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Aged between 62 to 72</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Living in New South Wales (NSW) and Victoria (VIC).</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Customers having high RFM Scores can be filtered and targeted.</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customers have made recent purchases, are frequent, and drive the most profits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endParaRPr dirty="0"/>
          </a:p>
        </p:txBody>
      </p:sp>
      <p:sp>
        <p:nvSpPr>
          <p:cNvPr id="150" name="Shape 99"/>
          <p:cNvSpPr/>
          <p:nvPr/>
        </p:nvSpPr>
        <p:spPr>
          <a:xfrm>
            <a:off x="205025" y="1083299"/>
            <a:ext cx="8565600" cy="8479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4000" dirty="0"/>
              <a:t>THANK YOU</a:t>
            </a:r>
            <a:endParaRPr sz="4000" dirty="0"/>
          </a:p>
        </p:txBody>
      </p:sp>
      <p:sp>
        <p:nvSpPr>
          <p:cNvPr id="151" name="Shape 100"/>
          <p:cNvSpPr/>
          <p:nvPr/>
        </p:nvSpPr>
        <p:spPr>
          <a:xfrm>
            <a:off x="205024" y="2164724"/>
            <a:ext cx="4632789" cy="4333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Introduction</a:t>
            </a:r>
            <a:endParaRPr dirty="0"/>
          </a:p>
        </p:txBody>
      </p:sp>
      <p:sp>
        <p:nvSpPr>
          <p:cNvPr id="118" name="Shape 65"/>
          <p:cNvSpPr/>
          <p:nvPr/>
        </p:nvSpPr>
        <p:spPr>
          <a:xfrm>
            <a:off x="343873" y="1211200"/>
            <a:ext cx="8426751" cy="755979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sz="1800" b="1" dirty="0">
                <a:latin typeface="Times New Roman" panose="02020603050405020304" pitchFamily="18" charset="0"/>
                <a:cs typeface="Times New Roman" panose="02020603050405020304" pitchFamily="18" charset="0"/>
              </a:rPr>
              <a:t>Identifying and Recommending High Value Customers</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Sprocket Central Pty Ltd is a company that specializes in high quality bike and accessories.</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The marketing team is looking to boost sales.</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To target 1000 new customers that will bring the highest value to the business.</a:t>
            </a:r>
          </a:p>
          <a:p>
            <a:pPr marL="101600">
              <a:lnSpc>
                <a:spcPct val="115000"/>
              </a:lnSpc>
              <a:buClr>
                <a:srgbClr val="000000"/>
              </a:buClr>
              <a:buSzPts val="2000"/>
              <a:defRPr sz="2000">
                <a:latin typeface="Open Sans"/>
                <a:ea typeface="Open Sans"/>
                <a:cs typeface="Open Sans"/>
                <a:sym typeface="Open Sans"/>
              </a:defRPr>
            </a:pPr>
            <a:r>
              <a:rPr lang="en-US" sz="1800" b="1" dirty="0">
                <a:latin typeface="Times New Roman" panose="02020603050405020304" pitchFamily="18" charset="0"/>
                <a:cs typeface="Times New Roman" panose="02020603050405020304" pitchFamily="18" charset="0"/>
              </a:rPr>
              <a:t>Approach for Data Analysis</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Bike related purchases for the last 3 years based on gender.</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Top industries contributing to maximum profit and bike related sales.</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Wealth segment by age category.</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Number of cars owned in each state.</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Customer classification.</a:t>
            </a:r>
          </a:p>
          <a:p>
            <a:pPr marL="101600">
              <a:lnSpc>
                <a:spcPct val="115000"/>
              </a:lnSpc>
              <a:buClr>
                <a:srgbClr val="000000"/>
              </a:buClr>
              <a:buSzPts val="2000"/>
              <a:defRPr sz="2000">
                <a:latin typeface="Open Sans"/>
                <a:ea typeface="Open Sans"/>
                <a:cs typeface="Open Sans"/>
                <a:sym typeface="Open Sans"/>
              </a:defRPr>
            </a:pPr>
            <a:endParaRPr lang="en-US" dirty="0">
              <a:latin typeface="Times New Roman" panose="02020603050405020304" pitchFamily="18" charset="0"/>
              <a:cs typeface="Times New Roman" panose="02020603050405020304" pitchFamily="18" charset="0"/>
            </a:endParaRPr>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endParaRPr lang="en-US" dirty="0"/>
          </a:p>
          <a:p>
            <a:pPr marL="101600">
              <a:lnSpc>
                <a:spcPct val="115000"/>
              </a:lnSpc>
              <a:buClr>
                <a:srgbClr val="000000"/>
              </a:buClr>
              <a:buSzPts val="2000"/>
              <a:defRPr sz="2000">
                <a:latin typeface="Open Sans"/>
                <a:ea typeface="Open Sans"/>
                <a:cs typeface="Open Sans"/>
                <a:sym typeface="Open Sans"/>
              </a:defRPr>
            </a:pPr>
            <a:r>
              <a:rPr lang="en-US" dirty="0"/>
              <a:t> </a:t>
            </a:r>
            <a:endParaRPr dirty="0"/>
          </a:p>
        </p:txBody>
      </p:sp>
    </p:spTree>
    <p:extLst>
      <p:ext uri="{BB962C8B-B14F-4D97-AF65-F5344CB8AC3E}">
        <p14:creationId xmlns:p14="http://schemas.microsoft.com/office/powerpoint/2010/main" val="304614227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4500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t>Data Quality Assessment</a:t>
            </a:r>
            <a:endParaRPr sz="1600" dirty="0"/>
          </a:p>
        </p:txBody>
      </p:sp>
      <p:sp>
        <p:nvSpPr>
          <p:cNvPr id="124" name="Shape 73"/>
          <p:cNvSpPr/>
          <p:nvPr/>
        </p:nvSpPr>
        <p:spPr>
          <a:xfrm>
            <a:off x="205024" y="2164724"/>
            <a:ext cx="7567375" cy="4333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l"/>
            <a:endParaRPr dirty="0"/>
          </a:p>
        </p:txBody>
      </p:sp>
      <p:graphicFrame>
        <p:nvGraphicFramePr>
          <p:cNvPr id="3" name="Table 2">
            <a:extLst>
              <a:ext uri="{FF2B5EF4-FFF2-40B4-BE49-F238E27FC236}">
                <a16:creationId xmlns:a16="http://schemas.microsoft.com/office/drawing/2014/main" id="{26CDFF90-EE99-C040-BF20-973741DEE0B5}"/>
              </a:ext>
            </a:extLst>
          </p:cNvPr>
          <p:cNvGraphicFramePr>
            <a:graphicFrameLocks noGrp="1"/>
          </p:cNvGraphicFramePr>
          <p:nvPr>
            <p:extLst>
              <p:ext uri="{D42A27DB-BD31-4B8C-83A1-F6EECF244321}">
                <p14:modId xmlns:p14="http://schemas.microsoft.com/office/powerpoint/2010/main" val="3593743610"/>
              </p:ext>
            </p:extLst>
          </p:nvPr>
        </p:nvGraphicFramePr>
        <p:xfrm>
          <a:off x="850605" y="1488558"/>
          <a:ext cx="7293935" cy="3530667"/>
        </p:xfrm>
        <a:graphic>
          <a:graphicData uri="http://schemas.openxmlformats.org/drawingml/2006/table">
            <a:tbl>
              <a:tblPr firstRow="1" firstCol="1" bandRow="1">
                <a:tableStyleId>{5940675A-B579-460E-94D1-54222C63F5DA}</a:tableStyleId>
              </a:tblPr>
              <a:tblGrid>
                <a:gridCol w="1583326">
                  <a:extLst>
                    <a:ext uri="{9D8B030D-6E8A-4147-A177-3AD203B41FA5}">
                      <a16:colId xmlns:a16="http://schemas.microsoft.com/office/drawing/2014/main" val="951803371"/>
                    </a:ext>
                  </a:extLst>
                </a:gridCol>
                <a:gridCol w="1895374">
                  <a:extLst>
                    <a:ext uri="{9D8B030D-6E8A-4147-A177-3AD203B41FA5}">
                      <a16:colId xmlns:a16="http://schemas.microsoft.com/office/drawing/2014/main" val="4031847202"/>
                    </a:ext>
                  </a:extLst>
                </a:gridCol>
                <a:gridCol w="1737251">
                  <a:extLst>
                    <a:ext uri="{9D8B030D-6E8A-4147-A177-3AD203B41FA5}">
                      <a16:colId xmlns:a16="http://schemas.microsoft.com/office/drawing/2014/main" val="3777970464"/>
                    </a:ext>
                  </a:extLst>
                </a:gridCol>
                <a:gridCol w="2077984">
                  <a:extLst>
                    <a:ext uri="{9D8B030D-6E8A-4147-A177-3AD203B41FA5}">
                      <a16:colId xmlns:a16="http://schemas.microsoft.com/office/drawing/2014/main" val="815396584"/>
                    </a:ext>
                  </a:extLst>
                </a:gridCol>
              </a:tblGrid>
              <a:tr h="160432">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Customer</a:t>
                      </a:r>
                      <a:r>
                        <a:rPr lang="en-US" sz="1000" spc="5">
                          <a:effectLst/>
                        </a:rPr>
                        <a:t> </a:t>
                      </a:r>
                      <a:r>
                        <a:rPr lang="en-US" sz="1000">
                          <a:effectLst/>
                        </a:rPr>
                        <a:t>Demographic</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spc="-5">
                          <a:effectLst/>
                        </a:rPr>
                        <a:t>Customer</a:t>
                      </a:r>
                      <a:r>
                        <a:rPr lang="en-US" sz="1000" spc="-50">
                          <a:effectLst/>
                        </a:rPr>
                        <a:t> </a:t>
                      </a:r>
                      <a:r>
                        <a:rPr lang="en-US" sz="1000">
                          <a:effectLst/>
                        </a:rPr>
                        <a:t>Address</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Transaction</a:t>
                      </a:r>
                      <a:r>
                        <a:rPr lang="en-US" sz="1000" spc="-20">
                          <a:effectLst/>
                        </a:rPr>
                        <a:t> </a:t>
                      </a:r>
                      <a:r>
                        <a:rPr lang="en-US" sz="1000">
                          <a:effectLst/>
                        </a:rPr>
                        <a:t>Data</a:t>
                      </a:r>
                      <a:endParaRPr lang="en-US" sz="800">
                        <a:effectLst/>
                        <a:latin typeface="Arial MT"/>
                        <a:ea typeface="Arial MT"/>
                        <a:cs typeface="Arial MT"/>
                      </a:endParaRPr>
                    </a:p>
                  </a:txBody>
                  <a:tcPr marL="57177" marR="57177" marT="0" marB="0"/>
                </a:tc>
                <a:extLst>
                  <a:ext uri="{0D108BD9-81ED-4DB2-BD59-A6C34878D82A}">
                    <a16:rowId xmlns:a16="http://schemas.microsoft.com/office/drawing/2014/main" val="123331434"/>
                  </a:ext>
                </a:extLst>
              </a:tr>
              <a:tr h="532040">
                <a:tc>
                  <a:txBody>
                    <a:bodyPr/>
                    <a:lstStyle/>
                    <a:p>
                      <a:pPr marL="0" marR="111760">
                        <a:lnSpc>
                          <a:spcPct val="110000"/>
                        </a:lnSpc>
                        <a:spcBef>
                          <a:spcPts val="160"/>
                        </a:spcBef>
                        <a:spcAft>
                          <a:spcPts val="0"/>
                        </a:spcAft>
                      </a:pPr>
                      <a:r>
                        <a:rPr lang="en-US" sz="1000">
                          <a:effectLst/>
                        </a:rPr>
                        <a:t>Accuracy</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DOB: Inaccuracy</a:t>
                      </a:r>
                      <a:endParaRPr lang="en-US" sz="800">
                        <a:effectLst/>
                      </a:endParaRPr>
                    </a:p>
                    <a:p>
                      <a:pPr marL="0" marR="111760">
                        <a:lnSpc>
                          <a:spcPct val="110000"/>
                        </a:lnSpc>
                        <a:spcBef>
                          <a:spcPts val="160"/>
                        </a:spcBef>
                        <a:spcAft>
                          <a:spcPts val="0"/>
                        </a:spcAft>
                      </a:pPr>
                      <a:r>
                        <a:rPr lang="en-US" sz="1000">
                          <a:effectLst/>
                        </a:rPr>
                        <a:t>Job Industry Category: Misspelling</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extLst>
                  <a:ext uri="{0D108BD9-81ED-4DB2-BD59-A6C34878D82A}">
                    <a16:rowId xmlns:a16="http://schemas.microsoft.com/office/drawing/2014/main" val="1042928895"/>
                  </a:ext>
                </a:extLst>
              </a:tr>
              <a:tr h="1676963">
                <a:tc>
                  <a:txBody>
                    <a:bodyPr/>
                    <a:lstStyle/>
                    <a:p>
                      <a:pPr marL="0" marR="111760">
                        <a:lnSpc>
                          <a:spcPct val="110000"/>
                        </a:lnSpc>
                        <a:spcBef>
                          <a:spcPts val="160"/>
                        </a:spcBef>
                        <a:spcAft>
                          <a:spcPts val="0"/>
                        </a:spcAft>
                      </a:pPr>
                      <a:r>
                        <a:rPr lang="en-US" sz="1000" dirty="0">
                          <a:effectLst/>
                        </a:rPr>
                        <a:t>Completeness</a:t>
                      </a:r>
                      <a:endParaRPr lang="en-US" sz="800" dirty="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DOB: Blanks</a:t>
                      </a:r>
                      <a:endParaRPr lang="en-US" sz="800">
                        <a:effectLst/>
                      </a:endParaRPr>
                    </a:p>
                    <a:p>
                      <a:pPr marL="0" marR="111760">
                        <a:lnSpc>
                          <a:spcPct val="110000"/>
                        </a:lnSpc>
                        <a:spcBef>
                          <a:spcPts val="160"/>
                        </a:spcBef>
                        <a:spcAft>
                          <a:spcPts val="0"/>
                        </a:spcAft>
                      </a:pPr>
                      <a:r>
                        <a:rPr lang="en-US" sz="1000">
                          <a:effectLst/>
                        </a:rPr>
                        <a:t>Job Title: Blanks</a:t>
                      </a:r>
                      <a:endParaRPr lang="en-US" sz="800">
                        <a:effectLst/>
                      </a:endParaRPr>
                    </a:p>
                    <a:p>
                      <a:pPr marL="0" marR="111760">
                        <a:lnSpc>
                          <a:spcPct val="110000"/>
                        </a:lnSpc>
                        <a:spcBef>
                          <a:spcPts val="160"/>
                        </a:spcBef>
                        <a:spcAft>
                          <a:spcPts val="0"/>
                        </a:spcAft>
                      </a:pPr>
                      <a:r>
                        <a:rPr lang="en-US" sz="1000">
                          <a:effectLst/>
                        </a:rPr>
                        <a:t>Job Industry Category: Blanks</a:t>
                      </a:r>
                      <a:endParaRPr lang="en-US" sz="800">
                        <a:effectLst/>
                      </a:endParaRPr>
                    </a:p>
                    <a:p>
                      <a:pPr marL="0" marR="111760">
                        <a:lnSpc>
                          <a:spcPct val="110000"/>
                        </a:lnSpc>
                        <a:spcBef>
                          <a:spcPts val="160"/>
                        </a:spcBef>
                        <a:spcAft>
                          <a:spcPts val="0"/>
                        </a:spcAft>
                      </a:pPr>
                      <a:r>
                        <a:rPr lang="en-US" sz="1000">
                          <a:effectLst/>
                        </a:rPr>
                        <a:t>Tenure: Blanks</a:t>
                      </a:r>
                      <a:endParaRPr lang="en-US" sz="800">
                        <a:effectLst/>
                      </a:endParaRPr>
                    </a:p>
                    <a:p>
                      <a:pPr marL="0" marR="111760">
                        <a:lnSpc>
                          <a:spcPct val="110000"/>
                        </a:lnSpc>
                        <a:spcBef>
                          <a:spcPts val="160"/>
                        </a:spcBef>
                        <a:spcAft>
                          <a:spcPts val="0"/>
                        </a:spcAft>
                      </a:pPr>
                      <a:r>
                        <a:rPr lang="en-US" sz="1000">
                          <a:effectLst/>
                        </a:rPr>
                        <a:t>Customer IDs: Not in synchronization</a:t>
                      </a:r>
                      <a:endParaRPr lang="en-US" sz="800">
                        <a:effectLst/>
                      </a:endParaRPr>
                    </a:p>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Customer IDs: Not in synchronization</a:t>
                      </a:r>
                      <a:endParaRPr lang="en-US" sz="800">
                        <a:effectLst/>
                      </a:endParaRPr>
                    </a:p>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Standard cost: Blanks</a:t>
                      </a:r>
                      <a:endParaRPr lang="en-US" sz="800">
                        <a:effectLst/>
                      </a:endParaRPr>
                    </a:p>
                    <a:p>
                      <a:pPr marL="0" marR="111760">
                        <a:lnSpc>
                          <a:spcPct val="110000"/>
                        </a:lnSpc>
                        <a:spcBef>
                          <a:spcPts val="160"/>
                        </a:spcBef>
                        <a:spcAft>
                          <a:spcPts val="0"/>
                        </a:spcAft>
                      </a:pPr>
                      <a:r>
                        <a:rPr lang="en-US" sz="1000">
                          <a:effectLst/>
                        </a:rPr>
                        <a:t>Brand: Blanks</a:t>
                      </a:r>
                      <a:endParaRPr lang="en-US" sz="800">
                        <a:effectLst/>
                      </a:endParaRPr>
                    </a:p>
                    <a:p>
                      <a:pPr marL="0" marR="111760">
                        <a:lnSpc>
                          <a:spcPct val="110000"/>
                        </a:lnSpc>
                        <a:spcBef>
                          <a:spcPts val="160"/>
                        </a:spcBef>
                        <a:spcAft>
                          <a:spcPts val="0"/>
                        </a:spcAft>
                      </a:pPr>
                      <a:r>
                        <a:rPr lang="en-US" sz="1000">
                          <a:effectLst/>
                        </a:rPr>
                        <a:t>Product Line: Blanks</a:t>
                      </a:r>
                      <a:endParaRPr lang="en-US" sz="800">
                        <a:effectLst/>
                      </a:endParaRPr>
                    </a:p>
                    <a:p>
                      <a:pPr marL="0" marR="111760">
                        <a:lnSpc>
                          <a:spcPct val="110000"/>
                        </a:lnSpc>
                        <a:spcBef>
                          <a:spcPts val="160"/>
                        </a:spcBef>
                        <a:spcAft>
                          <a:spcPts val="0"/>
                        </a:spcAft>
                      </a:pPr>
                      <a:r>
                        <a:rPr lang="en-US" sz="1000">
                          <a:effectLst/>
                        </a:rPr>
                        <a:t>Product Class: Blanks</a:t>
                      </a:r>
                      <a:endParaRPr lang="en-US" sz="800">
                        <a:effectLst/>
                      </a:endParaRPr>
                    </a:p>
                    <a:p>
                      <a:pPr marL="0" marR="111760">
                        <a:lnSpc>
                          <a:spcPct val="110000"/>
                        </a:lnSpc>
                        <a:spcBef>
                          <a:spcPts val="160"/>
                        </a:spcBef>
                        <a:spcAft>
                          <a:spcPts val="0"/>
                        </a:spcAft>
                      </a:pPr>
                      <a:r>
                        <a:rPr lang="en-US" sz="1000">
                          <a:effectLst/>
                        </a:rPr>
                        <a:t>Product Size: Blanks</a:t>
                      </a:r>
                      <a:endParaRPr lang="en-US" sz="800">
                        <a:effectLst/>
                      </a:endParaRPr>
                    </a:p>
                    <a:p>
                      <a:pPr marL="0" marR="111760">
                        <a:lnSpc>
                          <a:spcPct val="110000"/>
                        </a:lnSpc>
                        <a:spcBef>
                          <a:spcPts val="160"/>
                        </a:spcBef>
                        <a:spcAft>
                          <a:spcPts val="0"/>
                        </a:spcAft>
                      </a:pPr>
                      <a:r>
                        <a:rPr lang="en-US" sz="1000">
                          <a:effectLst/>
                        </a:rPr>
                        <a:t>Product First Sold Date: Blanks</a:t>
                      </a:r>
                      <a:endParaRPr lang="en-US" sz="800">
                        <a:effectLst/>
                      </a:endParaRPr>
                    </a:p>
                    <a:p>
                      <a:pPr marL="0" marR="111760">
                        <a:lnSpc>
                          <a:spcPct val="110000"/>
                        </a:lnSpc>
                        <a:spcBef>
                          <a:spcPts val="160"/>
                        </a:spcBef>
                        <a:spcAft>
                          <a:spcPts val="0"/>
                        </a:spcAft>
                      </a:pPr>
                      <a:r>
                        <a:rPr lang="en-US" sz="1000">
                          <a:effectLst/>
                        </a:rPr>
                        <a:t>Customer IDs: Not in synchronization</a:t>
                      </a:r>
                      <a:endParaRPr lang="en-US" sz="800">
                        <a:effectLst/>
                        <a:latin typeface="Arial MT"/>
                        <a:ea typeface="Arial MT"/>
                        <a:cs typeface="Arial MT"/>
                      </a:endParaRPr>
                    </a:p>
                  </a:txBody>
                  <a:tcPr marL="57177" marR="57177" marT="0" marB="0"/>
                </a:tc>
                <a:extLst>
                  <a:ext uri="{0D108BD9-81ED-4DB2-BD59-A6C34878D82A}">
                    <a16:rowId xmlns:a16="http://schemas.microsoft.com/office/drawing/2014/main" val="3896308195"/>
                  </a:ext>
                </a:extLst>
              </a:tr>
              <a:tr h="160432">
                <a:tc>
                  <a:txBody>
                    <a:bodyPr/>
                    <a:lstStyle/>
                    <a:p>
                      <a:pPr marL="0" marR="111760">
                        <a:lnSpc>
                          <a:spcPct val="110000"/>
                        </a:lnSpc>
                        <a:spcBef>
                          <a:spcPts val="160"/>
                        </a:spcBef>
                        <a:spcAft>
                          <a:spcPts val="0"/>
                        </a:spcAft>
                      </a:pPr>
                      <a:r>
                        <a:rPr lang="en-US" sz="1000">
                          <a:effectLst/>
                        </a:rPr>
                        <a:t>Consistency</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Gender: Inconsistency</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States: Inconsistency</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extLst>
                  <a:ext uri="{0D108BD9-81ED-4DB2-BD59-A6C34878D82A}">
                    <a16:rowId xmlns:a16="http://schemas.microsoft.com/office/drawing/2014/main" val="635465919"/>
                  </a:ext>
                </a:extLst>
              </a:tr>
              <a:tr h="333600">
                <a:tc>
                  <a:txBody>
                    <a:bodyPr/>
                    <a:lstStyle/>
                    <a:p>
                      <a:pPr marL="0" marR="111760">
                        <a:lnSpc>
                          <a:spcPct val="110000"/>
                        </a:lnSpc>
                        <a:spcBef>
                          <a:spcPts val="160"/>
                        </a:spcBef>
                        <a:spcAft>
                          <a:spcPts val="0"/>
                        </a:spcAft>
                      </a:pPr>
                      <a:r>
                        <a:rPr lang="en-US" sz="1000">
                          <a:effectLst/>
                        </a:rPr>
                        <a:t>Currency</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Deceased Customers: Filter Out</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extLst>
                  <a:ext uri="{0D108BD9-81ED-4DB2-BD59-A6C34878D82A}">
                    <a16:rowId xmlns:a16="http://schemas.microsoft.com/office/drawing/2014/main" val="1708623902"/>
                  </a:ext>
                </a:extLst>
              </a:tr>
              <a:tr h="333600">
                <a:tc>
                  <a:txBody>
                    <a:bodyPr/>
                    <a:lstStyle/>
                    <a:p>
                      <a:pPr marL="0" marR="111760">
                        <a:lnSpc>
                          <a:spcPct val="110000"/>
                        </a:lnSpc>
                        <a:spcBef>
                          <a:spcPts val="160"/>
                        </a:spcBef>
                        <a:spcAft>
                          <a:spcPts val="0"/>
                        </a:spcAft>
                      </a:pPr>
                      <a:r>
                        <a:rPr lang="en-US" sz="1000">
                          <a:effectLst/>
                        </a:rPr>
                        <a:t>Relevancy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Default: Exclude Field</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Order Status: Exclude Cancelled</a:t>
                      </a:r>
                      <a:endParaRPr lang="en-US" sz="800">
                        <a:effectLst/>
                        <a:latin typeface="Arial MT"/>
                        <a:ea typeface="Arial MT"/>
                        <a:cs typeface="Arial MT"/>
                      </a:endParaRPr>
                    </a:p>
                  </a:txBody>
                  <a:tcPr marL="57177" marR="57177" marT="0" marB="0"/>
                </a:tc>
                <a:extLst>
                  <a:ext uri="{0D108BD9-81ED-4DB2-BD59-A6C34878D82A}">
                    <a16:rowId xmlns:a16="http://schemas.microsoft.com/office/drawing/2014/main" val="1312500716"/>
                  </a:ext>
                </a:extLst>
              </a:tr>
              <a:tr h="333600">
                <a:tc>
                  <a:txBody>
                    <a:bodyPr/>
                    <a:lstStyle/>
                    <a:p>
                      <a:pPr marL="0" marR="111760">
                        <a:lnSpc>
                          <a:spcPct val="110000"/>
                        </a:lnSpc>
                        <a:spcBef>
                          <a:spcPts val="160"/>
                        </a:spcBef>
                        <a:spcAft>
                          <a:spcPts val="0"/>
                        </a:spcAft>
                      </a:pPr>
                      <a:r>
                        <a:rPr lang="en-US" sz="1000">
                          <a:effectLst/>
                        </a:rPr>
                        <a:t>Validity</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a:effectLst/>
                        </a:rPr>
                        <a:t> </a:t>
                      </a:r>
                      <a:endParaRPr lang="en-US" sz="800">
                        <a:effectLst/>
                        <a:latin typeface="Arial MT"/>
                        <a:ea typeface="Arial MT"/>
                        <a:cs typeface="Arial MT"/>
                      </a:endParaRPr>
                    </a:p>
                  </a:txBody>
                  <a:tcPr marL="57177" marR="57177" marT="0" marB="0"/>
                </a:tc>
                <a:tc>
                  <a:txBody>
                    <a:bodyPr/>
                    <a:lstStyle/>
                    <a:p>
                      <a:pPr marL="0" marR="111760">
                        <a:lnSpc>
                          <a:spcPct val="110000"/>
                        </a:lnSpc>
                        <a:spcBef>
                          <a:spcPts val="160"/>
                        </a:spcBef>
                        <a:spcAft>
                          <a:spcPts val="0"/>
                        </a:spcAft>
                      </a:pPr>
                      <a:r>
                        <a:rPr lang="en-US" sz="1000" dirty="0">
                          <a:effectLst/>
                        </a:rPr>
                        <a:t>Product First Sold Date: Format</a:t>
                      </a:r>
                      <a:endParaRPr lang="en-US" sz="800" dirty="0">
                        <a:effectLst/>
                        <a:latin typeface="Arial MT"/>
                        <a:ea typeface="Arial MT"/>
                        <a:cs typeface="Arial MT"/>
                      </a:endParaRPr>
                    </a:p>
                  </a:txBody>
                  <a:tcPr marL="57177" marR="57177" marT="0" marB="0"/>
                </a:tc>
                <a:extLst>
                  <a:ext uri="{0D108BD9-81ED-4DB2-BD59-A6C34878D82A}">
                    <a16:rowId xmlns:a16="http://schemas.microsoft.com/office/drawing/2014/main" val="60275669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latin typeface="Times New Roman" panose="02020603050405020304" pitchFamily="18" charset="0"/>
                <a:cs typeface="Times New Roman" panose="02020603050405020304" pitchFamily="18" charset="0"/>
              </a:rPr>
              <a:t>Bike related purchases for the last 3 years based on gender</a:t>
            </a:r>
            <a:endParaRPr lang="en-US" dirty="0"/>
          </a:p>
        </p:txBody>
      </p:sp>
      <p:sp>
        <p:nvSpPr>
          <p:cNvPr id="133" name="Shape 82"/>
          <p:cNvSpPr/>
          <p:nvPr/>
        </p:nvSpPr>
        <p:spPr>
          <a:xfrm>
            <a:off x="205025" y="2164724"/>
            <a:ext cx="3984203" cy="9642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shows, on average females have made more bike related purchases for the last 3 years. </a:t>
            </a:r>
          </a:p>
        </p:txBody>
      </p:sp>
      <p:graphicFrame>
        <p:nvGraphicFramePr>
          <p:cNvPr id="2" name="Chart 1">
            <a:extLst>
              <a:ext uri="{FF2B5EF4-FFF2-40B4-BE49-F238E27FC236}">
                <a16:creationId xmlns:a16="http://schemas.microsoft.com/office/drawing/2014/main" id="{005709C8-4215-80A1-EC07-8008BE24F1E4}"/>
              </a:ext>
            </a:extLst>
          </p:cNvPr>
          <p:cNvGraphicFramePr>
            <a:graphicFrameLocks/>
          </p:cNvGraphicFramePr>
          <p:nvPr>
            <p:extLst>
              <p:ext uri="{D42A27DB-BD31-4B8C-83A1-F6EECF244321}">
                <p14:modId xmlns:p14="http://schemas.microsoft.com/office/powerpoint/2010/main" val="387273750"/>
              </p:ext>
            </p:extLst>
          </p:nvPr>
        </p:nvGraphicFramePr>
        <p:xfrm>
          <a:off x="4359348" y="1599625"/>
          <a:ext cx="4136066" cy="28341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latin typeface="Times New Roman" panose="02020603050405020304" pitchFamily="18" charset="0"/>
                <a:cs typeface="Times New Roman" panose="02020603050405020304" pitchFamily="18" charset="0"/>
              </a:rPr>
              <a:t>Data Exploration</a:t>
            </a:r>
            <a:endParaRPr dirty="0">
              <a:latin typeface="Times New Roman" panose="02020603050405020304" pitchFamily="18" charset="0"/>
              <a:cs typeface="Times New Roman" panose="02020603050405020304" pitchFamily="18" charset="0"/>
            </a:endParaRPr>
          </a:p>
        </p:txBody>
      </p:sp>
      <p:sp>
        <p:nvSpPr>
          <p:cNvPr id="118" name="Shape 65"/>
          <p:cNvSpPr/>
          <p:nvPr/>
        </p:nvSpPr>
        <p:spPr>
          <a:xfrm>
            <a:off x="74429" y="1211200"/>
            <a:ext cx="8973878" cy="47766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sz="1800" b="1" dirty="0">
                <a:latin typeface="Times New Roman" panose="02020603050405020304" pitchFamily="18" charset="0"/>
                <a:cs typeface="Times New Roman" panose="02020603050405020304" pitchFamily="18" charset="0"/>
              </a:rPr>
              <a:t>Top Job Industries Contributing to Maximum Profit and Purchase Related Purchases</a:t>
            </a:r>
            <a:endParaRPr sz="1800" b="1" dirty="0">
              <a:latin typeface="Times New Roman" panose="02020603050405020304" pitchFamily="18" charset="0"/>
              <a:cs typeface="Times New Roman" panose="02020603050405020304" pitchFamily="18" charset="0"/>
            </a:endParaRPr>
          </a:p>
        </p:txBody>
      </p:sp>
      <p:sp>
        <p:nvSpPr>
          <p:cNvPr id="2" name="Shape 65">
            <a:extLst>
              <a:ext uri="{FF2B5EF4-FFF2-40B4-BE49-F238E27FC236}">
                <a16:creationId xmlns:a16="http://schemas.microsoft.com/office/drawing/2014/main" id="{4857F176-1963-B8E5-E042-268356169AA4}"/>
              </a:ext>
            </a:extLst>
          </p:cNvPr>
          <p:cNvSpPr/>
          <p:nvPr/>
        </p:nvSpPr>
        <p:spPr>
          <a:xfrm>
            <a:off x="210219" y="2145437"/>
            <a:ext cx="4369981" cy="242717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600" dirty="0">
                <a:latin typeface="Times New Roman" panose="02020603050405020304" pitchFamily="18" charset="0"/>
                <a:cs typeface="Times New Roman" panose="02020603050405020304" pitchFamily="18" charset="0"/>
              </a:rPr>
              <a:t>The top 3 industry sectors bringing in the highest profit are: Manufacturing, Health and Financial services</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600" dirty="0">
                <a:latin typeface="Times New Roman" panose="02020603050405020304" pitchFamily="18" charset="0"/>
                <a:cs typeface="Times New Roman" panose="02020603050405020304" pitchFamily="18" charset="0"/>
              </a:rPr>
              <a:t>Most of the industries are based within the cities or outside the city, thus, consumers prefer bikes for commuting.</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600" dirty="0">
                <a:latin typeface="Times New Roman" panose="02020603050405020304" pitchFamily="18" charset="0"/>
                <a:cs typeface="Times New Roman" panose="02020603050405020304" pitchFamily="18" charset="0"/>
              </a:rPr>
              <a:t>Most of the industries have returned less than $1,000,000 in profit.</a:t>
            </a:r>
            <a:endParaRPr sz="1600" dirty="0">
              <a:latin typeface="Times New Roman" panose="02020603050405020304" pitchFamily="18" charset="0"/>
              <a:cs typeface="Times New Roman" panose="02020603050405020304" pitchFamily="18" charset="0"/>
            </a:endParaRPr>
          </a:p>
        </p:txBody>
      </p:sp>
      <p:sp>
        <p:nvSpPr>
          <p:cNvPr id="3" name="Shape 65">
            <a:extLst>
              <a:ext uri="{FF2B5EF4-FFF2-40B4-BE49-F238E27FC236}">
                <a16:creationId xmlns:a16="http://schemas.microsoft.com/office/drawing/2014/main" id="{73E92221-1F19-59F4-9223-7F7A179470E1}"/>
              </a:ext>
            </a:extLst>
          </p:cNvPr>
          <p:cNvSpPr/>
          <p:nvPr/>
        </p:nvSpPr>
        <p:spPr>
          <a:xfrm>
            <a:off x="6007394" y="1516000"/>
            <a:ext cx="100681"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endParaRPr dirty="0"/>
          </a:p>
        </p:txBody>
      </p:sp>
      <p:graphicFrame>
        <p:nvGraphicFramePr>
          <p:cNvPr id="5" name="Chart 4">
            <a:extLst>
              <a:ext uri="{FF2B5EF4-FFF2-40B4-BE49-F238E27FC236}">
                <a16:creationId xmlns:a16="http://schemas.microsoft.com/office/drawing/2014/main" id="{2B62838D-149D-34D6-D5BB-57AF1524FD1C}"/>
              </a:ext>
            </a:extLst>
          </p:cNvPr>
          <p:cNvGraphicFramePr>
            <a:graphicFrameLocks/>
          </p:cNvGraphicFramePr>
          <p:nvPr>
            <p:extLst>
              <p:ext uri="{D42A27DB-BD31-4B8C-83A1-F6EECF244321}">
                <p14:modId xmlns:p14="http://schemas.microsoft.com/office/powerpoint/2010/main" val="1326751770"/>
              </p:ext>
            </p:extLst>
          </p:nvPr>
        </p:nvGraphicFramePr>
        <p:xfrm>
          <a:off x="4603901" y="1896741"/>
          <a:ext cx="4572000" cy="32126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35571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latin typeface="Times New Roman" panose="02020603050405020304" pitchFamily="18" charset="0"/>
                <a:cs typeface="Times New Roman" panose="02020603050405020304" pitchFamily="18" charset="0"/>
              </a:rPr>
              <a:t>Data Exploration</a:t>
            </a:r>
            <a:endParaRPr dirty="0">
              <a:latin typeface="Times New Roman" panose="02020603050405020304" pitchFamily="18" charset="0"/>
              <a:cs typeface="Times New Roman" panose="02020603050405020304" pitchFamily="18" charset="0"/>
            </a:endParaRPr>
          </a:p>
        </p:txBody>
      </p:sp>
      <p:sp>
        <p:nvSpPr>
          <p:cNvPr id="118" name="Shape 65"/>
          <p:cNvSpPr/>
          <p:nvPr/>
        </p:nvSpPr>
        <p:spPr>
          <a:xfrm>
            <a:off x="496273" y="2313586"/>
            <a:ext cx="4522293" cy="33478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387350" indent="-2857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600" dirty="0">
                <a:latin typeface="Times New Roman" panose="02020603050405020304" pitchFamily="18" charset="0"/>
                <a:cs typeface="Times New Roman" panose="02020603050405020304" pitchFamily="18" charset="0"/>
              </a:rPr>
              <a:t>Overall, the mass customer segmentation makes the highest profit across the different age clusters.</a:t>
            </a:r>
          </a:p>
          <a:p>
            <a:pPr marL="387350" indent="-2857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600" dirty="0">
                <a:latin typeface="Times New Roman" panose="02020603050405020304" pitchFamily="18" charset="0"/>
                <a:cs typeface="Times New Roman" panose="02020603050405020304" pitchFamily="18" charset="0"/>
              </a:rPr>
              <a:t>Mass customers aged between 62 and 72 are likely to bring more profit for the company compared to other age clusters.</a:t>
            </a:r>
          </a:p>
          <a:p>
            <a:pPr marL="387350" indent="-2857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600" dirty="0">
                <a:latin typeface="Times New Roman" panose="02020603050405020304" pitchFamily="18" charset="0"/>
                <a:cs typeface="Times New Roman" panose="02020603050405020304" pitchFamily="18" charset="0"/>
              </a:rPr>
              <a:t>It also indicates a trend in buying power, as the buying power increases overtime until and then sees a decline in buying power, thus leading to lower profit.</a:t>
            </a:r>
          </a:p>
          <a:p>
            <a:pPr marL="101600">
              <a:lnSpc>
                <a:spcPct val="115000"/>
              </a:lnSpc>
              <a:buClr>
                <a:srgbClr val="000000"/>
              </a:buClr>
              <a:buSzPts val="2000"/>
              <a:defRPr sz="2000">
                <a:latin typeface="Open Sans"/>
                <a:ea typeface="Open Sans"/>
                <a:cs typeface="Open Sans"/>
                <a:sym typeface="Open Sans"/>
              </a:defRPr>
            </a:pPr>
            <a:endParaRPr dirty="0"/>
          </a:p>
        </p:txBody>
      </p:sp>
      <p:sp>
        <p:nvSpPr>
          <p:cNvPr id="2" name="Shape 65">
            <a:extLst>
              <a:ext uri="{FF2B5EF4-FFF2-40B4-BE49-F238E27FC236}">
                <a16:creationId xmlns:a16="http://schemas.microsoft.com/office/drawing/2014/main" id="{5B4FDF2C-EDCF-AFF8-AE1F-04054B346E82}"/>
              </a:ext>
            </a:extLst>
          </p:cNvPr>
          <p:cNvSpPr/>
          <p:nvPr/>
        </p:nvSpPr>
        <p:spPr>
          <a:xfrm>
            <a:off x="496274" y="1256817"/>
            <a:ext cx="5459402"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Profit of Wealth Segment by Age Cluster</a:t>
            </a:r>
            <a:endParaRP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D5523103-CED6-819B-F4E7-FD5DD19D83E5}"/>
              </a:ext>
            </a:extLst>
          </p:cNvPr>
          <p:cNvGraphicFramePr>
            <a:graphicFrameLocks/>
          </p:cNvGraphicFramePr>
          <p:nvPr>
            <p:extLst>
              <p:ext uri="{D42A27DB-BD31-4B8C-83A1-F6EECF244321}">
                <p14:modId xmlns:p14="http://schemas.microsoft.com/office/powerpoint/2010/main" val="3179720676"/>
              </p:ext>
            </p:extLst>
          </p:nvPr>
        </p:nvGraphicFramePr>
        <p:xfrm>
          <a:off x="4912243" y="1860698"/>
          <a:ext cx="4093534" cy="31366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1445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latin typeface="Times New Roman" panose="02020603050405020304" pitchFamily="18" charset="0"/>
                <a:cs typeface="Times New Roman" panose="02020603050405020304" pitchFamily="18" charset="0"/>
              </a:rPr>
              <a:t>Data Exploration</a:t>
            </a:r>
            <a:endParaRPr dirty="0">
              <a:latin typeface="Times New Roman" panose="02020603050405020304" pitchFamily="18" charset="0"/>
              <a:cs typeface="Times New Roman" panose="02020603050405020304" pitchFamily="18" charset="0"/>
            </a:endParaRPr>
          </a:p>
        </p:txBody>
      </p:sp>
      <p:sp>
        <p:nvSpPr>
          <p:cNvPr id="118" name="Shape 65"/>
          <p:cNvSpPr/>
          <p:nvPr/>
        </p:nvSpPr>
        <p:spPr>
          <a:xfrm>
            <a:off x="496273" y="2313586"/>
            <a:ext cx="4522293" cy="238895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p>
            <a:pPr marL="387350" indent="-2857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NSW, QLD &amp; VIC could be potential market opportunities for the company.</a:t>
            </a:r>
          </a:p>
          <a:p>
            <a:pPr marL="387350" indent="-2857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NWS has the highest potential as the number of people that owns cars almost equal to the number who do not own cars, which shows that there is an opportunity to find value customers there.</a:t>
            </a:r>
            <a:endParaRPr sz="1800" dirty="0">
              <a:latin typeface="Times New Roman" panose="02020603050405020304" pitchFamily="18" charset="0"/>
              <a:cs typeface="Times New Roman" panose="02020603050405020304" pitchFamily="18" charset="0"/>
            </a:endParaRPr>
          </a:p>
        </p:txBody>
      </p:sp>
      <p:sp>
        <p:nvSpPr>
          <p:cNvPr id="2" name="Shape 65">
            <a:extLst>
              <a:ext uri="{FF2B5EF4-FFF2-40B4-BE49-F238E27FC236}">
                <a16:creationId xmlns:a16="http://schemas.microsoft.com/office/drawing/2014/main" id="{5B4FDF2C-EDCF-AFF8-AE1F-04054B346E82}"/>
              </a:ext>
            </a:extLst>
          </p:cNvPr>
          <p:cNvSpPr/>
          <p:nvPr/>
        </p:nvSpPr>
        <p:spPr>
          <a:xfrm>
            <a:off x="496274" y="1256817"/>
            <a:ext cx="5459402"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b="1" dirty="0">
                <a:latin typeface="Times New Roman" panose="02020603050405020304" pitchFamily="18" charset="0"/>
                <a:cs typeface="Times New Roman" panose="02020603050405020304" pitchFamily="18" charset="0"/>
              </a:rPr>
              <a:t>Number of Cars Owned in Each State</a:t>
            </a:r>
            <a:endParaRPr b="1"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1259392-6DC1-C1C6-646D-EA6FCEE50515}"/>
              </a:ext>
            </a:extLst>
          </p:cNvPr>
          <p:cNvGraphicFramePr>
            <a:graphicFrameLocks/>
          </p:cNvGraphicFramePr>
          <p:nvPr>
            <p:extLst>
              <p:ext uri="{D42A27DB-BD31-4B8C-83A1-F6EECF244321}">
                <p14:modId xmlns:p14="http://schemas.microsoft.com/office/powerpoint/2010/main" val="1955592099"/>
              </p:ext>
            </p:extLst>
          </p:nvPr>
        </p:nvGraphicFramePr>
        <p:xfrm>
          <a:off x="4922874" y="1773144"/>
          <a:ext cx="4221126" cy="3202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42061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US" dirty="0"/>
              <a:t>Data Exploration</a:t>
            </a:r>
            <a:endParaRPr dirty="0"/>
          </a:p>
        </p:txBody>
      </p:sp>
      <p:sp>
        <p:nvSpPr>
          <p:cNvPr id="118" name="Shape 65"/>
          <p:cNvSpPr/>
          <p:nvPr/>
        </p:nvSpPr>
        <p:spPr>
          <a:xfrm>
            <a:off x="496273" y="2313586"/>
            <a:ext cx="4522293" cy="238895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387350" indent="-2857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NSW, QLD &amp; VIC could be potential market opportunities for the company.</a:t>
            </a:r>
          </a:p>
          <a:p>
            <a:pPr marL="387350" indent="-28575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US" sz="1800" dirty="0">
                <a:latin typeface="Times New Roman" panose="02020603050405020304" pitchFamily="18" charset="0"/>
                <a:cs typeface="Times New Roman" panose="02020603050405020304" pitchFamily="18" charset="0"/>
              </a:rPr>
              <a:t>NWS has the highest potential as the number of people that owns cars almost equal to the number who do not own cars, which shows that there is an opportunity to find value customers there.</a:t>
            </a:r>
            <a:endParaRPr sz="1800" dirty="0">
              <a:latin typeface="Times New Roman" panose="02020603050405020304" pitchFamily="18" charset="0"/>
              <a:cs typeface="Times New Roman" panose="02020603050405020304" pitchFamily="18" charset="0"/>
            </a:endParaRPr>
          </a:p>
        </p:txBody>
      </p:sp>
      <p:sp>
        <p:nvSpPr>
          <p:cNvPr id="2" name="Shape 65">
            <a:extLst>
              <a:ext uri="{FF2B5EF4-FFF2-40B4-BE49-F238E27FC236}">
                <a16:creationId xmlns:a16="http://schemas.microsoft.com/office/drawing/2014/main" id="{5B4FDF2C-EDCF-AFF8-AE1F-04054B346E82}"/>
              </a:ext>
            </a:extLst>
          </p:cNvPr>
          <p:cNvSpPr/>
          <p:nvPr/>
        </p:nvSpPr>
        <p:spPr>
          <a:xfrm>
            <a:off x="496274" y="1256817"/>
            <a:ext cx="5459402"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101600">
              <a:lnSpc>
                <a:spcPct val="115000"/>
              </a:lnSpc>
              <a:buClr>
                <a:srgbClr val="000000"/>
              </a:buClr>
              <a:buSzPts val="2000"/>
              <a:defRPr sz="2000">
                <a:latin typeface="Open Sans"/>
                <a:ea typeface="Open Sans"/>
                <a:cs typeface="Open Sans"/>
                <a:sym typeface="Open Sans"/>
              </a:defRPr>
            </a:pPr>
            <a:r>
              <a:rPr lang="en-US" b="1" dirty="0">
                <a:latin typeface="Times New Roman" panose="02020603050405020304" pitchFamily="18" charset="0"/>
                <a:cs typeface="Times New Roman" panose="02020603050405020304" pitchFamily="18" charset="0"/>
              </a:rPr>
              <a:t>Number of Cars Owned in Each State</a:t>
            </a:r>
            <a:endParaRPr b="1"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D1259392-6DC1-C1C6-646D-EA6FCEE50515}"/>
              </a:ext>
            </a:extLst>
          </p:cNvPr>
          <p:cNvGraphicFramePr>
            <a:graphicFrameLocks/>
          </p:cNvGraphicFramePr>
          <p:nvPr/>
        </p:nvGraphicFramePr>
        <p:xfrm>
          <a:off x="4922874" y="1773144"/>
          <a:ext cx="4221126" cy="3202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7164858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8368</TotalTime>
  <Words>804</Words>
  <Application>Microsoft Office PowerPoint</Application>
  <PresentationFormat>On-screen Show (16:9)</PresentationFormat>
  <Paragraphs>129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MT</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Lucy Adhiambo</dc:creator>
  <cp:lastModifiedBy>Lucy Adhiambo</cp:lastModifiedBy>
  <cp:revision>37</cp:revision>
  <dcterms:modified xsi:type="dcterms:W3CDTF">2024-05-21T07:57:42Z</dcterms:modified>
</cp:coreProperties>
</file>