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dec Pro" panose="020B0604020202020204" charset="0"/>
      <p:regular r:id="rId23"/>
    </p:embeddedFont>
    <p:embeddedFont>
      <p:font typeface="Codec Pro Bold" panose="020B0604020202020204" charset="0"/>
      <p:regular r:id="rId24"/>
    </p:embeddedFont>
    <p:embeddedFont>
      <p:font typeface="Corben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2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5374" y="2908985"/>
            <a:ext cx="15717253" cy="4296878"/>
            <a:chOff x="0" y="0"/>
            <a:chExt cx="20956337" cy="5729171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20956337" cy="4611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80"/>
                </a:lnSpc>
              </a:pPr>
              <a:r>
                <a:rPr lang="en-US" sz="7800">
                  <a:solidFill>
                    <a:srgbClr val="000000"/>
                  </a:solidFill>
                  <a:latin typeface="Corben"/>
                </a:rPr>
                <a:t>Análisis de la cardiotocografía en la clasificación de la salud fetal</a:t>
              </a:r>
            </a:p>
            <a:p>
              <a:pPr>
                <a:lnSpc>
                  <a:spcPts val="9790"/>
                </a:lnSpc>
              </a:pPr>
              <a:endParaRPr lang="en-US" sz="7800">
                <a:solidFill>
                  <a:srgbClr val="000000"/>
                </a:solidFill>
                <a:latin typeface="Corben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946851"/>
              <a:ext cx="20956337" cy="786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61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01159" y="5913522"/>
            <a:ext cx="3466062" cy="346606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304488" y="6459415"/>
            <a:ext cx="5679024" cy="746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2"/>
              </a:lnSpc>
            </a:pPr>
            <a:r>
              <a:rPr lang="en-US" sz="3987">
                <a:solidFill>
                  <a:srgbClr val="000000"/>
                </a:solidFill>
                <a:latin typeface="Codec Pro Bold"/>
              </a:rPr>
              <a:t>Lucy Campos Vega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4762421"/>
            <a:ext cx="715885" cy="715885"/>
            <a:chOff x="0" y="0"/>
            <a:chExt cx="954513" cy="95451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45782"/>
            <a:ext cx="715885" cy="715885"/>
            <a:chOff x="0" y="0"/>
            <a:chExt cx="954513" cy="954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 l="9338" r="8423"/>
          <a:stretch>
            <a:fillRect/>
          </a:stretch>
        </p:blipFill>
        <p:spPr>
          <a:xfrm>
            <a:off x="8340939" y="4393665"/>
            <a:ext cx="9556149" cy="464806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7903297"/>
            <a:ext cx="6495254" cy="113843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1317458"/>
            <a:ext cx="16230600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Contracciones</a:t>
            </a:r>
            <a:r>
              <a:rPr lang="en-US" sz="8799" dirty="0">
                <a:solidFill>
                  <a:srgbClr val="000000"/>
                </a:solidFill>
                <a:latin typeface="Corben"/>
              </a:rPr>
              <a:t> </a:t>
            </a:r>
            <a:r>
              <a:rPr lang="en-US" sz="8799" dirty="0" err="1">
                <a:solidFill>
                  <a:srgbClr val="000000"/>
                </a:solidFill>
                <a:latin typeface="Corben"/>
              </a:rPr>
              <a:t>Uterinas</a:t>
            </a:r>
            <a:endParaRPr lang="en-US" sz="8799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Rango normal: 3-5 contracciones en 10 min (0,005-0,008 contracciones/seg)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61614" y="4686221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Sospechosos y Patológicos concentrados en la izq.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1614" y="6138136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Estudio de las CU con otras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4629071"/>
            <a:ext cx="715885" cy="715885"/>
            <a:chOff x="0" y="0"/>
            <a:chExt cx="954513" cy="95451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93407"/>
            <a:ext cx="715885" cy="715885"/>
            <a:chOff x="0" y="0"/>
            <a:chExt cx="954513" cy="954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 l="3026" r="7263" b="4993"/>
          <a:stretch>
            <a:fillRect/>
          </a:stretch>
        </p:blipFill>
        <p:spPr>
          <a:xfrm>
            <a:off x="9775525" y="3458255"/>
            <a:ext cx="7807330" cy="551216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028700" y="1317458"/>
            <a:ext cx="162306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>
                <a:solidFill>
                  <a:srgbClr val="000000"/>
                </a:solidFill>
                <a:latin typeface="Corben"/>
              </a:rPr>
              <a:t>CU - </a:t>
            </a:r>
            <a:r>
              <a:rPr lang="en-US" sz="8000" dirty="0" err="1">
                <a:solidFill>
                  <a:srgbClr val="000000"/>
                </a:solidFill>
                <a:latin typeface="Corben"/>
              </a:rPr>
              <a:t>Desaceleraciones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Para un mismo índice NSP, diferente correlación.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61614" y="4686221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Mayor concentración en el caso Patológico.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61614" y="6138136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Relación entre el índice Patológico y las desaceleraciones.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28700" y="7613500"/>
            <a:ext cx="715885" cy="715885"/>
            <a:chOff x="0" y="0"/>
            <a:chExt cx="954513" cy="954513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061614" y="7696328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CU tienen un efecto indirecto en el estado de salud fetal.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4571921"/>
            <a:ext cx="715885" cy="715885"/>
            <a:chOff x="0" y="0"/>
            <a:chExt cx="954513" cy="95451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93407"/>
            <a:ext cx="715885" cy="715885"/>
            <a:chOff x="0" y="0"/>
            <a:chExt cx="954513" cy="954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613500"/>
            <a:ext cx="715885" cy="715885"/>
            <a:chOff x="0" y="0"/>
            <a:chExt cx="954513" cy="95451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l="5505" r="7865" b="4464"/>
          <a:stretch>
            <a:fillRect/>
          </a:stretch>
        </p:blipFill>
        <p:spPr>
          <a:xfrm>
            <a:off x="9025064" y="2650958"/>
            <a:ext cx="8513499" cy="6259162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317458"/>
            <a:ext cx="162306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Variabilidad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STV y LTV se estudian conjuntamente.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61614" y="4552871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Se agrupan los valores en:</a:t>
            </a:r>
          </a:p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(-18) [18-36) [36-54) [54-72) [72-)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61614" y="6138136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Aumento de la variabilidad implica aumento índice Patológico.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61614" y="7696328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Variabilidad como indicativo de salud fetal.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41262"/>
            <a:ext cx="4940187" cy="4617038"/>
            <a:chOff x="0" y="0"/>
            <a:chExt cx="4310905" cy="4028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10905" cy="4028919"/>
            </a:xfrm>
            <a:custGeom>
              <a:avLst/>
              <a:gdLst/>
              <a:ahLst/>
              <a:cxnLst/>
              <a:rect l="l" t="t" r="r" b="b"/>
              <a:pathLst>
                <a:path w="4310905" h="4028919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73907" y="4641262"/>
            <a:ext cx="4940187" cy="4617038"/>
            <a:chOff x="0" y="0"/>
            <a:chExt cx="4310905" cy="40289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10905" cy="4028919"/>
            </a:xfrm>
            <a:custGeom>
              <a:avLst/>
              <a:gdLst/>
              <a:ahLst/>
              <a:cxnLst/>
              <a:rect l="l" t="t" r="r" b="b"/>
              <a:pathLst>
                <a:path w="4310905" h="4028919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319113" y="4641262"/>
            <a:ext cx="4940187" cy="4617038"/>
            <a:chOff x="0" y="0"/>
            <a:chExt cx="4310905" cy="40289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10905" cy="4028919"/>
            </a:xfrm>
            <a:custGeom>
              <a:avLst/>
              <a:gdLst/>
              <a:ahLst/>
              <a:cxnLst/>
              <a:rect l="l" t="t" r="r" b="b"/>
              <a:pathLst>
                <a:path w="4310905" h="4028919">
                  <a:moveTo>
                    <a:pt x="4186444" y="4028918"/>
                  </a:moveTo>
                  <a:lnTo>
                    <a:pt x="124460" y="4028918"/>
                  </a:lnTo>
                  <a:cubicBezTo>
                    <a:pt x="55880" y="4028918"/>
                    <a:pt x="0" y="3973038"/>
                    <a:pt x="0" y="39044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86444" y="0"/>
                  </a:lnTo>
                  <a:cubicBezTo>
                    <a:pt x="4255025" y="0"/>
                    <a:pt x="4310905" y="55880"/>
                    <a:pt x="4310905" y="124460"/>
                  </a:cubicBezTo>
                  <a:lnTo>
                    <a:pt x="4310905" y="3904459"/>
                  </a:lnTo>
                  <a:cubicBezTo>
                    <a:pt x="4310905" y="3973038"/>
                    <a:pt x="4255025" y="4028919"/>
                    <a:pt x="4186444" y="4028919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32258" y="4933842"/>
            <a:ext cx="1333070" cy="105676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424144" y="5050637"/>
            <a:ext cx="730126" cy="105676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597893" y="5050637"/>
            <a:ext cx="1092214" cy="939966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584581" y="6405077"/>
            <a:ext cx="3828425" cy="1919792"/>
            <a:chOff x="0" y="0"/>
            <a:chExt cx="5104566" cy="255972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85725"/>
              <a:ext cx="5104566" cy="694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2"/>
                </a:lnSpc>
              </a:pPr>
              <a:r>
                <a:rPr lang="en-US" sz="3024">
                  <a:solidFill>
                    <a:srgbClr val="000000"/>
                  </a:solidFill>
                  <a:latin typeface="Codec Pro Bold"/>
                </a:rPr>
                <a:t>Aceleraciones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62062"/>
              <a:ext cx="5104566" cy="1514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Codec Pro"/>
                </a:rPr>
                <a:t>El</a:t>
              </a:r>
              <a:r>
                <a:rPr lang="en-US" sz="2250">
                  <a:solidFill>
                    <a:srgbClr val="000000"/>
                  </a:solidFill>
                  <a:latin typeface="Codec Pro Bold"/>
                </a:rPr>
                <a:t> aumento</a:t>
              </a:r>
              <a:r>
                <a:rPr lang="en-US" sz="2250">
                  <a:solidFill>
                    <a:srgbClr val="000000"/>
                  </a:solidFill>
                  <a:latin typeface="Codec Pro"/>
                </a:rPr>
                <a:t> de AC,</a:t>
              </a:r>
            </a:p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Codec Pro"/>
                </a:rPr>
                <a:t>aumenta la probabilidad de </a:t>
              </a:r>
              <a:r>
                <a:rPr lang="en-US" sz="2250">
                  <a:solidFill>
                    <a:srgbClr val="000000"/>
                  </a:solidFill>
                  <a:latin typeface="Codec Pro Bold"/>
                </a:rPr>
                <a:t>índice Normal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29788" y="6405077"/>
            <a:ext cx="3828425" cy="2016788"/>
            <a:chOff x="0" y="0"/>
            <a:chExt cx="5104566" cy="2689051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510456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Variabilidad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03736"/>
              <a:ext cx="5104566" cy="1514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Codec Pro"/>
                </a:rPr>
                <a:t>El </a:t>
              </a:r>
              <a:r>
                <a:rPr lang="en-US" sz="2250">
                  <a:solidFill>
                    <a:srgbClr val="000000"/>
                  </a:solidFill>
                  <a:latin typeface="Codec Pro Bold"/>
                </a:rPr>
                <a:t>aumento </a:t>
              </a:r>
              <a:r>
                <a:rPr lang="en-US" sz="2250">
                  <a:solidFill>
                    <a:srgbClr val="000000"/>
                  </a:solidFill>
                  <a:latin typeface="Codec Pro"/>
                </a:rPr>
                <a:t>de Variabilidad,</a:t>
              </a:r>
            </a:p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Arimo"/>
                </a:rPr>
                <a:t>aumenta la probabilidad de </a:t>
              </a:r>
              <a:r>
                <a:rPr lang="en-US" sz="2250">
                  <a:solidFill>
                    <a:srgbClr val="000000"/>
                  </a:solidFill>
                  <a:latin typeface="Arimo Bold"/>
                </a:rPr>
                <a:t>índice Patológico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74994" y="6405077"/>
            <a:ext cx="3828425" cy="1830098"/>
            <a:chOff x="0" y="0"/>
            <a:chExt cx="5104566" cy="244013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85725"/>
              <a:ext cx="510456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Codec Pro Bold"/>
                </a:rPr>
                <a:t>Desaceleraciones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38991"/>
              <a:ext cx="5104566" cy="1514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Codec Pro"/>
                </a:rPr>
                <a:t>El </a:t>
              </a:r>
              <a:r>
                <a:rPr lang="en-US" sz="2250">
                  <a:solidFill>
                    <a:srgbClr val="000000"/>
                  </a:solidFill>
                  <a:latin typeface="Codec Pro Bold"/>
                </a:rPr>
                <a:t>aumento</a:t>
              </a:r>
              <a:r>
                <a:rPr lang="en-US" sz="2250">
                  <a:solidFill>
                    <a:srgbClr val="000000"/>
                  </a:solidFill>
                  <a:latin typeface="Codec Pro"/>
                </a:rPr>
                <a:t> de DS,</a:t>
              </a:r>
            </a:p>
            <a:p>
              <a:pPr algn="ctr">
                <a:lnSpc>
                  <a:spcPts val="2925"/>
                </a:lnSpc>
              </a:pPr>
              <a:r>
                <a:rPr lang="en-US" sz="2250">
                  <a:solidFill>
                    <a:srgbClr val="000000"/>
                  </a:solidFill>
                  <a:latin typeface="Codec Pro"/>
                </a:rPr>
                <a:t>aumenta la probabilidad de </a:t>
              </a:r>
              <a:r>
                <a:rPr lang="en-US" sz="2250">
                  <a:solidFill>
                    <a:srgbClr val="000000"/>
                  </a:solidFill>
                  <a:latin typeface="Codec Pro Bold"/>
                </a:rPr>
                <a:t>índice Patológico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42475" y="1028700"/>
            <a:ext cx="1460305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Conclusiones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116051" y="2887010"/>
            <a:ext cx="14055898" cy="1325610"/>
            <a:chOff x="0" y="0"/>
            <a:chExt cx="11561034" cy="1090319"/>
          </a:xfrm>
        </p:grpSpPr>
        <p:sp>
          <p:nvSpPr>
            <p:cNvPr id="22" name="Freeform 22"/>
            <p:cNvSpPr/>
            <p:nvPr/>
          </p:nvSpPr>
          <p:spPr>
            <a:xfrm>
              <a:off x="26670" y="26670"/>
              <a:ext cx="11507694" cy="995069"/>
            </a:xfrm>
            <a:custGeom>
              <a:avLst/>
              <a:gdLst/>
              <a:ahLst/>
              <a:cxnLst/>
              <a:rect l="l" t="t" r="r" b="b"/>
              <a:pathLst>
                <a:path w="11507694" h="995069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549299"/>
                  </a:lnTo>
                  <a:lnTo>
                    <a:pt x="0" y="624229"/>
                  </a:lnTo>
                  <a:lnTo>
                    <a:pt x="0" y="709319"/>
                  </a:lnTo>
                  <a:lnTo>
                    <a:pt x="3641090" y="709319"/>
                  </a:lnTo>
                  <a:lnTo>
                    <a:pt x="3759200" y="995069"/>
                  </a:lnTo>
                  <a:lnTo>
                    <a:pt x="3877310" y="709319"/>
                  </a:lnTo>
                  <a:lnTo>
                    <a:pt x="11507694" y="709319"/>
                  </a:lnTo>
                  <a:lnTo>
                    <a:pt x="11507694" y="624229"/>
                  </a:lnTo>
                  <a:lnTo>
                    <a:pt x="11507694" y="549299"/>
                  </a:lnTo>
                  <a:lnTo>
                    <a:pt x="11507694" y="148590"/>
                  </a:lnTo>
                  <a:lnTo>
                    <a:pt x="11507694" y="107950"/>
                  </a:lnTo>
                  <a:lnTo>
                    <a:pt x="11507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8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232328" y="3105413"/>
            <a:ext cx="13823343" cy="444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2507">
                <a:solidFill>
                  <a:srgbClr val="000000"/>
                </a:solidFill>
                <a:latin typeface="Codec Pro"/>
              </a:rPr>
              <a:t>Existe una relación causal entre las características de la CTG y los índices de salud fetal.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2475" y="1028700"/>
            <a:ext cx="1460305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Conclusiones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044228" y="3644706"/>
            <a:ext cx="14401297" cy="2040742"/>
            <a:chOff x="0" y="0"/>
            <a:chExt cx="11525457" cy="1633220"/>
          </a:xfrm>
        </p:grpSpPr>
        <p:sp>
          <p:nvSpPr>
            <p:cNvPr id="4" name="Freeform 4"/>
            <p:cNvSpPr/>
            <p:nvPr/>
          </p:nvSpPr>
          <p:spPr>
            <a:xfrm>
              <a:off x="26670" y="26670"/>
              <a:ext cx="11472117" cy="1537970"/>
            </a:xfrm>
            <a:custGeom>
              <a:avLst/>
              <a:gdLst/>
              <a:ahLst/>
              <a:cxnLst/>
              <a:rect l="l" t="t" r="r" b="b"/>
              <a:pathLst>
                <a:path w="11472117" h="1537970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11472116" y="1252220"/>
                  </a:lnTo>
                  <a:lnTo>
                    <a:pt x="11472116" y="1167130"/>
                  </a:lnTo>
                  <a:lnTo>
                    <a:pt x="11472116" y="1092200"/>
                  </a:lnTo>
                  <a:lnTo>
                    <a:pt x="11472116" y="148590"/>
                  </a:lnTo>
                  <a:lnTo>
                    <a:pt x="11472116" y="107950"/>
                  </a:lnTo>
                  <a:lnTo>
                    <a:pt x="11472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259003" y="3953362"/>
            <a:ext cx="13823343" cy="99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4"/>
              </a:lnSpc>
            </a:pPr>
            <a:r>
              <a:rPr lang="en-US" sz="2934">
                <a:solidFill>
                  <a:srgbClr val="000000"/>
                </a:solidFill>
                <a:latin typeface="Codec Pro"/>
              </a:rPr>
              <a:t>La aceleración de la frecuencia cardiaca fetal tiene una correlación negativa con la mortalidad fetal.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44228" y="5930534"/>
            <a:ext cx="14401297" cy="2040742"/>
            <a:chOff x="0" y="0"/>
            <a:chExt cx="11525457" cy="1633220"/>
          </a:xfrm>
        </p:grpSpPr>
        <p:sp>
          <p:nvSpPr>
            <p:cNvPr id="7" name="Freeform 7"/>
            <p:cNvSpPr/>
            <p:nvPr/>
          </p:nvSpPr>
          <p:spPr>
            <a:xfrm>
              <a:off x="26670" y="26670"/>
              <a:ext cx="11472117" cy="1537970"/>
            </a:xfrm>
            <a:custGeom>
              <a:avLst/>
              <a:gdLst/>
              <a:ahLst/>
              <a:cxnLst/>
              <a:rect l="l" t="t" r="r" b="b"/>
              <a:pathLst>
                <a:path w="11472117" h="1537970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11472116" y="1252220"/>
                  </a:lnTo>
                  <a:lnTo>
                    <a:pt x="11472116" y="1167130"/>
                  </a:lnTo>
                  <a:lnTo>
                    <a:pt x="11472116" y="1092200"/>
                  </a:lnTo>
                  <a:lnTo>
                    <a:pt x="11472116" y="148590"/>
                  </a:lnTo>
                  <a:lnTo>
                    <a:pt x="11472116" y="107950"/>
                  </a:lnTo>
                  <a:lnTo>
                    <a:pt x="11472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368679" y="6434838"/>
            <a:ext cx="13550642" cy="51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6"/>
              </a:lnSpc>
            </a:pPr>
            <a:r>
              <a:rPr lang="en-US" sz="2912">
                <a:solidFill>
                  <a:srgbClr val="000000"/>
                </a:solidFill>
                <a:latin typeface="Codec Pro"/>
              </a:rPr>
              <a:t>La frecuencia cardiaca basal no es indicativa de un pronóstico patológico.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583810" y="-502820"/>
            <a:ext cx="12109484" cy="1463783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888394" y="4381426"/>
            <a:ext cx="7500316" cy="2086506"/>
            <a:chOff x="0" y="0"/>
            <a:chExt cx="10000421" cy="278200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398"/>
              <a:ext cx="10000421" cy="1779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52"/>
                </a:lnSpc>
              </a:pPr>
              <a:r>
                <a:rPr lang="en-US" sz="8793" dirty="0">
                  <a:solidFill>
                    <a:srgbClr val="000000"/>
                  </a:solidFill>
                  <a:latin typeface="Corben"/>
                </a:rPr>
                <a:t>¡Gracias!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75755" y="2160502"/>
              <a:ext cx="7848911" cy="634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2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2118087" y="3054479"/>
            <a:ext cx="4178042" cy="4178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731334" y="-3235565"/>
            <a:ext cx="15380780" cy="185921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4034410" y="4568141"/>
            <a:ext cx="4356731" cy="5718859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293138" y="2531746"/>
            <a:ext cx="341787" cy="34178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293138" y="3825037"/>
            <a:ext cx="341787" cy="34178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293138" y="5103805"/>
            <a:ext cx="341787" cy="34178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293138" y="6314786"/>
            <a:ext cx="341787" cy="34178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293138" y="7470362"/>
            <a:ext cx="341787" cy="34178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766637" y="1028700"/>
            <a:ext cx="601142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Índice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075185" y="2402602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 err="1">
                <a:solidFill>
                  <a:srgbClr val="000000"/>
                </a:solidFill>
                <a:latin typeface="Codec Pro"/>
              </a:rPr>
              <a:t>Cardiotocografía</a:t>
            </a:r>
            <a:endParaRPr lang="en-US" sz="2999" dirty="0">
              <a:solidFill>
                <a:srgbClr val="000000"/>
              </a:solidFill>
              <a:latin typeface="Codec Pr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75185" y="4974661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Variables de estudio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75185" y="3695893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Objetivo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75185" y="6176712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Relaciones con el índice NSP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75185" y="7378763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18006" y="4393665"/>
            <a:ext cx="715885" cy="715885"/>
            <a:chOff x="0" y="0"/>
            <a:chExt cx="954513" cy="95451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18006" y="5587294"/>
            <a:ext cx="715885" cy="715885"/>
            <a:chOff x="0" y="0"/>
            <a:chExt cx="954513" cy="95451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18006" y="6794699"/>
            <a:ext cx="715885" cy="715885"/>
            <a:chOff x="0" y="0"/>
            <a:chExt cx="954513" cy="95451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94754" y="2219242"/>
            <a:ext cx="3665714" cy="6467482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418006" y="1552492"/>
            <a:ext cx="12379241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Motivación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50920" y="4470620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 err="1">
                <a:solidFill>
                  <a:srgbClr val="000000"/>
                </a:solidFill>
                <a:latin typeface="Codec Pro"/>
              </a:rPr>
              <a:t>Área</a:t>
            </a:r>
            <a:r>
              <a:rPr lang="en-US" sz="2999" dirty="0">
                <a:solidFill>
                  <a:srgbClr val="000000"/>
                </a:solidFill>
                <a:latin typeface="Codec Pro"/>
              </a:rPr>
              <a:t> de la </a:t>
            </a:r>
            <a:r>
              <a:rPr lang="en-US" sz="2999" dirty="0" err="1">
                <a:solidFill>
                  <a:srgbClr val="000000"/>
                </a:solidFill>
                <a:latin typeface="Codec Pro"/>
              </a:rPr>
              <a:t>medicina</a:t>
            </a:r>
            <a:endParaRPr lang="en-US" sz="2999" dirty="0">
              <a:solidFill>
                <a:srgbClr val="000000"/>
              </a:solidFill>
              <a:latin typeface="Codec Pr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50920" y="5679648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 err="1">
                <a:solidFill>
                  <a:srgbClr val="000000"/>
                </a:solidFill>
                <a:latin typeface="Codec Pro"/>
              </a:rPr>
              <a:t>Datos</a:t>
            </a:r>
            <a:r>
              <a:rPr lang="en-US" sz="2999" dirty="0">
                <a:solidFill>
                  <a:srgbClr val="000000"/>
                </a:solidFill>
                <a:latin typeface="Codec Pro"/>
              </a:rPr>
              <a:t> con </a:t>
            </a:r>
            <a:r>
              <a:rPr lang="en-US" sz="2999" dirty="0" err="1">
                <a:solidFill>
                  <a:srgbClr val="000000"/>
                </a:solidFill>
                <a:latin typeface="Codec Pro"/>
              </a:rPr>
              <a:t>respaldo</a:t>
            </a:r>
            <a:r>
              <a:rPr lang="en-US" sz="2999" dirty="0">
                <a:solidFill>
                  <a:srgbClr val="000000"/>
                </a:solidFill>
                <a:latin typeface="Codec Pr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Codec Pro"/>
              </a:rPr>
              <a:t>científico</a:t>
            </a:r>
            <a:endParaRPr lang="en-US" sz="2999" dirty="0">
              <a:solidFill>
                <a:srgbClr val="000000"/>
              </a:solidFill>
              <a:latin typeface="Codec Pr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450920" y="6887052"/>
            <a:ext cx="368093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Datos desconocidos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86642" y="1349881"/>
            <a:ext cx="12379241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Cardiotocografía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1114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Monitorizar el bienestar fetal e identificar señales de sufrimiento fetal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86642" y="4852153"/>
            <a:ext cx="715885" cy="715885"/>
            <a:chOff x="0" y="0"/>
            <a:chExt cx="954513" cy="95451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86642" y="6045782"/>
            <a:ext cx="715885" cy="715885"/>
            <a:chOff x="0" y="0"/>
            <a:chExt cx="954513" cy="95451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86642" y="7253187"/>
            <a:ext cx="715885" cy="715885"/>
            <a:chOff x="0" y="0"/>
            <a:chExt cx="954513" cy="95451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419556" y="4929108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Frecuencia cardiaca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19556" y="6138136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Movimientos fetales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419556" y="7345541"/>
            <a:ext cx="425160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Contracciones uterinas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188104" y="6254472"/>
            <a:ext cx="7495520" cy="34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70027" y="3190163"/>
            <a:ext cx="14401297" cy="2040742"/>
            <a:chOff x="0" y="0"/>
            <a:chExt cx="11525457" cy="1633220"/>
          </a:xfrm>
        </p:grpSpPr>
        <p:sp>
          <p:nvSpPr>
            <p:cNvPr id="3" name="Freeform 3"/>
            <p:cNvSpPr/>
            <p:nvPr/>
          </p:nvSpPr>
          <p:spPr>
            <a:xfrm>
              <a:off x="26670" y="26670"/>
              <a:ext cx="11472117" cy="1537970"/>
            </a:xfrm>
            <a:custGeom>
              <a:avLst/>
              <a:gdLst/>
              <a:ahLst/>
              <a:cxnLst/>
              <a:rect l="l" t="t" r="r" b="b"/>
              <a:pathLst>
                <a:path w="11472117" h="1537970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11472116" y="1252220"/>
                  </a:lnTo>
                  <a:lnTo>
                    <a:pt x="11472116" y="1167130"/>
                  </a:lnTo>
                  <a:lnTo>
                    <a:pt x="11472116" y="1092200"/>
                  </a:lnTo>
                  <a:lnTo>
                    <a:pt x="11472116" y="148590"/>
                  </a:lnTo>
                  <a:lnTo>
                    <a:pt x="11472116" y="107950"/>
                  </a:lnTo>
                  <a:lnTo>
                    <a:pt x="11472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8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842475" y="1028700"/>
            <a:ext cx="14603050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Objetivos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59003" y="3496757"/>
            <a:ext cx="13823343" cy="117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sz="3407" dirty="0" err="1">
                <a:solidFill>
                  <a:srgbClr val="000000"/>
                </a:solidFill>
                <a:latin typeface="Codec Pro"/>
              </a:rPr>
              <a:t>Existe</a:t>
            </a:r>
            <a:r>
              <a:rPr lang="en-US" sz="3407" dirty="0">
                <a:solidFill>
                  <a:srgbClr val="000000"/>
                </a:solidFill>
                <a:latin typeface="Codec Pro"/>
              </a:rPr>
              <a:t> una </a:t>
            </a:r>
            <a:r>
              <a:rPr lang="en-US" sz="3407" dirty="0" err="1">
                <a:solidFill>
                  <a:srgbClr val="000000"/>
                </a:solidFill>
                <a:latin typeface="Codec Pro"/>
              </a:rPr>
              <a:t>relación</a:t>
            </a:r>
            <a:r>
              <a:rPr lang="en-US" sz="3407" dirty="0">
                <a:solidFill>
                  <a:srgbClr val="000000"/>
                </a:solidFill>
                <a:latin typeface="Codec Pro"/>
              </a:rPr>
              <a:t> causal entre las </a:t>
            </a:r>
            <a:r>
              <a:rPr lang="en-US" sz="3407" dirty="0" err="1">
                <a:solidFill>
                  <a:srgbClr val="000000"/>
                </a:solidFill>
                <a:latin typeface="Codec Pro"/>
              </a:rPr>
              <a:t>características</a:t>
            </a:r>
            <a:r>
              <a:rPr lang="en-US" sz="3407" dirty="0">
                <a:solidFill>
                  <a:srgbClr val="000000"/>
                </a:solidFill>
                <a:latin typeface="Codec Pro"/>
              </a:rPr>
              <a:t> de la CTG y los </a:t>
            </a:r>
            <a:r>
              <a:rPr lang="en-US" sz="3407" dirty="0" err="1">
                <a:solidFill>
                  <a:srgbClr val="000000"/>
                </a:solidFill>
                <a:latin typeface="Codec Pro"/>
              </a:rPr>
              <a:t>índices</a:t>
            </a:r>
            <a:r>
              <a:rPr lang="en-US" sz="3407" dirty="0">
                <a:solidFill>
                  <a:srgbClr val="000000"/>
                </a:solidFill>
                <a:latin typeface="Codec Pro"/>
              </a:rPr>
              <a:t> de </a:t>
            </a:r>
            <a:r>
              <a:rPr lang="en-US" sz="3407" dirty="0" err="1">
                <a:solidFill>
                  <a:srgbClr val="000000"/>
                </a:solidFill>
                <a:latin typeface="Codec Pro"/>
              </a:rPr>
              <a:t>salud</a:t>
            </a:r>
            <a:r>
              <a:rPr lang="en-US" sz="3407" dirty="0">
                <a:solidFill>
                  <a:srgbClr val="000000"/>
                </a:solidFill>
                <a:latin typeface="Codec Pro"/>
              </a:rPr>
              <a:t> fetal.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916677" y="5476437"/>
            <a:ext cx="14401297" cy="2040742"/>
            <a:chOff x="0" y="0"/>
            <a:chExt cx="11525457" cy="1633220"/>
          </a:xfrm>
        </p:grpSpPr>
        <p:sp>
          <p:nvSpPr>
            <p:cNvPr id="7" name="Freeform 7"/>
            <p:cNvSpPr/>
            <p:nvPr/>
          </p:nvSpPr>
          <p:spPr>
            <a:xfrm>
              <a:off x="26670" y="26670"/>
              <a:ext cx="11472117" cy="1537970"/>
            </a:xfrm>
            <a:custGeom>
              <a:avLst/>
              <a:gdLst/>
              <a:ahLst/>
              <a:cxnLst/>
              <a:rect l="l" t="t" r="r" b="b"/>
              <a:pathLst>
                <a:path w="11472117" h="1537970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11472116" y="1252220"/>
                  </a:lnTo>
                  <a:lnTo>
                    <a:pt x="11472116" y="1167130"/>
                  </a:lnTo>
                  <a:lnTo>
                    <a:pt x="11472116" y="1092200"/>
                  </a:lnTo>
                  <a:lnTo>
                    <a:pt x="11472116" y="148590"/>
                  </a:lnTo>
                  <a:lnTo>
                    <a:pt x="11472116" y="107950"/>
                  </a:lnTo>
                  <a:lnTo>
                    <a:pt x="11472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205653" y="5809516"/>
            <a:ext cx="13823343" cy="99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4"/>
              </a:lnSpc>
            </a:pPr>
            <a:r>
              <a:rPr lang="en-US" sz="2934" dirty="0">
                <a:solidFill>
                  <a:srgbClr val="000000"/>
                </a:solidFill>
                <a:latin typeface="Codec Pro"/>
              </a:rPr>
              <a:t>La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aceleración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de la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frecuencia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cardiaca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fetal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tiene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una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correlación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negativa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con la </a:t>
            </a:r>
            <a:r>
              <a:rPr lang="en-US" sz="2934" dirty="0" err="1">
                <a:solidFill>
                  <a:srgbClr val="000000"/>
                </a:solidFill>
                <a:latin typeface="Codec Pro"/>
              </a:rPr>
              <a:t>mortalidad</a:t>
            </a:r>
            <a:r>
              <a:rPr lang="en-US" sz="2934" dirty="0">
                <a:solidFill>
                  <a:srgbClr val="000000"/>
                </a:solidFill>
                <a:latin typeface="Codec Pro"/>
              </a:rPr>
              <a:t> fetal.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70027" y="7567881"/>
            <a:ext cx="14401297" cy="2040742"/>
            <a:chOff x="0" y="0"/>
            <a:chExt cx="11525457" cy="1633220"/>
          </a:xfrm>
        </p:grpSpPr>
        <p:sp>
          <p:nvSpPr>
            <p:cNvPr id="10" name="Freeform 10"/>
            <p:cNvSpPr/>
            <p:nvPr/>
          </p:nvSpPr>
          <p:spPr>
            <a:xfrm>
              <a:off x="26670" y="26670"/>
              <a:ext cx="11472117" cy="1537970"/>
            </a:xfrm>
            <a:custGeom>
              <a:avLst/>
              <a:gdLst/>
              <a:ahLst/>
              <a:cxnLst/>
              <a:rect l="l" t="t" r="r" b="b"/>
              <a:pathLst>
                <a:path w="11472117" h="1537970">
                  <a:moveTo>
                    <a:pt x="0" y="0"/>
                  </a:moveTo>
                  <a:lnTo>
                    <a:pt x="0" y="107950"/>
                  </a:lnTo>
                  <a:lnTo>
                    <a:pt x="0" y="148590"/>
                  </a:lnTo>
                  <a:lnTo>
                    <a:pt x="0" y="1092200"/>
                  </a:lnTo>
                  <a:lnTo>
                    <a:pt x="0" y="1167130"/>
                  </a:lnTo>
                  <a:lnTo>
                    <a:pt x="0" y="1252220"/>
                  </a:lnTo>
                  <a:lnTo>
                    <a:pt x="3641090" y="1252220"/>
                  </a:lnTo>
                  <a:lnTo>
                    <a:pt x="3759200" y="1537970"/>
                  </a:lnTo>
                  <a:lnTo>
                    <a:pt x="3877310" y="1252220"/>
                  </a:lnTo>
                  <a:lnTo>
                    <a:pt x="11472116" y="1252220"/>
                  </a:lnTo>
                  <a:lnTo>
                    <a:pt x="11472116" y="1167130"/>
                  </a:lnTo>
                  <a:lnTo>
                    <a:pt x="11472116" y="1092200"/>
                  </a:lnTo>
                  <a:lnTo>
                    <a:pt x="11472116" y="148590"/>
                  </a:lnTo>
                  <a:lnTo>
                    <a:pt x="11472116" y="107950"/>
                  </a:lnTo>
                  <a:lnTo>
                    <a:pt x="11472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BF3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259003" y="7895076"/>
            <a:ext cx="13550642" cy="99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6"/>
              </a:lnSpc>
            </a:pPr>
            <a:r>
              <a:rPr lang="en-US" sz="2912" dirty="0">
                <a:solidFill>
                  <a:srgbClr val="000000"/>
                </a:solidFill>
                <a:latin typeface="Codec Pro"/>
              </a:rPr>
              <a:t>La </a:t>
            </a:r>
            <a:r>
              <a:rPr lang="en-US" sz="2912" dirty="0" err="1">
                <a:solidFill>
                  <a:srgbClr val="000000"/>
                </a:solidFill>
                <a:latin typeface="Codec Pro"/>
              </a:rPr>
              <a:t>frecuencia</a:t>
            </a:r>
            <a:r>
              <a:rPr lang="en-US" sz="2912" dirty="0">
                <a:solidFill>
                  <a:srgbClr val="000000"/>
                </a:solidFill>
                <a:latin typeface="Codec Pro"/>
              </a:rPr>
              <a:t> </a:t>
            </a:r>
            <a:r>
              <a:rPr lang="en-US" sz="2912" dirty="0" err="1">
                <a:solidFill>
                  <a:srgbClr val="000000"/>
                </a:solidFill>
                <a:latin typeface="Codec Pro"/>
              </a:rPr>
              <a:t>cardiaca</a:t>
            </a:r>
            <a:r>
              <a:rPr lang="en-US" sz="2912" dirty="0">
                <a:solidFill>
                  <a:srgbClr val="000000"/>
                </a:solidFill>
                <a:latin typeface="Codec Pro"/>
              </a:rPr>
              <a:t> basal </a:t>
            </a:r>
            <a:r>
              <a:rPr lang="en-US" sz="2912" dirty="0" err="1">
                <a:solidFill>
                  <a:srgbClr val="000000"/>
                </a:solidFill>
                <a:latin typeface="Codec Pro"/>
              </a:rPr>
              <a:t>fuera</a:t>
            </a:r>
            <a:r>
              <a:rPr lang="en-US" sz="2912" dirty="0">
                <a:solidFill>
                  <a:srgbClr val="000000"/>
                </a:solidFill>
                <a:latin typeface="Codec Pro"/>
              </a:rPr>
              <a:t> del </a:t>
            </a:r>
            <a:r>
              <a:rPr lang="en-US" sz="2912" dirty="0" err="1">
                <a:solidFill>
                  <a:srgbClr val="000000"/>
                </a:solidFill>
                <a:latin typeface="Codec Pro"/>
              </a:rPr>
              <a:t>rango</a:t>
            </a:r>
            <a:r>
              <a:rPr lang="en-US" sz="2912" dirty="0">
                <a:solidFill>
                  <a:srgbClr val="000000"/>
                </a:solidFill>
                <a:latin typeface="Codec Pro"/>
              </a:rPr>
              <a:t> 110-160 lpm indica </a:t>
            </a:r>
            <a:r>
              <a:rPr lang="en-US" sz="2912" dirty="0" err="1">
                <a:solidFill>
                  <a:srgbClr val="000000"/>
                </a:solidFill>
                <a:latin typeface="Codec Pro"/>
              </a:rPr>
              <a:t>sufrimiento</a:t>
            </a:r>
            <a:r>
              <a:rPr lang="en-US" sz="2912" dirty="0">
                <a:solidFill>
                  <a:srgbClr val="000000"/>
                </a:solidFill>
                <a:latin typeface="Codec Pro"/>
              </a:rPr>
              <a:t> fetal.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36168" y="1396675"/>
            <a:ext cx="5705392" cy="749364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070054" y="1813491"/>
            <a:ext cx="7006464" cy="208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Relación</a:t>
            </a:r>
            <a:r>
              <a:rPr lang="en-US" sz="8000" dirty="0">
                <a:solidFill>
                  <a:srgbClr val="000000"/>
                </a:solidFill>
                <a:latin typeface="Corben"/>
              </a:rPr>
              <a:t> con </a:t>
            </a:r>
            <a:r>
              <a:rPr lang="en-US" sz="8000" dirty="0" err="1">
                <a:solidFill>
                  <a:srgbClr val="000000"/>
                </a:solidFill>
                <a:latin typeface="Corben"/>
              </a:rPr>
              <a:t>el</a:t>
            </a:r>
            <a:r>
              <a:rPr lang="en-US" sz="8000" dirty="0">
                <a:solidFill>
                  <a:srgbClr val="000000"/>
                </a:solidFill>
                <a:latin typeface="Corben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Corben"/>
              </a:rPr>
              <a:t>índice</a:t>
            </a:r>
            <a:r>
              <a:rPr lang="en-US" sz="8000" dirty="0">
                <a:solidFill>
                  <a:srgbClr val="000000"/>
                </a:solidFill>
                <a:latin typeface="Corben"/>
              </a:rPr>
              <a:t> NSP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26747" y="4747324"/>
            <a:ext cx="6849772" cy="246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 Bold"/>
              </a:rPr>
              <a:t>Correlación positiva:</a:t>
            </a:r>
          </a:p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PD , ASTV y ALTV </a:t>
            </a:r>
          </a:p>
          <a:p>
            <a:pPr algn="ctr">
              <a:lnSpc>
                <a:spcPts val="3899"/>
              </a:lnSpc>
            </a:pPr>
            <a:endParaRPr lang="en-US" sz="2999">
              <a:solidFill>
                <a:srgbClr val="000000"/>
              </a:solidFill>
              <a:latin typeface="Codec Pro"/>
            </a:endParaRPr>
          </a:p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 Bold"/>
              </a:rPr>
              <a:t>Correlación negativa:</a:t>
            </a:r>
          </a:p>
          <a:p>
            <a:pPr algn="ctr"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AC, MSTV, MLTV y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51488" y="1317458"/>
            <a:ext cx="15807812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>
                <a:solidFill>
                  <a:srgbClr val="000000"/>
                </a:solidFill>
                <a:latin typeface="Corben"/>
              </a:rPr>
              <a:t>Variables de </a:t>
            </a:r>
            <a:r>
              <a:rPr lang="en-US" sz="8000" dirty="0" err="1">
                <a:solidFill>
                  <a:srgbClr val="000000"/>
                </a:solidFill>
                <a:latin typeface="Corben"/>
              </a:rPr>
              <a:t>estudio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889339" y="7042601"/>
            <a:ext cx="650172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endParaRPr/>
          </a:p>
        </p:txBody>
      </p:sp>
      <p:grpSp>
        <p:nvGrpSpPr>
          <p:cNvPr id="7" name="Group 7"/>
          <p:cNvGrpSpPr/>
          <p:nvPr/>
        </p:nvGrpSpPr>
        <p:grpSpPr>
          <a:xfrm>
            <a:off x="1451488" y="3583939"/>
            <a:ext cx="715885" cy="715885"/>
            <a:chOff x="0" y="0"/>
            <a:chExt cx="954513" cy="954513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51488" y="4736852"/>
            <a:ext cx="715885" cy="715885"/>
            <a:chOff x="0" y="0"/>
            <a:chExt cx="954513" cy="95451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51488" y="5907111"/>
            <a:ext cx="715885" cy="715885"/>
            <a:chOff x="0" y="0"/>
            <a:chExt cx="954513" cy="95451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1488" y="7031406"/>
            <a:ext cx="715885" cy="715885"/>
            <a:chOff x="0" y="0"/>
            <a:chExt cx="954513" cy="95451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51488" y="8273965"/>
            <a:ext cx="715885" cy="715885"/>
            <a:chOff x="0" y="0"/>
            <a:chExt cx="954513" cy="954513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26" name="TextBox 26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5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484402" y="3660894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 err="1">
                <a:solidFill>
                  <a:srgbClr val="000000"/>
                </a:solidFill>
                <a:latin typeface="Codec Pro"/>
              </a:rPr>
              <a:t>Frecuencia</a:t>
            </a:r>
            <a:r>
              <a:rPr lang="en-US" sz="2999" dirty="0">
                <a:solidFill>
                  <a:srgbClr val="000000"/>
                </a:solidFill>
                <a:latin typeface="Codec Pro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Codec Pro"/>
              </a:rPr>
              <a:t>Cardiaca</a:t>
            </a:r>
            <a:r>
              <a:rPr lang="en-US" sz="2999" dirty="0">
                <a:solidFill>
                  <a:srgbClr val="000000"/>
                </a:solidFill>
                <a:latin typeface="Codec Pro"/>
              </a:rPr>
              <a:t> Fetal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484402" y="4813807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dirty="0" err="1">
                <a:solidFill>
                  <a:srgbClr val="000000"/>
                </a:solidFill>
                <a:latin typeface="Codec Pro"/>
              </a:rPr>
              <a:t>Aceleraciones</a:t>
            </a:r>
            <a:endParaRPr lang="en-US" sz="2999" dirty="0">
              <a:solidFill>
                <a:srgbClr val="000000"/>
              </a:solidFill>
              <a:latin typeface="Codec Pro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484402" y="5984066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Contracciones uterinas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484402" y="7108361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Desaceleraciones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484402" y="8350920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Variabilidad de la FHR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51626" y="2650958"/>
            <a:ext cx="3217192" cy="4612462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734490" y="7762875"/>
            <a:ext cx="7547134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Registros cardiotocográficos clasificados</a:t>
            </a:r>
          </a:p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en función del índice de salud fetal:</a:t>
            </a:r>
          </a:p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Normal (1), Sospechoso (2) y Patológico(3)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4852153"/>
            <a:ext cx="715885" cy="715885"/>
            <a:chOff x="0" y="0"/>
            <a:chExt cx="954513" cy="95451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45782"/>
            <a:ext cx="715885" cy="715885"/>
            <a:chOff x="0" y="0"/>
            <a:chExt cx="954513" cy="954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477025"/>
            <a:ext cx="715885" cy="715885"/>
            <a:chOff x="0" y="0"/>
            <a:chExt cx="954513" cy="95451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l="6615" t="4059" r="5713" b="5420"/>
          <a:stretch>
            <a:fillRect/>
          </a:stretch>
        </p:blipFill>
        <p:spPr>
          <a:xfrm>
            <a:off x="9144000" y="2213283"/>
            <a:ext cx="8167062" cy="562168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317458"/>
            <a:ext cx="162306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>
                <a:solidFill>
                  <a:srgbClr val="000000"/>
                </a:solidFill>
                <a:latin typeface="Corben"/>
              </a:rPr>
              <a:t>FHR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Rango normal: 110-160 lpm.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61614" y="4929108"/>
            <a:ext cx="66930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Rango conjunto datos: 106-160 lpm.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61614" y="6138136"/>
            <a:ext cx="669308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Distribución semejante entre Normal y Patológico.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61614" y="7515125"/>
            <a:ext cx="5775603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No parece tener relación con el </a:t>
            </a:r>
          </a:p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índice NSP.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0939" y="5960057"/>
            <a:ext cx="10676501" cy="1067650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ADBF3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29595">
            <a:off x="15434395" y="3219291"/>
            <a:ext cx="2563117" cy="23487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028700" y="4852153"/>
            <a:ext cx="715885" cy="715885"/>
            <a:chOff x="0" y="0"/>
            <a:chExt cx="954513" cy="95451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6045782"/>
            <a:ext cx="715885" cy="715885"/>
            <a:chOff x="0" y="0"/>
            <a:chExt cx="954513" cy="95451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477025"/>
            <a:ext cx="715885" cy="715885"/>
            <a:chOff x="0" y="0"/>
            <a:chExt cx="954513" cy="95451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54513" cy="954513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7908D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110949" y="116894"/>
              <a:ext cx="732615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>
                  <a:solidFill>
                    <a:srgbClr val="FAF6EC"/>
                  </a:solidFill>
                  <a:latin typeface="Codec Pro Bold"/>
                </a:rPr>
                <a:t>3</a:t>
              </a:r>
            </a:p>
          </p:txBody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4"/>
          <a:srcRect l="65600" t="23724" r="6768" b="28442"/>
          <a:stretch>
            <a:fillRect/>
          </a:stretch>
        </p:blipFill>
        <p:spPr>
          <a:xfrm>
            <a:off x="13679190" y="6761667"/>
            <a:ext cx="2973568" cy="300276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028700" y="1317458"/>
            <a:ext cx="162306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8000" dirty="0" err="1">
                <a:solidFill>
                  <a:srgbClr val="000000"/>
                </a:solidFill>
                <a:latin typeface="Corben"/>
              </a:rPr>
              <a:t>Aceleraciones</a:t>
            </a:r>
            <a:endParaRPr lang="en-US" sz="8000" dirty="0">
              <a:solidFill>
                <a:srgbClr val="000000"/>
              </a:solidFill>
              <a:latin typeface="Corben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3280531"/>
            <a:ext cx="1392776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Codec Pro"/>
              </a:rPr>
              <a:t>Normales y saludables.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61614" y="4929108"/>
            <a:ext cx="996577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Mediana casos Sospechosos y Patológicos = 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61614" y="6138136"/>
            <a:ext cx="10625195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Aceleraciones elevadas en casos Normales (hasta 0.0150). Sospechosos y Patológicos no sobrepasaron de 0.0050.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61614" y="7515125"/>
            <a:ext cx="10475119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Sospechosos y Patológicos experimentan poca o ninguna</a:t>
            </a:r>
          </a:p>
          <a:p>
            <a:pPr>
              <a:lnSpc>
                <a:spcPts val="3899"/>
              </a:lnSpc>
            </a:pPr>
            <a:r>
              <a:rPr lang="en-US" sz="2999">
                <a:solidFill>
                  <a:srgbClr val="000000"/>
                </a:solidFill>
                <a:latin typeface="Codec Pro"/>
              </a:rPr>
              <a:t>aceleración.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rcRect l="38235" t="25629" r="35463" b="29846"/>
          <a:stretch>
            <a:fillRect/>
          </a:stretch>
        </p:blipFill>
        <p:spPr>
          <a:xfrm>
            <a:off x="13679190" y="3984808"/>
            <a:ext cx="2973568" cy="2936351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rcRect l="10562" t="23774" r="63135" b="33312"/>
          <a:stretch>
            <a:fillRect/>
          </a:stretch>
        </p:blipFill>
        <p:spPr>
          <a:xfrm>
            <a:off x="13679190" y="1154760"/>
            <a:ext cx="2973568" cy="2830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457</Words>
  <Application>Microsoft Office PowerPoint</Application>
  <PresentationFormat>Personalizado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Arimo Bold</vt:lpstr>
      <vt:lpstr>Codec Pro Bold</vt:lpstr>
      <vt:lpstr>Codec Pro</vt:lpstr>
      <vt:lpstr>Arimo</vt:lpstr>
      <vt:lpstr>Corben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la cardiotocografía en la clasificación de la salud fetal</dc:title>
  <cp:lastModifiedBy>LUCY DANIELA CAMPOS VEGA</cp:lastModifiedBy>
  <cp:revision>2</cp:revision>
  <dcterms:created xsi:type="dcterms:W3CDTF">2006-08-16T00:00:00Z</dcterms:created>
  <dcterms:modified xsi:type="dcterms:W3CDTF">2022-03-14T04:01:58Z</dcterms:modified>
  <dc:identifier>DAE66d2MD6w</dc:identifier>
</cp:coreProperties>
</file>