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bf0403a9c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bf0403a9c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bf0403a9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bf0403a9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bf0403a9c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bf0403a9c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bf0403a9c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bf0403a9c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bf0403a9c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bf0403a9c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bf0403a9c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bf0403a9c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bf0403a9c_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bf0403a9c_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bf0403a9c_8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f0403a9c_8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bf0403a9c_8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f0403a9c_8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bf0403a9c_8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f0403a9c_8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bf0403a9c_8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bf0403a9c_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bf0403a9c_8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bf0403a9c_8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bf0403a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bf0403a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6bf0403a9c_8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bf0403a9c_8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bf0403a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bf0403a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bf0403a9c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bf0403a9c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bfb987f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bfb987f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bfb987f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bfb987f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43750" y="448850"/>
            <a:ext cx="8577225" cy="898225"/>
          </a:xfrm>
          <a:prstGeom prst="rect">
            <a:avLst/>
          </a:prstGeom>
          <a:noFill/>
          <a:ln>
            <a:noFill/>
          </a:ln>
        </p:spPr>
      </p:pic>
      <p:pic>
        <p:nvPicPr>
          <p:cNvPr id="55" name="Google Shape;55;p13"/>
          <p:cNvPicPr preferRelativeResize="0"/>
          <p:nvPr/>
        </p:nvPicPr>
        <p:blipFill>
          <a:blip r:embed="rId4">
            <a:alphaModFix/>
          </a:blip>
          <a:stretch>
            <a:fillRect/>
          </a:stretch>
        </p:blipFill>
        <p:spPr>
          <a:xfrm>
            <a:off x="163825" y="1434525"/>
            <a:ext cx="2256324" cy="974200"/>
          </a:xfrm>
          <a:prstGeom prst="rect">
            <a:avLst/>
          </a:prstGeom>
          <a:noFill/>
          <a:ln>
            <a:noFill/>
          </a:ln>
        </p:spPr>
      </p:pic>
      <p:pic>
        <p:nvPicPr>
          <p:cNvPr id="56" name="Google Shape;56;p13"/>
          <p:cNvPicPr preferRelativeResize="0"/>
          <p:nvPr/>
        </p:nvPicPr>
        <p:blipFill>
          <a:blip r:embed="rId5">
            <a:alphaModFix/>
          </a:blip>
          <a:stretch>
            <a:fillRect/>
          </a:stretch>
        </p:blipFill>
        <p:spPr>
          <a:xfrm>
            <a:off x="95325" y="2560325"/>
            <a:ext cx="6229463" cy="1190925"/>
          </a:xfrm>
          <a:prstGeom prst="rect">
            <a:avLst/>
          </a:prstGeom>
          <a:noFill/>
          <a:ln>
            <a:noFill/>
          </a:ln>
        </p:spPr>
      </p:pic>
      <p:pic>
        <p:nvPicPr>
          <p:cNvPr id="57" name="Google Shape;57;p13"/>
          <p:cNvPicPr preferRelativeResize="0"/>
          <p:nvPr/>
        </p:nvPicPr>
        <p:blipFill>
          <a:blip r:embed="rId6">
            <a:alphaModFix/>
          </a:blip>
          <a:stretch>
            <a:fillRect/>
          </a:stretch>
        </p:blipFill>
        <p:spPr>
          <a:xfrm>
            <a:off x="95325" y="3683950"/>
            <a:ext cx="4413900" cy="1237375"/>
          </a:xfrm>
          <a:prstGeom prst="rect">
            <a:avLst/>
          </a:prstGeom>
          <a:noFill/>
          <a:ln>
            <a:noFill/>
          </a:ln>
        </p:spPr>
      </p:pic>
      <p:sp>
        <p:nvSpPr>
          <p:cNvPr id="58" name="Google Shape;58;p13"/>
          <p:cNvSpPr txBox="1"/>
          <p:nvPr/>
        </p:nvSpPr>
        <p:spPr>
          <a:xfrm>
            <a:off x="7420225" y="1575332"/>
            <a:ext cx="1461300" cy="13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INFSCI 2160</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Lucy Chen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Quinton Steele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Jordan Widjaja</a:t>
            </a:r>
            <a:endParaRPr>
              <a:latin typeface="Calibri"/>
              <a:ea typeface="Calibri"/>
              <a:cs typeface="Calibri"/>
              <a:sym typeface="Calibri"/>
            </a:endParaRPr>
          </a:p>
        </p:txBody>
      </p:sp>
      <p:sp>
        <p:nvSpPr>
          <p:cNvPr id="59" name="Google Shape;59;p13"/>
          <p:cNvSpPr txBox="1"/>
          <p:nvPr/>
        </p:nvSpPr>
        <p:spPr>
          <a:xfrm>
            <a:off x="6495550" y="2009175"/>
            <a:ext cx="981600" cy="89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yic76</a:t>
            </a:r>
            <a:endParaRPr>
              <a:latin typeface="Calibri"/>
              <a:ea typeface="Calibri"/>
              <a:cs typeface="Calibri"/>
              <a:sym typeface="Calibri"/>
            </a:endParaRPr>
          </a:p>
          <a:p>
            <a:pPr indent="0" lvl="0" marL="0" rtl="0" algn="r">
              <a:spcBef>
                <a:spcPts val="0"/>
              </a:spcBef>
              <a:spcAft>
                <a:spcPts val="0"/>
              </a:spcAft>
              <a:buNone/>
            </a:pPr>
            <a:r>
              <a:rPr lang="en">
                <a:latin typeface="Calibri"/>
                <a:ea typeface="Calibri"/>
                <a:cs typeface="Calibri"/>
                <a:sym typeface="Calibri"/>
              </a:rPr>
              <a:t>qjs2</a:t>
            </a:r>
            <a:endParaRPr>
              <a:latin typeface="Calibri"/>
              <a:ea typeface="Calibri"/>
              <a:cs typeface="Calibri"/>
              <a:sym typeface="Calibri"/>
            </a:endParaRPr>
          </a:p>
          <a:p>
            <a:pPr indent="0" lvl="0" marL="0" rtl="0" algn="r">
              <a:spcBef>
                <a:spcPts val="0"/>
              </a:spcBef>
              <a:spcAft>
                <a:spcPts val="0"/>
              </a:spcAft>
              <a:buNone/>
            </a:pPr>
            <a:r>
              <a:rPr lang="en">
                <a:latin typeface="Calibri"/>
                <a:ea typeface="Calibri"/>
                <a:cs typeface="Calibri"/>
                <a:sym typeface="Calibri"/>
              </a:rPr>
              <a:t>jow105</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Summary Statistics</a:t>
            </a:r>
            <a:endParaRPr b="1" sz="2400"/>
          </a:p>
        </p:txBody>
      </p:sp>
      <p:sp>
        <p:nvSpPr>
          <p:cNvPr id="124" name="Google Shape;124;p22"/>
          <p:cNvSpPr txBox="1"/>
          <p:nvPr>
            <p:ph idx="1" type="body"/>
          </p:nvPr>
        </p:nvSpPr>
        <p:spPr>
          <a:xfrm>
            <a:off x="311700" y="3799250"/>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Figure 1. Number of reports by region</a:t>
            </a:r>
            <a:endParaRPr/>
          </a:p>
        </p:txBody>
      </p:sp>
      <p:pic>
        <p:nvPicPr>
          <p:cNvPr id="125" name="Google Shape;125;p22"/>
          <p:cNvPicPr preferRelativeResize="0"/>
          <p:nvPr/>
        </p:nvPicPr>
        <p:blipFill rotWithShape="1">
          <a:blip r:embed="rId3">
            <a:alphaModFix/>
          </a:blip>
          <a:srcRect b="0" l="4196" r="0" t="0"/>
          <a:stretch/>
        </p:blipFill>
        <p:spPr>
          <a:xfrm>
            <a:off x="0" y="1126362"/>
            <a:ext cx="4443601" cy="2666863"/>
          </a:xfrm>
          <a:prstGeom prst="rect">
            <a:avLst/>
          </a:prstGeom>
          <a:noFill/>
          <a:ln>
            <a:noFill/>
          </a:ln>
        </p:spPr>
      </p:pic>
      <p:pic>
        <p:nvPicPr>
          <p:cNvPr id="126" name="Google Shape;126;p22"/>
          <p:cNvPicPr preferRelativeResize="0"/>
          <p:nvPr/>
        </p:nvPicPr>
        <p:blipFill rotWithShape="1">
          <a:blip r:embed="rId4">
            <a:alphaModFix/>
          </a:blip>
          <a:srcRect b="0" l="0" r="0" t="0"/>
          <a:stretch/>
        </p:blipFill>
        <p:spPr>
          <a:xfrm>
            <a:off x="4367400" y="1126350"/>
            <a:ext cx="4793726" cy="2666875"/>
          </a:xfrm>
          <a:prstGeom prst="rect">
            <a:avLst/>
          </a:prstGeom>
          <a:noFill/>
          <a:ln>
            <a:noFill/>
          </a:ln>
        </p:spPr>
      </p:pic>
      <p:sp>
        <p:nvSpPr>
          <p:cNvPr id="127" name="Google Shape;127;p22"/>
          <p:cNvSpPr txBox="1"/>
          <p:nvPr>
            <p:ph idx="1" type="body"/>
          </p:nvPr>
        </p:nvSpPr>
        <p:spPr>
          <a:xfrm>
            <a:off x="4518463" y="3851425"/>
            <a:ext cx="510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Figure 2. Number of reports by duration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992701" y="3624825"/>
            <a:ext cx="4326000" cy="47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Figure 3. Distribution of number of reports by shape</a:t>
            </a:r>
            <a:endParaRPr sz="1400">
              <a:solidFill>
                <a:srgbClr val="000000"/>
              </a:solidFill>
            </a:endParaRPr>
          </a:p>
        </p:txBody>
      </p:sp>
      <p:pic>
        <p:nvPicPr>
          <p:cNvPr id="137" name="Google Shape;137;p24"/>
          <p:cNvPicPr preferRelativeResize="0"/>
          <p:nvPr/>
        </p:nvPicPr>
        <p:blipFill rotWithShape="1">
          <a:blip r:embed="rId3">
            <a:alphaModFix/>
          </a:blip>
          <a:srcRect b="0" l="0" r="19478" t="0"/>
          <a:stretch/>
        </p:blipFill>
        <p:spPr>
          <a:xfrm>
            <a:off x="152400" y="152400"/>
            <a:ext cx="4326001" cy="3472425"/>
          </a:xfrm>
          <a:prstGeom prst="rect">
            <a:avLst/>
          </a:prstGeom>
          <a:noFill/>
          <a:ln>
            <a:noFill/>
          </a:ln>
        </p:spPr>
      </p:pic>
      <p:pic>
        <p:nvPicPr>
          <p:cNvPr id="138" name="Google Shape;138;p24"/>
          <p:cNvPicPr preferRelativeResize="0"/>
          <p:nvPr/>
        </p:nvPicPr>
        <p:blipFill rotWithShape="1">
          <a:blip r:embed="rId3">
            <a:alphaModFix/>
          </a:blip>
          <a:srcRect b="55466" l="89109" r="-1191" t="0"/>
          <a:stretch/>
        </p:blipFill>
        <p:spPr>
          <a:xfrm>
            <a:off x="4405725" y="882625"/>
            <a:ext cx="981675" cy="2338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221650" y="746450"/>
            <a:ext cx="4165023" cy="3743901"/>
          </a:xfrm>
          <a:prstGeom prst="rect">
            <a:avLst/>
          </a:prstGeom>
          <a:noFill/>
          <a:ln>
            <a:noFill/>
          </a:ln>
        </p:spPr>
      </p:pic>
      <p:pic>
        <p:nvPicPr>
          <p:cNvPr id="144" name="Google Shape;144;p25"/>
          <p:cNvPicPr preferRelativeResize="0"/>
          <p:nvPr/>
        </p:nvPicPr>
        <p:blipFill>
          <a:blip r:embed="rId4">
            <a:alphaModFix/>
          </a:blip>
          <a:stretch>
            <a:fillRect/>
          </a:stretch>
        </p:blipFill>
        <p:spPr>
          <a:xfrm>
            <a:off x="4657475" y="746450"/>
            <a:ext cx="4035450" cy="3743900"/>
          </a:xfrm>
          <a:prstGeom prst="rect">
            <a:avLst/>
          </a:prstGeom>
          <a:noFill/>
          <a:ln>
            <a:noFill/>
          </a:ln>
        </p:spPr>
      </p:pic>
      <p:sp>
        <p:nvSpPr>
          <p:cNvPr id="145" name="Google Shape;145;p25"/>
          <p:cNvSpPr txBox="1"/>
          <p:nvPr/>
        </p:nvSpPr>
        <p:spPr>
          <a:xfrm>
            <a:off x="1006775" y="4563675"/>
            <a:ext cx="36507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SHAP summary plot for Shape prediction</a:t>
            </a:r>
            <a:endParaRPr/>
          </a:p>
        </p:txBody>
      </p:sp>
      <p:sp>
        <p:nvSpPr>
          <p:cNvPr id="146" name="Google Shape;146;p25"/>
          <p:cNvSpPr txBox="1"/>
          <p:nvPr/>
        </p:nvSpPr>
        <p:spPr>
          <a:xfrm>
            <a:off x="5171350" y="4563675"/>
            <a:ext cx="36507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SHAP summary plot for Region prediction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6"/>
          <p:cNvPicPr preferRelativeResize="0"/>
          <p:nvPr/>
        </p:nvPicPr>
        <p:blipFill>
          <a:blip r:embed="rId3">
            <a:alphaModFix/>
          </a:blip>
          <a:stretch>
            <a:fillRect/>
          </a:stretch>
        </p:blipFill>
        <p:spPr>
          <a:xfrm>
            <a:off x="662875" y="303250"/>
            <a:ext cx="819650" cy="3942175"/>
          </a:xfrm>
          <a:prstGeom prst="rect">
            <a:avLst/>
          </a:prstGeom>
          <a:noFill/>
          <a:ln>
            <a:noFill/>
          </a:ln>
        </p:spPr>
      </p:pic>
      <p:pic>
        <p:nvPicPr>
          <p:cNvPr id="152" name="Google Shape;152;p26"/>
          <p:cNvPicPr preferRelativeResize="0"/>
          <p:nvPr/>
        </p:nvPicPr>
        <p:blipFill>
          <a:blip r:embed="rId4">
            <a:alphaModFix/>
          </a:blip>
          <a:stretch>
            <a:fillRect/>
          </a:stretch>
        </p:blipFill>
        <p:spPr>
          <a:xfrm>
            <a:off x="2626300" y="364875"/>
            <a:ext cx="1219200" cy="349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26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Techniques</a:t>
            </a:r>
            <a:endParaRPr b="1" sz="2400"/>
          </a:p>
        </p:txBody>
      </p:sp>
      <p:sp>
        <p:nvSpPr>
          <p:cNvPr id="158" name="Google Shape;158;p27"/>
          <p:cNvSpPr txBox="1"/>
          <p:nvPr>
            <p:ph idx="1" type="body"/>
          </p:nvPr>
        </p:nvSpPr>
        <p:spPr>
          <a:xfrm>
            <a:off x="447050" y="899850"/>
            <a:ext cx="4607700" cy="38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Supervised</a:t>
            </a:r>
            <a:endParaRPr b="1">
              <a:solidFill>
                <a:srgbClr val="000000"/>
              </a:solidFill>
            </a:endParaRPr>
          </a:p>
          <a:p>
            <a:pPr indent="0" lvl="0" marL="0" rtl="0" algn="l">
              <a:lnSpc>
                <a:spcPct val="100000"/>
              </a:lnSpc>
              <a:spcBef>
                <a:spcPts val="1600"/>
              </a:spcBef>
              <a:spcAft>
                <a:spcPts val="0"/>
              </a:spcAft>
              <a:buNone/>
            </a:pPr>
            <a:r>
              <a:rPr b="1" lang="en">
                <a:solidFill>
                  <a:srgbClr val="000000"/>
                </a:solidFill>
              </a:rPr>
              <a:t>	</a:t>
            </a:r>
            <a:r>
              <a:rPr lang="en">
                <a:solidFill>
                  <a:srgbClr val="000000"/>
                </a:solidFill>
              </a:rPr>
              <a:t>Models</a:t>
            </a:r>
            <a:endParaRPr>
              <a:solidFill>
                <a:srgbClr val="000000"/>
              </a:solidFill>
            </a:endParaRPr>
          </a:p>
          <a:p>
            <a:pPr indent="-342900" lvl="0" marL="914400" rtl="0" algn="l">
              <a:lnSpc>
                <a:spcPct val="100000"/>
              </a:lnSpc>
              <a:spcBef>
                <a:spcPts val="0"/>
              </a:spcBef>
              <a:spcAft>
                <a:spcPts val="0"/>
              </a:spcAft>
              <a:buClr>
                <a:srgbClr val="000000"/>
              </a:buClr>
              <a:buSzPts val="1800"/>
              <a:buChar char="●"/>
            </a:pPr>
            <a:r>
              <a:rPr lang="en">
                <a:solidFill>
                  <a:srgbClr val="000000"/>
                </a:solidFill>
              </a:rPr>
              <a:t>Naive Bayes</a:t>
            </a:r>
            <a:endParaRPr>
              <a:solidFill>
                <a:srgbClr val="000000"/>
              </a:solidFill>
            </a:endParaRPr>
          </a:p>
          <a:p>
            <a:pPr indent="-342900" lvl="0" marL="914400" rtl="0" algn="l">
              <a:lnSpc>
                <a:spcPct val="100000"/>
              </a:lnSpc>
              <a:spcBef>
                <a:spcPts val="0"/>
              </a:spcBef>
              <a:spcAft>
                <a:spcPts val="0"/>
              </a:spcAft>
              <a:buClr>
                <a:srgbClr val="000000"/>
              </a:buClr>
              <a:buSzPts val="1800"/>
              <a:buChar char="●"/>
            </a:pPr>
            <a:r>
              <a:rPr lang="en">
                <a:solidFill>
                  <a:srgbClr val="000000"/>
                </a:solidFill>
              </a:rPr>
              <a:t>LightGBM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457200" rtl="0" algn="l">
              <a:lnSpc>
                <a:spcPct val="100000"/>
              </a:lnSpc>
              <a:spcBef>
                <a:spcPts val="0"/>
              </a:spcBef>
              <a:spcAft>
                <a:spcPts val="0"/>
              </a:spcAft>
              <a:buNone/>
            </a:pPr>
            <a:r>
              <a:rPr lang="en">
                <a:solidFill>
                  <a:srgbClr val="000000"/>
                </a:solidFill>
              </a:rPr>
              <a:t>Hyperparameter</a:t>
            </a:r>
            <a:r>
              <a:rPr lang="en">
                <a:solidFill>
                  <a:srgbClr val="000000"/>
                </a:solidFill>
              </a:rPr>
              <a:t> Tuning</a:t>
            </a:r>
            <a:endParaRPr>
              <a:solidFill>
                <a:srgbClr val="000000"/>
              </a:solidFill>
            </a:endParaRPr>
          </a:p>
          <a:p>
            <a:pPr indent="-342900" lvl="0" marL="914400" rtl="0" algn="l">
              <a:lnSpc>
                <a:spcPct val="100000"/>
              </a:lnSpc>
              <a:spcBef>
                <a:spcPts val="0"/>
              </a:spcBef>
              <a:spcAft>
                <a:spcPts val="0"/>
              </a:spcAft>
              <a:buClr>
                <a:srgbClr val="000000"/>
              </a:buClr>
              <a:buSzPts val="1800"/>
              <a:buChar char="●"/>
            </a:pPr>
            <a:r>
              <a:rPr lang="en">
                <a:solidFill>
                  <a:srgbClr val="000000"/>
                </a:solidFill>
              </a:rPr>
              <a:t>Gridsearch</a:t>
            </a:r>
            <a:endParaRPr>
              <a:solidFill>
                <a:srgbClr val="000000"/>
              </a:solidFill>
            </a:endParaRPr>
          </a:p>
          <a:p>
            <a:pPr indent="-342900" lvl="0" marL="914400" rtl="0" algn="l">
              <a:lnSpc>
                <a:spcPct val="100000"/>
              </a:lnSpc>
              <a:spcBef>
                <a:spcPts val="0"/>
              </a:spcBef>
              <a:spcAft>
                <a:spcPts val="0"/>
              </a:spcAft>
              <a:buClr>
                <a:srgbClr val="000000"/>
              </a:buClr>
              <a:buSzPts val="1800"/>
              <a:buChar char="●"/>
            </a:pPr>
            <a:r>
              <a:rPr lang="en">
                <a:solidFill>
                  <a:srgbClr val="000000"/>
                </a:solidFill>
              </a:rPr>
              <a:t>RandomizedSearchCV </a:t>
            </a:r>
            <a:endParaRPr>
              <a:solidFill>
                <a:srgbClr val="000000"/>
              </a:solidFill>
            </a:endParaRPr>
          </a:p>
          <a:p>
            <a:pPr indent="-342900" lvl="0" marL="914400" rtl="0" algn="l">
              <a:lnSpc>
                <a:spcPct val="100000"/>
              </a:lnSpc>
              <a:spcBef>
                <a:spcPts val="0"/>
              </a:spcBef>
              <a:spcAft>
                <a:spcPts val="0"/>
              </a:spcAft>
              <a:buClr>
                <a:srgbClr val="000000"/>
              </a:buClr>
              <a:buSzPts val="1800"/>
              <a:buChar char="●"/>
            </a:pPr>
            <a:r>
              <a:rPr lang="en">
                <a:solidFill>
                  <a:srgbClr val="000000"/>
                </a:solidFill>
              </a:rPr>
              <a:t>Hyperopt</a:t>
            </a:r>
            <a:endParaRPr>
              <a:solidFill>
                <a:srgbClr val="000000"/>
              </a:solidFill>
            </a:endParaRPr>
          </a:p>
          <a:p>
            <a:pPr indent="0" lvl="0" marL="0" rtl="0" algn="l">
              <a:lnSpc>
                <a:spcPct val="100000"/>
              </a:lnSpc>
              <a:spcBef>
                <a:spcPts val="0"/>
              </a:spcBef>
              <a:spcAft>
                <a:spcPts val="1600"/>
              </a:spcAft>
              <a:buNone/>
            </a:pPr>
            <a:r>
              <a:t/>
            </a:r>
            <a:endParaRPr>
              <a:solidFill>
                <a:srgbClr val="000000"/>
              </a:solidFill>
            </a:endParaRPr>
          </a:p>
        </p:txBody>
      </p:sp>
      <p:sp>
        <p:nvSpPr>
          <p:cNvPr id="159" name="Google Shape;159;p27"/>
          <p:cNvSpPr txBox="1"/>
          <p:nvPr/>
        </p:nvSpPr>
        <p:spPr>
          <a:xfrm>
            <a:off x="5210150" y="899850"/>
            <a:ext cx="3265500" cy="3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Unsupervised</a:t>
            </a:r>
            <a:endParaRPr b="1" sz="1800">
              <a:solidFill>
                <a:schemeClr val="dk1"/>
              </a:solidFill>
            </a:endParaRPr>
          </a:p>
          <a:p>
            <a:pPr indent="0" lvl="0" marL="0" rtl="0" algn="l">
              <a:spcBef>
                <a:spcPts val="1600"/>
              </a:spcBef>
              <a:spcAft>
                <a:spcPts val="0"/>
              </a:spcAft>
              <a:buNone/>
            </a:pPr>
            <a:r>
              <a:rPr b="1" lang="en" sz="1800">
                <a:solidFill>
                  <a:schemeClr val="dk1"/>
                </a:solidFill>
              </a:rPr>
              <a:t>	</a:t>
            </a:r>
            <a:r>
              <a:rPr lang="en" sz="1800">
                <a:solidFill>
                  <a:schemeClr val="dk1"/>
                </a:solidFill>
              </a:rPr>
              <a:t>K-means</a:t>
            </a:r>
            <a:endParaRPr sz="1800">
              <a:solidFill>
                <a:schemeClr val="dk1"/>
              </a:solidFill>
            </a:endParaRPr>
          </a:p>
          <a:p>
            <a:pPr indent="0" lvl="0" marL="0" rtl="0" algn="l">
              <a:spcBef>
                <a:spcPts val="1600"/>
              </a:spcBef>
              <a:spcAft>
                <a:spcPts val="0"/>
              </a:spcAft>
              <a:buNone/>
            </a:pPr>
            <a:r>
              <a:rPr lang="en" sz="1800">
                <a:solidFill>
                  <a:schemeClr val="dk1"/>
                </a:solidFill>
              </a:rPr>
              <a:t>	UMAP</a:t>
            </a:r>
            <a:endParaRPr sz="1800">
              <a:solidFill>
                <a:schemeClr val="dk1"/>
              </a:solidFill>
            </a:endParaRPr>
          </a:p>
          <a:p>
            <a:pPr indent="0" lvl="0" marL="0" rtl="0" algn="l">
              <a:spcBef>
                <a:spcPts val="1600"/>
              </a:spcBef>
              <a:spcAft>
                <a:spcPts val="0"/>
              </a:spcAft>
              <a:buNone/>
            </a:pPr>
            <a:r>
              <a:rPr lang="en" sz="1800">
                <a:solidFill>
                  <a:schemeClr val="dk1"/>
                </a:solidFill>
              </a:rPr>
              <a:t>	DBSCAN</a:t>
            </a:r>
            <a:endParaRPr sz="1800">
              <a:solidFill>
                <a:schemeClr val="dk1"/>
              </a:solidFill>
            </a:endParaRPr>
          </a:p>
          <a:p>
            <a:pPr indent="0" lvl="0" marL="0" rtl="0" algn="l">
              <a:lnSpc>
                <a:spcPct val="115000"/>
              </a:lnSpc>
              <a:spcBef>
                <a:spcPts val="1600"/>
              </a:spcBef>
              <a:spcAft>
                <a:spcPts val="160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Results</a:t>
            </a:r>
            <a:endParaRPr b="1" sz="2400"/>
          </a:p>
        </p:txBody>
      </p:sp>
      <p:sp>
        <p:nvSpPr>
          <p:cNvPr id="165" name="Google Shape;165;p28"/>
          <p:cNvSpPr txBox="1"/>
          <p:nvPr>
            <p:ph idx="1" type="body"/>
          </p:nvPr>
        </p:nvSpPr>
        <p:spPr>
          <a:xfrm>
            <a:off x="311700" y="619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Shape Prediction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Train accuracy: 0.476;	Test accuracy: 0.467</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Train logloss: 1.947; Test logloss: 2.056</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Best </a:t>
            </a:r>
            <a:r>
              <a:rPr lang="en">
                <a:solidFill>
                  <a:srgbClr val="000000"/>
                </a:solidFill>
              </a:rPr>
              <a:t>hyperparameters:</a:t>
            </a:r>
            <a:r>
              <a:rPr lang="en">
                <a:solidFill>
                  <a:srgbClr val="000000"/>
                </a:solidFill>
              </a:rPr>
              <a: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Region Prediction</a:t>
            </a:r>
            <a:endParaRPr>
              <a:solidFill>
                <a:srgbClr val="000000"/>
              </a:solidFill>
            </a:endParaRPr>
          </a:p>
          <a:p>
            <a:pPr indent="-317500" lvl="1" marL="914400" rtl="0" algn="l">
              <a:spcBef>
                <a:spcPts val="0"/>
              </a:spcBef>
              <a:spcAft>
                <a:spcPts val="0"/>
              </a:spcAft>
              <a:buClr>
                <a:schemeClr val="dk1"/>
              </a:buClr>
              <a:buSzPts val="1400"/>
              <a:buChar char="○"/>
            </a:pPr>
            <a:r>
              <a:rPr lang="en" sz="1400">
                <a:solidFill>
                  <a:schemeClr val="dk1"/>
                </a:solidFill>
              </a:rPr>
              <a:t>Train accuracy: 0.</a:t>
            </a:r>
            <a:r>
              <a:rPr lang="en">
                <a:solidFill>
                  <a:schemeClr val="dk1"/>
                </a:solidFill>
              </a:rPr>
              <a:t>295; 	</a:t>
            </a:r>
            <a:r>
              <a:rPr lang="en" sz="1400">
                <a:solidFill>
                  <a:schemeClr val="dk1"/>
                </a:solidFill>
              </a:rPr>
              <a:t>Test accuracy: 0.</a:t>
            </a:r>
            <a:r>
              <a:rPr lang="en">
                <a:solidFill>
                  <a:schemeClr val="dk1"/>
                </a:solidFill>
              </a:rPr>
              <a:t>283</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Train logloss: </a:t>
            </a:r>
            <a:r>
              <a:rPr lang="en">
                <a:solidFill>
                  <a:schemeClr val="dk1"/>
                </a:solidFill>
              </a:rPr>
              <a:t>2</a:t>
            </a:r>
            <a:r>
              <a:rPr lang="en" sz="1400">
                <a:solidFill>
                  <a:schemeClr val="dk1"/>
                </a:solidFill>
              </a:rPr>
              <a:t>.</a:t>
            </a:r>
            <a:r>
              <a:rPr lang="en">
                <a:solidFill>
                  <a:schemeClr val="dk1"/>
                </a:solidFill>
              </a:rPr>
              <a:t>189; </a:t>
            </a:r>
            <a:r>
              <a:rPr lang="en" sz="1400">
                <a:solidFill>
                  <a:schemeClr val="dk1"/>
                </a:solidFill>
              </a:rPr>
              <a:t>Test logloss: 2.</a:t>
            </a:r>
            <a:r>
              <a:rPr lang="en">
                <a:solidFill>
                  <a:schemeClr val="dk1"/>
                </a:solidFill>
              </a:rPr>
              <a:t>288</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Best hyperparameters:</a:t>
            </a:r>
            <a:endParaRPr>
              <a:solidFill>
                <a:schemeClr val="dk1"/>
              </a:solidFill>
            </a:endParaRPr>
          </a:p>
          <a:p>
            <a:pPr indent="-342900" lvl="0" marL="457200" rtl="0" algn="l">
              <a:spcBef>
                <a:spcPts val="0"/>
              </a:spcBef>
              <a:spcAft>
                <a:spcPts val="0"/>
              </a:spcAft>
              <a:buClr>
                <a:srgbClr val="000000"/>
              </a:buClr>
              <a:buSzPts val="1800"/>
              <a:buChar char="●"/>
            </a:pPr>
            <a:r>
              <a:rPr lang="en">
                <a:solidFill>
                  <a:srgbClr val="000000"/>
                </a:solidFill>
              </a:rPr>
              <a:t>Duration Prediction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Train R2: -117.965, Test R2: -0.00888</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Best hyperparameters: </a:t>
            </a:r>
            <a:endParaRPr>
              <a:solidFill>
                <a:srgbClr val="000000"/>
              </a:solidFill>
            </a:endParaRPr>
          </a:p>
        </p:txBody>
      </p:sp>
      <p:pic>
        <p:nvPicPr>
          <p:cNvPr id="166" name="Google Shape;166;p28"/>
          <p:cNvPicPr preferRelativeResize="0"/>
          <p:nvPr/>
        </p:nvPicPr>
        <p:blipFill>
          <a:blip r:embed="rId3">
            <a:alphaModFix/>
          </a:blip>
          <a:stretch>
            <a:fillRect/>
          </a:stretch>
        </p:blipFill>
        <p:spPr>
          <a:xfrm>
            <a:off x="3161525" y="1498750"/>
            <a:ext cx="4457700" cy="228600"/>
          </a:xfrm>
          <a:prstGeom prst="rect">
            <a:avLst/>
          </a:prstGeom>
          <a:noFill/>
          <a:ln>
            <a:noFill/>
          </a:ln>
        </p:spPr>
      </p:pic>
      <p:pic>
        <p:nvPicPr>
          <p:cNvPr id="167" name="Google Shape;167;p28"/>
          <p:cNvPicPr preferRelativeResize="0"/>
          <p:nvPr/>
        </p:nvPicPr>
        <p:blipFill>
          <a:blip r:embed="rId4">
            <a:alphaModFix/>
          </a:blip>
          <a:stretch>
            <a:fillRect/>
          </a:stretch>
        </p:blipFill>
        <p:spPr>
          <a:xfrm>
            <a:off x="3161525" y="3422725"/>
            <a:ext cx="2371725" cy="704850"/>
          </a:xfrm>
          <a:prstGeom prst="rect">
            <a:avLst/>
          </a:prstGeom>
          <a:noFill/>
          <a:ln>
            <a:noFill/>
          </a:ln>
        </p:spPr>
      </p:pic>
      <p:pic>
        <p:nvPicPr>
          <p:cNvPr id="168" name="Google Shape;168;p28"/>
          <p:cNvPicPr preferRelativeResize="0"/>
          <p:nvPr/>
        </p:nvPicPr>
        <p:blipFill>
          <a:blip r:embed="rId5">
            <a:alphaModFix/>
          </a:blip>
          <a:stretch>
            <a:fillRect/>
          </a:stretch>
        </p:blipFill>
        <p:spPr>
          <a:xfrm>
            <a:off x="3243150" y="2572225"/>
            <a:ext cx="4512925" cy="22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29750"/>
            <a:ext cx="8520600" cy="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rPr>
              <a:t>Conclusion</a:t>
            </a:r>
            <a:endParaRPr b="1" sz="2400">
              <a:solidFill>
                <a:srgbClr val="000000"/>
              </a:solidFill>
            </a:endParaRPr>
          </a:p>
        </p:txBody>
      </p:sp>
      <p:sp>
        <p:nvSpPr>
          <p:cNvPr id="174" name="Google Shape;174;p29"/>
          <p:cNvSpPr txBox="1"/>
          <p:nvPr>
            <p:ph idx="1" type="body"/>
          </p:nvPr>
        </p:nvSpPr>
        <p:spPr>
          <a:xfrm>
            <a:off x="246175" y="644775"/>
            <a:ext cx="8520600" cy="436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Shape Prediction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most significant feature in predicting some shapes is the word of the shape in the text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Aside from the shape words, the ‘y</a:t>
            </a:r>
            <a:r>
              <a:rPr lang="en">
                <a:solidFill>
                  <a:srgbClr val="000000"/>
                </a:solidFill>
              </a:rPr>
              <a:t>ears’ feature also has a significant contribution to predicting some of the shapes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Region Prediction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Most </a:t>
            </a:r>
            <a:r>
              <a:rPr lang="en">
                <a:solidFill>
                  <a:srgbClr val="000000"/>
                </a:solidFill>
              </a:rPr>
              <a:t>significant</a:t>
            </a:r>
            <a:r>
              <a:rPr lang="en">
                <a:solidFill>
                  <a:srgbClr val="000000"/>
                </a:solidFill>
              </a:rPr>
              <a:t> feature in predicting “North Canada” is the word “Summer”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Duration Prediction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R2 values imply that there is a very low correlation between the features and our results, perhaps even worse than comparing to the mean of all duration values</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Clustering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Patterns in text reporting follow a rural/urban divide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What about our hypotheses?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Our inputs ended up being fairly reliable (for the quality of data) as a predictor for shape and region, but duration prediction is intractible. Other factors than text played an important role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Clustering of texts did not follow regional divisions but seem to follow socioeconomic ones.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Future works</a:t>
            </a:r>
            <a:endParaRPr b="1" sz="2400"/>
          </a:p>
        </p:txBody>
      </p:sp>
      <p:sp>
        <p:nvSpPr>
          <p:cNvPr id="180" name="Google Shape;180;p30"/>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Better computing power to allow more grid search parameters and better evaluation results</a:t>
            </a:r>
            <a:endParaRPr/>
          </a:p>
          <a:p>
            <a:pPr indent="-342900" lvl="0" marL="457200" rtl="0" algn="l">
              <a:spcBef>
                <a:spcPts val="0"/>
              </a:spcBef>
              <a:spcAft>
                <a:spcPts val="0"/>
              </a:spcAft>
              <a:buSzPts val="1800"/>
              <a:buChar char="●"/>
            </a:pPr>
            <a:r>
              <a:rPr lang="en"/>
              <a:t>Utilizing neural networks for text analysis</a:t>
            </a:r>
            <a:endParaRPr/>
          </a:p>
          <a:p>
            <a:pPr indent="-342900" lvl="0" marL="457200" rtl="0" algn="l">
              <a:spcBef>
                <a:spcPts val="0"/>
              </a:spcBef>
              <a:spcAft>
                <a:spcPts val="0"/>
              </a:spcAft>
              <a:buSzPts val="1800"/>
              <a:buChar char="●"/>
            </a:pPr>
            <a:r>
              <a:rPr lang="en"/>
              <a:t>Train models temporally to chart evolution of models over large timespan</a:t>
            </a:r>
            <a:endParaRPr/>
          </a:p>
          <a:p>
            <a:pPr indent="-342900" lvl="0" marL="457200" rtl="0" algn="l">
              <a:spcBef>
                <a:spcPts val="0"/>
              </a:spcBef>
              <a:spcAft>
                <a:spcPts val="0"/>
              </a:spcAft>
              <a:buSzPts val="1800"/>
              <a:buChar char="●"/>
            </a:pPr>
            <a:r>
              <a:rPr lang="en"/>
              <a:t>More thorough data cleaning and cross-reference for fields which can be interpolated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223850" y="233875"/>
            <a:ext cx="8520600" cy="44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rPr>
              <a:t>Background</a:t>
            </a:r>
            <a:endParaRPr b="1" sz="2400">
              <a:solidFill>
                <a:srgbClr val="000000"/>
              </a:solidFill>
            </a:endParaRPr>
          </a:p>
          <a:p>
            <a:pPr indent="0" lvl="0" marL="457200" rtl="0" algn="l">
              <a:spcBef>
                <a:spcPts val="1600"/>
              </a:spcBef>
              <a:spcAft>
                <a:spcPts val="0"/>
              </a:spcAft>
              <a:buNone/>
            </a:pPr>
            <a:r>
              <a:rPr lang="en">
                <a:solidFill>
                  <a:srgbClr val="000000"/>
                </a:solidFill>
              </a:rPr>
              <a:t>Recently, t</a:t>
            </a:r>
            <a:r>
              <a:rPr lang="en">
                <a:solidFill>
                  <a:srgbClr val="000000"/>
                </a:solidFill>
              </a:rPr>
              <a:t>here are many </a:t>
            </a:r>
            <a:r>
              <a:rPr lang="en">
                <a:solidFill>
                  <a:srgbClr val="000000"/>
                </a:solidFill>
              </a:rPr>
              <a:t>conversations surrounding extraterrestrial life and “Area 51” yet little data analysis projects seen with UFO sightings and reports. Are there certain factors that give rise to certain sightings? Are some sightings random or is there a bigger phenomenal leading to them? We are curious to find any patterns and relationship amongst these UFO sightings.</a:t>
            </a:r>
            <a:endParaRPr>
              <a:solidFill>
                <a:srgbClr val="000000"/>
              </a:solidFill>
            </a:endParaRPr>
          </a:p>
          <a:p>
            <a:pPr indent="0" lvl="0" marL="0" rtl="0" algn="l">
              <a:spcBef>
                <a:spcPts val="1600"/>
              </a:spcBef>
              <a:spcAft>
                <a:spcPts val="0"/>
              </a:spcAft>
              <a:buNone/>
            </a:pPr>
            <a:r>
              <a:rPr b="1" lang="en" sz="2400">
                <a:solidFill>
                  <a:srgbClr val="000000"/>
                </a:solidFill>
              </a:rPr>
              <a:t>Problem</a:t>
            </a:r>
            <a:endParaRPr b="1" sz="2400">
              <a:solidFill>
                <a:srgbClr val="000000"/>
              </a:solidFill>
            </a:endParaRPr>
          </a:p>
          <a:p>
            <a:pPr indent="0" lvl="0" marL="457200" rtl="0" algn="l">
              <a:spcBef>
                <a:spcPts val="1600"/>
              </a:spcBef>
              <a:spcAft>
                <a:spcPts val="0"/>
              </a:spcAft>
              <a:buNone/>
            </a:pPr>
            <a:r>
              <a:rPr lang="en">
                <a:solidFill>
                  <a:srgbClr val="000000"/>
                </a:solidFill>
              </a:rPr>
              <a:t>To discover patterns and relationships between temporally and spatially different reports that might explain a cause for certain UFO sightings.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224350" y="236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000000"/>
                </a:solidFill>
              </a:rPr>
              <a:t>Type of Problem</a:t>
            </a:r>
            <a:endParaRPr b="1" sz="2400">
              <a:solidFill>
                <a:srgbClr val="000000"/>
              </a:solidFill>
            </a:endParaRPr>
          </a:p>
          <a:p>
            <a:pPr indent="457200" lvl="0" marL="0" rtl="0" algn="l">
              <a:spcBef>
                <a:spcPts val="1600"/>
              </a:spcBef>
              <a:spcAft>
                <a:spcPts val="0"/>
              </a:spcAft>
              <a:buClr>
                <a:schemeClr val="dk1"/>
              </a:buClr>
              <a:buSzPts val="1100"/>
              <a:buFont typeface="Arial"/>
              <a:buNone/>
            </a:pPr>
            <a:r>
              <a:rPr lang="en">
                <a:solidFill>
                  <a:srgbClr val="000000"/>
                </a:solidFill>
                <a:highlight>
                  <a:srgbClr val="FFFFFF"/>
                </a:highlight>
              </a:rPr>
              <a:t>Supervised Learning</a:t>
            </a:r>
            <a:endParaRPr>
              <a:solidFill>
                <a:srgbClr val="000000"/>
              </a:solidFill>
              <a:highlight>
                <a:srgbClr val="FFFFFF"/>
              </a:highlight>
            </a:endParaRPr>
          </a:p>
          <a:p>
            <a:pPr indent="457200" lvl="0" marL="457200" rtl="0" algn="l">
              <a:spcBef>
                <a:spcPts val="0"/>
              </a:spcBef>
              <a:spcAft>
                <a:spcPts val="0"/>
              </a:spcAft>
              <a:buClr>
                <a:schemeClr val="dk1"/>
              </a:buClr>
              <a:buSzPts val="1100"/>
              <a:buFont typeface="Arial"/>
              <a:buNone/>
            </a:pPr>
            <a:r>
              <a:rPr lang="en">
                <a:solidFill>
                  <a:srgbClr val="000000"/>
                </a:solidFill>
                <a:highlight>
                  <a:srgbClr val="FFFFFF"/>
                </a:highlight>
              </a:rPr>
              <a:t>Prediction of Shape (classification)</a:t>
            </a:r>
            <a:endParaRPr>
              <a:solidFill>
                <a:srgbClr val="000000"/>
              </a:solidFill>
              <a:highlight>
                <a:srgbClr val="FFFFFF"/>
              </a:highlight>
            </a:endParaRPr>
          </a:p>
          <a:p>
            <a:pPr indent="457200" lvl="0" marL="457200" rtl="0" algn="l">
              <a:spcBef>
                <a:spcPts val="0"/>
              </a:spcBef>
              <a:spcAft>
                <a:spcPts val="0"/>
              </a:spcAft>
              <a:buClr>
                <a:schemeClr val="dk1"/>
              </a:buClr>
              <a:buSzPts val="1100"/>
              <a:buFont typeface="Arial"/>
              <a:buNone/>
            </a:pPr>
            <a:r>
              <a:rPr lang="en">
                <a:solidFill>
                  <a:schemeClr val="dk1"/>
                </a:solidFill>
                <a:highlight>
                  <a:srgbClr val="FFFFFF"/>
                </a:highlight>
              </a:rPr>
              <a:t>Prediction of </a:t>
            </a:r>
            <a:r>
              <a:rPr lang="en">
                <a:solidFill>
                  <a:srgbClr val="000000"/>
                </a:solidFill>
                <a:highlight>
                  <a:srgbClr val="FFFFFF"/>
                </a:highlight>
              </a:rPr>
              <a:t>Region (classification)</a:t>
            </a:r>
            <a:endParaRPr>
              <a:solidFill>
                <a:srgbClr val="000000"/>
              </a:solidFill>
              <a:highlight>
                <a:srgbClr val="FFFFFF"/>
              </a:highlight>
            </a:endParaRPr>
          </a:p>
          <a:p>
            <a:pPr indent="457200" lvl="0" marL="457200" rtl="0" algn="l">
              <a:spcBef>
                <a:spcPts val="0"/>
              </a:spcBef>
              <a:spcAft>
                <a:spcPts val="0"/>
              </a:spcAft>
              <a:buNone/>
            </a:pPr>
            <a:r>
              <a:rPr lang="en">
                <a:solidFill>
                  <a:schemeClr val="dk1"/>
                </a:solidFill>
                <a:highlight>
                  <a:srgbClr val="FFFFFF"/>
                </a:highlight>
              </a:rPr>
              <a:t>Prediction of </a:t>
            </a:r>
            <a:r>
              <a:rPr lang="en">
                <a:solidFill>
                  <a:srgbClr val="000000"/>
                </a:solidFill>
                <a:highlight>
                  <a:srgbClr val="FFFFFF"/>
                </a:highlight>
              </a:rPr>
              <a:t>Duration (regression)</a:t>
            </a:r>
            <a:endParaRPr>
              <a:solidFill>
                <a:srgbClr val="000000"/>
              </a:solidFill>
              <a:highlight>
                <a:srgbClr val="FFFFFF"/>
              </a:highlight>
            </a:endParaRPr>
          </a:p>
          <a:p>
            <a:pPr indent="457200" lvl="0" marL="457200" rtl="0" algn="l">
              <a:spcBef>
                <a:spcPts val="0"/>
              </a:spcBef>
              <a:spcAft>
                <a:spcPts val="0"/>
              </a:spcAft>
              <a:buClr>
                <a:schemeClr val="dk1"/>
              </a:buClr>
              <a:buSzPts val="1100"/>
              <a:buFont typeface="Arial"/>
              <a:buNone/>
            </a:pPr>
            <a:r>
              <a:t/>
            </a:r>
            <a:endParaRPr>
              <a:solidFill>
                <a:srgbClr val="000000"/>
              </a:solidFill>
              <a:highlight>
                <a:srgbClr val="FFFFFF"/>
              </a:highlight>
            </a:endParaRPr>
          </a:p>
          <a:p>
            <a:pPr indent="457200" lvl="0" marL="0" rtl="0" algn="l">
              <a:spcBef>
                <a:spcPts val="0"/>
              </a:spcBef>
              <a:spcAft>
                <a:spcPts val="0"/>
              </a:spcAft>
              <a:buClr>
                <a:schemeClr val="dk1"/>
              </a:buClr>
              <a:buSzPts val="1100"/>
              <a:buFont typeface="Arial"/>
              <a:buNone/>
            </a:pPr>
            <a:r>
              <a:rPr lang="en">
                <a:solidFill>
                  <a:srgbClr val="000000"/>
                </a:solidFill>
                <a:highlight>
                  <a:srgbClr val="FFFFFF"/>
                </a:highlight>
              </a:rPr>
              <a:t>Unsupervised Learning</a:t>
            </a:r>
            <a:endParaRPr>
              <a:solidFill>
                <a:srgbClr val="000000"/>
              </a:solidFill>
              <a:highlight>
                <a:srgbClr val="FFFFFF"/>
              </a:highlight>
            </a:endParaRPr>
          </a:p>
          <a:p>
            <a:pPr indent="457200" lvl="0" marL="457200" rtl="0" algn="l">
              <a:spcBef>
                <a:spcPts val="0"/>
              </a:spcBef>
              <a:spcAft>
                <a:spcPts val="0"/>
              </a:spcAft>
              <a:buNone/>
            </a:pPr>
            <a:r>
              <a:rPr lang="en">
                <a:solidFill>
                  <a:srgbClr val="000000"/>
                </a:solidFill>
                <a:highlight>
                  <a:srgbClr val="FFFFFF"/>
                </a:highlight>
              </a:rPr>
              <a:t>Clustering similar sightings </a:t>
            </a:r>
            <a:endParaRPr>
              <a:solidFill>
                <a:srgbClr val="000000"/>
              </a:solidFill>
              <a:highlight>
                <a:srgbClr val="FFFFFF"/>
              </a:highlight>
            </a:endParaRPr>
          </a:p>
          <a:p>
            <a:pPr indent="457200" lvl="0" marL="45720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rPr b="1" lang="en" sz="2400">
                <a:solidFill>
                  <a:srgbClr val="000000"/>
                </a:solidFill>
              </a:rPr>
              <a:t>Hypothesis</a:t>
            </a:r>
            <a:endParaRPr b="1" sz="2400">
              <a:solidFill>
                <a:srgbClr val="000000"/>
              </a:solidFill>
            </a:endParaRPr>
          </a:p>
          <a:p>
            <a:pPr indent="457200" lvl="0" marL="0" rtl="0" algn="l">
              <a:spcBef>
                <a:spcPts val="1600"/>
              </a:spcBef>
              <a:spcAft>
                <a:spcPts val="0"/>
              </a:spcAft>
              <a:buNone/>
            </a:pPr>
            <a:r>
              <a:rPr lang="en">
                <a:solidFill>
                  <a:srgbClr val="000000"/>
                </a:solidFill>
              </a:rPr>
              <a:t>Text decomposition will predict location and UFO shape, since the speaker likely describes it. Regional variance will define clusters.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554588" y="1203575"/>
            <a:ext cx="3462300" cy="5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National UFO Reporting Center</a:t>
            </a:r>
            <a:endParaRPr sz="1800"/>
          </a:p>
        </p:txBody>
      </p:sp>
      <p:sp>
        <p:nvSpPr>
          <p:cNvPr id="75" name="Google Shape;75;p16"/>
          <p:cNvSpPr txBox="1"/>
          <p:nvPr/>
        </p:nvSpPr>
        <p:spPr>
          <a:xfrm>
            <a:off x="4762200" y="1203575"/>
            <a:ext cx="4381800" cy="254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t>Sources:</a:t>
            </a:r>
            <a:endParaRPr sz="1800"/>
          </a:p>
          <a:p>
            <a:pPr indent="-342900" lvl="0" marL="457200" rtl="0" algn="l">
              <a:lnSpc>
                <a:spcPct val="150000"/>
              </a:lnSpc>
              <a:spcBef>
                <a:spcPts val="0"/>
              </a:spcBef>
              <a:spcAft>
                <a:spcPts val="0"/>
              </a:spcAft>
              <a:buClr>
                <a:schemeClr val="dk1"/>
              </a:buClr>
              <a:buSzPts val="1800"/>
              <a:buChar char="●"/>
            </a:pPr>
            <a:r>
              <a:rPr lang="en" sz="1800">
                <a:solidFill>
                  <a:schemeClr val="dk1"/>
                </a:solidFill>
                <a:highlight>
                  <a:srgbClr val="FFFFFF"/>
                </a:highlight>
              </a:rPr>
              <a:t>Historical reports</a:t>
            </a:r>
            <a:endParaRPr sz="1800">
              <a:solidFill>
                <a:schemeClr val="dk1"/>
              </a:solidFill>
              <a:highlight>
                <a:srgbClr val="FFFFFF"/>
              </a:highlight>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highlight>
                  <a:srgbClr val="FFFFFF"/>
                </a:highlight>
              </a:rPr>
              <a:t>Police</a:t>
            </a:r>
            <a:endParaRPr sz="1800">
              <a:solidFill>
                <a:schemeClr val="dk1"/>
              </a:solidFill>
              <a:highlight>
                <a:srgbClr val="FFFFFF"/>
              </a:highlight>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highlight>
                  <a:srgbClr val="FFFFFF"/>
                </a:highlight>
              </a:rPr>
              <a:t>Journals/personal writings</a:t>
            </a:r>
            <a:endParaRPr sz="1800">
              <a:solidFill>
                <a:schemeClr val="dk1"/>
              </a:solidFill>
              <a:highlight>
                <a:srgbClr val="FFFFFF"/>
              </a:highlight>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highlight>
                  <a:srgbClr val="FFFFFF"/>
                </a:highlight>
              </a:rPr>
              <a:t>NUFORC's own telephone hotline and online reporting system</a:t>
            </a:r>
            <a:endParaRPr sz="1800"/>
          </a:p>
        </p:txBody>
      </p:sp>
      <p:sp>
        <p:nvSpPr>
          <p:cNvPr id="76" name="Google Shape;76;p16"/>
          <p:cNvSpPr txBox="1"/>
          <p:nvPr/>
        </p:nvSpPr>
        <p:spPr>
          <a:xfrm>
            <a:off x="314125" y="311925"/>
            <a:ext cx="4444500" cy="5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Data</a:t>
            </a:r>
            <a:endParaRPr b="1" sz="2400"/>
          </a:p>
        </p:txBody>
      </p:sp>
      <p:pic>
        <p:nvPicPr>
          <p:cNvPr id="77" name="Google Shape;77;p16"/>
          <p:cNvPicPr preferRelativeResize="0"/>
          <p:nvPr/>
        </p:nvPicPr>
        <p:blipFill>
          <a:blip r:embed="rId3">
            <a:alphaModFix/>
          </a:blip>
          <a:stretch>
            <a:fillRect/>
          </a:stretch>
        </p:blipFill>
        <p:spPr>
          <a:xfrm>
            <a:off x="314125" y="1836475"/>
            <a:ext cx="4117575" cy="21127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5427700" y="664325"/>
            <a:ext cx="3432250" cy="2822975"/>
          </a:xfrm>
          <a:prstGeom prst="rect">
            <a:avLst/>
          </a:prstGeom>
          <a:noFill/>
          <a:ln>
            <a:noFill/>
          </a:ln>
        </p:spPr>
      </p:pic>
      <p:sp>
        <p:nvSpPr>
          <p:cNvPr id="83" name="Google Shape;83;p17"/>
          <p:cNvSpPr txBox="1"/>
          <p:nvPr/>
        </p:nvSpPr>
        <p:spPr>
          <a:xfrm>
            <a:off x="253125" y="788650"/>
            <a:ext cx="3607500" cy="341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t>Observations: 112095 </a:t>
            </a:r>
            <a:endParaRPr sz="1800"/>
          </a:p>
          <a:p>
            <a:pPr indent="0" lvl="0" marL="0" rtl="0" algn="l">
              <a:lnSpc>
                <a:spcPct val="150000"/>
              </a:lnSpc>
              <a:spcBef>
                <a:spcPts val="0"/>
              </a:spcBef>
              <a:spcAft>
                <a:spcPts val="0"/>
              </a:spcAft>
              <a:buNone/>
            </a:pPr>
            <a:r>
              <a:rPr lang="en" sz="1800"/>
              <a:t>Years: 1969 - 2017</a:t>
            </a:r>
            <a:endParaRPr sz="1800"/>
          </a:p>
          <a:p>
            <a:pPr indent="0" lvl="0" marL="0" rtl="0" algn="l">
              <a:lnSpc>
                <a:spcPct val="150000"/>
              </a:lnSpc>
              <a:spcBef>
                <a:spcPts val="0"/>
              </a:spcBef>
              <a:spcAft>
                <a:spcPts val="0"/>
              </a:spcAft>
              <a:buNone/>
            </a:pPr>
            <a:r>
              <a:rPr lang="en" sz="1800"/>
              <a:t>Locations: All around the world; mainly the US</a:t>
            </a:r>
            <a:endParaRPr sz="1800"/>
          </a:p>
          <a:p>
            <a:pPr indent="0" lvl="0" marL="0" rtl="0" algn="l">
              <a:lnSpc>
                <a:spcPct val="150000"/>
              </a:lnSpc>
              <a:spcBef>
                <a:spcPts val="0"/>
              </a:spcBef>
              <a:spcAft>
                <a:spcPts val="0"/>
              </a:spcAft>
              <a:buNone/>
            </a:pPr>
            <a:r>
              <a:t/>
            </a:r>
            <a:endParaRPr sz="1800"/>
          </a:p>
          <a:p>
            <a:pPr indent="0" lvl="0" marL="0" rtl="0" algn="l">
              <a:lnSpc>
                <a:spcPct val="150000"/>
              </a:lnSpc>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rotWithShape="1">
          <a:blip r:embed="rId3">
            <a:alphaModFix/>
          </a:blip>
          <a:srcRect b="0" l="3966" r="0" t="0"/>
          <a:stretch/>
        </p:blipFill>
        <p:spPr>
          <a:xfrm>
            <a:off x="908700" y="2134850"/>
            <a:ext cx="5249499" cy="1587475"/>
          </a:xfrm>
          <a:prstGeom prst="rect">
            <a:avLst/>
          </a:prstGeom>
          <a:noFill/>
          <a:ln>
            <a:noFill/>
          </a:ln>
        </p:spPr>
      </p:pic>
      <p:sp>
        <p:nvSpPr>
          <p:cNvPr id="89" name="Google Shape;89;p18"/>
          <p:cNvSpPr txBox="1"/>
          <p:nvPr/>
        </p:nvSpPr>
        <p:spPr>
          <a:xfrm>
            <a:off x="346875" y="741300"/>
            <a:ext cx="6653100" cy="662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Summary column</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rPr lang="en" sz="1800"/>
              <a:t>Fill in missing “text” with “summary” and remove summary column</a:t>
            </a:r>
            <a:endParaRPr sz="1800"/>
          </a:p>
        </p:txBody>
      </p:sp>
      <p:sp>
        <p:nvSpPr>
          <p:cNvPr id="90" name="Google Shape;90;p18"/>
          <p:cNvSpPr txBox="1"/>
          <p:nvPr/>
        </p:nvSpPr>
        <p:spPr>
          <a:xfrm>
            <a:off x="226125" y="170275"/>
            <a:ext cx="4444500" cy="5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Data Preparation</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346250" y="139900"/>
            <a:ext cx="6653100" cy="6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2. Text column</a:t>
            </a:r>
            <a:endParaRPr sz="2000"/>
          </a:p>
          <a:p>
            <a:pPr indent="0" lvl="0" marL="0" rtl="0" algn="l">
              <a:spcBef>
                <a:spcPts val="0"/>
              </a:spcBef>
              <a:spcAft>
                <a:spcPts val="0"/>
              </a:spcAft>
              <a:buNone/>
            </a:pPr>
            <a:r>
              <a:t/>
            </a:r>
            <a:endParaRPr sz="600"/>
          </a:p>
          <a:p>
            <a:pPr indent="0" lvl="0" marL="0" rtl="0" algn="l">
              <a:spcBef>
                <a:spcPts val="0"/>
              </a:spcBef>
              <a:spcAft>
                <a:spcPts val="0"/>
              </a:spcAft>
              <a:buNone/>
            </a:pPr>
            <a:r>
              <a:rPr lang="en" sz="2000"/>
              <a:t>	</a:t>
            </a:r>
            <a:r>
              <a:rPr lang="en" sz="1800"/>
              <a:t>Natural Language Processing</a:t>
            </a:r>
            <a:endParaRPr sz="1800"/>
          </a:p>
        </p:txBody>
      </p:sp>
      <p:grpSp>
        <p:nvGrpSpPr>
          <p:cNvPr id="96" name="Google Shape;96;p19"/>
          <p:cNvGrpSpPr/>
          <p:nvPr/>
        </p:nvGrpSpPr>
        <p:grpSpPr>
          <a:xfrm>
            <a:off x="473024" y="1053250"/>
            <a:ext cx="4989826" cy="1014837"/>
            <a:chOff x="926337" y="1770738"/>
            <a:chExt cx="5842204" cy="1046980"/>
          </a:xfrm>
        </p:grpSpPr>
        <p:pic>
          <p:nvPicPr>
            <p:cNvPr id="97" name="Google Shape;97;p19"/>
            <p:cNvPicPr preferRelativeResize="0"/>
            <p:nvPr/>
          </p:nvPicPr>
          <p:blipFill>
            <a:blip r:embed="rId3">
              <a:alphaModFix/>
            </a:blip>
            <a:stretch>
              <a:fillRect/>
            </a:stretch>
          </p:blipFill>
          <p:spPr>
            <a:xfrm>
              <a:off x="1311276" y="2260846"/>
              <a:ext cx="5457265" cy="556871"/>
            </a:xfrm>
            <a:prstGeom prst="rect">
              <a:avLst/>
            </a:prstGeom>
            <a:noFill/>
            <a:ln>
              <a:noFill/>
            </a:ln>
          </p:spPr>
        </p:pic>
        <p:sp>
          <p:nvSpPr>
            <p:cNvPr id="98" name="Google Shape;98;p19"/>
            <p:cNvSpPr txBox="1"/>
            <p:nvPr/>
          </p:nvSpPr>
          <p:spPr>
            <a:xfrm>
              <a:off x="926337" y="1770738"/>
              <a:ext cx="5056500" cy="44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Remove punctuation marks</a:t>
              </a:r>
              <a:endParaRPr sz="1800"/>
            </a:p>
          </p:txBody>
        </p:sp>
      </p:grpSp>
      <p:sp>
        <p:nvSpPr>
          <p:cNvPr id="99" name="Google Shape;99;p19"/>
          <p:cNvSpPr txBox="1"/>
          <p:nvPr/>
        </p:nvSpPr>
        <p:spPr>
          <a:xfrm>
            <a:off x="473025" y="1963363"/>
            <a:ext cx="3661200" cy="44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Remove stopwords</a:t>
            </a:r>
            <a:endParaRPr sz="1800"/>
          </a:p>
        </p:txBody>
      </p:sp>
      <p:grpSp>
        <p:nvGrpSpPr>
          <p:cNvPr id="100" name="Google Shape;100;p19"/>
          <p:cNvGrpSpPr/>
          <p:nvPr/>
        </p:nvGrpSpPr>
        <p:grpSpPr>
          <a:xfrm>
            <a:off x="5679989" y="1840825"/>
            <a:ext cx="1834135" cy="2575250"/>
            <a:chOff x="6879225" y="1510750"/>
            <a:chExt cx="1731950" cy="2575250"/>
          </a:xfrm>
        </p:grpSpPr>
        <p:pic>
          <p:nvPicPr>
            <p:cNvPr id="101" name="Google Shape;101;p19"/>
            <p:cNvPicPr preferRelativeResize="0"/>
            <p:nvPr/>
          </p:nvPicPr>
          <p:blipFill rotWithShape="1">
            <a:blip r:embed="rId4">
              <a:alphaModFix/>
            </a:blip>
            <a:srcRect b="14818" l="0" r="0" t="2069"/>
            <a:stretch/>
          </p:blipFill>
          <p:spPr>
            <a:xfrm>
              <a:off x="6879225" y="1513125"/>
              <a:ext cx="1009650" cy="2572875"/>
            </a:xfrm>
            <a:prstGeom prst="rect">
              <a:avLst/>
            </a:prstGeom>
            <a:noFill/>
            <a:ln>
              <a:noFill/>
            </a:ln>
          </p:spPr>
        </p:pic>
        <p:pic>
          <p:nvPicPr>
            <p:cNvPr id="102" name="Google Shape;102;p19"/>
            <p:cNvPicPr preferRelativeResize="0"/>
            <p:nvPr/>
          </p:nvPicPr>
          <p:blipFill rotWithShape="1">
            <a:blip r:embed="rId5">
              <a:alphaModFix/>
            </a:blip>
            <a:srcRect b="14864" l="-26400" r="26399" t="1767"/>
            <a:stretch/>
          </p:blipFill>
          <p:spPr>
            <a:xfrm>
              <a:off x="7811075" y="1510750"/>
              <a:ext cx="800100" cy="2572875"/>
            </a:xfrm>
            <a:prstGeom prst="rect">
              <a:avLst/>
            </a:prstGeom>
            <a:noFill/>
            <a:ln>
              <a:noFill/>
            </a:ln>
          </p:spPr>
        </p:pic>
      </p:grpSp>
      <p:sp>
        <p:nvSpPr>
          <p:cNvPr id="103" name="Google Shape;103;p19"/>
          <p:cNvSpPr txBox="1"/>
          <p:nvPr/>
        </p:nvSpPr>
        <p:spPr>
          <a:xfrm>
            <a:off x="473025" y="2687050"/>
            <a:ext cx="4047300" cy="186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Apply vectorization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600">
                <a:solidFill>
                  <a:schemeClr val="dk1"/>
                </a:solidFill>
                <a:highlight>
                  <a:schemeClr val="lt1"/>
                </a:highlight>
                <a:latin typeface="Georgia"/>
                <a:ea typeface="Georgia"/>
                <a:cs typeface="Georgia"/>
                <a:sym typeface="Georgia"/>
              </a:rPr>
              <a:t>TF-IDF (originality of word)</a:t>
            </a:r>
            <a:endParaRPr sz="1600">
              <a:solidFill>
                <a:schemeClr val="dk1"/>
              </a:solidFill>
              <a:highlight>
                <a:schemeClr val="lt1"/>
              </a:highlight>
              <a:latin typeface="Georgia"/>
              <a:ea typeface="Georgia"/>
              <a:cs typeface="Georgia"/>
              <a:sym typeface="Georgia"/>
            </a:endParaRPr>
          </a:p>
          <a:p>
            <a:pPr indent="0" lvl="0" marL="0" rtl="0" algn="l">
              <a:spcBef>
                <a:spcPts val="0"/>
              </a:spcBef>
              <a:spcAft>
                <a:spcPts val="0"/>
              </a:spcAft>
              <a:buNone/>
            </a:pPr>
            <a:r>
              <a:rPr lang="en" sz="1600">
                <a:solidFill>
                  <a:schemeClr val="dk1"/>
                </a:solidFill>
                <a:highlight>
                  <a:schemeClr val="lt1"/>
                </a:highlight>
                <a:latin typeface="Georgia"/>
                <a:ea typeface="Georgia"/>
                <a:cs typeface="Georgia"/>
                <a:sym typeface="Georgia"/>
              </a:rPr>
              <a:t>	</a:t>
            </a:r>
            <a:endParaRPr sz="1600">
              <a:solidFill>
                <a:schemeClr val="dk1"/>
              </a:solidFill>
              <a:highlight>
                <a:schemeClr val="lt1"/>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Determine whether hours, minutes, or seconds are are being referenced</a:t>
            </a:r>
            <a:endParaRPr/>
          </a:p>
          <a:p>
            <a:pPr indent="-342900" lvl="0" marL="457200" rtl="0" algn="l">
              <a:spcBef>
                <a:spcPts val="0"/>
              </a:spcBef>
              <a:spcAft>
                <a:spcPts val="0"/>
              </a:spcAft>
              <a:buSzPts val="1800"/>
              <a:buChar char="●"/>
            </a:pPr>
            <a:r>
              <a:rPr lang="en"/>
              <a:t>Parse string for numerals and extract</a:t>
            </a:r>
            <a:endParaRPr/>
          </a:p>
          <a:p>
            <a:pPr indent="-342900" lvl="0" marL="457200" rtl="0" algn="l">
              <a:spcBef>
                <a:spcPts val="0"/>
              </a:spcBef>
              <a:spcAft>
                <a:spcPts val="0"/>
              </a:spcAft>
              <a:buSzPts val="1800"/>
              <a:buChar char="●"/>
            </a:pPr>
            <a:r>
              <a:rPr lang="en"/>
              <a:t>Outputs correspond to the referenced time in seconds</a:t>
            </a:r>
            <a:endParaRPr/>
          </a:p>
        </p:txBody>
      </p:sp>
      <p:sp>
        <p:nvSpPr>
          <p:cNvPr id="109" name="Google Shape;109;p20"/>
          <p:cNvSpPr txBox="1"/>
          <p:nvPr/>
        </p:nvSpPr>
        <p:spPr>
          <a:xfrm>
            <a:off x="367125" y="244325"/>
            <a:ext cx="5676600" cy="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3</a:t>
            </a:r>
            <a:r>
              <a:rPr lang="en" sz="2000">
                <a:solidFill>
                  <a:schemeClr val="dk1"/>
                </a:solidFill>
              </a:rPr>
              <a:t>. Duration column</a:t>
            </a:r>
            <a:endParaRPr sz="2000">
              <a:solidFill>
                <a:schemeClr val="dk1"/>
              </a:solidFill>
            </a:endParaRPr>
          </a:p>
        </p:txBody>
      </p:sp>
      <p:pic>
        <p:nvPicPr>
          <p:cNvPr id="110" name="Google Shape;110;p20"/>
          <p:cNvPicPr preferRelativeResize="0"/>
          <p:nvPr/>
        </p:nvPicPr>
        <p:blipFill>
          <a:blip r:embed="rId3">
            <a:alphaModFix/>
          </a:blip>
          <a:stretch>
            <a:fillRect/>
          </a:stretch>
        </p:blipFill>
        <p:spPr>
          <a:xfrm>
            <a:off x="1934925" y="2613925"/>
            <a:ext cx="2196250" cy="1044116"/>
          </a:xfrm>
          <a:prstGeom prst="rect">
            <a:avLst/>
          </a:prstGeom>
          <a:noFill/>
          <a:ln>
            <a:noFill/>
          </a:ln>
        </p:spPr>
      </p:pic>
      <p:sp>
        <p:nvSpPr>
          <p:cNvPr id="111" name="Google Shape;111;p20"/>
          <p:cNvSpPr/>
          <p:nvPr/>
        </p:nvSpPr>
        <p:spPr>
          <a:xfrm>
            <a:off x="4264025" y="2912188"/>
            <a:ext cx="1062600" cy="44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20"/>
          <p:cNvPicPr preferRelativeResize="0"/>
          <p:nvPr/>
        </p:nvPicPr>
        <p:blipFill>
          <a:blip r:embed="rId4">
            <a:alphaModFix/>
          </a:blip>
          <a:stretch>
            <a:fillRect/>
          </a:stretch>
        </p:blipFill>
        <p:spPr>
          <a:xfrm>
            <a:off x="5459475" y="2613925"/>
            <a:ext cx="1426984" cy="104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311700" y="753500"/>
            <a:ext cx="7491000" cy="381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Based on the state, determine which region either in the United States, Canada, or other country the state corresponds to and create a column that places the location in one of these region buckets:</a:t>
            </a:r>
            <a:endParaRPr/>
          </a:p>
          <a:p>
            <a:pPr indent="-317500" lvl="1" marL="914400" rtl="0" algn="l">
              <a:spcBef>
                <a:spcPts val="0"/>
              </a:spcBef>
              <a:spcAft>
                <a:spcPts val="0"/>
              </a:spcAft>
              <a:buSzPts val="1400"/>
              <a:buChar char="○"/>
            </a:pPr>
            <a:r>
              <a:rPr lang="en"/>
              <a:t>United States - Pacific, Rockies, Midwest, etc.</a:t>
            </a:r>
            <a:endParaRPr/>
          </a:p>
          <a:p>
            <a:pPr indent="-317500" lvl="1" marL="914400" rtl="0" algn="l">
              <a:spcBef>
                <a:spcPts val="0"/>
              </a:spcBef>
              <a:spcAft>
                <a:spcPts val="0"/>
              </a:spcAft>
              <a:buSzPts val="1400"/>
              <a:buChar char="○"/>
            </a:pPr>
            <a:r>
              <a:rPr lang="en"/>
              <a:t>Canada - North Canada, </a:t>
            </a:r>
            <a:r>
              <a:rPr lang="en"/>
              <a:t>Prairie</a:t>
            </a:r>
            <a:r>
              <a:rPr lang="en"/>
              <a:t> Provinces, British Columbia, etc.</a:t>
            </a:r>
            <a:endParaRPr/>
          </a:p>
          <a:p>
            <a:pPr indent="-317500" lvl="1" marL="914400" rtl="0" algn="l">
              <a:spcBef>
                <a:spcPts val="0"/>
              </a:spcBef>
              <a:spcAft>
                <a:spcPts val="0"/>
              </a:spcAft>
              <a:buSzPts val="1400"/>
              <a:buChar char="○"/>
            </a:pPr>
            <a:r>
              <a:rPr lang="en"/>
              <a:t>Other Countries</a:t>
            </a:r>
            <a:endParaRPr/>
          </a:p>
        </p:txBody>
      </p:sp>
      <p:sp>
        <p:nvSpPr>
          <p:cNvPr id="118" name="Google Shape;118;p21"/>
          <p:cNvSpPr txBox="1"/>
          <p:nvPr/>
        </p:nvSpPr>
        <p:spPr>
          <a:xfrm>
            <a:off x="367125" y="244325"/>
            <a:ext cx="5676600" cy="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4</a:t>
            </a:r>
            <a:r>
              <a:rPr lang="en" sz="2000">
                <a:solidFill>
                  <a:schemeClr val="dk1"/>
                </a:solidFill>
              </a:rPr>
              <a:t>. Region Column</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