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CB2"/>
    <a:srgbClr val="0D1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23" autoAdjust="0"/>
  </p:normalViewPr>
  <p:slideViewPr>
    <p:cSldViewPr snapToGrid="0" snapToObjects="1">
      <p:cViewPr>
        <p:scale>
          <a:sx n="110" d="100"/>
          <a:sy n="110" d="100"/>
        </p:scale>
        <p:origin x="-248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67EC-1C18-1D4B-BEF7-62938874018A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97F01-909B-924D-9128-37BDCCDC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52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8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52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8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8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87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4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D95-1B9D-8945-9F97-D793D2DCBEA9}" type="datetimeFigureOut">
              <a:rPr lang="en-US" smtClean="0"/>
              <a:t>13/06/18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C3E7-CE3F-D249-A8ED-CE9B128F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9211" y="2199851"/>
            <a:ext cx="8723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Franklin Gothic Medium"/>
                <a:cs typeface="Franklin Gothic Medium"/>
              </a:rPr>
              <a:t>The Unix shell</a:t>
            </a:r>
            <a:endParaRPr lang="en-US" sz="60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211" y="3378603"/>
            <a:ext cx="8723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Medium"/>
                <a:cs typeface="Franklin Gothic Medium"/>
              </a:rPr>
              <a:t>Imperial College London</a:t>
            </a:r>
          </a:p>
          <a:p>
            <a:pPr algn="ctr"/>
            <a:r>
              <a:rPr lang="en-US" sz="3600" dirty="0" smtClean="0">
                <a:latin typeface="Franklin Gothic Medium"/>
                <a:cs typeface="Franklin Gothic Medium"/>
              </a:rPr>
              <a:t>14.06.18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220" y="4856393"/>
            <a:ext cx="6832779" cy="181588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Franklin Gothic Medium"/>
              <a:cs typeface="Franklin Gothic Medium"/>
            </a:endParaRPr>
          </a:p>
          <a:p>
            <a:pPr algn="ctr"/>
            <a:r>
              <a:rPr lang="en-US" sz="2400" dirty="0" smtClean="0">
                <a:latin typeface="Franklin Gothic Medium"/>
                <a:cs typeface="Franklin Gothic Medium"/>
              </a:rPr>
              <a:t>Lucy </a:t>
            </a:r>
            <a:r>
              <a:rPr lang="en-US" sz="2400" dirty="0" err="1" smtClean="0">
                <a:latin typeface="Franklin Gothic Medium"/>
                <a:cs typeface="Franklin Gothic Medium"/>
              </a:rPr>
              <a:t>Whalley</a:t>
            </a:r>
            <a:r>
              <a:rPr lang="en-US" sz="2400" dirty="0" smtClean="0">
                <a:latin typeface="Franklin Gothic Medium"/>
                <a:cs typeface="Franklin Gothic Medium"/>
              </a:rPr>
              <a:t> (Instructor)</a:t>
            </a:r>
          </a:p>
          <a:p>
            <a:endParaRPr lang="en-US" sz="1600" i="1" dirty="0" smtClean="0">
              <a:latin typeface="Franklin Gothic Medium"/>
              <a:cs typeface="Franklin Gothic Medium"/>
            </a:endParaRPr>
          </a:p>
          <a:p>
            <a:pPr algn="ctr"/>
            <a:r>
              <a:rPr lang="en-US" sz="2400" dirty="0" err="1" smtClean="0">
                <a:latin typeface="Franklin Gothic Medium"/>
                <a:cs typeface="Franklin Gothic Medium"/>
              </a:rPr>
              <a:t>Katerina</a:t>
            </a:r>
            <a:r>
              <a:rPr lang="en-US" sz="2400" dirty="0" smtClean="0">
                <a:latin typeface="Franklin Gothic Medium"/>
                <a:cs typeface="Franklin Gothic Medium"/>
              </a:rPr>
              <a:t> </a:t>
            </a:r>
            <a:r>
              <a:rPr lang="en-US" sz="2400" dirty="0" err="1" smtClean="0">
                <a:latin typeface="Franklin Gothic Medium"/>
                <a:cs typeface="Franklin Gothic Medium"/>
              </a:rPr>
              <a:t>Michalickova</a:t>
            </a:r>
            <a:r>
              <a:rPr lang="en-US" sz="2400" dirty="0" smtClean="0">
                <a:latin typeface="Franklin Gothic Medium"/>
                <a:cs typeface="Franklin Gothic Medium"/>
              </a:rPr>
              <a:t>, </a:t>
            </a:r>
            <a:r>
              <a:rPr lang="en-US" sz="2400" dirty="0" smtClean="0">
                <a:latin typeface="Franklin Gothic Medium"/>
                <a:cs typeface="Franklin Gothic Medium"/>
              </a:rPr>
              <a:t>Jazz Mack Smith (Helpers)</a:t>
            </a:r>
          </a:p>
          <a:p>
            <a:pPr algn="ctr"/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Picture 3" descr="TheCarpentries-open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035"/>
            <a:ext cx="4676259" cy="24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2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816" y="215804"/>
            <a:ext cx="845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Franklin Gothic Medium"/>
                <a:cs typeface="Franklin Gothic Medium"/>
              </a:rPr>
              <a:t>You can use the Unix shell to</a:t>
            </a:r>
            <a:r>
              <a:rPr lang="mr-IN" sz="4400" dirty="0" smtClean="0">
                <a:latin typeface="Franklin Gothic Medium"/>
                <a:cs typeface="Franklin Gothic Medium"/>
              </a:rPr>
              <a:t>…</a:t>
            </a:r>
            <a:endParaRPr lang="en-US" sz="4400" dirty="0">
              <a:latin typeface="Franklin Gothic Medium"/>
              <a:cs typeface="Franklin Gothic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566" y="1640244"/>
            <a:ext cx="75593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Franklin Gothic Medium"/>
                <a:cs typeface="Franklin Gothic Medium"/>
              </a:rPr>
              <a:t>automate repetitive tasks</a:t>
            </a:r>
          </a:p>
          <a:p>
            <a:endParaRPr lang="en-US" sz="2800" dirty="0" smtClean="0">
              <a:latin typeface="Franklin Gothic Medium"/>
              <a:cs typeface="Franklin Gothic Medium"/>
            </a:endParaRPr>
          </a:p>
          <a:p>
            <a:endParaRPr lang="en-US" sz="2800" dirty="0" smtClean="0">
              <a:latin typeface="Franklin Gothic Medium"/>
              <a:cs typeface="Franklin Gothic Medium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Franklin Gothic Medium"/>
                <a:cs typeface="Franklin Gothic Medium"/>
              </a:rPr>
              <a:t>make your science more easily reproducible</a:t>
            </a:r>
          </a:p>
          <a:p>
            <a:endParaRPr lang="en-US" sz="2800" dirty="0">
              <a:latin typeface="Franklin Gothic Medium"/>
              <a:cs typeface="Franklin Gothic Medium"/>
            </a:endParaRPr>
          </a:p>
          <a:p>
            <a:endParaRPr lang="en-US" sz="2800" dirty="0">
              <a:latin typeface="Franklin Gothic Medium"/>
              <a:cs typeface="Franklin Gothic Medium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Franklin Gothic Medium"/>
                <a:cs typeface="Franklin Gothic Medium"/>
              </a:rPr>
              <a:t>access </a:t>
            </a:r>
            <a:r>
              <a:rPr lang="en-US" sz="2800" dirty="0" smtClean="0">
                <a:latin typeface="Franklin Gothic Medium"/>
                <a:cs typeface="Franklin Gothic Medium"/>
              </a:rPr>
              <a:t>High Performance Computing resources (aka Supercomputers)</a:t>
            </a:r>
            <a:endParaRPr lang="en-US" sz="2800" dirty="0" smtClean="0">
              <a:latin typeface="Franklin Gothic Medium"/>
              <a:cs typeface="Franklin Gothic Medium"/>
            </a:endParaRPr>
          </a:p>
          <a:p>
            <a:endParaRPr lang="en-US" sz="2800" dirty="0" smtClean="0">
              <a:latin typeface="Franklin Gothic Medium"/>
              <a:cs typeface="Franklin Gothic Medium"/>
            </a:endParaRPr>
          </a:p>
          <a:p>
            <a:endParaRPr lang="en-US" sz="28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9804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40" y="305532"/>
            <a:ext cx="4118264" cy="2306228"/>
          </a:xfrm>
          <a:prstGeom prst="rect">
            <a:avLst/>
          </a:prstGeom>
        </p:spPr>
      </p:pic>
      <p:pic>
        <p:nvPicPr>
          <p:cNvPr id="3" name="Picture 2" descr="MV5BNmExMTkyYjItZTg0YS00NWYzLTkwMjItZWJiOWQ2M2ZkYjE4XkEyXkFqcGdeQXVyMTQxNzMzNDI@._V1_UX182_CR0,0,182,268_AL_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21" y="2801122"/>
            <a:ext cx="2684780" cy="3953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41" y="2801122"/>
            <a:ext cx="4593410" cy="3953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441" y="399858"/>
            <a:ext cx="41461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Medium"/>
                <a:cs typeface="Franklin Gothic Medium"/>
              </a:rPr>
              <a:t>You can use the Unix </a:t>
            </a:r>
            <a:r>
              <a:rPr lang="en-US" sz="3600" dirty="0" smtClean="0">
                <a:latin typeface="Franklin Gothic Medium"/>
                <a:cs typeface="Franklin Gothic Medium"/>
              </a:rPr>
              <a:t>shell to feel like a Hacker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441" y="416792"/>
            <a:ext cx="414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Medium"/>
                <a:cs typeface="Franklin Gothic Medium"/>
              </a:rPr>
              <a:t>You can use the Unix </a:t>
            </a:r>
            <a:r>
              <a:rPr lang="en-US" sz="3600" dirty="0" smtClean="0">
                <a:latin typeface="Franklin Gothic Medium"/>
                <a:cs typeface="Franklin Gothic Medium"/>
              </a:rPr>
              <a:t>shell to </a:t>
            </a:r>
            <a:r>
              <a:rPr lang="mr-IN" sz="3600" dirty="0" smtClean="0">
                <a:latin typeface="Franklin Gothic Medium"/>
                <a:cs typeface="Franklin Gothic Medium"/>
              </a:rPr>
              <a:t>……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404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37467" y="302360"/>
            <a:ext cx="5508539" cy="655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"/>
                <a:cs typeface="Franklin Gothic Medium"/>
              </a:rPr>
              <a:t>Introduction to the Unix shell</a:t>
            </a:r>
          </a:p>
          <a:p>
            <a:pPr lvl="1"/>
            <a:endParaRPr lang="en-US" sz="2400" i="1" dirty="0">
              <a:latin typeface="Franklin Gothic Medium"/>
              <a:cs typeface="Franklin Gothic Medium"/>
            </a:endParaRPr>
          </a:p>
          <a:p>
            <a:r>
              <a:rPr lang="en-US" sz="2400" dirty="0" smtClean="0">
                <a:latin typeface="Franklin Gothic Medium"/>
                <a:cs typeface="Franklin Gothic Medium"/>
              </a:rPr>
              <a:t>Navigating directories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i="1" dirty="0" smtClean="0">
                <a:latin typeface="Franklin Gothic Medium"/>
                <a:cs typeface="Franklin Gothic Medium"/>
              </a:rPr>
              <a:t>cd, </a:t>
            </a:r>
            <a:r>
              <a:rPr lang="en-US" sz="2400" i="1" dirty="0" err="1" smtClean="0">
                <a:latin typeface="Franklin Gothic Medium"/>
                <a:cs typeface="Franklin Gothic Medium"/>
              </a:rPr>
              <a:t>pwd</a:t>
            </a:r>
            <a:r>
              <a:rPr lang="en-US" sz="2400" i="1" dirty="0" smtClean="0">
                <a:latin typeface="Franklin Gothic Medium"/>
                <a:cs typeface="Franklin Gothic Medium"/>
              </a:rPr>
              <a:t>, </a:t>
            </a:r>
            <a:r>
              <a:rPr lang="en-US" sz="2400" i="1" dirty="0" err="1" smtClean="0">
                <a:latin typeface="Franklin Gothic Medium"/>
                <a:cs typeface="Franklin Gothic Medium"/>
              </a:rPr>
              <a:t>ls</a:t>
            </a:r>
            <a:endParaRPr lang="en-US" sz="2400" i="1" dirty="0" smtClean="0">
              <a:latin typeface="Franklin Gothic Medium"/>
              <a:cs typeface="Franklin Gothic Medium"/>
            </a:endParaRPr>
          </a:p>
          <a:p>
            <a:pPr lvl="1"/>
            <a:endParaRPr lang="en-US" sz="2400" i="1" dirty="0">
              <a:latin typeface="Franklin Gothic Medium"/>
              <a:cs typeface="Franklin Gothic Medium"/>
            </a:endParaRPr>
          </a:p>
          <a:p>
            <a:r>
              <a:rPr lang="en-US" sz="2400" dirty="0" smtClean="0">
                <a:latin typeface="Franklin Gothic Medium"/>
                <a:cs typeface="Franklin Gothic Medium"/>
              </a:rPr>
              <a:t>Creating and editing files and directories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i="1" dirty="0" err="1">
                <a:latin typeface="Franklin Gothic Medium"/>
                <a:cs typeface="Franklin Gothic Medium"/>
              </a:rPr>
              <a:t>n</a:t>
            </a:r>
            <a:r>
              <a:rPr lang="en-US" sz="2400" i="1" dirty="0" err="1" smtClean="0">
                <a:latin typeface="Franklin Gothic Medium"/>
                <a:cs typeface="Franklin Gothic Medium"/>
              </a:rPr>
              <a:t>ano</a:t>
            </a:r>
            <a:r>
              <a:rPr lang="en-US" sz="2400" i="1" dirty="0" smtClean="0">
                <a:latin typeface="Franklin Gothic Medium"/>
                <a:cs typeface="Franklin Gothic Medium"/>
              </a:rPr>
              <a:t>, </a:t>
            </a:r>
            <a:r>
              <a:rPr lang="en-US" sz="2400" i="1" dirty="0" err="1" smtClean="0">
                <a:latin typeface="Franklin Gothic Medium"/>
                <a:cs typeface="Franklin Gothic Medium"/>
              </a:rPr>
              <a:t>mkdir</a:t>
            </a:r>
            <a:r>
              <a:rPr lang="en-US" sz="2400" i="1" dirty="0" smtClean="0">
                <a:latin typeface="Franklin Gothic Medium"/>
                <a:cs typeface="Franklin Gothic Medium"/>
              </a:rPr>
              <a:t>, mv, </a:t>
            </a:r>
            <a:r>
              <a:rPr lang="en-US" sz="2400" i="1" dirty="0" err="1" smtClean="0">
                <a:latin typeface="Franklin Gothic Medium"/>
                <a:cs typeface="Franklin Gothic Medium"/>
              </a:rPr>
              <a:t>cp</a:t>
            </a:r>
            <a:r>
              <a:rPr lang="en-US" sz="2400" i="1" dirty="0" smtClean="0">
                <a:latin typeface="Franklin Gothic Medium"/>
                <a:cs typeface="Franklin Gothic Medium"/>
              </a:rPr>
              <a:t>, </a:t>
            </a:r>
            <a:r>
              <a:rPr lang="en-US" sz="2400" i="1" dirty="0" err="1" smtClean="0">
                <a:latin typeface="Franklin Gothic Medium"/>
                <a:cs typeface="Franklin Gothic Medium"/>
              </a:rPr>
              <a:t>rm</a:t>
            </a:r>
            <a:endParaRPr lang="en-US" sz="2400" i="1" dirty="0" smtClean="0">
              <a:latin typeface="Franklin Gothic Medium"/>
              <a:cs typeface="Franklin Gothic Medium"/>
            </a:endParaRPr>
          </a:p>
          <a:p>
            <a:pPr lvl="1"/>
            <a:endParaRPr lang="en-US" sz="2400" i="1" dirty="0">
              <a:latin typeface="Franklin Gothic Medium"/>
              <a:cs typeface="Franklin Gothic Medium"/>
            </a:endParaRPr>
          </a:p>
          <a:p>
            <a:r>
              <a:rPr lang="en-US" sz="2400" dirty="0" smtClean="0">
                <a:latin typeface="Franklin Gothic Medium"/>
                <a:cs typeface="Franklin Gothic Medium"/>
              </a:rPr>
              <a:t>Combining commands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i="1" dirty="0" err="1" smtClean="0">
                <a:latin typeface="Franklin Gothic Medium"/>
                <a:cs typeface="Franklin Gothic Medium"/>
              </a:rPr>
              <a:t>wc</a:t>
            </a:r>
            <a:r>
              <a:rPr lang="en-US" sz="2400" i="1" dirty="0" smtClean="0">
                <a:latin typeface="Franklin Gothic Medium"/>
                <a:cs typeface="Franklin Gothic Medium"/>
              </a:rPr>
              <a:t>, cat</a:t>
            </a:r>
          </a:p>
          <a:p>
            <a:pPr marL="742950" lvl="1" indent="-285750">
              <a:buFont typeface="Arial"/>
              <a:buChar char="•"/>
            </a:pPr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 smtClean="0">
                <a:latin typeface="Franklin Gothic Medium"/>
                <a:cs typeface="Franklin Gothic Medium"/>
              </a:rPr>
              <a:t>Repeating commands with loops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i="1" dirty="0" smtClean="0">
                <a:latin typeface="Franklin Gothic Medium"/>
                <a:cs typeface="Franklin Gothic Medium"/>
              </a:rPr>
              <a:t>tail, sort, head </a:t>
            </a:r>
          </a:p>
          <a:p>
            <a:pPr marL="742950" lvl="1" indent="-285750">
              <a:buFont typeface="Arial"/>
              <a:buChar char="•"/>
            </a:pPr>
            <a:endParaRPr lang="en-US" sz="2400" i="1" dirty="0">
              <a:latin typeface="Franklin Gothic Medium"/>
              <a:cs typeface="Franklin Gothic Medium"/>
            </a:endParaRPr>
          </a:p>
          <a:p>
            <a:r>
              <a:rPr lang="en-US" sz="2400" dirty="0" smtClean="0">
                <a:latin typeface="Franklin Gothic Medium"/>
                <a:cs typeface="Franklin Gothic Medium"/>
              </a:rPr>
              <a:t>Saving commands for later use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i="1" dirty="0" smtClean="0">
                <a:latin typeface="Franklin Gothic Medium"/>
                <a:cs typeface="Franklin Gothic Medium"/>
              </a:rPr>
              <a:t>history</a:t>
            </a:r>
          </a:p>
          <a:p>
            <a:endParaRPr lang="en-US" dirty="0">
              <a:latin typeface="Franklin Gothic Medium"/>
              <a:cs typeface="Franklin Gothic Medium"/>
            </a:endParaRPr>
          </a:p>
          <a:p>
            <a:endParaRPr lang="en-US" dirty="0">
              <a:latin typeface="Franklin Gothic Medium"/>
              <a:cs typeface="Franklin Gothic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549" y="47624"/>
            <a:ext cx="319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Franklin Gothic Medium"/>
                <a:cs typeface="Franklin Gothic Medium"/>
              </a:rPr>
              <a:t>Outline</a:t>
            </a:r>
            <a:endParaRPr lang="en-US" sz="48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70732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-64381" y="-1110758"/>
            <a:ext cx="9144000" cy="7880730"/>
            <a:chOff x="-2312" y="988022"/>
            <a:chExt cx="7333116" cy="58699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-15751" r="19805"/>
            <a:stretch/>
          </p:blipFill>
          <p:spPr>
            <a:xfrm>
              <a:off x="-2312" y="988022"/>
              <a:ext cx="7333116" cy="586997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41158" y="3114842"/>
              <a:ext cx="5979195" cy="3408947"/>
            </a:xfrm>
            <a:prstGeom prst="rect">
              <a:avLst/>
            </a:prstGeom>
            <a:solidFill>
              <a:srgbClr val="0D121B"/>
            </a:solidFill>
            <a:ln>
              <a:solidFill>
                <a:srgbClr val="0D121B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>
            <a:off x="6788231" y="827562"/>
            <a:ext cx="1" cy="782176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64382" y="234463"/>
            <a:ext cx="9208381" cy="6623538"/>
          </a:xfrm>
          <a:prstGeom prst="rect">
            <a:avLst/>
          </a:prstGeom>
          <a:solidFill>
            <a:srgbClr val="3D6CB2"/>
          </a:solidFill>
          <a:ln>
            <a:solidFill>
              <a:srgbClr val="3D6CB2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7317" y="5120948"/>
            <a:ext cx="3652889" cy="1200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>
                <a:latin typeface="Franklin Gothic Medium"/>
                <a:cs typeface="Franklin Gothic Medium"/>
              </a:rPr>
              <a:t>The </a:t>
            </a:r>
            <a:r>
              <a:rPr lang="en-GB" sz="2400" dirty="0" smtClean="0">
                <a:solidFill>
                  <a:srgbClr val="8064A2"/>
                </a:solidFill>
                <a:latin typeface="Franklin Gothic Medium"/>
                <a:cs typeface="Franklin Gothic Medium"/>
              </a:rPr>
              <a:t>Unix shell </a:t>
            </a:r>
            <a:r>
              <a:rPr lang="en-GB" sz="2400" dirty="0" smtClean="0">
                <a:latin typeface="Franklin Gothic Medium"/>
                <a:cs typeface="Franklin Gothic Medium"/>
              </a:rPr>
              <a:t>is a command line interface to </a:t>
            </a:r>
            <a:r>
              <a:rPr lang="en-GB" sz="2400" dirty="0">
                <a:latin typeface="Franklin Gothic Medium"/>
                <a:cs typeface="Franklin Gothic Medium"/>
              </a:rPr>
              <a:t>U</a:t>
            </a:r>
            <a:r>
              <a:rPr lang="en-GB" sz="2400" dirty="0" smtClean="0">
                <a:latin typeface="Franklin Gothic Medium"/>
                <a:cs typeface="Franklin Gothic Medium"/>
              </a:rPr>
              <a:t>nix</a:t>
            </a:r>
            <a:endParaRPr lang="en-US" sz="2400" dirty="0" smtClean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1786" y="5490279"/>
            <a:ext cx="365288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8064A2"/>
                </a:solidFill>
                <a:latin typeface="Franklin Gothic Medium"/>
                <a:cs typeface="Franklin Gothic Medium"/>
              </a:rPr>
              <a:t>Bash</a:t>
            </a:r>
            <a:r>
              <a:rPr lang="en-GB" sz="2400" dirty="0" smtClean="0">
                <a:latin typeface="Franklin Gothic Medium"/>
                <a:cs typeface="Franklin Gothic Medium"/>
              </a:rPr>
              <a:t> is a popular </a:t>
            </a:r>
            <a:r>
              <a:rPr lang="en-GB" sz="2400" dirty="0">
                <a:latin typeface="Franklin Gothic Medium"/>
                <a:cs typeface="Franklin Gothic Medium"/>
              </a:rPr>
              <a:t>U</a:t>
            </a:r>
            <a:r>
              <a:rPr lang="en-GB" sz="2400" dirty="0" smtClean="0">
                <a:latin typeface="Franklin Gothic Medium"/>
                <a:cs typeface="Franklin Gothic Medium"/>
              </a:rPr>
              <a:t>nix shell</a:t>
            </a:r>
            <a:endParaRPr lang="en-US" sz="2400" dirty="0" smtClean="0">
              <a:latin typeface="Franklin Gothic Medium"/>
              <a:cs typeface="Franklin Gothic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977" y="412063"/>
            <a:ext cx="365288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4"/>
                </a:solidFill>
                <a:latin typeface="Franklin Gothic Medium"/>
                <a:cs typeface="Franklin Gothic Medium"/>
              </a:rPr>
              <a:t>Unix</a:t>
            </a:r>
            <a:r>
              <a:rPr lang="en-GB" sz="2400" dirty="0" smtClean="0">
                <a:latin typeface="Franklin Gothic Medium"/>
                <a:cs typeface="Franklin Gothic Medium"/>
              </a:rPr>
              <a:t> is an operating system</a:t>
            </a:r>
            <a:endParaRPr lang="en-US" sz="2400" dirty="0" smtClean="0">
              <a:latin typeface="Franklin Gothic Medium"/>
              <a:cs typeface="Franklin Gothic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2613" y="424938"/>
            <a:ext cx="2291387" cy="3747733"/>
          </a:xfrm>
          <a:prstGeom prst="rect">
            <a:avLst/>
          </a:prstGeom>
          <a:solidFill>
            <a:srgbClr val="3D6CB2"/>
          </a:solidFill>
          <a:ln>
            <a:solidFill>
              <a:srgbClr val="3D6CB2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0206" y="409410"/>
            <a:ext cx="3864506" cy="1200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  <a:latin typeface="Franklin Gothic Medium"/>
                <a:cs typeface="Franklin Gothic Medium"/>
              </a:rPr>
              <a:t>A</a:t>
            </a:r>
            <a:r>
              <a:rPr lang="en-GB" sz="2400" dirty="0" smtClean="0">
                <a:solidFill>
                  <a:srgbClr val="8064A2"/>
                </a:solidFill>
                <a:latin typeface="Franklin Gothic Medium"/>
                <a:cs typeface="Franklin Gothic Medium"/>
              </a:rPr>
              <a:t> Terminal</a:t>
            </a:r>
            <a:r>
              <a:rPr lang="en-GB" sz="2400" dirty="0" smtClean="0">
                <a:latin typeface="Franklin Gothic Medium"/>
                <a:cs typeface="Franklin Gothic Medium"/>
              </a:rPr>
              <a:t> is the programme which runs the shell</a:t>
            </a:r>
            <a:endParaRPr lang="en-US" sz="2400" dirty="0" smtClean="0">
              <a:latin typeface="Franklin Gothic Medium"/>
              <a:cs typeface="Franklin Gothic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317" y="2179685"/>
            <a:ext cx="17215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>
                <a:latin typeface="Franklin Gothic Medium"/>
                <a:cs typeface="Franklin Gothic Medium"/>
              </a:rPr>
              <a:t>The </a:t>
            </a:r>
            <a:r>
              <a:rPr lang="en-GB" sz="2400" dirty="0" smtClean="0">
                <a:solidFill>
                  <a:srgbClr val="8064A2"/>
                </a:solidFill>
                <a:latin typeface="Franklin Gothic Medium"/>
                <a:cs typeface="Franklin Gothic Medium"/>
              </a:rPr>
              <a:t>prompt</a:t>
            </a:r>
            <a:endParaRPr lang="en-US" sz="2400" dirty="0" smtClean="0">
              <a:solidFill>
                <a:srgbClr val="8064A2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70409" y="2796360"/>
            <a:ext cx="7834303" cy="1886742"/>
            <a:chOff x="1245316" y="2081985"/>
            <a:chExt cx="7834303" cy="188674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4170" t="8082" r="19805" b="61255"/>
            <a:stretch/>
          </p:blipFill>
          <p:spPr>
            <a:xfrm>
              <a:off x="1245316" y="2081985"/>
              <a:ext cx="7834303" cy="18867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299535" y="3191878"/>
              <a:ext cx="7696857" cy="776849"/>
            </a:xfrm>
            <a:prstGeom prst="rect">
              <a:avLst/>
            </a:prstGeom>
            <a:solidFill>
              <a:srgbClr val="0D121B"/>
            </a:solidFill>
            <a:ln>
              <a:solidFill>
                <a:srgbClr val="0D121B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D121B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1" idx="0"/>
          </p:cNvCxnSpPr>
          <p:nvPr/>
        </p:nvCxnSpPr>
        <p:spPr>
          <a:xfrm flipV="1">
            <a:off x="2713762" y="4081176"/>
            <a:ext cx="0" cy="1039772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21419" y="1609738"/>
            <a:ext cx="0" cy="1186622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5125" y="3025367"/>
            <a:ext cx="1079500" cy="276633"/>
          </a:xfrm>
          <a:prstGeom prst="ellipse">
            <a:avLst/>
          </a:prstGeom>
          <a:noFill/>
          <a:ln w="38100" cmpd="sng"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0" grpId="0" animBg="1"/>
      <p:bldP spid="13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549" y="253999"/>
            <a:ext cx="8011354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Franklin Gothic Medium"/>
                <a:cs typeface="Franklin Gothic Medium"/>
              </a:rPr>
              <a:t>Where do I go from here?</a:t>
            </a:r>
            <a:endParaRPr lang="en-US" sz="2400" dirty="0">
              <a:latin typeface="Franklin Gothic Medium"/>
              <a:cs typeface="Franklin Gothic Medium"/>
            </a:endParaRPr>
          </a:p>
          <a:p>
            <a:endParaRPr lang="en-US" sz="2000" dirty="0">
              <a:latin typeface="Franklin Gothic Medium"/>
              <a:cs typeface="Franklin Gothic Mediu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Franklin Gothic Medium"/>
                <a:cs typeface="Franklin Gothic Medium"/>
              </a:rPr>
              <a:t>You will practice using the Unix shell during the </a:t>
            </a:r>
            <a:r>
              <a:rPr lang="en-US" sz="2400" dirty="0" err="1" smtClean="0">
                <a:latin typeface="Franklin Gothic Medium"/>
                <a:cs typeface="Franklin Gothic Medium"/>
              </a:rPr>
              <a:t>Git</a:t>
            </a:r>
            <a:r>
              <a:rPr lang="en-US" sz="2400" dirty="0" smtClean="0">
                <a:latin typeface="Franklin Gothic Medium"/>
                <a:cs typeface="Franklin Gothic Medium"/>
              </a:rPr>
              <a:t> session this afternoon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Franklin Gothic Medium"/>
              <a:cs typeface="Franklin Gothic Mediu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Franklin Gothic Medium"/>
                <a:cs typeface="Franklin Gothic Medium"/>
              </a:rPr>
              <a:t>Don’t forget the man command, </a:t>
            </a:r>
            <a:r>
              <a:rPr lang="en-US" sz="2400" dirty="0" err="1" smtClean="0">
                <a:latin typeface="Franklin Gothic Medium"/>
                <a:cs typeface="Franklin Gothic Medium"/>
              </a:rPr>
              <a:t>eg</a:t>
            </a:r>
            <a:r>
              <a:rPr lang="en-US" sz="2400" dirty="0" smtClean="0">
                <a:latin typeface="Franklin Gothic Medium"/>
                <a:cs typeface="Franklin Gothic Medium"/>
              </a:rPr>
              <a:t>: `man </a:t>
            </a:r>
            <a:r>
              <a:rPr lang="en-US" sz="2400" dirty="0" err="1" smtClean="0">
                <a:latin typeface="Franklin Gothic Medium"/>
                <a:cs typeface="Franklin Gothic Medium"/>
              </a:rPr>
              <a:t>ls`</a:t>
            </a:r>
            <a:endParaRPr lang="en-US" sz="2400" dirty="0" smtClean="0">
              <a:latin typeface="Franklin Gothic Medium"/>
              <a:cs typeface="Franklin Gothic Medium"/>
            </a:endParaRPr>
          </a:p>
          <a:p>
            <a:pPr marL="342900" indent="-342900">
              <a:buFont typeface="Arial"/>
              <a:buChar char="•"/>
            </a:pPr>
            <a:endParaRPr lang="en-US" sz="2000" dirty="0" smtClean="0">
              <a:latin typeface="Franklin Gothic Medium"/>
              <a:cs typeface="Franklin Gothic Mediu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Franklin Gothic Medium"/>
                <a:cs typeface="Franklin Gothic Medium"/>
              </a:rPr>
              <a:t>Follow the </a:t>
            </a:r>
            <a:r>
              <a:rPr lang="en-US" sz="2400" dirty="0">
                <a:latin typeface="Franklin Gothic Medium"/>
                <a:cs typeface="Franklin Gothic Medium"/>
              </a:rPr>
              <a:t>lesson </a:t>
            </a:r>
            <a:r>
              <a:rPr lang="en-US" sz="2400" dirty="0" smtClean="0">
                <a:latin typeface="Franklin Gothic Medium"/>
                <a:cs typeface="Franklin Gothic Medium"/>
              </a:rPr>
              <a:t>at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dirty="0" smtClean="0">
                <a:latin typeface="Franklin Gothic Medium"/>
                <a:cs typeface="Franklin Gothic Medium"/>
              </a:rPr>
              <a:t>    </a:t>
            </a:r>
            <a:r>
              <a:rPr lang="en-US" sz="2400" dirty="0">
                <a:latin typeface="American Typewriter"/>
                <a:cs typeface="American Typewriter"/>
              </a:rPr>
              <a:t>https://</a:t>
            </a:r>
            <a:r>
              <a:rPr lang="en-US" sz="2400" dirty="0" err="1">
                <a:latin typeface="American Typewriter"/>
                <a:cs typeface="American Typewriter"/>
              </a:rPr>
              <a:t>swcarpentry.github.io</a:t>
            </a:r>
            <a:r>
              <a:rPr lang="en-US" sz="2400" dirty="0">
                <a:latin typeface="American Typewriter"/>
                <a:cs typeface="American Typewriter"/>
              </a:rPr>
              <a:t>/shell-novice/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342900" indent="-342900">
              <a:buFont typeface="Arial"/>
              <a:buChar char="•"/>
            </a:pPr>
            <a:endParaRPr lang="en-US" sz="2000" dirty="0" smtClean="0">
              <a:latin typeface="Franklin Gothic Medium"/>
              <a:cs typeface="Franklin Gothic Mediu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Franklin Gothic Medium"/>
                <a:cs typeface="Franklin Gothic Medium"/>
              </a:rPr>
              <a:t>Write a script which will automate part of your research workflow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latin typeface="Franklin Gothic Medium"/>
              <a:cs typeface="Franklin Gothic Mediu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Franklin Gothic Medium"/>
                <a:cs typeface="Franklin Gothic Medium"/>
              </a:rPr>
              <a:t>Attend the HPC drop-in clinic (Tuesdays, 2pm, Library room 204)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Franklin Gothic Medium"/>
              <a:cs typeface="Franklin Gothic Mediu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Franklin Gothic Medium"/>
                <a:cs typeface="Franklin Gothic Medium"/>
              </a:rPr>
              <a:t>Watch Hackers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5273" y="6096001"/>
            <a:ext cx="30370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“We learn from failure, not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from success!”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675" y="6235478"/>
            <a:ext cx="268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"/>
                <a:cs typeface="Franklin Gothic Medium"/>
              </a:rPr>
              <a:t>Return at 2pm: GIT</a:t>
            </a:r>
          </a:p>
        </p:txBody>
      </p:sp>
      <p:pic>
        <p:nvPicPr>
          <p:cNvPr id="3" name="Picture 2" descr="MV5BNmExMTkyYjItZTg0YS00NWYzLTkwMjItZWJiOWQ2M2ZkYjE4XkEyXkFqcGdeQXVyMTQxNzMzNDI@._V1_UX182_CR0,0,182,268_AL_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634">
            <a:off x="6501698" y="204365"/>
            <a:ext cx="2311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7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954</Words>
  <Application>Microsoft Macintosh PowerPoint</Application>
  <PresentationFormat>On-screen Show (4:3)</PresentationFormat>
  <Paragraphs>70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lw827</dc:creator>
  <cp:lastModifiedBy>lw827</cp:lastModifiedBy>
  <cp:revision>34</cp:revision>
  <dcterms:created xsi:type="dcterms:W3CDTF">2018-06-07T08:01:39Z</dcterms:created>
  <dcterms:modified xsi:type="dcterms:W3CDTF">2018-06-13T12:07:49Z</dcterms:modified>
</cp:coreProperties>
</file>