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63" r:id="rId5"/>
    <p:sldId id="260" r:id="rId6"/>
    <p:sldId id="264" r:id="rId7"/>
    <p:sldId id="261" r:id="rId8"/>
    <p:sldId id="265" r:id="rId9"/>
    <p:sldId id="262" r:id="rId10"/>
    <p:sldId id="266" r:id="rId11"/>
    <p:sldId id="267" r:id="rId12"/>
    <p:sldId id="259" r:id="rId1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B1AA"/>
    <a:srgbClr val="00154E"/>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9" autoAdjust="0"/>
  </p:normalViewPr>
  <p:slideViewPr>
    <p:cSldViewPr snapToGrid="0">
      <p:cViewPr varScale="1">
        <p:scale>
          <a:sx n="47" d="100"/>
          <a:sy n="47" d="100"/>
        </p:scale>
        <p:origin x="2371" y="72"/>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DEADE-B348-4A0C-9049-B9794F145266}" type="datetimeFigureOut">
              <a:rPr lang="pt-BR" smtClean="0"/>
              <a:t>30/01/2025</a:t>
            </a:fld>
            <a:endParaRPr lang="pt-BR"/>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EB07E-6E5C-49F1-AF93-A34A68A6D7A3}" type="slidenum">
              <a:rPr lang="pt-BR" smtClean="0"/>
              <a:t>‹#›</a:t>
            </a:fld>
            <a:endParaRPr lang="pt-BR"/>
          </a:p>
        </p:txBody>
      </p:sp>
    </p:spTree>
    <p:extLst>
      <p:ext uri="{BB962C8B-B14F-4D97-AF65-F5344CB8AC3E}">
        <p14:creationId xmlns:p14="http://schemas.microsoft.com/office/powerpoint/2010/main" val="367905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56AC40-3FE9-4E4B-9633-6B84D37C9417}" type="datetime1">
              <a:rPr lang="pt-BR" smtClean="0"/>
              <a:t>30/01/2025</a:t>
            </a:fld>
            <a:endParaRPr lang="pt-BR"/>
          </a:p>
        </p:txBody>
      </p:sp>
      <p:sp>
        <p:nvSpPr>
          <p:cNvPr id="5" name="Footer Placeholder 4"/>
          <p:cNvSpPr>
            <a:spLocks noGrp="1"/>
          </p:cNvSpPr>
          <p:nvPr>
            <p:ph type="ftr" sz="quarter" idx="11"/>
          </p:nvPr>
        </p:nvSpPr>
        <p:spPr/>
        <p:txBody>
          <a:bodyPr/>
          <a:lstStyle/>
          <a:p>
            <a:r>
              <a:rPr lang="pt-BR"/>
              <a:t>FUNDAMENTOS DE TESTES DE SOFTWARE - LUCYENNE OLIVEIRA</a:t>
            </a:r>
          </a:p>
        </p:txBody>
      </p:sp>
      <p:sp>
        <p:nvSpPr>
          <p:cNvPr id="6" name="Slide Number Placeholder 5"/>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412510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15D50-6006-4DDB-9855-D72724AAC699}" type="datetime1">
              <a:rPr lang="pt-BR" smtClean="0"/>
              <a:t>30/01/2025</a:t>
            </a:fld>
            <a:endParaRPr lang="pt-BR"/>
          </a:p>
        </p:txBody>
      </p:sp>
      <p:sp>
        <p:nvSpPr>
          <p:cNvPr id="5" name="Footer Placeholder 4"/>
          <p:cNvSpPr>
            <a:spLocks noGrp="1"/>
          </p:cNvSpPr>
          <p:nvPr>
            <p:ph type="ftr" sz="quarter" idx="11"/>
          </p:nvPr>
        </p:nvSpPr>
        <p:spPr/>
        <p:txBody>
          <a:bodyPr/>
          <a:lstStyle/>
          <a:p>
            <a:r>
              <a:rPr lang="pt-BR"/>
              <a:t>FUNDAMENTOS DE TESTES DE SOFTWARE - LUCYENNE OLIVEIRA</a:t>
            </a:r>
          </a:p>
        </p:txBody>
      </p:sp>
      <p:sp>
        <p:nvSpPr>
          <p:cNvPr id="6" name="Slide Number Placeholder 5"/>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346117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DDB48-B059-4605-BF21-BD4D0317A6A1}" type="datetime1">
              <a:rPr lang="pt-BR" smtClean="0"/>
              <a:t>30/01/2025</a:t>
            </a:fld>
            <a:endParaRPr lang="pt-BR"/>
          </a:p>
        </p:txBody>
      </p:sp>
      <p:sp>
        <p:nvSpPr>
          <p:cNvPr id="5" name="Footer Placeholder 4"/>
          <p:cNvSpPr>
            <a:spLocks noGrp="1"/>
          </p:cNvSpPr>
          <p:nvPr>
            <p:ph type="ftr" sz="quarter" idx="11"/>
          </p:nvPr>
        </p:nvSpPr>
        <p:spPr/>
        <p:txBody>
          <a:bodyPr/>
          <a:lstStyle/>
          <a:p>
            <a:r>
              <a:rPr lang="pt-BR"/>
              <a:t>FUNDAMENTOS DE TESTES DE SOFTWARE - LUCYENNE OLIVEIRA</a:t>
            </a:r>
          </a:p>
        </p:txBody>
      </p:sp>
      <p:sp>
        <p:nvSpPr>
          <p:cNvPr id="6" name="Slide Number Placeholder 5"/>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97001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70BBF-67CC-40CC-A747-97DF1440F486}" type="datetime1">
              <a:rPr lang="pt-BR" smtClean="0"/>
              <a:t>30/01/2025</a:t>
            </a:fld>
            <a:endParaRPr lang="pt-BR"/>
          </a:p>
        </p:txBody>
      </p:sp>
      <p:sp>
        <p:nvSpPr>
          <p:cNvPr id="5" name="Footer Placeholder 4"/>
          <p:cNvSpPr>
            <a:spLocks noGrp="1"/>
          </p:cNvSpPr>
          <p:nvPr>
            <p:ph type="ftr" sz="quarter" idx="11"/>
          </p:nvPr>
        </p:nvSpPr>
        <p:spPr/>
        <p:txBody>
          <a:bodyPr/>
          <a:lstStyle/>
          <a:p>
            <a:r>
              <a:rPr lang="pt-BR"/>
              <a:t>FUNDAMENTOS DE TESTES DE SOFTWARE - LUCYENNE OLIVEIRA</a:t>
            </a:r>
          </a:p>
        </p:txBody>
      </p:sp>
      <p:sp>
        <p:nvSpPr>
          <p:cNvPr id="6" name="Slide Number Placeholder 5"/>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286897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178AE-48C3-4139-937D-3E66919D8A96}" type="datetime1">
              <a:rPr lang="pt-BR" smtClean="0"/>
              <a:t>30/01/2025</a:t>
            </a:fld>
            <a:endParaRPr lang="pt-BR"/>
          </a:p>
        </p:txBody>
      </p:sp>
      <p:sp>
        <p:nvSpPr>
          <p:cNvPr id="5" name="Footer Placeholder 4"/>
          <p:cNvSpPr>
            <a:spLocks noGrp="1"/>
          </p:cNvSpPr>
          <p:nvPr>
            <p:ph type="ftr" sz="quarter" idx="11"/>
          </p:nvPr>
        </p:nvSpPr>
        <p:spPr/>
        <p:txBody>
          <a:bodyPr/>
          <a:lstStyle/>
          <a:p>
            <a:r>
              <a:rPr lang="pt-BR"/>
              <a:t>FUNDAMENTOS DE TESTES DE SOFTWARE - LUCYENNE OLIVEIRA</a:t>
            </a:r>
          </a:p>
        </p:txBody>
      </p:sp>
      <p:sp>
        <p:nvSpPr>
          <p:cNvPr id="6" name="Slide Number Placeholder 5"/>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375929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A6464-E5A8-499F-BD8D-7271EE453B07}" type="datetime1">
              <a:rPr lang="pt-BR" smtClean="0"/>
              <a:t>30/01/2025</a:t>
            </a:fld>
            <a:endParaRPr lang="pt-BR"/>
          </a:p>
        </p:txBody>
      </p:sp>
      <p:sp>
        <p:nvSpPr>
          <p:cNvPr id="6" name="Footer Placeholder 5"/>
          <p:cNvSpPr>
            <a:spLocks noGrp="1"/>
          </p:cNvSpPr>
          <p:nvPr>
            <p:ph type="ftr" sz="quarter" idx="11"/>
          </p:nvPr>
        </p:nvSpPr>
        <p:spPr/>
        <p:txBody>
          <a:bodyPr/>
          <a:lstStyle/>
          <a:p>
            <a:r>
              <a:rPr lang="pt-BR"/>
              <a:t>FUNDAMENTOS DE TESTES DE SOFTWARE - LUCYENNE OLIVEIRA</a:t>
            </a:r>
          </a:p>
        </p:txBody>
      </p:sp>
      <p:sp>
        <p:nvSpPr>
          <p:cNvPr id="7" name="Slide Number Placeholder 6"/>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179570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67914A-5E92-4325-824C-FE98186E0C04}" type="datetime1">
              <a:rPr lang="pt-BR" smtClean="0"/>
              <a:t>30/01/2025</a:t>
            </a:fld>
            <a:endParaRPr lang="pt-BR"/>
          </a:p>
        </p:txBody>
      </p:sp>
      <p:sp>
        <p:nvSpPr>
          <p:cNvPr id="8" name="Footer Placeholder 7"/>
          <p:cNvSpPr>
            <a:spLocks noGrp="1"/>
          </p:cNvSpPr>
          <p:nvPr>
            <p:ph type="ftr" sz="quarter" idx="11"/>
          </p:nvPr>
        </p:nvSpPr>
        <p:spPr/>
        <p:txBody>
          <a:bodyPr/>
          <a:lstStyle/>
          <a:p>
            <a:r>
              <a:rPr lang="pt-BR"/>
              <a:t>FUNDAMENTOS DE TESTES DE SOFTWARE - LUCYENNE OLIVEIRA</a:t>
            </a:r>
          </a:p>
        </p:txBody>
      </p:sp>
      <p:sp>
        <p:nvSpPr>
          <p:cNvPr id="9" name="Slide Number Placeholder 8"/>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303673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98BACA-4A0E-40A4-817E-5D3E01EF60BF}" type="datetime1">
              <a:rPr lang="pt-BR" smtClean="0"/>
              <a:t>30/01/2025</a:t>
            </a:fld>
            <a:endParaRPr lang="pt-BR"/>
          </a:p>
        </p:txBody>
      </p:sp>
      <p:sp>
        <p:nvSpPr>
          <p:cNvPr id="4" name="Footer Placeholder 3"/>
          <p:cNvSpPr>
            <a:spLocks noGrp="1"/>
          </p:cNvSpPr>
          <p:nvPr>
            <p:ph type="ftr" sz="quarter" idx="11"/>
          </p:nvPr>
        </p:nvSpPr>
        <p:spPr/>
        <p:txBody>
          <a:bodyPr/>
          <a:lstStyle/>
          <a:p>
            <a:r>
              <a:rPr lang="pt-BR"/>
              <a:t>FUNDAMENTOS DE TESTES DE SOFTWARE - LUCYENNE OLIVEIRA</a:t>
            </a:r>
          </a:p>
        </p:txBody>
      </p:sp>
      <p:sp>
        <p:nvSpPr>
          <p:cNvPr id="5" name="Slide Number Placeholder 4"/>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101999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CAFE8-F750-4EBD-AAB5-687A662D49E0}" type="datetime1">
              <a:rPr lang="pt-BR" smtClean="0"/>
              <a:t>30/01/2025</a:t>
            </a:fld>
            <a:endParaRPr lang="pt-BR"/>
          </a:p>
        </p:txBody>
      </p:sp>
      <p:sp>
        <p:nvSpPr>
          <p:cNvPr id="3" name="Footer Placeholder 2"/>
          <p:cNvSpPr>
            <a:spLocks noGrp="1"/>
          </p:cNvSpPr>
          <p:nvPr>
            <p:ph type="ftr" sz="quarter" idx="11"/>
          </p:nvPr>
        </p:nvSpPr>
        <p:spPr/>
        <p:txBody>
          <a:bodyPr/>
          <a:lstStyle/>
          <a:p>
            <a:r>
              <a:rPr lang="pt-BR"/>
              <a:t>FUNDAMENTOS DE TESTES DE SOFTWARE - LUCYENNE OLIVEIRA</a:t>
            </a:r>
          </a:p>
        </p:txBody>
      </p:sp>
      <p:sp>
        <p:nvSpPr>
          <p:cNvPr id="4" name="Slide Number Placeholder 3"/>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24017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977C2390-3925-4C92-BAFF-D4D5A0206120}" type="datetime1">
              <a:rPr lang="pt-BR" smtClean="0"/>
              <a:t>30/01/2025</a:t>
            </a:fld>
            <a:endParaRPr lang="pt-BR"/>
          </a:p>
        </p:txBody>
      </p:sp>
      <p:sp>
        <p:nvSpPr>
          <p:cNvPr id="6" name="Footer Placeholder 5"/>
          <p:cNvSpPr>
            <a:spLocks noGrp="1"/>
          </p:cNvSpPr>
          <p:nvPr>
            <p:ph type="ftr" sz="quarter" idx="11"/>
          </p:nvPr>
        </p:nvSpPr>
        <p:spPr/>
        <p:txBody>
          <a:bodyPr/>
          <a:lstStyle/>
          <a:p>
            <a:r>
              <a:rPr lang="pt-BR"/>
              <a:t>FUNDAMENTOS DE TESTES DE SOFTWARE - LUCYENNE OLIVEIRA</a:t>
            </a:r>
          </a:p>
        </p:txBody>
      </p:sp>
      <p:sp>
        <p:nvSpPr>
          <p:cNvPr id="7" name="Slide Number Placeholder 6"/>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333734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3EE6F8C9-2F44-4C4B-A817-2492A9A4CD2B}" type="datetime1">
              <a:rPr lang="pt-BR" smtClean="0"/>
              <a:t>30/01/2025</a:t>
            </a:fld>
            <a:endParaRPr lang="pt-BR"/>
          </a:p>
        </p:txBody>
      </p:sp>
      <p:sp>
        <p:nvSpPr>
          <p:cNvPr id="6" name="Footer Placeholder 5"/>
          <p:cNvSpPr>
            <a:spLocks noGrp="1"/>
          </p:cNvSpPr>
          <p:nvPr>
            <p:ph type="ftr" sz="quarter" idx="11"/>
          </p:nvPr>
        </p:nvSpPr>
        <p:spPr/>
        <p:txBody>
          <a:bodyPr/>
          <a:lstStyle/>
          <a:p>
            <a:r>
              <a:rPr lang="pt-BR"/>
              <a:t>FUNDAMENTOS DE TESTES DE SOFTWARE - LUCYENNE OLIVEIRA</a:t>
            </a:r>
          </a:p>
        </p:txBody>
      </p:sp>
      <p:sp>
        <p:nvSpPr>
          <p:cNvPr id="7" name="Slide Number Placeholder 6"/>
          <p:cNvSpPr>
            <a:spLocks noGrp="1"/>
          </p:cNvSpPr>
          <p:nvPr>
            <p:ph type="sldNum" sz="quarter" idx="12"/>
          </p:nvPr>
        </p:nvSpPr>
        <p:spPr/>
        <p:txBody>
          <a:bodyPr/>
          <a:lstStyle/>
          <a:p>
            <a:fld id="{56F2BC89-E170-466D-A0DB-18023A674BD1}" type="slidenum">
              <a:rPr lang="pt-BR" smtClean="0"/>
              <a:t>‹#›</a:t>
            </a:fld>
            <a:endParaRPr lang="pt-BR"/>
          </a:p>
        </p:txBody>
      </p:sp>
    </p:spTree>
    <p:extLst>
      <p:ext uri="{BB962C8B-B14F-4D97-AF65-F5344CB8AC3E}">
        <p14:creationId xmlns:p14="http://schemas.microsoft.com/office/powerpoint/2010/main" val="346392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91E871EE-36BA-4006-A733-62693FDDFEF8}" type="datetime1">
              <a:rPr lang="pt-BR" smtClean="0"/>
              <a:t>30/01/2025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FUNDAMENTOS DE TESTES DE SOFTWARE - LUCYENNE OLIVEIRA</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56F2BC89-E170-466D-A0DB-18023A674BD1}" type="slidenum">
              <a:rPr lang="pt-BR" smtClean="0"/>
              <a:t>‹#›</a:t>
            </a:fld>
            <a:endParaRPr lang="pt-BR"/>
          </a:p>
        </p:txBody>
      </p:sp>
    </p:spTree>
    <p:extLst>
      <p:ext uri="{BB962C8B-B14F-4D97-AF65-F5344CB8AC3E}">
        <p14:creationId xmlns:p14="http://schemas.microsoft.com/office/powerpoint/2010/main" val="3737602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6B9B1E3-93BB-7218-97D9-8A8F4C3BED8A}"/>
              </a:ext>
            </a:extLst>
          </p:cNvPr>
          <p:cNvSpPr/>
          <p:nvPr/>
        </p:nvSpPr>
        <p:spPr>
          <a:xfrm>
            <a:off x="0" y="0"/>
            <a:ext cx="9601200" cy="12801600"/>
          </a:xfrm>
          <a:prstGeom prst="rect">
            <a:avLst/>
          </a:prstGeom>
          <a:solidFill>
            <a:srgbClr val="8AB1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Picture 4" descr="A book cover with text&#10;&#10;Description automatically generated">
            <a:extLst>
              <a:ext uri="{FF2B5EF4-FFF2-40B4-BE49-F238E27FC236}">
                <a16:creationId xmlns:a16="http://schemas.microsoft.com/office/drawing/2014/main" id="{DB4CC561-ECFF-9614-51FA-5C2D44189769}"/>
              </a:ext>
            </a:extLst>
          </p:cNvPr>
          <p:cNvPicPr>
            <a:picLocks noChangeAspect="1"/>
          </p:cNvPicPr>
          <p:nvPr/>
        </p:nvPicPr>
        <p:blipFill>
          <a:blip r:embed="rId2">
            <a:extLst>
              <a:ext uri="{28A0092B-C50C-407E-A947-70E740481C1C}">
                <a14:useLocalDpi xmlns:a14="http://schemas.microsoft.com/office/drawing/2010/main" val="0"/>
              </a:ext>
            </a:extLst>
          </a:blip>
          <a:srcRect t="-1206" r="2759" b="13104"/>
          <a:stretch/>
        </p:blipFill>
        <p:spPr>
          <a:xfrm>
            <a:off x="438150" y="361950"/>
            <a:ext cx="8724900" cy="11144250"/>
          </a:xfrm>
          <a:prstGeom prst="rect">
            <a:avLst/>
          </a:prstGeom>
        </p:spPr>
      </p:pic>
      <p:sp>
        <p:nvSpPr>
          <p:cNvPr id="7" name="Rectangle 6">
            <a:extLst>
              <a:ext uri="{FF2B5EF4-FFF2-40B4-BE49-F238E27FC236}">
                <a16:creationId xmlns:a16="http://schemas.microsoft.com/office/drawing/2014/main" id="{5188B5A1-5120-2F50-B0CC-CF1F7DE22E8D}"/>
              </a:ext>
            </a:extLst>
          </p:cNvPr>
          <p:cNvSpPr/>
          <p:nvPr/>
        </p:nvSpPr>
        <p:spPr>
          <a:xfrm>
            <a:off x="0" y="11506200"/>
            <a:ext cx="9601200" cy="1295400"/>
          </a:xfrm>
          <a:prstGeom prst="rect">
            <a:avLst/>
          </a:prstGeom>
          <a:solidFill>
            <a:srgbClr val="8AB1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a:extLst>
              <a:ext uri="{FF2B5EF4-FFF2-40B4-BE49-F238E27FC236}">
                <a16:creationId xmlns:a16="http://schemas.microsoft.com/office/drawing/2014/main" id="{00ED236E-8AD4-E852-E392-EBFEA35191B0}"/>
              </a:ext>
            </a:extLst>
          </p:cNvPr>
          <p:cNvSpPr txBox="1"/>
          <p:nvPr/>
        </p:nvSpPr>
        <p:spPr>
          <a:xfrm>
            <a:off x="2983706" y="11790432"/>
            <a:ext cx="4538663" cy="707886"/>
          </a:xfrm>
          <a:prstGeom prst="rect">
            <a:avLst/>
          </a:prstGeom>
          <a:noFill/>
        </p:spPr>
        <p:txBody>
          <a:bodyPr wrap="square" rtlCol="0">
            <a:spAutoFit/>
          </a:bodyPr>
          <a:lstStyle/>
          <a:p>
            <a:r>
              <a:rPr lang="pt-BR" sz="4000" b="1" dirty="0">
                <a:solidFill>
                  <a:srgbClr val="00154E"/>
                </a:solidFill>
                <a:latin typeface="Bradley Hand ITC" panose="03070402050302030203" pitchFamily="66" charset="0"/>
              </a:rPr>
              <a:t>Lucyenne Oliveira</a:t>
            </a:r>
          </a:p>
        </p:txBody>
      </p:sp>
      <p:sp>
        <p:nvSpPr>
          <p:cNvPr id="3" name="Slide Number Placeholder 2">
            <a:extLst>
              <a:ext uri="{FF2B5EF4-FFF2-40B4-BE49-F238E27FC236}">
                <a16:creationId xmlns:a16="http://schemas.microsoft.com/office/drawing/2014/main" id="{426D6187-AB03-B311-EFC7-51BF94439B13}"/>
              </a:ext>
            </a:extLst>
          </p:cNvPr>
          <p:cNvSpPr>
            <a:spLocks noGrp="1"/>
          </p:cNvSpPr>
          <p:nvPr>
            <p:ph type="sldNum" sz="quarter" idx="12"/>
          </p:nvPr>
        </p:nvSpPr>
        <p:spPr/>
        <p:txBody>
          <a:bodyPr/>
          <a:lstStyle/>
          <a:p>
            <a:fld id="{56F2BC89-E170-466D-A0DB-18023A674BD1}" type="slidenum">
              <a:rPr lang="pt-BR" smtClean="0"/>
              <a:t>1</a:t>
            </a:fld>
            <a:endParaRPr lang="pt-BR"/>
          </a:p>
        </p:txBody>
      </p:sp>
    </p:spTree>
    <p:extLst>
      <p:ext uri="{BB962C8B-B14F-4D97-AF65-F5344CB8AC3E}">
        <p14:creationId xmlns:p14="http://schemas.microsoft.com/office/powerpoint/2010/main" val="2554665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B1CFD-75A9-0915-DDBB-E4E81ADBC0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0ECA8-0883-D5C5-BD6B-F88AF0312ADA}"/>
              </a:ext>
            </a:extLst>
          </p:cNvPr>
          <p:cNvSpPr>
            <a:spLocks noGrp="1"/>
          </p:cNvSpPr>
          <p:nvPr>
            <p:ph type="title"/>
          </p:nvPr>
        </p:nvSpPr>
        <p:spPr>
          <a:xfrm>
            <a:off x="964881" y="3177120"/>
            <a:ext cx="8281035" cy="2474384"/>
          </a:xfrm>
        </p:spPr>
        <p:txBody>
          <a:bodyPr>
            <a:noAutofit/>
          </a:bodyPr>
          <a:lstStyle/>
          <a:p>
            <a:r>
              <a:rPr lang="pt-BR" sz="3200" b="1" dirty="0"/>
              <a:t>4.1 Passo a Passo para Testar um Sistema</a:t>
            </a:r>
            <a:br>
              <a:rPr lang="pt-BR" sz="3200" b="1" dirty="0"/>
            </a:br>
            <a:br>
              <a:rPr lang="pt-BR" sz="3200" b="1" dirty="0"/>
            </a:br>
            <a:r>
              <a:rPr lang="pt-BR" sz="3200" b="1" dirty="0"/>
              <a:t>Guia prático para executar um teste manual em um site ou aplicativo simples.</a:t>
            </a:r>
            <a:br>
              <a:rPr lang="pt-BR" sz="3200" b="1" dirty="0"/>
            </a:br>
            <a:br>
              <a:rPr lang="pt-BR" sz="3200" b="1" dirty="0"/>
            </a:br>
            <a:r>
              <a:rPr lang="pt-BR" sz="3200" b="1" dirty="0"/>
              <a:t>4.2 Analisando os Resultados</a:t>
            </a:r>
            <a:br>
              <a:rPr lang="pt-BR" sz="3200" b="1" dirty="0"/>
            </a:br>
            <a:br>
              <a:rPr lang="pt-BR" sz="3200" b="1" dirty="0"/>
            </a:br>
            <a:r>
              <a:rPr lang="pt-BR" sz="3200" b="1" dirty="0"/>
              <a:t>Como documentar os resultados e relatar bugs de maneira eficiente.</a:t>
            </a:r>
            <a:endParaRPr lang="pt-BR" sz="3200" dirty="0"/>
          </a:p>
        </p:txBody>
      </p:sp>
      <p:sp>
        <p:nvSpPr>
          <p:cNvPr id="3" name="Title 1">
            <a:extLst>
              <a:ext uri="{FF2B5EF4-FFF2-40B4-BE49-F238E27FC236}">
                <a16:creationId xmlns:a16="http://schemas.microsoft.com/office/drawing/2014/main" id="{3FF61FFE-5CA6-0478-AE9D-BCF6B9658761}"/>
              </a:ext>
            </a:extLst>
          </p:cNvPr>
          <p:cNvSpPr txBox="1">
            <a:spLocks/>
          </p:cNvSpPr>
          <p:nvPr/>
        </p:nvSpPr>
        <p:spPr>
          <a:xfrm>
            <a:off x="964882" y="0"/>
            <a:ext cx="8281035" cy="2474384"/>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r>
              <a:rPr lang="pt-BR" b="1" dirty="0"/>
              <a:t>Executando Seu Primeiro Teste</a:t>
            </a:r>
            <a:endParaRPr lang="pt-BR" dirty="0"/>
          </a:p>
        </p:txBody>
      </p:sp>
      <p:sp>
        <p:nvSpPr>
          <p:cNvPr id="4" name="Footer Placeholder 3">
            <a:extLst>
              <a:ext uri="{FF2B5EF4-FFF2-40B4-BE49-F238E27FC236}">
                <a16:creationId xmlns:a16="http://schemas.microsoft.com/office/drawing/2014/main" id="{E206DAA5-C449-8D20-F085-B6ACFFA919EE}"/>
              </a:ext>
            </a:extLst>
          </p:cNvPr>
          <p:cNvSpPr>
            <a:spLocks noGrp="1"/>
          </p:cNvSpPr>
          <p:nvPr>
            <p:ph type="ftr" sz="quarter" idx="11"/>
          </p:nvPr>
        </p:nvSpPr>
        <p:spPr/>
        <p:txBody>
          <a:bodyPr/>
          <a:lstStyle/>
          <a:p>
            <a:r>
              <a:rPr lang="pt-BR"/>
              <a:t>FUNDAMENTOS DE TESTES DE SOFTWARE - LUCYENNE OLIVEIRA</a:t>
            </a:r>
          </a:p>
        </p:txBody>
      </p:sp>
      <p:sp>
        <p:nvSpPr>
          <p:cNvPr id="5" name="Slide Number Placeholder 4">
            <a:extLst>
              <a:ext uri="{FF2B5EF4-FFF2-40B4-BE49-F238E27FC236}">
                <a16:creationId xmlns:a16="http://schemas.microsoft.com/office/drawing/2014/main" id="{5C6EEF41-771E-E65A-A31B-C64447556390}"/>
              </a:ext>
            </a:extLst>
          </p:cNvPr>
          <p:cNvSpPr>
            <a:spLocks noGrp="1"/>
          </p:cNvSpPr>
          <p:nvPr>
            <p:ph type="sldNum" sz="quarter" idx="12"/>
          </p:nvPr>
        </p:nvSpPr>
        <p:spPr/>
        <p:txBody>
          <a:bodyPr/>
          <a:lstStyle/>
          <a:p>
            <a:fld id="{56F2BC89-E170-466D-A0DB-18023A674BD1}" type="slidenum">
              <a:rPr lang="pt-BR" smtClean="0"/>
              <a:t>10</a:t>
            </a:fld>
            <a:endParaRPr lang="pt-BR"/>
          </a:p>
        </p:txBody>
      </p:sp>
    </p:spTree>
    <p:extLst>
      <p:ext uri="{BB962C8B-B14F-4D97-AF65-F5344CB8AC3E}">
        <p14:creationId xmlns:p14="http://schemas.microsoft.com/office/powerpoint/2010/main" val="228442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D96B9-59BC-8CBA-A50B-CD3278B0D1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8C494C7-126B-5B7F-DEE0-98EBE3BE7023}"/>
              </a:ext>
            </a:extLst>
          </p:cNvPr>
          <p:cNvSpPr/>
          <p:nvPr/>
        </p:nvSpPr>
        <p:spPr>
          <a:xfrm>
            <a:off x="0" y="0"/>
            <a:ext cx="9601200" cy="12801600"/>
          </a:xfrm>
          <a:prstGeom prst="rect">
            <a:avLst/>
          </a:prstGeom>
          <a:solidFill>
            <a:srgbClr val="8AB1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Box 4">
            <a:extLst>
              <a:ext uri="{FF2B5EF4-FFF2-40B4-BE49-F238E27FC236}">
                <a16:creationId xmlns:a16="http://schemas.microsoft.com/office/drawing/2014/main" id="{9860E294-9474-64C9-A971-F2BC614E32AA}"/>
              </a:ext>
            </a:extLst>
          </p:cNvPr>
          <p:cNvSpPr txBox="1"/>
          <p:nvPr/>
        </p:nvSpPr>
        <p:spPr>
          <a:xfrm>
            <a:off x="1428750" y="6877050"/>
            <a:ext cx="7353300" cy="1107996"/>
          </a:xfrm>
          <a:prstGeom prst="rect">
            <a:avLst/>
          </a:prstGeom>
          <a:noFill/>
        </p:spPr>
        <p:txBody>
          <a:bodyPr wrap="square" rtlCol="0">
            <a:spAutoFit/>
          </a:bodyPr>
          <a:lstStyle/>
          <a:p>
            <a:pPr algn="ctr"/>
            <a:r>
              <a:rPr lang="pt-BR" sz="6600" b="1" dirty="0">
                <a:solidFill>
                  <a:schemeClr val="bg1"/>
                </a:solidFill>
              </a:rPr>
              <a:t>Conclusão</a:t>
            </a:r>
          </a:p>
        </p:txBody>
      </p:sp>
      <p:sp>
        <p:nvSpPr>
          <p:cNvPr id="6" name="TextBox 5">
            <a:extLst>
              <a:ext uri="{FF2B5EF4-FFF2-40B4-BE49-F238E27FC236}">
                <a16:creationId xmlns:a16="http://schemas.microsoft.com/office/drawing/2014/main" id="{B6101404-17A3-39A3-2A86-0DC0FC5D9D09}"/>
              </a:ext>
            </a:extLst>
          </p:cNvPr>
          <p:cNvSpPr txBox="1"/>
          <p:nvPr/>
        </p:nvSpPr>
        <p:spPr>
          <a:xfrm>
            <a:off x="2743200" y="1654805"/>
            <a:ext cx="4724400" cy="4508927"/>
          </a:xfrm>
          <a:prstGeom prst="rect">
            <a:avLst/>
          </a:prstGeom>
          <a:noFill/>
        </p:spPr>
        <p:txBody>
          <a:bodyPr wrap="square" rtlCol="0">
            <a:spAutoFit/>
          </a:bodyPr>
          <a:lstStyle/>
          <a:p>
            <a:r>
              <a:rPr lang="pt-BR" sz="28700" dirty="0">
                <a:solidFill>
                  <a:schemeClr val="bg1"/>
                </a:solidFill>
              </a:rPr>
              <a:t>05</a:t>
            </a:r>
          </a:p>
        </p:txBody>
      </p:sp>
      <p:sp>
        <p:nvSpPr>
          <p:cNvPr id="2" name="Footer Placeholder 1">
            <a:extLst>
              <a:ext uri="{FF2B5EF4-FFF2-40B4-BE49-F238E27FC236}">
                <a16:creationId xmlns:a16="http://schemas.microsoft.com/office/drawing/2014/main" id="{71177D85-13A7-A3ED-BA8C-5CFF5040BC17}"/>
              </a:ext>
            </a:extLst>
          </p:cNvPr>
          <p:cNvSpPr>
            <a:spLocks noGrp="1"/>
          </p:cNvSpPr>
          <p:nvPr>
            <p:ph type="ftr" sz="quarter" idx="11"/>
          </p:nvPr>
        </p:nvSpPr>
        <p:spPr/>
        <p:txBody>
          <a:bodyPr/>
          <a:lstStyle/>
          <a:p>
            <a:r>
              <a:rPr lang="pt-BR"/>
              <a:t>FUNDAMENTOS DE TESTES DE SOFTWARE - LUCYENNE OLIVEIRA</a:t>
            </a:r>
          </a:p>
        </p:txBody>
      </p:sp>
      <p:sp>
        <p:nvSpPr>
          <p:cNvPr id="3" name="Slide Number Placeholder 2">
            <a:extLst>
              <a:ext uri="{FF2B5EF4-FFF2-40B4-BE49-F238E27FC236}">
                <a16:creationId xmlns:a16="http://schemas.microsoft.com/office/drawing/2014/main" id="{DF36BC40-288B-9266-618A-9CEDB4E06EFD}"/>
              </a:ext>
            </a:extLst>
          </p:cNvPr>
          <p:cNvSpPr>
            <a:spLocks noGrp="1"/>
          </p:cNvSpPr>
          <p:nvPr>
            <p:ph type="sldNum" sz="quarter" idx="12"/>
          </p:nvPr>
        </p:nvSpPr>
        <p:spPr/>
        <p:txBody>
          <a:bodyPr/>
          <a:lstStyle/>
          <a:p>
            <a:fld id="{56F2BC89-E170-466D-A0DB-18023A674BD1}" type="slidenum">
              <a:rPr lang="pt-BR" smtClean="0"/>
              <a:t>11</a:t>
            </a:fld>
            <a:endParaRPr lang="pt-BR"/>
          </a:p>
        </p:txBody>
      </p:sp>
    </p:spTree>
    <p:extLst>
      <p:ext uri="{BB962C8B-B14F-4D97-AF65-F5344CB8AC3E}">
        <p14:creationId xmlns:p14="http://schemas.microsoft.com/office/powerpoint/2010/main" val="73552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D56D-A67E-5225-8D00-43DB85ED8992}"/>
              </a:ext>
            </a:extLst>
          </p:cNvPr>
          <p:cNvSpPr>
            <a:spLocks noGrp="1"/>
          </p:cNvSpPr>
          <p:nvPr>
            <p:ph type="title"/>
          </p:nvPr>
        </p:nvSpPr>
        <p:spPr/>
        <p:txBody>
          <a:bodyPr/>
          <a:lstStyle/>
          <a:p>
            <a:r>
              <a:rPr lang="pt-BR" b="1" dirty="0"/>
              <a:t>Conclusão</a:t>
            </a:r>
            <a:br>
              <a:rPr lang="pt-BR" b="1" dirty="0"/>
            </a:br>
            <a:endParaRPr lang="pt-BR" dirty="0"/>
          </a:p>
        </p:txBody>
      </p:sp>
      <p:sp>
        <p:nvSpPr>
          <p:cNvPr id="4" name="TextBox 3">
            <a:extLst>
              <a:ext uri="{FF2B5EF4-FFF2-40B4-BE49-F238E27FC236}">
                <a16:creationId xmlns:a16="http://schemas.microsoft.com/office/drawing/2014/main" id="{DF5012C9-1E9F-7242-3FF5-540AB115268C}"/>
              </a:ext>
            </a:extLst>
          </p:cNvPr>
          <p:cNvSpPr txBox="1"/>
          <p:nvPr/>
        </p:nvSpPr>
        <p:spPr>
          <a:xfrm>
            <a:off x="660082" y="2152650"/>
            <a:ext cx="8083868" cy="6986528"/>
          </a:xfrm>
          <a:prstGeom prst="rect">
            <a:avLst/>
          </a:prstGeom>
          <a:noFill/>
        </p:spPr>
        <p:txBody>
          <a:bodyPr wrap="square">
            <a:spAutoFit/>
          </a:bodyPr>
          <a:lstStyle/>
          <a:p>
            <a:pPr algn="just"/>
            <a:r>
              <a:rPr lang="pt-BR" sz="3200" dirty="0"/>
              <a:t>Os testes de software são uma etapa essencial no desenvolvimento de sistemas de qualidade. Ao longo deste eBook, você aprendeu o que são testes, os diferentes tipos existentes, como escrever casos de teste e, finalmente, como executar seu primeiro teste. Essa é apenas a primeira etapa da sua jornada na área de qualidade de software. Com prática e aprendizado contínuo, você poderá se aprofundar ainda mais e se tornar um testador de software experiente.</a:t>
            </a:r>
          </a:p>
          <a:p>
            <a:pPr algn="just"/>
            <a:r>
              <a:rPr lang="pt-BR" sz="3200" dirty="0"/>
              <a:t>Agora é a sua vez: coloque o conhecimento em prática e comece a testar!</a:t>
            </a:r>
          </a:p>
        </p:txBody>
      </p:sp>
      <p:sp>
        <p:nvSpPr>
          <p:cNvPr id="3" name="Footer Placeholder 2">
            <a:extLst>
              <a:ext uri="{FF2B5EF4-FFF2-40B4-BE49-F238E27FC236}">
                <a16:creationId xmlns:a16="http://schemas.microsoft.com/office/drawing/2014/main" id="{2A07C2FF-6FE2-554D-87EB-04FE48D3FE19}"/>
              </a:ext>
            </a:extLst>
          </p:cNvPr>
          <p:cNvSpPr>
            <a:spLocks noGrp="1"/>
          </p:cNvSpPr>
          <p:nvPr>
            <p:ph type="ftr" sz="quarter" idx="11"/>
          </p:nvPr>
        </p:nvSpPr>
        <p:spPr/>
        <p:txBody>
          <a:bodyPr/>
          <a:lstStyle/>
          <a:p>
            <a:r>
              <a:rPr lang="pt-BR"/>
              <a:t>FUNDAMENTOS DE TESTES DE SOFTWARE - LUCYENNE OLIVEIRA</a:t>
            </a:r>
          </a:p>
        </p:txBody>
      </p:sp>
      <p:sp>
        <p:nvSpPr>
          <p:cNvPr id="5" name="Slide Number Placeholder 4">
            <a:extLst>
              <a:ext uri="{FF2B5EF4-FFF2-40B4-BE49-F238E27FC236}">
                <a16:creationId xmlns:a16="http://schemas.microsoft.com/office/drawing/2014/main" id="{13267A6B-F8FF-6330-6721-BE11491CF9E8}"/>
              </a:ext>
            </a:extLst>
          </p:cNvPr>
          <p:cNvSpPr>
            <a:spLocks noGrp="1"/>
          </p:cNvSpPr>
          <p:nvPr>
            <p:ph type="sldNum" sz="quarter" idx="12"/>
          </p:nvPr>
        </p:nvSpPr>
        <p:spPr/>
        <p:txBody>
          <a:bodyPr/>
          <a:lstStyle/>
          <a:p>
            <a:fld id="{56F2BC89-E170-466D-A0DB-18023A674BD1}" type="slidenum">
              <a:rPr lang="pt-BR" smtClean="0"/>
              <a:t>12</a:t>
            </a:fld>
            <a:endParaRPr lang="pt-BR"/>
          </a:p>
        </p:txBody>
      </p:sp>
    </p:spTree>
    <p:extLst>
      <p:ext uri="{BB962C8B-B14F-4D97-AF65-F5344CB8AC3E}">
        <p14:creationId xmlns:p14="http://schemas.microsoft.com/office/powerpoint/2010/main" val="234934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C756-9A79-30EB-5928-E26F717FA9A0}"/>
              </a:ext>
            </a:extLst>
          </p:cNvPr>
          <p:cNvSpPr>
            <a:spLocks noGrp="1"/>
          </p:cNvSpPr>
          <p:nvPr>
            <p:ph type="title"/>
          </p:nvPr>
        </p:nvSpPr>
        <p:spPr/>
        <p:txBody>
          <a:bodyPr>
            <a:normAutofit fontScale="90000"/>
          </a:bodyPr>
          <a:lstStyle/>
          <a:p>
            <a:pPr algn="ctr"/>
            <a:r>
              <a:rPr lang="pt-BR" sz="4400" b="1" dirty="0"/>
              <a:t>Fundamentos dos Testes de Software: Do Zero ao Primeiro Teste</a:t>
            </a:r>
            <a:br>
              <a:rPr lang="pt-BR" b="1" dirty="0"/>
            </a:br>
            <a:endParaRPr lang="pt-BR" dirty="0"/>
          </a:p>
        </p:txBody>
      </p:sp>
      <p:sp>
        <p:nvSpPr>
          <p:cNvPr id="3" name="Title 1">
            <a:extLst>
              <a:ext uri="{FF2B5EF4-FFF2-40B4-BE49-F238E27FC236}">
                <a16:creationId xmlns:a16="http://schemas.microsoft.com/office/drawing/2014/main" id="{F813B238-4189-23B4-4D93-E746F50AD7C2}"/>
              </a:ext>
            </a:extLst>
          </p:cNvPr>
          <p:cNvSpPr txBox="1">
            <a:spLocks/>
          </p:cNvSpPr>
          <p:nvPr/>
        </p:nvSpPr>
        <p:spPr>
          <a:xfrm>
            <a:off x="660082" y="2281770"/>
            <a:ext cx="8281035" cy="2023530"/>
          </a:xfrm>
          <a:prstGeom prst="rect">
            <a:avLst/>
          </a:prstGeom>
        </p:spPr>
        <p:txBody>
          <a:bodyPr vert="horz" lIns="91440" tIns="45720" rIns="91440" bIns="45720" rtlCol="0" anchor="ctr">
            <a:normAutofit fontScale="97500"/>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r>
              <a:rPr lang="pt-BR" sz="3700" b="1" dirty="0"/>
              <a:t>Introdução</a:t>
            </a:r>
          </a:p>
          <a:p>
            <a:br>
              <a:rPr lang="pt-BR" b="1" dirty="0"/>
            </a:br>
            <a:endParaRPr lang="pt-BR" dirty="0"/>
          </a:p>
        </p:txBody>
      </p:sp>
      <p:sp>
        <p:nvSpPr>
          <p:cNvPr id="4" name="TextBox 3">
            <a:extLst>
              <a:ext uri="{FF2B5EF4-FFF2-40B4-BE49-F238E27FC236}">
                <a16:creationId xmlns:a16="http://schemas.microsoft.com/office/drawing/2014/main" id="{6A8AB0DF-CBFF-2D22-F966-B79D645D8211}"/>
              </a:ext>
            </a:extLst>
          </p:cNvPr>
          <p:cNvSpPr txBox="1"/>
          <p:nvPr/>
        </p:nvSpPr>
        <p:spPr>
          <a:xfrm>
            <a:off x="660082" y="3163732"/>
            <a:ext cx="8281035" cy="8956298"/>
          </a:xfrm>
          <a:prstGeom prst="rect">
            <a:avLst/>
          </a:prstGeom>
          <a:noFill/>
        </p:spPr>
        <p:txBody>
          <a:bodyPr wrap="square" rtlCol="0">
            <a:spAutoFit/>
          </a:bodyPr>
          <a:lstStyle/>
          <a:p>
            <a:pPr algn="just"/>
            <a:r>
              <a:rPr lang="pt-BR" sz="2400" dirty="0"/>
              <a:t>No mundo da tecnologia, a qualidade de um software é um fator decisivo para seu sucesso. Imagine utilizar um aplicativo bancário que apresenta falhas ao processar transações ou um site de compras onde o botão de pagamento simplesmente não funciona. Esses problemas podem gerar prejuízos financeiros, perda de credibilidade e até impactos legais. Para evitar esse tipo de situação, entra em cena uma etapa essencial do desenvolvimento de software: os testes.</a:t>
            </a:r>
          </a:p>
          <a:p>
            <a:pPr algn="just"/>
            <a:r>
              <a:rPr lang="pt-BR" sz="2400" dirty="0"/>
              <a:t>Os testes de software são processos sistemáticos que garantem que um sistema funcione conforme o esperado e atenda aos requisitos estabelecidos. Eles ajudam a identificar erros, melhorar a segurança, garantir uma boa experiência do usuário e reduzir custos com manutenções futuras. Em um mercado cada vez mais competitivo, a qualidade do software é um diferencial importante, e os testes desempenham um papel fundamental nessa garantia.</a:t>
            </a:r>
          </a:p>
          <a:p>
            <a:pPr algn="just"/>
            <a:r>
              <a:rPr lang="pt-BR" sz="2400" dirty="0"/>
              <a:t>Este eBook foi criado para você que deseja iniciar sua jornada na área de testes de software, mas não sabe por onde começar. Aqui, vamos explorar os conceitos fundamentais, os diferentes tipos de testes, as ferramentas utilizadas e, principalmente, como você pode executar seu primeiro teste de software.</a:t>
            </a:r>
          </a:p>
          <a:p>
            <a:pPr algn="just"/>
            <a:r>
              <a:rPr lang="pt-BR" sz="2400" dirty="0"/>
              <a:t>Vamos começar?</a:t>
            </a:r>
          </a:p>
          <a:p>
            <a:endParaRPr lang="pt-BR" sz="2400" dirty="0"/>
          </a:p>
        </p:txBody>
      </p:sp>
      <p:sp>
        <p:nvSpPr>
          <p:cNvPr id="5" name="Footer Placeholder 4">
            <a:extLst>
              <a:ext uri="{FF2B5EF4-FFF2-40B4-BE49-F238E27FC236}">
                <a16:creationId xmlns:a16="http://schemas.microsoft.com/office/drawing/2014/main" id="{C5F25EFD-5C48-1F7F-7F35-E4D8A4911B47}"/>
              </a:ext>
            </a:extLst>
          </p:cNvPr>
          <p:cNvSpPr>
            <a:spLocks noGrp="1"/>
          </p:cNvSpPr>
          <p:nvPr>
            <p:ph type="ftr" sz="quarter" idx="11"/>
          </p:nvPr>
        </p:nvSpPr>
        <p:spPr/>
        <p:txBody>
          <a:bodyPr/>
          <a:lstStyle/>
          <a:p>
            <a:r>
              <a:rPr lang="pt-BR"/>
              <a:t>FUNDAMENTOS DE TESTES DE SOFTWARE - LUCYENNE OLIVEIRA</a:t>
            </a:r>
          </a:p>
        </p:txBody>
      </p:sp>
      <p:sp>
        <p:nvSpPr>
          <p:cNvPr id="6" name="Slide Number Placeholder 5">
            <a:extLst>
              <a:ext uri="{FF2B5EF4-FFF2-40B4-BE49-F238E27FC236}">
                <a16:creationId xmlns:a16="http://schemas.microsoft.com/office/drawing/2014/main" id="{CB16B807-A365-7300-A58A-DE1957BA87A3}"/>
              </a:ext>
            </a:extLst>
          </p:cNvPr>
          <p:cNvSpPr>
            <a:spLocks noGrp="1"/>
          </p:cNvSpPr>
          <p:nvPr>
            <p:ph type="sldNum" sz="quarter" idx="12"/>
          </p:nvPr>
        </p:nvSpPr>
        <p:spPr/>
        <p:txBody>
          <a:bodyPr/>
          <a:lstStyle/>
          <a:p>
            <a:fld id="{56F2BC89-E170-466D-A0DB-18023A674BD1}" type="slidenum">
              <a:rPr lang="pt-BR" smtClean="0"/>
              <a:t>2</a:t>
            </a:fld>
            <a:endParaRPr lang="pt-BR"/>
          </a:p>
        </p:txBody>
      </p:sp>
    </p:spTree>
    <p:extLst>
      <p:ext uri="{BB962C8B-B14F-4D97-AF65-F5344CB8AC3E}">
        <p14:creationId xmlns:p14="http://schemas.microsoft.com/office/powerpoint/2010/main" val="244833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9A5D83-D5C7-96F8-E695-8E5B10D0D6F3}"/>
              </a:ext>
            </a:extLst>
          </p:cNvPr>
          <p:cNvSpPr/>
          <p:nvPr/>
        </p:nvSpPr>
        <p:spPr>
          <a:xfrm>
            <a:off x="0" y="0"/>
            <a:ext cx="9601200" cy="12801600"/>
          </a:xfrm>
          <a:prstGeom prst="rect">
            <a:avLst/>
          </a:prstGeom>
          <a:solidFill>
            <a:srgbClr val="8AB1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Box 4">
            <a:extLst>
              <a:ext uri="{FF2B5EF4-FFF2-40B4-BE49-F238E27FC236}">
                <a16:creationId xmlns:a16="http://schemas.microsoft.com/office/drawing/2014/main" id="{D5C6466E-9BF5-400B-7795-652230E6E83F}"/>
              </a:ext>
            </a:extLst>
          </p:cNvPr>
          <p:cNvSpPr txBox="1"/>
          <p:nvPr/>
        </p:nvSpPr>
        <p:spPr>
          <a:xfrm>
            <a:off x="1428750" y="6877050"/>
            <a:ext cx="7353300" cy="2123658"/>
          </a:xfrm>
          <a:prstGeom prst="rect">
            <a:avLst/>
          </a:prstGeom>
          <a:noFill/>
        </p:spPr>
        <p:txBody>
          <a:bodyPr wrap="square" rtlCol="0">
            <a:spAutoFit/>
          </a:bodyPr>
          <a:lstStyle/>
          <a:p>
            <a:pPr algn="ctr"/>
            <a:r>
              <a:rPr lang="pt-BR" sz="6600" b="1" dirty="0">
                <a:solidFill>
                  <a:schemeClr val="bg1"/>
                </a:solidFill>
              </a:rPr>
              <a:t>O Que São Testes de Software?</a:t>
            </a:r>
          </a:p>
        </p:txBody>
      </p:sp>
      <p:sp>
        <p:nvSpPr>
          <p:cNvPr id="6" name="TextBox 5">
            <a:extLst>
              <a:ext uri="{FF2B5EF4-FFF2-40B4-BE49-F238E27FC236}">
                <a16:creationId xmlns:a16="http://schemas.microsoft.com/office/drawing/2014/main" id="{7C2E19E0-FFDF-8A2E-D372-F71D3B6525D8}"/>
              </a:ext>
            </a:extLst>
          </p:cNvPr>
          <p:cNvSpPr txBox="1"/>
          <p:nvPr/>
        </p:nvSpPr>
        <p:spPr>
          <a:xfrm>
            <a:off x="2743200" y="1654805"/>
            <a:ext cx="4724400" cy="4508927"/>
          </a:xfrm>
          <a:prstGeom prst="rect">
            <a:avLst/>
          </a:prstGeom>
          <a:noFill/>
        </p:spPr>
        <p:txBody>
          <a:bodyPr wrap="square" rtlCol="0">
            <a:spAutoFit/>
          </a:bodyPr>
          <a:lstStyle/>
          <a:p>
            <a:r>
              <a:rPr lang="pt-BR" sz="28700" dirty="0">
                <a:solidFill>
                  <a:schemeClr val="bg1"/>
                </a:solidFill>
              </a:rPr>
              <a:t>01</a:t>
            </a:r>
          </a:p>
        </p:txBody>
      </p:sp>
      <p:sp>
        <p:nvSpPr>
          <p:cNvPr id="2" name="Footer Placeholder 1">
            <a:extLst>
              <a:ext uri="{FF2B5EF4-FFF2-40B4-BE49-F238E27FC236}">
                <a16:creationId xmlns:a16="http://schemas.microsoft.com/office/drawing/2014/main" id="{0A9F6274-C27F-6669-6C19-B3A7251FBF46}"/>
              </a:ext>
            </a:extLst>
          </p:cNvPr>
          <p:cNvSpPr>
            <a:spLocks noGrp="1"/>
          </p:cNvSpPr>
          <p:nvPr>
            <p:ph type="ftr" sz="quarter" idx="11"/>
          </p:nvPr>
        </p:nvSpPr>
        <p:spPr/>
        <p:txBody>
          <a:bodyPr/>
          <a:lstStyle/>
          <a:p>
            <a:r>
              <a:rPr lang="pt-BR"/>
              <a:t>FUNDAMENTOS DE TESTES DE SOFTWARE - LUCYENNE OLIVEIRA</a:t>
            </a:r>
          </a:p>
        </p:txBody>
      </p:sp>
      <p:sp>
        <p:nvSpPr>
          <p:cNvPr id="3" name="Slide Number Placeholder 2">
            <a:extLst>
              <a:ext uri="{FF2B5EF4-FFF2-40B4-BE49-F238E27FC236}">
                <a16:creationId xmlns:a16="http://schemas.microsoft.com/office/drawing/2014/main" id="{1945974C-1A55-3831-04EF-BC4003159A1F}"/>
              </a:ext>
            </a:extLst>
          </p:cNvPr>
          <p:cNvSpPr>
            <a:spLocks noGrp="1"/>
          </p:cNvSpPr>
          <p:nvPr>
            <p:ph type="sldNum" sz="quarter" idx="12"/>
          </p:nvPr>
        </p:nvSpPr>
        <p:spPr/>
        <p:txBody>
          <a:bodyPr/>
          <a:lstStyle/>
          <a:p>
            <a:fld id="{56F2BC89-E170-466D-A0DB-18023A674BD1}" type="slidenum">
              <a:rPr lang="pt-BR" smtClean="0"/>
              <a:t>3</a:t>
            </a:fld>
            <a:endParaRPr lang="pt-BR"/>
          </a:p>
        </p:txBody>
      </p:sp>
    </p:spTree>
    <p:extLst>
      <p:ext uri="{BB962C8B-B14F-4D97-AF65-F5344CB8AC3E}">
        <p14:creationId xmlns:p14="http://schemas.microsoft.com/office/powerpoint/2010/main" val="120154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F31B-376C-1FEB-2F72-5C5679435DB7}"/>
              </a:ext>
            </a:extLst>
          </p:cNvPr>
          <p:cNvSpPr>
            <a:spLocks noGrp="1"/>
          </p:cNvSpPr>
          <p:nvPr>
            <p:ph type="title"/>
          </p:nvPr>
        </p:nvSpPr>
        <p:spPr>
          <a:xfrm>
            <a:off x="964882" y="5386920"/>
            <a:ext cx="8281035" cy="2474384"/>
          </a:xfrm>
        </p:spPr>
        <p:txBody>
          <a:bodyPr>
            <a:noAutofit/>
          </a:bodyPr>
          <a:lstStyle/>
          <a:p>
            <a:r>
              <a:rPr lang="pt-BR" sz="3200" b="1" dirty="0"/>
              <a:t>1.1 Definição e Objetivo dos Testes de software:</a:t>
            </a:r>
            <a:br>
              <a:rPr lang="pt-BR" sz="3200" b="1" dirty="0"/>
            </a:br>
            <a:r>
              <a:rPr lang="pt-BR" sz="3200" b="1" dirty="0"/>
              <a:t> são atividades realizadas para verificar se um programa atende às expectativas definidas em seu desenvolvimento. O principal objetivo dos testes é encontrar defeitos e garantir a qualidade do software antes que ele seja entregue aos usuários finais.</a:t>
            </a:r>
            <a:br>
              <a:rPr lang="pt-BR" sz="3200" b="1" dirty="0"/>
            </a:br>
            <a:br>
              <a:rPr lang="pt-BR" sz="3200" b="1" dirty="0"/>
            </a:br>
            <a:r>
              <a:rPr lang="pt-BR" sz="3200" b="1" dirty="0"/>
              <a:t>1.2 Benefícios dos Testes:</a:t>
            </a:r>
            <a:br>
              <a:rPr lang="pt-BR" sz="3200" b="1" dirty="0"/>
            </a:br>
            <a:r>
              <a:rPr lang="pt-BR" sz="3200" b="1" dirty="0"/>
              <a:t>Identificação de erros: </a:t>
            </a:r>
            <a:br>
              <a:rPr lang="pt-BR" sz="3200" b="1" dirty="0"/>
            </a:br>
            <a:r>
              <a:rPr lang="pt-BR" sz="3200" b="1" dirty="0"/>
              <a:t>Evita que problemas cheguem ao usuário final.</a:t>
            </a:r>
            <a:br>
              <a:rPr lang="pt-BR" sz="3200" b="1" dirty="0"/>
            </a:br>
            <a:br>
              <a:rPr lang="pt-BR" sz="3200" b="1" dirty="0"/>
            </a:br>
            <a:r>
              <a:rPr lang="pt-BR" sz="3200" b="1" dirty="0"/>
              <a:t>Melhoria da segurança: Protege dados sensíveis contravulnerabilidades.</a:t>
            </a:r>
            <a:br>
              <a:rPr lang="pt-BR" sz="3200" b="1" dirty="0"/>
            </a:br>
            <a:br>
              <a:rPr lang="pt-BR" sz="3200" b="1" dirty="0"/>
            </a:br>
            <a:r>
              <a:rPr lang="pt-BR" sz="3200" b="1" dirty="0"/>
              <a:t>Aprimoramento da experiência do usuário: Garante que a aplicação funcione corretamente.</a:t>
            </a:r>
            <a:br>
              <a:rPr lang="pt-BR" sz="3200" b="1" dirty="0"/>
            </a:br>
            <a:br>
              <a:rPr lang="pt-BR" sz="3200" b="1" dirty="0"/>
            </a:br>
            <a:r>
              <a:rPr lang="pt-BR" sz="3200" b="1" dirty="0"/>
              <a:t>Redução de custos: Corrigir erros durante o desenvolvimento é muito mais barato do que após o lançamento do software.</a:t>
            </a:r>
            <a:endParaRPr lang="pt-BR" sz="3200" dirty="0"/>
          </a:p>
        </p:txBody>
      </p:sp>
      <p:sp>
        <p:nvSpPr>
          <p:cNvPr id="3" name="Title 1">
            <a:extLst>
              <a:ext uri="{FF2B5EF4-FFF2-40B4-BE49-F238E27FC236}">
                <a16:creationId xmlns:a16="http://schemas.microsoft.com/office/drawing/2014/main" id="{1F7C331B-2754-2559-D9EB-3898F98F0DFC}"/>
              </a:ext>
            </a:extLst>
          </p:cNvPr>
          <p:cNvSpPr txBox="1">
            <a:spLocks/>
          </p:cNvSpPr>
          <p:nvPr/>
        </p:nvSpPr>
        <p:spPr>
          <a:xfrm>
            <a:off x="964882" y="0"/>
            <a:ext cx="8281035" cy="2474384"/>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r>
              <a:rPr lang="pt-BR" b="1" dirty="0"/>
              <a:t>O Que São Testes de Software?</a:t>
            </a:r>
            <a:br>
              <a:rPr lang="pt-BR" b="1" dirty="0"/>
            </a:br>
            <a:endParaRPr lang="pt-BR" dirty="0"/>
          </a:p>
        </p:txBody>
      </p:sp>
      <p:sp>
        <p:nvSpPr>
          <p:cNvPr id="4" name="Footer Placeholder 3">
            <a:extLst>
              <a:ext uri="{FF2B5EF4-FFF2-40B4-BE49-F238E27FC236}">
                <a16:creationId xmlns:a16="http://schemas.microsoft.com/office/drawing/2014/main" id="{93E62418-F076-C954-4AC4-8EC07597CBB4}"/>
              </a:ext>
            </a:extLst>
          </p:cNvPr>
          <p:cNvSpPr>
            <a:spLocks noGrp="1"/>
          </p:cNvSpPr>
          <p:nvPr>
            <p:ph type="ftr" sz="quarter" idx="11"/>
          </p:nvPr>
        </p:nvSpPr>
        <p:spPr/>
        <p:txBody>
          <a:bodyPr/>
          <a:lstStyle/>
          <a:p>
            <a:r>
              <a:rPr lang="pt-BR"/>
              <a:t>FUNDAMENTOS DE TESTES DE SOFTWARE - LUCYENNE OLIVEIRA</a:t>
            </a:r>
          </a:p>
        </p:txBody>
      </p:sp>
      <p:sp>
        <p:nvSpPr>
          <p:cNvPr id="5" name="Slide Number Placeholder 4">
            <a:extLst>
              <a:ext uri="{FF2B5EF4-FFF2-40B4-BE49-F238E27FC236}">
                <a16:creationId xmlns:a16="http://schemas.microsoft.com/office/drawing/2014/main" id="{7C25AD8B-E139-8163-C0BC-C7EB97172CF8}"/>
              </a:ext>
            </a:extLst>
          </p:cNvPr>
          <p:cNvSpPr>
            <a:spLocks noGrp="1"/>
          </p:cNvSpPr>
          <p:nvPr>
            <p:ph type="sldNum" sz="quarter" idx="12"/>
          </p:nvPr>
        </p:nvSpPr>
        <p:spPr/>
        <p:txBody>
          <a:bodyPr/>
          <a:lstStyle/>
          <a:p>
            <a:fld id="{56F2BC89-E170-466D-A0DB-18023A674BD1}" type="slidenum">
              <a:rPr lang="pt-BR" smtClean="0"/>
              <a:t>4</a:t>
            </a:fld>
            <a:endParaRPr lang="pt-BR"/>
          </a:p>
        </p:txBody>
      </p:sp>
    </p:spTree>
    <p:extLst>
      <p:ext uri="{BB962C8B-B14F-4D97-AF65-F5344CB8AC3E}">
        <p14:creationId xmlns:p14="http://schemas.microsoft.com/office/powerpoint/2010/main" val="356779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C8F29-052F-EE47-E3C1-6D5C95C93F4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4C0F070-A14D-0FC9-EC4B-AADF91B2D0DD}"/>
              </a:ext>
            </a:extLst>
          </p:cNvPr>
          <p:cNvSpPr/>
          <p:nvPr/>
        </p:nvSpPr>
        <p:spPr>
          <a:xfrm>
            <a:off x="0" y="0"/>
            <a:ext cx="9601200" cy="12801600"/>
          </a:xfrm>
          <a:prstGeom prst="rect">
            <a:avLst/>
          </a:prstGeom>
          <a:solidFill>
            <a:srgbClr val="8AB1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Box 4">
            <a:extLst>
              <a:ext uri="{FF2B5EF4-FFF2-40B4-BE49-F238E27FC236}">
                <a16:creationId xmlns:a16="http://schemas.microsoft.com/office/drawing/2014/main" id="{8D1FD171-DB37-2891-88D1-51010BE47456}"/>
              </a:ext>
            </a:extLst>
          </p:cNvPr>
          <p:cNvSpPr txBox="1"/>
          <p:nvPr/>
        </p:nvSpPr>
        <p:spPr>
          <a:xfrm>
            <a:off x="1428750" y="6877050"/>
            <a:ext cx="7353300" cy="2123658"/>
          </a:xfrm>
          <a:prstGeom prst="rect">
            <a:avLst/>
          </a:prstGeom>
          <a:noFill/>
        </p:spPr>
        <p:txBody>
          <a:bodyPr wrap="square" rtlCol="0">
            <a:spAutoFit/>
          </a:bodyPr>
          <a:lstStyle/>
          <a:p>
            <a:pPr algn="ctr"/>
            <a:r>
              <a:rPr lang="es-ES" sz="6600" b="1" dirty="0">
                <a:solidFill>
                  <a:schemeClr val="bg1"/>
                </a:solidFill>
              </a:rPr>
              <a:t>Tipos de Testes de Software</a:t>
            </a:r>
            <a:endParaRPr lang="pt-BR" sz="6600" b="1" dirty="0">
              <a:solidFill>
                <a:schemeClr val="bg1"/>
              </a:solidFill>
            </a:endParaRPr>
          </a:p>
        </p:txBody>
      </p:sp>
      <p:sp>
        <p:nvSpPr>
          <p:cNvPr id="6" name="TextBox 5">
            <a:extLst>
              <a:ext uri="{FF2B5EF4-FFF2-40B4-BE49-F238E27FC236}">
                <a16:creationId xmlns:a16="http://schemas.microsoft.com/office/drawing/2014/main" id="{6A86C09B-A239-2FFB-068B-D1A26B78231A}"/>
              </a:ext>
            </a:extLst>
          </p:cNvPr>
          <p:cNvSpPr txBox="1"/>
          <p:nvPr/>
        </p:nvSpPr>
        <p:spPr>
          <a:xfrm>
            <a:off x="2743200" y="1654805"/>
            <a:ext cx="4724400" cy="4508927"/>
          </a:xfrm>
          <a:prstGeom prst="rect">
            <a:avLst/>
          </a:prstGeom>
          <a:noFill/>
        </p:spPr>
        <p:txBody>
          <a:bodyPr wrap="square" rtlCol="0">
            <a:spAutoFit/>
          </a:bodyPr>
          <a:lstStyle/>
          <a:p>
            <a:r>
              <a:rPr lang="pt-BR" sz="28700" dirty="0">
                <a:solidFill>
                  <a:schemeClr val="bg1"/>
                </a:solidFill>
              </a:rPr>
              <a:t>02</a:t>
            </a:r>
          </a:p>
        </p:txBody>
      </p:sp>
      <p:sp>
        <p:nvSpPr>
          <p:cNvPr id="2" name="Footer Placeholder 1">
            <a:extLst>
              <a:ext uri="{FF2B5EF4-FFF2-40B4-BE49-F238E27FC236}">
                <a16:creationId xmlns:a16="http://schemas.microsoft.com/office/drawing/2014/main" id="{0A8DF5FD-BFBA-AD57-285D-770538818AE7}"/>
              </a:ext>
            </a:extLst>
          </p:cNvPr>
          <p:cNvSpPr>
            <a:spLocks noGrp="1"/>
          </p:cNvSpPr>
          <p:nvPr>
            <p:ph type="ftr" sz="quarter" idx="11"/>
          </p:nvPr>
        </p:nvSpPr>
        <p:spPr/>
        <p:txBody>
          <a:bodyPr/>
          <a:lstStyle/>
          <a:p>
            <a:r>
              <a:rPr lang="pt-BR"/>
              <a:t>FUNDAMENTOS DE TESTES DE SOFTWARE - LUCYENNE OLIVEIRA</a:t>
            </a:r>
          </a:p>
        </p:txBody>
      </p:sp>
      <p:sp>
        <p:nvSpPr>
          <p:cNvPr id="3" name="Slide Number Placeholder 2">
            <a:extLst>
              <a:ext uri="{FF2B5EF4-FFF2-40B4-BE49-F238E27FC236}">
                <a16:creationId xmlns:a16="http://schemas.microsoft.com/office/drawing/2014/main" id="{E40FAEDC-D10C-1BB9-DC0C-539241444A87}"/>
              </a:ext>
            </a:extLst>
          </p:cNvPr>
          <p:cNvSpPr>
            <a:spLocks noGrp="1"/>
          </p:cNvSpPr>
          <p:nvPr>
            <p:ph type="sldNum" sz="quarter" idx="12"/>
          </p:nvPr>
        </p:nvSpPr>
        <p:spPr/>
        <p:txBody>
          <a:bodyPr/>
          <a:lstStyle/>
          <a:p>
            <a:fld id="{56F2BC89-E170-466D-A0DB-18023A674BD1}" type="slidenum">
              <a:rPr lang="pt-BR" smtClean="0"/>
              <a:t>5</a:t>
            </a:fld>
            <a:endParaRPr lang="pt-BR"/>
          </a:p>
        </p:txBody>
      </p:sp>
    </p:spTree>
    <p:extLst>
      <p:ext uri="{BB962C8B-B14F-4D97-AF65-F5344CB8AC3E}">
        <p14:creationId xmlns:p14="http://schemas.microsoft.com/office/powerpoint/2010/main" val="194098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EB164-A03B-5872-963D-805803B434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032F4C-296D-AB07-2130-BC133AA83144}"/>
              </a:ext>
            </a:extLst>
          </p:cNvPr>
          <p:cNvSpPr>
            <a:spLocks noGrp="1"/>
          </p:cNvSpPr>
          <p:nvPr>
            <p:ph type="title"/>
          </p:nvPr>
        </p:nvSpPr>
        <p:spPr>
          <a:xfrm>
            <a:off x="964882" y="3748620"/>
            <a:ext cx="8281035" cy="2474384"/>
          </a:xfrm>
        </p:spPr>
        <p:txBody>
          <a:bodyPr>
            <a:noAutofit/>
          </a:bodyPr>
          <a:lstStyle/>
          <a:p>
            <a:r>
              <a:rPr lang="pt-BR" sz="3200" b="1" dirty="0"/>
              <a:t>2.1 Testes Manuais vs. Testes Automatizados</a:t>
            </a:r>
            <a:br>
              <a:rPr lang="pt-BR" sz="3200" b="1" dirty="0"/>
            </a:br>
            <a:r>
              <a:rPr lang="pt-BR" sz="3200" b="1" dirty="0"/>
              <a:t>Explicação sobre as diferenças entre testes manuais e testes automatizados, suas vantagens e desvantagens.</a:t>
            </a:r>
            <a:br>
              <a:rPr lang="pt-BR" sz="3200" b="1" dirty="0"/>
            </a:br>
            <a:br>
              <a:rPr lang="pt-BR" sz="3200" b="1" dirty="0"/>
            </a:br>
            <a:r>
              <a:rPr lang="pt-BR" sz="3200" b="1" dirty="0"/>
              <a:t>2.2 Testes Funcionais e Não Funcionais</a:t>
            </a:r>
            <a:br>
              <a:rPr lang="pt-BR" sz="3200" b="1" dirty="0"/>
            </a:br>
            <a:br>
              <a:rPr lang="pt-BR" sz="3200" b="1" dirty="0"/>
            </a:br>
            <a:r>
              <a:rPr lang="pt-BR" sz="3200" b="1" dirty="0"/>
              <a:t>Breve descrição dos principais tipos de testes e suas aplicações:</a:t>
            </a:r>
            <a:br>
              <a:rPr lang="pt-BR" sz="3200" b="1" dirty="0"/>
            </a:br>
            <a:r>
              <a:rPr lang="pt-BR" sz="3200" b="1" dirty="0"/>
              <a:t>Testes de Unidade</a:t>
            </a:r>
            <a:br>
              <a:rPr lang="pt-BR" sz="3200" b="1" dirty="0"/>
            </a:br>
            <a:r>
              <a:rPr lang="pt-BR" sz="3200" b="1" dirty="0"/>
              <a:t>Testes de Integração</a:t>
            </a:r>
            <a:br>
              <a:rPr lang="pt-BR" sz="3200" b="1" dirty="0"/>
            </a:br>
            <a:r>
              <a:rPr lang="pt-BR" sz="3200" b="1" dirty="0"/>
              <a:t>Testes de Sistema</a:t>
            </a:r>
            <a:br>
              <a:rPr lang="pt-BR" sz="3200" b="1" dirty="0"/>
            </a:br>
            <a:r>
              <a:rPr lang="pt-BR" sz="3200" b="1" dirty="0"/>
              <a:t>Testes de Aceitação</a:t>
            </a:r>
            <a:br>
              <a:rPr lang="pt-BR" sz="3200" b="1" dirty="0"/>
            </a:br>
            <a:r>
              <a:rPr lang="pt-BR" sz="3200" b="1" dirty="0"/>
              <a:t>Testes de Performance</a:t>
            </a:r>
            <a:br>
              <a:rPr lang="pt-BR" sz="3200" b="1" dirty="0"/>
            </a:br>
            <a:r>
              <a:rPr lang="pt-BR" sz="3200" b="1" dirty="0"/>
              <a:t>Testes de Segurança</a:t>
            </a:r>
            <a:endParaRPr lang="pt-BR" sz="3200" dirty="0"/>
          </a:p>
        </p:txBody>
      </p:sp>
      <p:sp>
        <p:nvSpPr>
          <p:cNvPr id="3" name="Title 1">
            <a:extLst>
              <a:ext uri="{FF2B5EF4-FFF2-40B4-BE49-F238E27FC236}">
                <a16:creationId xmlns:a16="http://schemas.microsoft.com/office/drawing/2014/main" id="{9BE2A410-FDA5-1A97-8323-03E745365636}"/>
              </a:ext>
            </a:extLst>
          </p:cNvPr>
          <p:cNvSpPr txBox="1">
            <a:spLocks/>
          </p:cNvSpPr>
          <p:nvPr/>
        </p:nvSpPr>
        <p:spPr>
          <a:xfrm>
            <a:off x="964882" y="-457200"/>
            <a:ext cx="8281035" cy="2474384"/>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r>
              <a:rPr lang="es-ES" b="1" dirty="0"/>
              <a:t>Tipos de Testes de Software</a:t>
            </a:r>
            <a:endParaRPr lang="pt-BR" dirty="0"/>
          </a:p>
        </p:txBody>
      </p:sp>
      <p:sp>
        <p:nvSpPr>
          <p:cNvPr id="4" name="Footer Placeholder 3">
            <a:extLst>
              <a:ext uri="{FF2B5EF4-FFF2-40B4-BE49-F238E27FC236}">
                <a16:creationId xmlns:a16="http://schemas.microsoft.com/office/drawing/2014/main" id="{91901BAD-3A63-C667-CA3D-0538BE939C39}"/>
              </a:ext>
            </a:extLst>
          </p:cNvPr>
          <p:cNvSpPr>
            <a:spLocks noGrp="1"/>
          </p:cNvSpPr>
          <p:nvPr>
            <p:ph type="ftr" sz="quarter" idx="11"/>
          </p:nvPr>
        </p:nvSpPr>
        <p:spPr/>
        <p:txBody>
          <a:bodyPr/>
          <a:lstStyle/>
          <a:p>
            <a:r>
              <a:rPr lang="pt-BR"/>
              <a:t>FUNDAMENTOS DE TESTES DE SOFTWARE - LUCYENNE OLIVEIRA</a:t>
            </a:r>
          </a:p>
        </p:txBody>
      </p:sp>
      <p:sp>
        <p:nvSpPr>
          <p:cNvPr id="5" name="Slide Number Placeholder 4">
            <a:extLst>
              <a:ext uri="{FF2B5EF4-FFF2-40B4-BE49-F238E27FC236}">
                <a16:creationId xmlns:a16="http://schemas.microsoft.com/office/drawing/2014/main" id="{B8E4C9D2-43A3-079B-07B7-96F7C4E57576}"/>
              </a:ext>
            </a:extLst>
          </p:cNvPr>
          <p:cNvSpPr>
            <a:spLocks noGrp="1"/>
          </p:cNvSpPr>
          <p:nvPr>
            <p:ph type="sldNum" sz="quarter" idx="12"/>
          </p:nvPr>
        </p:nvSpPr>
        <p:spPr/>
        <p:txBody>
          <a:bodyPr/>
          <a:lstStyle/>
          <a:p>
            <a:fld id="{56F2BC89-E170-466D-A0DB-18023A674BD1}" type="slidenum">
              <a:rPr lang="pt-BR" smtClean="0"/>
              <a:t>6</a:t>
            </a:fld>
            <a:endParaRPr lang="pt-BR"/>
          </a:p>
        </p:txBody>
      </p:sp>
    </p:spTree>
    <p:extLst>
      <p:ext uri="{BB962C8B-B14F-4D97-AF65-F5344CB8AC3E}">
        <p14:creationId xmlns:p14="http://schemas.microsoft.com/office/powerpoint/2010/main" val="335628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4C38D-B10F-7B85-4ED3-B80036093E7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66B05B9-659B-09C6-4A5E-FE8C1189A5A7}"/>
              </a:ext>
            </a:extLst>
          </p:cNvPr>
          <p:cNvSpPr/>
          <p:nvPr/>
        </p:nvSpPr>
        <p:spPr>
          <a:xfrm>
            <a:off x="0" y="0"/>
            <a:ext cx="9601200" cy="12801600"/>
          </a:xfrm>
          <a:prstGeom prst="rect">
            <a:avLst/>
          </a:prstGeom>
          <a:solidFill>
            <a:srgbClr val="8AB1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Box 4">
            <a:extLst>
              <a:ext uri="{FF2B5EF4-FFF2-40B4-BE49-F238E27FC236}">
                <a16:creationId xmlns:a16="http://schemas.microsoft.com/office/drawing/2014/main" id="{C3F0CFFB-0891-868A-E055-AABC2AAB27B3}"/>
              </a:ext>
            </a:extLst>
          </p:cNvPr>
          <p:cNvSpPr txBox="1"/>
          <p:nvPr/>
        </p:nvSpPr>
        <p:spPr>
          <a:xfrm>
            <a:off x="1428750" y="6877050"/>
            <a:ext cx="7353300" cy="3139321"/>
          </a:xfrm>
          <a:prstGeom prst="rect">
            <a:avLst/>
          </a:prstGeom>
          <a:noFill/>
        </p:spPr>
        <p:txBody>
          <a:bodyPr wrap="square" rtlCol="0">
            <a:spAutoFit/>
          </a:bodyPr>
          <a:lstStyle/>
          <a:p>
            <a:pPr algn="ctr"/>
            <a:r>
              <a:rPr lang="pt-BR" sz="6600" b="1" dirty="0">
                <a:solidFill>
                  <a:schemeClr val="bg1"/>
                </a:solidFill>
              </a:rPr>
              <a:t>Como Escrever Seu Primeiro Caso de Teste</a:t>
            </a:r>
          </a:p>
        </p:txBody>
      </p:sp>
      <p:sp>
        <p:nvSpPr>
          <p:cNvPr id="6" name="TextBox 5">
            <a:extLst>
              <a:ext uri="{FF2B5EF4-FFF2-40B4-BE49-F238E27FC236}">
                <a16:creationId xmlns:a16="http://schemas.microsoft.com/office/drawing/2014/main" id="{74820F3B-22D2-3C4D-98F4-89153D2FAD7F}"/>
              </a:ext>
            </a:extLst>
          </p:cNvPr>
          <p:cNvSpPr txBox="1"/>
          <p:nvPr/>
        </p:nvSpPr>
        <p:spPr>
          <a:xfrm>
            <a:off x="2743200" y="1654805"/>
            <a:ext cx="4724400" cy="4508927"/>
          </a:xfrm>
          <a:prstGeom prst="rect">
            <a:avLst/>
          </a:prstGeom>
          <a:noFill/>
        </p:spPr>
        <p:txBody>
          <a:bodyPr wrap="square" rtlCol="0">
            <a:spAutoFit/>
          </a:bodyPr>
          <a:lstStyle/>
          <a:p>
            <a:r>
              <a:rPr lang="pt-BR" sz="28700" dirty="0">
                <a:solidFill>
                  <a:schemeClr val="bg1"/>
                </a:solidFill>
              </a:rPr>
              <a:t>03</a:t>
            </a:r>
          </a:p>
        </p:txBody>
      </p:sp>
      <p:sp>
        <p:nvSpPr>
          <p:cNvPr id="2" name="Footer Placeholder 1">
            <a:extLst>
              <a:ext uri="{FF2B5EF4-FFF2-40B4-BE49-F238E27FC236}">
                <a16:creationId xmlns:a16="http://schemas.microsoft.com/office/drawing/2014/main" id="{66FCF1B0-10CE-171D-95E6-67B78A0C15AF}"/>
              </a:ext>
            </a:extLst>
          </p:cNvPr>
          <p:cNvSpPr>
            <a:spLocks noGrp="1"/>
          </p:cNvSpPr>
          <p:nvPr>
            <p:ph type="ftr" sz="quarter" idx="11"/>
          </p:nvPr>
        </p:nvSpPr>
        <p:spPr/>
        <p:txBody>
          <a:bodyPr/>
          <a:lstStyle/>
          <a:p>
            <a:r>
              <a:rPr lang="pt-BR"/>
              <a:t>FUNDAMENTOS DE TESTES DE SOFTWARE - LUCYENNE OLIVEIRA</a:t>
            </a:r>
          </a:p>
        </p:txBody>
      </p:sp>
      <p:sp>
        <p:nvSpPr>
          <p:cNvPr id="3" name="Slide Number Placeholder 2">
            <a:extLst>
              <a:ext uri="{FF2B5EF4-FFF2-40B4-BE49-F238E27FC236}">
                <a16:creationId xmlns:a16="http://schemas.microsoft.com/office/drawing/2014/main" id="{16B6760F-19C7-DCF0-AE0E-BAE08F1EB3B6}"/>
              </a:ext>
            </a:extLst>
          </p:cNvPr>
          <p:cNvSpPr>
            <a:spLocks noGrp="1"/>
          </p:cNvSpPr>
          <p:nvPr>
            <p:ph type="sldNum" sz="quarter" idx="12"/>
          </p:nvPr>
        </p:nvSpPr>
        <p:spPr/>
        <p:txBody>
          <a:bodyPr/>
          <a:lstStyle/>
          <a:p>
            <a:fld id="{56F2BC89-E170-466D-A0DB-18023A674BD1}" type="slidenum">
              <a:rPr lang="pt-BR" smtClean="0"/>
              <a:t>7</a:t>
            </a:fld>
            <a:endParaRPr lang="pt-BR"/>
          </a:p>
        </p:txBody>
      </p:sp>
    </p:spTree>
    <p:extLst>
      <p:ext uri="{BB962C8B-B14F-4D97-AF65-F5344CB8AC3E}">
        <p14:creationId xmlns:p14="http://schemas.microsoft.com/office/powerpoint/2010/main" val="412899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96B9E-E61E-DE68-402A-A5006CD3C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40159D-41CF-CFE2-F81E-2976213B738B}"/>
              </a:ext>
            </a:extLst>
          </p:cNvPr>
          <p:cNvSpPr>
            <a:spLocks noGrp="1"/>
          </p:cNvSpPr>
          <p:nvPr>
            <p:ph type="title"/>
          </p:nvPr>
        </p:nvSpPr>
        <p:spPr>
          <a:xfrm>
            <a:off x="964881" y="4434420"/>
            <a:ext cx="8281035" cy="2474384"/>
          </a:xfrm>
        </p:spPr>
        <p:txBody>
          <a:bodyPr>
            <a:noAutofit/>
          </a:bodyPr>
          <a:lstStyle/>
          <a:p>
            <a:r>
              <a:rPr lang="pt-BR" sz="3200" b="1" dirty="0"/>
              <a:t>3.1 Estrutura Básica de um Caso de Teste</a:t>
            </a:r>
            <a:br>
              <a:rPr lang="pt-BR" sz="3200" b="1" dirty="0"/>
            </a:br>
            <a:br>
              <a:rPr lang="pt-BR" sz="3200" b="1" dirty="0"/>
            </a:br>
            <a:r>
              <a:rPr lang="pt-BR" sz="3200" b="1" dirty="0"/>
              <a:t>Passo a passo para escrever um caso de teste simples, incluindo:</a:t>
            </a:r>
            <a:br>
              <a:rPr lang="pt-BR" sz="3200" b="1" dirty="0"/>
            </a:br>
            <a:r>
              <a:rPr lang="pt-BR" sz="3200" b="1" dirty="0"/>
              <a:t>ID do caso de teste</a:t>
            </a:r>
            <a:br>
              <a:rPr lang="pt-BR" sz="3200" b="1" dirty="0"/>
            </a:br>
            <a:r>
              <a:rPr lang="pt-BR" sz="3200" b="1" dirty="0"/>
              <a:t>DescriçãoPassos a serem seguidos</a:t>
            </a:r>
            <a:br>
              <a:rPr lang="pt-BR" sz="3200" b="1" dirty="0"/>
            </a:br>
            <a:r>
              <a:rPr lang="pt-BR" sz="3200" b="1" dirty="0"/>
              <a:t>Resultado esperado</a:t>
            </a:r>
            <a:br>
              <a:rPr lang="pt-BR" sz="3200" b="1" dirty="0"/>
            </a:br>
            <a:r>
              <a:rPr lang="pt-BR" sz="3200" b="1" dirty="0"/>
              <a:t>Resultado obtido</a:t>
            </a:r>
            <a:br>
              <a:rPr lang="pt-BR" sz="3200" b="1" dirty="0"/>
            </a:br>
            <a:br>
              <a:rPr lang="pt-BR" sz="3200" b="1" dirty="0"/>
            </a:br>
            <a:r>
              <a:rPr lang="pt-BR" sz="3200" b="1" dirty="0"/>
              <a:t>3.2 Ferramentas para Testes Iniciais</a:t>
            </a:r>
            <a:br>
              <a:rPr lang="pt-BR" sz="3200" b="1" dirty="0"/>
            </a:br>
            <a:r>
              <a:rPr lang="pt-BR" sz="3200" b="1" dirty="0"/>
              <a:t>Breve apresentação de ferramentas gratuitas que podem ser usadas para testes manuais e automatizados, como:</a:t>
            </a:r>
            <a:br>
              <a:rPr lang="pt-BR" sz="3200" b="1" dirty="0"/>
            </a:br>
            <a:r>
              <a:rPr lang="pt-BR" sz="3200" b="1" dirty="0"/>
              <a:t>TestLink (gestão de casos de teste)</a:t>
            </a:r>
            <a:br>
              <a:rPr lang="pt-BR" sz="3200" b="1" dirty="0"/>
            </a:br>
            <a:r>
              <a:rPr lang="pt-BR" sz="3200" b="1" dirty="0"/>
              <a:t>Selenium (testes automatizados para web)</a:t>
            </a:r>
            <a:br>
              <a:rPr lang="pt-BR" sz="3200" b="1" dirty="0"/>
            </a:br>
            <a:r>
              <a:rPr lang="pt-BR" sz="3200" b="1" dirty="0"/>
              <a:t>Postman (testes de API)</a:t>
            </a:r>
            <a:endParaRPr lang="pt-BR" sz="3200" dirty="0"/>
          </a:p>
        </p:txBody>
      </p:sp>
      <p:sp>
        <p:nvSpPr>
          <p:cNvPr id="3" name="Title 1">
            <a:extLst>
              <a:ext uri="{FF2B5EF4-FFF2-40B4-BE49-F238E27FC236}">
                <a16:creationId xmlns:a16="http://schemas.microsoft.com/office/drawing/2014/main" id="{05584886-9B57-78F4-4BA1-0432CC2493E4}"/>
              </a:ext>
            </a:extLst>
          </p:cNvPr>
          <p:cNvSpPr txBox="1">
            <a:spLocks/>
          </p:cNvSpPr>
          <p:nvPr/>
        </p:nvSpPr>
        <p:spPr>
          <a:xfrm>
            <a:off x="964882" y="-361950"/>
            <a:ext cx="8281035" cy="2474384"/>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r>
              <a:rPr lang="pt-BR" b="1" dirty="0"/>
              <a:t>Como Escrever Seu Primeiro Caso de Teste</a:t>
            </a:r>
            <a:endParaRPr lang="pt-BR" dirty="0"/>
          </a:p>
        </p:txBody>
      </p:sp>
      <p:sp>
        <p:nvSpPr>
          <p:cNvPr id="4" name="Footer Placeholder 3">
            <a:extLst>
              <a:ext uri="{FF2B5EF4-FFF2-40B4-BE49-F238E27FC236}">
                <a16:creationId xmlns:a16="http://schemas.microsoft.com/office/drawing/2014/main" id="{A2FEBC96-A676-3DE4-1112-2854B0987F3D}"/>
              </a:ext>
            </a:extLst>
          </p:cNvPr>
          <p:cNvSpPr>
            <a:spLocks noGrp="1"/>
          </p:cNvSpPr>
          <p:nvPr>
            <p:ph type="ftr" sz="quarter" idx="11"/>
          </p:nvPr>
        </p:nvSpPr>
        <p:spPr/>
        <p:txBody>
          <a:bodyPr/>
          <a:lstStyle/>
          <a:p>
            <a:r>
              <a:rPr lang="pt-BR"/>
              <a:t>FUNDAMENTOS DE TESTES DE SOFTWARE - LUCYENNE OLIVEIRA</a:t>
            </a:r>
          </a:p>
        </p:txBody>
      </p:sp>
      <p:sp>
        <p:nvSpPr>
          <p:cNvPr id="5" name="Slide Number Placeholder 4">
            <a:extLst>
              <a:ext uri="{FF2B5EF4-FFF2-40B4-BE49-F238E27FC236}">
                <a16:creationId xmlns:a16="http://schemas.microsoft.com/office/drawing/2014/main" id="{E5EE6994-6B6B-6C50-4FF6-046BC40A8A04}"/>
              </a:ext>
            </a:extLst>
          </p:cNvPr>
          <p:cNvSpPr>
            <a:spLocks noGrp="1"/>
          </p:cNvSpPr>
          <p:nvPr>
            <p:ph type="sldNum" sz="quarter" idx="12"/>
          </p:nvPr>
        </p:nvSpPr>
        <p:spPr/>
        <p:txBody>
          <a:bodyPr/>
          <a:lstStyle/>
          <a:p>
            <a:fld id="{56F2BC89-E170-466D-A0DB-18023A674BD1}" type="slidenum">
              <a:rPr lang="pt-BR" smtClean="0"/>
              <a:t>8</a:t>
            </a:fld>
            <a:endParaRPr lang="pt-BR"/>
          </a:p>
        </p:txBody>
      </p:sp>
    </p:spTree>
    <p:extLst>
      <p:ext uri="{BB962C8B-B14F-4D97-AF65-F5344CB8AC3E}">
        <p14:creationId xmlns:p14="http://schemas.microsoft.com/office/powerpoint/2010/main" val="317997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E2FCE-BDF1-E2EC-4320-6D0BB0F1B8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A454CE-7BFD-E7B9-985B-61F71233CB94}"/>
              </a:ext>
            </a:extLst>
          </p:cNvPr>
          <p:cNvSpPr/>
          <p:nvPr/>
        </p:nvSpPr>
        <p:spPr>
          <a:xfrm>
            <a:off x="0" y="0"/>
            <a:ext cx="9601200" cy="12801600"/>
          </a:xfrm>
          <a:prstGeom prst="rect">
            <a:avLst/>
          </a:prstGeom>
          <a:solidFill>
            <a:srgbClr val="8AB1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Box 4">
            <a:extLst>
              <a:ext uri="{FF2B5EF4-FFF2-40B4-BE49-F238E27FC236}">
                <a16:creationId xmlns:a16="http://schemas.microsoft.com/office/drawing/2014/main" id="{BECF6673-0672-91EB-8EA8-053045946BDA}"/>
              </a:ext>
            </a:extLst>
          </p:cNvPr>
          <p:cNvSpPr txBox="1"/>
          <p:nvPr/>
        </p:nvSpPr>
        <p:spPr>
          <a:xfrm>
            <a:off x="1428750" y="6877050"/>
            <a:ext cx="7353300" cy="2123658"/>
          </a:xfrm>
          <a:prstGeom prst="rect">
            <a:avLst/>
          </a:prstGeom>
          <a:noFill/>
        </p:spPr>
        <p:txBody>
          <a:bodyPr wrap="square" rtlCol="0">
            <a:spAutoFit/>
          </a:bodyPr>
          <a:lstStyle/>
          <a:p>
            <a:pPr algn="ctr"/>
            <a:r>
              <a:rPr lang="pt-BR" sz="6600" b="1" dirty="0">
                <a:solidFill>
                  <a:schemeClr val="bg1"/>
                </a:solidFill>
              </a:rPr>
              <a:t>Executando Seu Primeiro Teste</a:t>
            </a:r>
          </a:p>
        </p:txBody>
      </p:sp>
      <p:sp>
        <p:nvSpPr>
          <p:cNvPr id="6" name="TextBox 5">
            <a:extLst>
              <a:ext uri="{FF2B5EF4-FFF2-40B4-BE49-F238E27FC236}">
                <a16:creationId xmlns:a16="http://schemas.microsoft.com/office/drawing/2014/main" id="{B73700F1-3C45-0A78-4131-FEF20061C626}"/>
              </a:ext>
            </a:extLst>
          </p:cNvPr>
          <p:cNvSpPr txBox="1"/>
          <p:nvPr/>
        </p:nvSpPr>
        <p:spPr>
          <a:xfrm>
            <a:off x="2743200" y="1654805"/>
            <a:ext cx="4724400" cy="4508927"/>
          </a:xfrm>
          <a:prstGeom prst="rect">
            <a:avLst/>
          </a:prstGeom>
          <a:noFill/>
        </p:spPr>
        <p:txBody>
          <a:bodyPr wrap="square" rtlCol="0">
            <a:spAutoFit/>
          </a:bodyPr>
          <a:lstStyle/>
          <a:p>
            <a:r>
              <a:rPr lang="pt-BR" sz="28700" dirty="0">
                <a:solidFill>
                  <a:schemeClr val="bg1"/>
                </a:solidFill>
              </a:rPr>
              <a:t>04</a:t>
            </a:r>
          </a:p>
        </p:txBody>
      </p:sp>
      <p:sp>
        <p:nvSpPr>
          <p:cNvPr id="2" name="Footer Placeholder 1">
            <a:extLst>
              <a:ext uri="{FF2B5EF4-FFF2-40B4-BE49-F238E27FC236}">
                <a16:creationId xmlns:a16="http://schemas.microsoft.com/office/drawing/2014/main" id="{CFF26518-5EAC-97BF-F2D3-6B7EEF78FFA5}"/>
              </a:ext>
            </a:extLst>
          </p:cNvPr>
          <p:cNvSpPr>
            <a:spLocks noGrp="1"/>
          </p:cNvSpPr>
          <p:nvPr>
            <p:ph type="ftr" sz="quarter" idx="11"/>
          </p:nvPr>
        </p:nvSpPr>
        <p:spPr/>
        <p:txBody>
          <a:bodyPr/>
          <a:lstStyle/>
          <a:p>
            <a:r>
              <a:rPr lang="pt-BR"/>
              <a:t>FUNDAMENTOS DE TESTES DE SOFTWARE - LUCYENNE OLIVEIRA</a:t>
            </a:r>
          </a:p>
        </p:txBody>
      </p:sp>
      <p:sp>
        <p:nvSpPr>
          <p:cNvPr id="3" name="Slide Number Placeholder 2">
            <a:extLst>
              <a:ext uri="{FF2B5EF4-FFF2-40B4-BE49-F238E27FC236}">
                <a16:creationId xmlns:a16="http://schemas.microsoft.com/office/drawing/2014/main" id="{2731F8DD-C8CC-B971-F286-03AD0281A936}"/>
              </a:ext>
            </a:extLst>
          </p:cNvPr>
          <p:cNvSpPr>
            <a:spLocks noGrp="1"/>
          </p:cNvSpPr>
          <p:nvPr>
            <p:ph type="sldNum" sz="quarter" idx="12"/>
          </p:nvPr>
        </p:nvSpPr>
        <p:spPr/>
        <p:txBody>
          <a:bodyPr/>
          <a:lstStyle/>
          <a:p>
            <a:fld id="{56F2BC89-E170-466D-A0DB-18023A674BD1}" type="slidenum">
              <a:rPr lang="pt-BR" smtClean="0"/>
              <a:t>9</a:t>
            </a:fld>
            <a:endParaRPr lang="pt-BR"/>
          </a:p>
        </p:txBody>
      </p:sp>
    </p:spTree>
    <p:extLst>
      <p:ext uri="{BB962C8B-B14F-4D97-AF65-F5344CB8AC3E}">
        <p14:creationId xmlns:p14="http://schemas.microsoft.com/office/powerpoint/2010/main" val="137237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205</TotalTime>
  <Words>802</Words>
  <Application>Microsoft Office PowerPoint</Application>
  <PresentationFormat>A3 Paper (297x420 mm)</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Bradley Hand ITC</vt:lpstr>
      <vt:lpstr>Office Theme</vt:lpstr>
      <vt:lpstr>PowerPoint Presentation</vt:lpstr>
      <vt:lpstr>Fundamentos dos Testes de Software: Do Zero ao Primeiro Teste </vt:lpstr>
      <vt:lpstr>PowerPoint Presentation</vt:lpstr>
      <vt:lpstr>1.1 Definição e Objetivo dos Testes de software:  são atividades realizadas para verificar se um programa atende às expectativas definidas em seu desenvolvimento. O principal objetivo dos testes é encontrar defeitos e garantir a qualidade do software antes que ele seja entregue aos usuários finais.  1.2 Benefícios dos Testes: Identificação de erros:  Evita que problemas cheguem ao usuário final.  Melhoria da segurança: Protege dados sensíveis contravulnerabilidades.  Aprimoramento da experiência do usuário: Garante que a aplicação funcione corretamente.  Redução de custos: Corrigir erros durante o desenvolvimento é muito mais barato do que após o lançamento do software.</vt:lpstr>
      <vt:lpstr>PowerPoint Presentation</vt:lpstr>
      <vt:lpstr>2.1 Testes Manuais vs. Testes Automatizados Explicação sobre as diferenças entre testes manuais e testes automatizados, suas vantagens e desvantagens.  2.2 Testes Funcionais e Não Funcionais  Breve descrição dos principais tipos de testes e suas aplicações: Testes de Unidade Testes de Integração Testes de Sistema Testes de Aceitação Testes de Performance Testes de Segurança</vt:lpstr>
      <vt:lpstr>PowerPoint Presentation</vt:lpstr>
      <vt:lpstr>3.1 Estrutura Básica de um Caso de Teste  Passo a passo para escrever um caso de teste simples, incluindo: ID do caso de teste DescriçãoPassos a serem seguidos Resultado esperado Resultado obtido  3.2 Ferramentas para Testes Iniciais Breve apresentação de ferramentas gratuitas que podem ser usadas para testes manuais e automatizados, como: TestLink (gestão de casos de teste) Selenium (testes automatizados para web) Postman (testes de API)</vt:lpstr>
      <vt:lpstr>PowerPoint Presentation</vt:lpstr>
      <vt:lpstr>4.1 Passo a Passo para Testar um Sistema  Guia prático para executar um teste manual em um site ou aplicativo simples.  4.2 Analisando os Resultados  Como documentar os resultados e relatar bugs de maneira eficiente.</vt:lpstr>
      <vt:lpstr>PowerPoint Presentation</vt:lpstr>
      <vt:lpstr>Conclusão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Rebeca Oliveira</dc:creator>
  <cp:lastModifiedBy>Rebeca Oliveira</cp:lastModifiedBy>
  <cp:revision>3</cp:revision>
  <dcterms:created xsi:type="dcterms:W3CDTF">2025-01-30T01:53:34Z</dcterms:created>
  <dcterms:modified xsi:type="dcterms:W3CDTF">2025-01-30T22:57:58Z</dcterms:modified>
</cp:coreProperties>
</file>