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71" r:id="rId4"/>
    <p:sldId id="269" r:id="rId5"/>
    <p:sldId id="270" r:id="rId6"/>
    <p:sldId id="264" r:id="rId7"/>
    <p:sldId id="265" r:id="rId8"/>
    <p:sldId id="266" r:id="rId9"/>
    <p:sldId id="267" r:id="rId10"/>
    <p:sldId id="272" r:id="rId11"/>
    <p:sldId id="273" r:id="rId12"/>
    <p:sldId id="26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75629"/>
  </p:normalViewPr>
  <p:slideViewPr>
    <p:cSldViewPr snapToGrid="0" snapToObjects="1" showGuides="1">
      <p:cViewPr varScale="1">
        <p:scale>
          <a:sx n="70" d="100"/>
          <a:sy n="70" d="100"/>
        </p:scale>
        <p:origin x="9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0ECAF-0B1C-1945-8A06-9FF697E4DFB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11C7-F32A-7C4A-8BC5-7B91D4830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8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 Neue Thin" charset="0"/>
                <a:ea typeface="Helvetica Neue Thin" charset="0"/>
                <a:cs typeface="Helvetica Neue Thin" charset="0"/>
              </a:rPr>
              <a:t>learned about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 Neue Thin" charset="0"/>
                <a:ea typeface="Helvetica Neue Thin" charset="0"/>
                <a:cs typeface="Helvetica Neue Thin" charset="0"/>
              </a:rPr>
              <a:t>- data is messy but</a:t>
            </a:r>
            <a:r>
              <a:rPr lang="en-US" sz="1200" baseline="0" dirty="0" smtClean="0">
                <a:latin typeface="Helvetica Neue Thin" charset="0"/>
                <a:ea typeface="Helvetica Neue Thin" charset="0"/>
                <a:cs typeface="Helvetica Neue Thin" charset="0"/>
              </a:rPr>
              <a:t> makes it more interesting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 Neue Thin" charset="0"/>
                <a:ea typeface="Helvetica Neue Thin" charset="0"/>
                <a:cs typeface="Helvetica Neue Thin" charset="0"/>
              </a:rPr>
              <a:t>learned a lot about myself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Helvetica Neue Thin" charset="0"/>
                <a:ea typeface="Helvetica Neue Thin" charset="0"/>
                <a:cs typeface="Helvetica Neue Thin" charset="0"/>
              </a:rPr>
              <a:t>skeptical (too much) sometimes just need a push over the edge to get analyses done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6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6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7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0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8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1720B-4FE7-614B-BB62-CCAD90861A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8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CB5EA-357C-194B-930C-5CC53190E2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9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CB5EA-357C-194B-930C-5CC53190E2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80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Helvetica Neue UltraLight" charset="0"/>
                <a:ea typeface="Helvetica Neue UltraLight" charset="0"/>
                <a:cs typeface="Helvetica Neue Ultra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latin typeface="Helvetica Neue UltraLight" charset="0"/>
                <a:ea typeface="Helvetica Neue UltraLight" charset="0"/>
                <a:cs typeface="Helvetica Neue Ultra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6BBE-76E6-6349-BFE7-BF633E6ABE7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127-58F9-0B49-AA0E-5D6793424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6BBE-76E6-6349-BFE7-BF633E6ABE7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127-58F9-0B49-AA0E-5D6793424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6BBE-76E6-6349-BFE7-BF633E6ABE7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127-58F9-0B49-AA0E-5D6793424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6BBE-76E6-6349-BFE7-BF633E6ABE7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127-58F9-0B49-AA0E-5D6793424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6BBE-76E6-6349-BFE7-BF633E6ABE7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127-58F9-0B49-AA0E-5D6793424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6BBE-76E6-6349-BFE7-BF633E6ABE7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127-58F9-0B49-AA0E-5D6793424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6BBE-76E6-6349-BFE7-BF633E6ABE7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127-58F9-0B49-AA0E-5D6793424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6BBE-76E6-6349-BFE7-BF633E6ABE7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127-58F9-0B49-AA0E-5D6793424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6BBE-76E6-6349-BFE7-BF633E6ABE7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127-58F9-0B49-AA0E-5D6793424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6BBE-76E6-6349-BFE7-BF633E6ABE7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127-58F9-0B49-AA0E-5D6793424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6BBE-76E6-6349-BFE7-BF633E6ABE7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127-58F9-0B49-AA0E-5D6793424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6BBE-76E6-6349-BFE7-BF633E6ABE7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7127-58F9-0B49-AA0E-5D679342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182" y="1122363"/>
            <a:ext cx="11083636" cy="2133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computational role of motor cortex </a:t>
            </a:r>
            <a:br>
              <a:rPr lang="en-US" sz="4000" dirty="0" smtClean="0"/>
            </a:br>
            <a:r>
              <a:rPr lang="en-US" sz="4000" dirty="0" smtClean="0"/>
              <a:t>in trial-and-error learning</a:t>
            </a:r>
            <a:endParaRPr lang="en-US" sz="4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500" dirty="0" err="1"/>
              <a:t>lucy</a:t>
            </a:r>
            <a:r>
              <a:rPr lang="en-US" sz="2500" dirty="0"/>
              <a:t> </a:t>
            </a:r>
            <a:r>
              <a:rPr lang="en-US" sz="2500" dirty="0" err="1" smtClean="0"/>
              <a:t>lai</a:t>
            </a:r>
            <a:endParaRPr lang="en-US" sz="25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500" dirty="0" smtClean="0"/>
              <a:t>03-25-2019</a:t>
            </a:r>
            <a:endParaRPr lang="en-US" sz="2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500" dirty="0" err="1"/>
              <a:t>o</a:t>
            </a:r>
            <a:r>
              <a:rPr lang="en-US" sz="2500" dirty="0" err="1" smtClean="0"/>
              <a:t>lveczky</a:t>
            </a:r>
            <a:r>
              <a:rPr lang="en-US" sz="2500" dirty="0" smtClean="0"/>
              <a:t> lab meeting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54182" y="3429000"/>
            <a:ext cx="1108363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768731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solidFill>
                  <a:prstClr val="black"/>
                </a:solidFill>
                <a:latin typeface="Helvetica Neue UltraLight" charset="0"/>
                <a:ea typeface="Helvetica Neue UltraLight" charset="0"/>
                <a:cs typeface="Helvetica Neue UltraLight" charset="0"/>
              </a:rPr>
              <a:t>today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role of MC in state discovery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model 1.0: partially observable </a:t>
            </a:r>
            <a:r>
              <a:rPr lang="en-US" sz="2100" dirty="0" err="1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markov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decision processes (POMDPs)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model 2.0: continuous inference over world states 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the role of MC in exploration of action space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latin typeface="Helvetica Neue Thin" charset="0"/>
                <a:ea typeface="Helvetica Neue Thin" charset="0"/>
                <a:cs typeface="Helvetica Neue Thin" charset="0"/>
              </a:rPr>
              <a:t>reward gradients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future directions and summary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learning over reward gradients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 surprise</a:t>
            </a:r>
            <a:r>
              <a:rPr lang="mr-IN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…</a:t>
            </a: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!</a:t>
            </a:r>
            <a:endParaRPr lang="en-US" sz="2100" dirty="0">
              <a:solidFill>
                <a:schemeClr val="bg1">
                  <a:lumMod val="75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54182" y="905256"/>
            <a:ext cx="1108363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768731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solidFill>
                  <a:prstClr val="black"/>
                </a:solidFill>
                <a:latin typeface="Helvetica Neue UltraLight" charset="0"/>
                <a:ea typeface="Helvetica Neue UltraLight" charset="0"/>
                <a:cs typeface="Helvetica Neue UltraLight" charset="0"/>
              </a:rPr>
              <a:t>today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role of MC in state discovery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model 1.0: partially observable </a:t>
            </a:r>
            <a:r>
              <a:rPr lang="en-US" sz="2100" dirty="0" err="1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markov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decision processes (POMDPs)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model 2.0: continuous inference over world states 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role of MC in exploration of action space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reward gradients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future directions and summary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latin typeface="Helvetica Neue Thin" charset="0"/>
                <a:ea typeface="Helvetica Neue Thin" charset="0"/>
                <a:cs typeface="Helvetica Neue Thin" charset="0"/>
              </a:rPr>
              <a:t>learning over reward gradients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 surprise</a:t>
            </a:r>
            <a:r>
              <a:rPr lang="mr-IN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…</a:t>
            </a: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!</a:t>
            </a:r>
            <a:endParaRPr lang="en-US" sz="2100" dirty="0">
              <a:solidFill>
                <a:schemeClr val="bg1">
                  <a:lumMod val="75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54182" y="905256"/>
            <a:ext cx="1108363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768731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solidFill>
                  <a:prstClr val="black"/>
                </a:solidFill>
                <a:latin typeface="Helvetica Neue UltraLight" charset="0"/>
                <a:ea typeface="Helvetica Neue UltraLight" charset="0"/>
                <a:cs typeface="Helvetica Neue UltraLight" charset="0"/>
              </a:rPr>
              <a:t>things I learned and people to thank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things I learned</a:t>
            </a:r>
          </a:p>
          <a:p>
            <a:pPr>
              <a:lnSpc>
                <a:spcPct val="100000"/>
              </a:lnSpc>
            </a:pPr>
            <a:r>
              <a:rPr lang="en-US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data is messy</a:t>
            </a:r>
          </a:p>
          <a:p>
            <a:pPr>
              <a:lnSpc>
                <a:spcPct val="100000"/>
              </a:lnSpc>
            </a:pPr>
            <a:endParaRPr lang="en-US" sz="2500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thank you guys!</a:t>
            </a:r>
          </a:p>
          <a:p>
            <a:pPr>
              <a:lnSpc>
                <a:spcPct val="100000"/>
              </a:lnSpc>
            </a:pPr>
            <a:r>
              <a:rPr lang="en-US" sz="25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bence</a:t>
            </a:r>
            <a:endParaRPr lang="en-US" sz="2500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</a:pPr>
            <a:r>
              <a:rPr lang="en-US" sz="25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gerald</a:t>
            </a:r>
            <a:endParaRPr lang="en-US" sz="2500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</a:pPr>
            <a:endParaRPr lang="en-US" sz="2500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</a:pPr>
            <a:endParaRPr lang="en-US" sz="2500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</a:pPr>
            <a:endParaRPr lang="en-US" sz="25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54182" y="905256"/>
            <a:ext cx="1108363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2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768731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solidFill>
                  <a:prstClr val="black"/>
                </a:solidFill>
                <a:latin typeface="Helvetica Neue UltraLight" charset="0"/>
                <a:ea typeface="Helvetica Neue UltraLight" charset="0"/>
                <a:cs typeface="Helvetica Neue UltraLight" charset="0"/>
              </a:rPr>
              <a:t>today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role of MC in state discovery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model 1.0: partially observable </a:t>
            </a:r>
            <a:r>
              <a:rPr lang="en-US" sz="2100" dirty="0" err="1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markov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decision processes (POMDPs)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model 2.0: continuous inference over world states 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role of MC in exploration of action space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reward gradients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future directions and summary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learning over reward gradients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a surprise</a:t>
            </a:r>
            <a:r>
              <a:rPr lang="mr-IN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…</a:t>
            </a:r>
            <a:r>
              <a:rPr lang="en-US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!</a:t>
            </a:r>
            <a:endParaRPr lang="en-US" sz="21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54182" y="905256"/>
            <a:ext cx="1108363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768731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solidFill>
                  <a:prstClr val="black"/>
                </a:solidFill>
                <a:latin typeface="Helvetica Neue UltraLight" charset="0"/>
                <a:ea typeface="Helvetica Neue UltraLight" charset="0"/>
                <a:cs typeface="Helvetica Neue UltraLight" charset="0"/>
              </a:rPr>
              <a:t>today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the role of MC in state discovery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latin typeface="Helvetica Neue Thin" charset="0"/>
                <a:ea typeface="Helvetica Neue Thin" charset="0"/>
                <a:cs typeface="Helvetica Neue Thin" charset="0"/>
              </a:rPr>
              <a:t>model 1.0: partially observable </a:t>
            </a:r>
            <a:r>
              <a:rPr lang="en-US" sz="21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markov</a:t>
            </a:r>
            <a:r>
              <a:rPr lang="en-US" sz="2100" dirty="0" smtClean="0">
                <a:latin typeface="Helvetica Neue Thin" charset="0"/>
                <a:ea typeface="Helvetica Neue Thin" charset="0"/>
                <a:cs typeface="Helvetica Neue Thin" charset="0"/>
              </a:rPr>
              <a:t> decision processes (POMDPs)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latin typeface="Helvetica Neue Thin" charset="0"/>
                <a:ea typeface="Helvetica Neue Thin" charset="0"/>
                <a:cs typeface="Helvetica Neue Thin" charset="0"/>
              </a:rPr>
              <a:t>model 2.0: continuous inference over world states 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the role of MC in exploration of action space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latin typeface="Helvetica Neue Thin" charset="0"/>
                <a:ea typeface="Helvetica Neue Thin" charset="0"/>
                <a:cs typeface="Helvetica Neue Thin" charset="0"/>
              </a:rPr>
              <a:t>reward gradients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future directions and summary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latin typeface="Helvetica Neue Thin" charset="0"/>
                <a:ea typeface="Helvetica Neue Thin" charset="0"/>
                <a:cs typeface="Helvetica Neue Thin" charset="0"/>
              </a:rPr>
              <a:t>learning over reward gradients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a surprise</a:t>
            </a:r>
            <a:r>
              <a:rPr lang="mr-IN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…</a:t>
            </a:r>
            <a:r>
              <a:rPr lang="en-US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!</a:t>
            </a:r>
            <a:endParaRPr lang="en-US" sz="21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54182" y="905256"/>
            <a:ext cx="1108363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768731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solidFill>
                  <a:prstClr val="black"/>
                </a:solidFill>
                <a:latin typeface="Helvetica Neue UltraLight" charset="0"/>
                <a:ea typeface="Helvetica Neue UltraLight" charset="0"/>
                <a:cs typeface="Helvetica Neue UltraLight" charset="0"/>
              </a:rPr>
              <a:t>today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latin typeface="Helvetica Neue Thin" charset="0"/>
                <a:ea typeface="Helvetica Neue Thin" charset="0"/>
                <a:cs typeface="Helvetica Neue Thin" charset="0"/>
              </a:rPr>
              <a:t>the role of MC in state discovery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latin typeface="Helvetica Neue Thin" charset="0"/>
                <a:ea typeface="Helvetica Neue Thin" charset="0"/>
                <a:cs typeface="Helvetica Neue Thin" charset="0"/>
              </a:rPr>
              <a:t>model 1.0: partially observable </a:t>
            </a:r>
            <a:r>
              <a:rPr lang="en-US" sz="21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markov</a:t>
            </a:r>
            <a:r>
              <a:rPr lang="en-US" sz="2100" dirty="0" smtClean="0">
                <a:latin typeface="Helvetica Neue Thin" charset="0"/>
                <a:ea typeface="Helvetica Neue Thin" charset="0"/>
                <a:cs typeface="Helvetica Neue Thin" charset="0"/>
              </a:rPr>
              <a:t> decision processes (POMDPs)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latin typeface="Helvetica Neue Thin" charset="0"/>
                <a:ea typeface="Helvetica Neue Thin" charset="0"/>
                <a:cs typeface="Helvetica Neue Thin" charset="0"/>
              </a:rPr>
              <a:t>model 2.0: continuous inference over world states 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role of MC in exploration of action space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reward gradients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future directions and summary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learning over reward gradients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 surprise</a:t>
            </a:r>
            <a:r>
              <a:rPr lang="mr-IN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…</a:t>
            </a: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!</a:t>
            </a:r>
            <a:endParaRPr lang="en-US" sz="2100" dirty="0">
              <a:solidFill>
                <a:schemeClr val="bg1">
                  <a:lumMod val="75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54182" y="905256"/>
            <a:ext cx="1108363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768731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solidFill>
                  <a:prstClr val="black"/>
                </a:solidFill>
                <a:latin typeface="Helvetica Neue UltraLight" charset="0"/>
                <a:ea typeface="Helvetica Neue UltraLight" charset="0"/>
                <a:cs typeface="Helvetica Neue UltraLight" charset="0"/>
              </a:rPr>
              <a:t>today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dfsdf</a:t>
            </a:r>
            <a:endParaRPr lang="en-US" sz="21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54182" y="905256"/>
            <a:ext cx="1108363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768731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solidFill>
                  <a:prstClr val="black"/>
                </a:solidFill>
                <a:latin typeface="Helvetica Neue UltraLight" charset="0"/>
                <a:ea typeface="Helvetica Neue UltraLight" charset="0"/>
                <a:cs typeface="Helvetica Neue UltraLight" charset="0"/>
              </a:rPr>
              <a:t>today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5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dfsdf</a:t>
            </a:r>
            <a:endParaRPr lang="en-US" sz="21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54182" y="905256"/>
            <a:ext cx="1108363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137" y="214312"/>
            <a:ext cx="9144000" cy="585788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latin typeface="Helvetica Neue Thin" charset="0"/>
                <a:ea typeface="Helvetica Neue Thin" charset="0"/>
                <a:cs typeface="Helvetica Neue Thin" charset="0"/>
              </a:rPr>
              <a:t>POMDPs for state </a:t>
            </a:r>
            <a:r>
              <a:rPr lang="en-US" sz="3000" smtClean="0">
                <a:latin typeface="Helvetica Neue Thin" charset="0"/>
                <a:ea typeface="Helvetica Neue Thin" charset="0"/>
                <a:cs typeface="Helvetica Neue Thin" charset="0"/>
              </a:rPr>
              <a:t>space inference</a:t>
            </a:r>
            <a:endParaRPr lang="en-US" sz="3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38" y="1014411"/>
            <a:ext cx="8110685" cy="2029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4" y="900113"/>
            <a:ext cx="1257300" cy="233375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600204" y="1885950"/>
            <a:ext cx="663498" cy="1953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8" y="3448741"/>
            <a:ext cx="5800988" cy="3373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885" y="-2587100"/>
            <a:ext cx="4482353" cy="24000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348" y="1500186"/>
            <a:ext cx="1671429" cy="939005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38137" y="3429000"/>
            <a:ext cx="6528828" cy="18956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Components:</a:t>
            </a:r>
          </a:p>
          <a:p>
            <a:pPr marL="457200" indent="-457200" algn="l">
              <a:lnSpc>
                <a:spcPct val="100000"/>
              </a:lnSpc>
              <a:buFont typeface="Courier New" charset="0"/>
              <a:buChar char="o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25 States: IPI and ITI separated into 100ms sub-states</a:t>
            </a:r>
          </a:p>
          <a:p>
            <a:pPr marL="457200" indent="-457200" algn="l">
              <a:lnSpc>
                <a:spcPct val="100000"/>
              </a:lnSpc>
              <a:buFont typeface="Courier New" charset="0"/>
              <a:buChar char="o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2 Actions = {wait, tap}</a:t>
            </a:r>
          </a:p>
          <a:p>
            <a:pPr marL="457200" indent="-457200" algn="l">
              <a:lnSpc>
                <a:spcPct val="100000"/>
              </a:lnSpc>
              <a:buFont typeface="Courier New" charset="0"/>
              <a:buChar char="o"/>
            </a:pP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2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Observations = {null, reward}</a:t>
            </a:r>
          </a:p>
          <a:p>
            <a:pPr marL="457200" indent="-457200" algn="l">
              <a:lnSpc>
                <a:spcPct val="100000"/>
              </a:lnSpc>
              <a:buFont typeface="Courier New" charset="0"/>
              <a:buChar char="o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Transition matrix T(</a:t>
            </a:r>
            <a:r>
              <a:rPr lang="en-US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s,s’,a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) = p(s’|</a:t>
            </a:r>
            <a:r>
              <a:rPr lang="en-US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s,a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)</a:t>
            </a:r>
          </a:p>
          <a:p>
            <a:pPr marL="457200" indent="-457200" algn="l">
              <a:lnSpc>
                <a:spcPct val="100000"/>
              </a:lnSpc>
              <a:buFont typeface="Courier New" charset="0"/>
              <a:buChar char="o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Observation matrix O(s’,</a:t>
            </a:r>
            <a:r>
              <a:rPr lang="en-US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a,o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) = p (</a:t>
            </a:r>
            <a:r>
              <a:rPr lang="en-US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o|s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’,a)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137" y="541168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Assumptions:</a:t>
            </a:r>
          </a:p>
          <a:p>
            <a:pPr marL="342900" lvl="0" indent="-342900">
              <a:buFont typeface="Courier New" charset="0"/>
              <a:buChar char="o"/>
            </a:pPr>
            <a:r>
              <a:rPr lang="en-US" sz="2000" dirty="0">
                <a:solidFill>
                  <a:prstClr val="black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Relevant parameter is time</a:t>
            </a:r>
            <a:r>
              <a:rPr lang="mr-IN" sz="2000" dirty="0">
                <a:solidFill>
                  <a:prstClr val="black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…</a:t>
            </a:r>
            <a:endParaRPr lang="en-US" sz="2000" dirty="0">
              <a:solidFill>
                <a:prstClr val="black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342900" lvl="0" indent="-342900">
              <a:buFont typeface="Courier New" charset="0"/>
              <a:buChar char="o"/>
            </a:pPr>
            <a:r>
              <a:rPr lang="en-US" sz="2000" dirty="0">
                <a:solidFill>
                  <a:prstClr val="black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 and O matrix have already been learned</a:t>
            </a:r>
          </a:p>
          <a:p>
            <a:pPr marL="342900" lvl="0" indent="-342900">
              <a:buFont typeface="Courier New" charset="0"/>
              <a:buChar char="o"/>
            </a:pPr>
            <a:r>
              <a:rPr lang="en-US" sz="2000" dirty="0">
                <a:solidFill>
                  <a:prstClr val="black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Agent learns via actor-critic methods</a:t>
            </a:r>
          </a:p>
        </p:txBody>
      </p:sp>
    </p:spTree>
    <p:extLst>
      <p:ext uri="{BB962C8B-B14F-4D97-AF65-F5344CB8AC3E}">
        <p14:creationId xmlns:p14="http://schemas.microsoft.com/office/powerpoint/2010/main" val="190779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137" y="214312"/>
            <a:ext cx="9144000" cy="585788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ea typeface="Al Tarikh" charset="-78"/>
                <a:cs typeface="Al Tarikh" charset="-78"/>
              </a:rPr>
              <a:t>RL agents with different inferred state spaces</a:t>
            </a:r>
            <a:endParaRPr lang="en-US" sz="3000" dirty="0">
              <a:ea typeface="Al Tarikh" charset="-78"/>
              <a:cs typeface="Al Tarikh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51" y="1237284"/>
            <a:ext cx="5503582" cy="135583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49449" y="789782"/>
            <a:ext cx="267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atin typeface="+mj-lt"/>
                <a:ea typeface="Al Tarikh" charset="-78"/>
                <a:cs typeface="Al Tarikh" charset="-78"/>
              </a:rPr>
              <a:t>Agent 2</a:t>
            </a:r>
            <a:r>
              <a:rPr lang="en-US" u="sng" smtClean="0">
                <a:latin typeface="+mj-lt"/>
                <a:ea typeface="Al Tarikh" charset="-78"/>
                <a:cs typeface="Al Tarikh" charset="-78"/>
              </a:rPr>
              <a:t>: Does not know </a:t>
            </a:r>
            <a:r>
              <a:rPr lang="en-US" u="sng" dirty="0" smtClean="0">
                <a:latin typeface="+mj-lt"/>
                <a:ea typeface="Al Tarikh" charset="-78"/>
                <a:cs typeface="Al Tarikh" charset="-78"/>
              </a:rPr>
              <a:t>ITI</a:t>
            </a:r>
            <a:endParaRPr lang="en-US" u="sng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680" y="3096016"/>
            <a:ext cx="6107152" cy="1800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42" y="3107328"/>
            <a:ext cx="5790307" cy="180332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096000" y="800100"/>
            <a:ext cx="0" cy="5423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58" y="1127282"/>
            <a:ext cx="5916706" cy="148058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088350" y="789782"/>
            <a:ext cx="189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atin typeface="+mj-lt"/>
                <a:ea typeface="Al Tarikh" charset="-78"/>
                <a:cs typeface="Al Tarikh" charset="-78"/>
              </a:rPr>
              <a:t>Agent 1: Knows ITI</a:t>
            </a:r>
            <a:endParaRPr lang="en-US" u="sng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557" y="5244565"/>
            <a:ext cx="2896859" cy="3253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678" y="5537907"/>
            <a:ext cx="3505620" cy="3148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165" y="5843710"/>
            <a:ext cx="3789008" cy="3043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678" y="6137454"/>
            <a:ext cx="3379669" cy="3043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898" y="6424203"/>
            <a:ext cx="3768016" cy="3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137" y="214312"/>
            <a:ext cx="9144000" cy="585788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ea typeface="Al Tarikh" charset="-78"/>
                <a:cs typeface="Al Tarikh" charset="-78"/>
              </a:rPr>
              <a:t>RL agents with different inferred state spaces</a:t>
            </a:r>
            <a:endParaRPr lang="en-US" sz="3000" dirty="0">
              <a:ea typeface="Al Tarikh" charset="-78"/>
              <a:cs typeface="Al Tarikh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51" y="1237284"/>
            <a:ext cx="5503582" cy="13558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8" y="1127282"/>
            <a:ext cx="5916706" cy="14805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88350" y="789782"/>
            <a:ext cx="189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atin typeface="+mj-lt"/>
                <a:ea typeface="Al Tarikh" charset="-78"/>
                <a:cs typeface="Al Tarikh" charset="-78"/>
              </a:rPr>
              <a:t>Agent 1: Knows ITI</a:t>
            </a:r>
            <a:endParaRPr lang="en-US" u="sng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49449" y="789782"/>
            <a:ext cx="267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atin typeface="+mj-lt"/>
                <a:ea typeface="Al Tarikh" charset="-78"/>
                <a:cs typeface="Al Tarikh" charset="-78"/>
              </a:rPr>
              <a:t>Agent 2</a:t>
            </a:r>
            <a:r>
              <a:rPr lang="en-US" u="sng" smtClean="0">
                <a:latin typeface="+mj-lt"/>
                <a:ea typeface="Al Tarikh" charset="-78"/>
                <a:cs typeface="Al Tarikh" charset="-78"/>
              </a:rPr>
              <a:t>: Does not know </a:t>
            </a:r>
            <a:r>
              <a:rPr lang="en-US" u="sng" dirty="0" smtClean="0">
                <a:latin typeface="+mj-lt"/>
                <a:ea typeface="Al Tarikh" charset="-78"/>
                <a:cs typeface="Al Tarikh" charset="-78"/>
              </a:rPr>
              <a:t>ITI</a:t>
            </a:r>
            <a:endParaRPr lang="en-US" u="sng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8" y="2671293"/>
            <a:ext cx="5829322" cy="373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810" y="2671293"/>
            <a:ext cx="6078503" cy="368018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096000" y="800100"/>
            <a:ext cx="0" cy="5423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36722" y="3077737"/>
            <a:ext cx="1" cy="712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02566" y="3380155"/>
            <a:ext cx="1215" cy="507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19899" y="2744347"/>
            <a:ext cx="43364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u="sng" dirty="0" smtClean="0">
                <a:solidFill>
                  <a:schemeClr val="accent4"/>
                </a:solidFill>
                <a:latin typeface="+mj-lt"/>
                <a:ea typeface="Al Tarikh" charset="-78"/>
                <a:cs typeface="Al Tarikh" charset="-78"/>
              </a:rPr>
              <a:t>tap</a:t>
            </a:r>
            <a:endParaRPr lang="en-US" sz="15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42510" y="2993162"/>
            <a:ext cx="9690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u="sng" smtClean="0">
                <a:solidFill>
                  <a:schemeClr val="accent4"/>
                </a:solidFill>
                <a:latin typeface="+mj-lt"/>
                <a:ea typeface="Al Tarikh" charset="-78"/>
                <a:cs typeface="Al Tarikh" charset="-78"/>
              </a:rPr>
              <a:t>tap (early)</a:t>
            </a:r>
            <a:endParaRPr lang="en-US" sz="1500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08" y="6387454"/>
            <a:ext cx="5430644" cy="4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137" y="214312"/>
            <a:ext cx="9144000" cy="585788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ea typeface="Al Tarikh" charset="-78"/>
                <a:cs typeface="Al Tarikh" charset="-78"/>
              </a:rPr>
              <a:t>RL agents with different inferred state spaces</a:t>
            </a:r>
            <a:endParaRPr lang="en-US" sz="3000" dirty="0">
              <a:ea typeface="Al Tarikh" charset="-78"/>
              <a:cs typeface="Al Tarikh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51" y="1237284"/>
            <a:ext cx="5503582" cy="13558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8" y="1127282"/>
            <a:ext cx="5916706" cy="14805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88350" y="789782"/>
            <a:ext cx="189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atin typeface="+mj-lt"/>
                <a:ea typeface="Al Tarikh" charset="-78"/>
                <a:cs typeface="Al Tarikh" charset="-78"/>
              </a:rPr>
              <a:t>Agent 1: Knows ITI</a:t>
            </a:r>
            <a:endParaRPr lang="en-US" u="sng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49449" y="789782"/>
            <a:ext cx="267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atin typeface="+mj-lt"/>
                <a:ea typeface="Al Tarikh" charset="-78"/>
                <a:cs typeface="Al Tarikh" charset="-78"/>
              </a:rPr>
              <a:t>Agent 2</a:t>
            </a:r>
            <a:r>
              <a:rPr lang="en-US" u="sng" smtClean="0">
                <a:latin typeface="+mj-lt"/>
                <a:ea typeface="Al Tarikh" charset="-78"/>
                <a:cs typeface="Al Tarikh" charset="-78"/>
              </a:rPr>
              <a:t>: Does not know </a:t>
            </a:r>
            <a:r>
              <a:rPr lang="en-US" u="sng" dirty="0" smtClean="0">
                <a:latin typeface="+mj-lt"/>
                <a:ea typeface="Al Tarikh" charset="-78"/>
                <a:cs typeface="Al Tarikh" charset="-78"/>
              </a:rPr>
              <a:t>ITI</a:t>
            </a:r>
            <a:endParaRPr lang="en-US" u="sng" dirty="0">
              <a:latin typeface="+mj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800100"/>
            <a:ext cx="0" cy="5423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39" y="2782571"/>
            <a:ext cx="4675771" cy="35870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041" y="2733317"/>
            <a:ext cx="4827722" cy="36855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492" y="2512943"/>
            <a:ext cx="4759629" cy="2103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l="1151"/>
          <a:stretch/>
        </p:blipFill>
        <p:spPr>
          <a:xfrm>
            <a:off x="6701445" y="2506271"/>
            <a:ext cx="4970205" cy="21053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8999" y="6361645"/>
            <a:ext cx="10842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Next steps</a:t>
            </a:r>
            <a:r>
              <a:rPr lang="mr-IN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…</a:t>
            </a: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state discovery process (</a:t>
            </a:r>
            <a:r>
              <a:rPr lang="en-US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iPOMDPs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; </a:t>
            </a:r>
            <a:r>
              <a:rPr lang="en-US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Doshi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-Velez 2009); the sequence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10843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A054248-C640-994F-81F0-6A11DB29C612}" vid="{72069FA0-A1AD-9D4D-A2AD-0B0D80C285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1385</TotalTime>
  <Words>486</Words>
  <Application>Microsoft Macintosh PowerPoint</Application>
  <PresentationFormat>Widescreen</PresentationFormat>
  <Paragraphs>101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 Tarikh</vt:lpstr>
      <vt:lpstr>Calibri</vt:lpstr>
      <vt:lpstr>Calibri Light</vt:lpstr>
      <vt:lpstr>Courier New</vt:lpstr>
      <vt:lpstr>Helvetica Neue Thin</vt:lpstr>
      <vt:lpstr>Helvetica Neue UltraLight</vt:lpstr>
      <vt:lpstr>Arial</vt:lpstr>
      <vt:lpstr>Office Theme</vt:lpstr>
      <vt:lpstr>the computational role of motor cortex  in trial-and-error learning</vt:lpstr>
      <vt:lpstr>today</vt:lpstr>
      <vt:lpstr>today</vt:lpstr>
      <vt:lpstr>today</vt:lpstr>
      <vt:lpstr>today</vt:lpstr>
      <vt:lpstr>POMDPs for state space inference</vt:lpstr>
      <vt:lpstr>RL agents with different inferred state spaces</vt:lpstr>
      <vt:lpstr>RL agents with different inferred state spaces</vt:lpstr>
      <vt:lpstr>RL agents with different inferred state spaces</vt:lpstr>
      <vt:lpstr>today</vt:lpstr>
      <vt:lpstr>today</vt:lpstr>
      <vt:lpstr>things I learned and people to thank</vt:lpstr>
      <vt:lpstr>today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computational role of motor cortex  in trial-and-error learning</dc:title>
  <dc:creator>lucylai.lxl@gmail.com</dc:creator>
  <cp:lastModifiedBy>lucylai.lxl@gmail.com</cp:lastModifiedBy>
  <cp:revision>4</cp:revision>
  <dcterms:created xsi:type="dcterms:W3CDTF">2019-03-19T15:25:47Z</dcterms:created>
  <dcterms:modified xsi:type="dcterms:W3CDTF">2019-03-20T14:31:25Z</dcterms:modified>
</cp:coreProperties>
</file>