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475" r:id="rId3"/>
    <p:sldId id="467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4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6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1878B-8558-8B4C-B55F-D273FB7697AA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37302-D71F-B444-8881-F9BB49DEE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53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point: emerges as a mathematically optimal solution to trade-off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4.</a:t>
            </a:r>
            <a:r>
              <a:rPr lang="en-US" b="1" baseline="0" dirty="0"/>
              <a:t> </a:t>
            </a:r>
            <a:r>
              <a:rPr lang="en-US" b="1" dirty="0"/>
              <a:t>introduce reward-complexity framework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policy as one where actions depend on detailed knowledge of the state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representation. In contrast, a simple policy does not require a lengthy state representation, meaning that an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agent’s actions do not depend on or require knowledge of environmental states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Agents </a:t>
            </a:r>
            <a:r>
              <a:rPr lang="en-US" sz="1200" i="1" dirty="0">
                <a:latin typeface="Helvetica" charset="0"/>
                <a:ea typeface="Helvetica" charset="0"/>
                <a:cs typeface="Helvetica" charset="0"/>
              </a:rPr>
              <a:t>pay a higher cost for more complicated policies</a:t>
            </a: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, so simple policies are desired.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emerges as a </a:t>
            </a:r>
            <a:r>
              <a:rPr lang="en-US" sz="1200" i="1" dirty="0">
                <a:latin typeface="Helvetica" charset="0"/>
                <a:ea typeface="Helvetica" charset="0"/>
                <a:cs typeface="Helvetica" charset="0"/>
              </a:rPr>
              <a:t>mathematically optimal solution </a:t>
            </a: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to this “reward-complexity trade-off”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uniform over actions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slower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11C7-F32A-7C4A-8BC5-7B91D4830A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07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point: emerges as a mathematically optimal solution to trade-off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4.</a:t>
            </a:r>
            <a:r>
              <a:rPr lang="en-US" b="1" baseline="0" dirty="0"/>
              <a:t> </a:t>
            </a:r>
            <a:r>
              <a:rPr lang="en-US" b="1" dirty="0"/>
              <a:t>introduce reward-complexity framework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policy as one where actions depend on detailed knowledge of the state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representation. In contrast, a simple policy does not require a lengthy state representation, meaning that an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agent’s actions do not depend on or require knowledge of environmental states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Agents </a:t>
            </a:r>
            <a:r>
              <a:rPr lang="en-US" sz="1200" i="1" dirty="0">
                <a:latin typeface="Helvetica" charset="0"/>
                <a:ea typeface="Helvetica" charset="0"/>
                <a:cs typeface="Helvetica" charset="0"/>
              </a:rPr>
              <a:t>pay a higher cost for more complicated policies</a:t>
            </a: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, so simple policies are desired.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emerges as a </a:t>
            </a:r>
            <a:r>
              <a:rPr lang="en-US" sz="1200" i="1" dirty="0">
                <a:latin typeface="Helvetica" charset="0"/>
                <a:ea typeface="Helvetica" charset="0"/>
                <a:cs typeface="Helvetica" charset="0"/>
              </a:rPr>
              <a:t>mathematically optimal solution </a:t>
            </a: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to this “reward-complexity trade-off”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uniform over actions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slower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11C7-F32A-7C4A-8BC5-7B91D4830A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11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point: emerges as a mathematically optimal solution to trade-off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4.</a:t>
            </a:r>
            <a:r>
              <a:rPr lang="en-US" b="1" baseline="0" dirty="0"/>
              <a:t> </a:t>
            </a:r>
            <a:r>
              <a:rPr lang="en-US" b="1" dirty="0"/>
              <a:t>introduce reward-complexity framework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policy as one where actions depend on detailed knowledge of the state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representation. In contrast, a simple policy does not require a lengthy state representation, meaning that an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agent’s actions do not depend on or require knowledge of environmental states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Agents </a:t>
            </a:r>
            <a:r>
              <a:rPr lang="en-US" sz="1200" i="1" dirty="0">
                <a:latin typeface="Helvetica" charset="0"/>
                <a:ea typeface="Helvetica" charset="0"/>
                <a:cs typeface="Helvetica" charset="0"/>
              </a:rPr>
              <a:t>pay a higher cost for more complicated policies</a:t>
            </a: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, so simple policies are desired.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emerges as a </a:t>
            </a:r>
            <a:r>
              <a:rPr lang="en-US" sz="1200" i="1" dirty="0">
                <a:latin typeface="Helvetica" charset="0"/>
                <a:ea typeface="Helvetica" charset="0"/>
                <a:cs typeface="Helvetica" charset="0"/>
              </a:rPr>
              <a:t>mathematically optimal solution </a:t>
            </a: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to this “reward-complexity trade-off”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uniform over actions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slower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11C7-F32A-7C4A-8BC5-7B91D4830A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20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point: emerges as a mathematically optimal solution to trade-off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4.</a:t>
            </a:r>
            <a:r>
              <a:rPr lang="en-US" b="1" baseline="0" dirty="0"/>
              <a:t> </a:t>
            </a:r>
            <a:r>
              <a:rPr lang="en-US" b="1" dirty="0"/>
              <a:t>introduce reward-complexity framework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policy as one where actions depend on detailed knowledge of the state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representation. In contrast, a simple policy does not require a lengthy state representation, meaning that an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agent’s actions do not depend on or require knowledge of environmental states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Agents </a:t>
            </a:r>
            <a:r>
              <a:rPr lang="en-US" sz="1200" i="1" dirty="0">
                <a:latin typeface="Helvetica" charset="0"/>
                <a:ea typeface="Helvetica" charset="0"/>
                <a:cs typeface="Helvetica" charset="0"/>
              </a:rPr>
              <a:t>pay a higher cost for more complicated policies</a:t>
            </a: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, so simple policies are desired.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emerges as a </a:t>
            </a:r>
            <a:r>
              <a:rPr lang="en-US" sz="1200" i="1" dirty="0">
                <a:latin typeface="Helvetica" charset="0"/>
                <a:ea typeface="Helvetica" charset="0"/>
                <a:cs typeface="Helvetica" charset="0"/>
              </a:rPr>
              <a:t>mathematically optimal solution </a:t>
            </a: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to this “reward-complexity trade-off”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uniform over actions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slower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11C7-F32A-7C4A-8BC5-7B91D4830A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5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point: emerges as a mathematically optimal solution to trade-off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4.</a:t>
            </a:r>
            <a:r>
              <a:rPr lang="en-US" b="1" baseline="0" dirty="0"/>
              <a:t> </a:t>
            </a:r>
            <a:r>
              <a:rPr lang="en-US" b="1" dirty="0"/>
              <a:t>introduce reward-complexity framework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policy as one where actions depend on detailed knowledge of the state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representation. In contrast, a simple policy does not require a lengthy state representation, meaning that an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agent’s actions do not depend on or require knowledge of environmental states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Agents </a:t>
            </a:r>
            <a:r>
              <a:rPr lang="en-US" sz="1200" i="1" dirty="0">
                <a:latin typeface="Helvetica" charset="0"/>
                <a:ea typeface="Helvetica" charset="0"/>
                <a:cs typeface="Helvetica" charset="0"/>
              </a:rPr>
              <a:t>pay a higher cost for more complicated policies</a:t>
            </a: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, so simple policies are desired.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emerges as a </a:t>
            </a:r>
            <a:r>
              <a:rPr lang="en-US" sz="1200" i="1" dirty="0">
                <a:latin typeface="Helvetica" charset="0"/>
                <a:ea typeface="Helvetica" charset="0"/>
                <a:cs typeface="Helvetica" charset="0"/>
              </a:rPr>
              <a:t>mathematically optimal solution </a:t>
            </a: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to this “reward-complexity trade-off”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uniform over actions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slower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11C7-F32A-7C4A-8BC5-7B91D4830A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24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point: emerges as a mathematically optimal solution to trade-off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4.</a:t>
            </a:r>
            <a:r>
              <a:rPr lang="en-US" b="1" baseline="0" dirty="0"/>
              <a:t> </a:t>
            </a:r>
            <a:r>
              <a:rPr lang="en-US" b="1" dirty="0"/>
              <a:t>introduce reward-complexity framework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policy as one where actions depend on detailed knowledge of the state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representation. In contrast, a simple policy does not require a lengthy state representation, meaning that an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agent’s actions do not depend on or require knowledge of environmental states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Agents </a:t>
            </a:r>
            <a:r>
              <a:rPr lang="en-US" sz="1200" i="1" dirty="0">
                <a:latin typeface="Helvetica" charset="0"/>
                <a:ea typeface="Helvetica" charset="0"/>
                <a:cs typeface="Helvetica" charset="0"/>
              </a:rPr>
              <a:t>pay a higher cost for more complicated policies</a:t>
            </a: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, so simple policies are desired.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emerges as a </a:t>
            </a:r>
            <a:r>
              <a:rPr lang="en-US" sz="1200" i="1" dirty="0">
                <a:latin typeface="Helvetica" charset="0"/>
                <a:ea typeface="Helvetica" charset="0"/>
                <a:cs typeface="Helvetica" charset="0"/>
              </a:rPr>
              <a:t>mathematically optimal solution </a:t>
            </a: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to this “reward-complexity trade-off”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uniform over actions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slower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11C7-F32A-7C4A-8BC5-7B91D4830A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2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point: emerges as a mathematically optimal solution to trade-off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4.</a:t>
            </a:r>
            <a:r>
              <a:rPr lang="en-US" b="1" baseline="0" dirty="0"/>
              <a:t> </a:t>
            </a:r>
            <a:r>
              <a:rPr lang="en-US" b="1" dirty="0"/>
              <a:t>introduce reward-complexity framework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policy as one where actions depend on detailed knowledge of the state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representation. In contrast, a simple policy does not require a lengthy state representation, meaning that an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agent’s actions do not depend on or require knowledge of environmental states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Agents </a:t>
            </a:r>
            <a:r>
              <a:rPr lang="en-US" sz="1200" i="1" dirty="0">
                <a:latin typeface="Helvetica" charset="0"/>
                <a:ea typeface="Helvetica" charset="0"/>
                <a:cs typeface="Helvetica" charset="0"/>
              </a:rPr>
              <a:t>pay a higher cost for more complicated policies</a:t>
            </a: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, so simple policies are desired.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emerges as a </a:t>
            </a:r>
            <a:r>
              <a:rPr lang="en-US" sz="1200" i="1" dirty="0">
                <a:latin typeface="Helvetica" charset="0"/>
                <a:ea typeface="Helvetica" charset="0"/>
                <a:cs typeface="Helvetica" charset="0"/>
              </a:rPr>
              <a:t>mathematically optimal solution </a:t>
            </a: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to this “reward-complexity trade-off”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uniform over actions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slower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11C7-F32A-7C4A-8BC5-7B91D4830A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90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point: emerges as a mathematically optimal solution to trade-off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4.</a:t>
            </a:r>
            <a:r>
              <a:rPr lang="en-US" b="1" baseline="0" dirty="0"/>
              <a:t> </a:t>
            </a:r>
            <a:r>
              <a:rPr lang="en-US" b="1" dirty="0"/>
              <a:t>introduce reward-complexity framework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policy as one where actions depend on detailed knowledge of the state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representation. In contrast, a simple policy does not require a lengthy state representation, meaning that an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agent’s actions do not depend on or require knowledge of environmental states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Agents </a:t>
            </a:r>
            <a:r>
              <a:rPr lang="en-US" sz="1200" i="1" dirty="0">
                <a:latin typeface="Helvetica" charset="0"/>
                <a:ea typeface="Helvetica" charset="0"/>
                <a:cs typeface="Helvetica" charset="0"/>
              </a:rPr>
              <a:t>pay a higher cost for more complicated policies</a:t>
            </a: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, so simple policies are desired.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emerges as a </a:t>
            </a:r>
            <a:r>
              <a:rPr lang="en-US" sz="1200" i="1" dirty="0">
                <a:latin typeface="Helvetica" charset="0"/>
                <a:ea typeface="Helvetica" charset="0"/>
                <a:cs typeface="Helvetica" charset="0"/>
              </a:rPr>
              <a:t>mathematically optimal solution </a:t>
            </a: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to this “reward-complexity trade-off”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uniform over actions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slower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11C7-F32A-7C4A-8BC5-7B91D4830A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75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point: emerges as a mathematically optimal solution to trade-off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4.</a:t>
            </a:r>
            <a:r>
              <a:rPr lang="en-US" b="1" baseline="0" dirty="0"/>
              <a:t> </a:t>
            </a:r>
            <a:r>
              <a:rPr lang="en-US" b="1" dirty="0"/>
              <a:t>introduce reward-complexity framework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policy as one where actions depend on detailed knowledge of the state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representation. In contrast, a simple policy does not require a lengthy state representation, meaning that an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agent’s actions do not depend on or require knowledge of environmental states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Agents </a:t>
            </a:r>
            <a:r>
              <a:rPr lang="en-US" sz="1200" i="1" dirty="0">
                <a:latin typeface="Helvetica" charset="0"/>
                <a:ea typeface="Helvetica" charset="0"/>
                <a:cs typeface="Helvetica" charset="0"/>
              </a:rPr>
              <a:t>pay a higher cost for more complicated policies</a:t>
            </a: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, so simple policies are desired.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emerges as a </a:t>
            </a:r>
            <a:r>
              <a:rPr lang="en-US" sz="1200" i="1" dirty="0">
                <a:latin typeface="Helvetica" charset="0"/>
                <a:ea typeface="Helvetica" charset="0"/>
                <a:cs typeface="Helvetica" charset="0"/>
              </a:rPr>
              <a:t>mathematically optimal solution </a:t>
            </a: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to this “reward-complexity trade-off”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uniform over actions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slower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11C7-F32A-7C4A-8BC5-7B91D4830A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51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point: emerges as a mathematically optimal solution to trade-off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4.</a:t>
            </a:r>
            <a:r>
              <a:rPr lang="en-US" b="1" baseline="0" dirty="0"/>
              <a:t> </a:t>
            </a:r>
            <a:r>
              <a:rPr lang="en-US" b="1" dirty="0"/>
              <a:t>introduce reward-complexity framework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policy as one where actions depend on detailed knowledge of the state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representation. In contrast, a simple policy does not require a lengthy state representation, meaning that an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agent’s actions do not depend on or require knowledge of environmental states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Agents </a:t>
            </a:r>
            <a:r>
              <a:rPr lang="en-US" sz="1200" i="1" dirty="0">
                <a:latin typeface="Helvetica" charset="0"/>
                <a:ea typeface="Helvetica" charset="0"/>
                <a:cs typeface="Helvetica" charset="0"/>
              </a:rPr>
              <a:t>pay a higher cost for more complicated policies</a:t>
            </a: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, so simple policies are desired.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emerges as a </a:t>
            </a:r>
            <a:r>
              <a:rPr lang="en-US" sz="1200" i="1" dirty="0">
                <a:latin typeface="Helvetica" charset="0"/>
                <a:ea typeface="Helvetica" charset="0"/>
                <a:cs typeface="Helvetica" charset="0"/>
              </a:rPr>
              <a:t>mathematically optimal solution </a:t>
            </a:r>
            <a:r>
              <a:rPr lang="en-US" sz="1200" dirty="0">
                <a:latin typeface="Helvetica Light" charset="0"/>
                <a:ea typeface="Helvetica Light" charset="0"/>
                <a:cs typeface="Helvetica Light" charset="0"/>
              </a:rPr>
              <a:t>to this “reward-complexity trade-off”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uniform over actions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slower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11C7-F32A-7C4A-8BC5-7B91D4830A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2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27A4-8DEF-7C4F-8014-E0B9428DA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23E4C-A777-C34A-B2D8-EAC89004D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456CB-8DA0-5E45-87D6-E467DF9B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CFBF-0CFB-E544-A0C5-B51D1FB5C379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FD8E0-4114-8541-B916-23AD2E2B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404EC-38E3-1948-AA96-B217781B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9E52-1053-984F-9723-661D827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0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48C1-468D-3646-BF6E-0A81CCF8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97C0F-61AB-8643-9E86-39D455BB3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330C8-2D5D-B642-A1D9-FDABEB88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CFBF-0CFB-E544-A0C5-B51D1FB5C379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72D87-F0D4-9145-B703-7E62C7F3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7315-90ED-8B43-A4E1-AEC9BE3D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9E52-1053-984F-9723-661D827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4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ECBC6-C140-444D-BEE5-4D73B19DA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7127E-B781-AF45-8367-64FC017E7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C2C26-9884-EC4E-AD51-A9A9D3C18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CFBF-0CFB-E544-A0C5-B51D1FB5C379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D1899-3C34-1247-B77F-123B3FE4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30C99-245B-B044-8715-66FE4691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9E52-1053-984F-9723-661D827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0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A6CC-E6CF-A34D-880D-66ECCFFE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AD61D-FA07-A349-ABDB-805AE748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B08AC-BBF7-344B-BC81-0EF21230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CFBF-0CFB-E544-A0C5-B51D1FB5C379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5C685-43E0-0E49-AE85-0EE41A4E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7AE68-01FB-824C-A235-F365E692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9E52-1053-984F-9723-661D827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5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02DA-1756-DB44-BD31-B43780EB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B479C-50C5-6C48-A875-9CB29A733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E6FF8-288F-F440-B626-869B4BE4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CFBF-0CFB-E544-A0C5-B51D1FB5C379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E07E3-C344-5443-A6CD-F72000DA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9C772-6F71-BC4A-839B-AC6D5119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9E52-1053-984F-9723-661D827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8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B46A-2459-B742-9C7C-C146E212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D946-1AB3-3A45-89D5-52B1AD384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28B44-DC3E-0D43-AACA-79445D4AB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18635-F982-5344-9393-E50D5704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CFBF-0CFB-E544-A0C5-B51D1FB5C379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D67D1-4AC5-E640-BEB6-EE9064A0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C51B1-D98C-C548-9D75-703DD9CA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9E52-1053-984F-9723-661D827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6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1C28-D030-4D4E-8947-ADB54299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32B40-C57E-F449-BD3E-9654DBA0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7DFCE-5466-CB4A-AB85-372D88C15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0265B-5295-AC40-827D-3CC37119D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D378F-3663-8C4B-BBC1-CC678F05B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F5408-2D4B-0F4D-A2B9-259A66F3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CFBF-0CFB-E544-A0C5-B51D1FB5C379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C676B5-B6CC-4247-8958-4322268F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00A4B-04D8-4B4B-8732-AE5997F2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9E52-1053-984F-9723-661D827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5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7234-F95B-704C-AEB4-F7DC6773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5B446-EAF7-C243-8A19-E1FF5CF5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CFBF-0CFB-E544-A0C5-B51D1FB5C379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2D618-9984-2945-B9E1-3FCE3FC1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05503-8F51-8441-A44C-E55D8839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9E52-1053-984F-9723-661D827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9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D3EB1-3AC0-B74A-BBED-C410382B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CFBF-0CFB-E544-A0C5-B51D1FB5C379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B6670-6ED8-1A42-A90D-A898A7B0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73017-9635-C04B-A783-05017F0D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9E52-1053-984F-9723-661D827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0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0C83-CB3E-0343-9267-F67632650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30BF-202A-BB44-B981-C24DB3F6E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5F4DE-986B-524A-88BE-FA19383D4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2CB65-5521-E642-9BEE-4D22ED92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CFBF-0CFB-E544-A0C5-B51D1FB5C379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76780-A6EF-624F-9E37-64D81395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DC9C1-C104-3043-97F6-3DC7AB78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9E52-1053-984F-9723-661D827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8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631B-87BD-FB47-A22B-CB080F9D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9C465-37CE-6844-9F07-DC5DDF481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32691-7177-674E-BFD5-8A6FC078E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304AD-C8BB-3044-9686-F930790D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CFBF-0CFB-E544-A0C5-B51D1FB5C379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337B8-620A-8047-BAFC-2EA92DE0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2C9EC-B25E-F844-94C1-4C30E6D6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9E52-1053-984F-9723-661D827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9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B1197-8AC6-FE43-8BD1-A6CF96B2C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D3C8F-38D7-3C45-9EEF-D6F941329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5CD5-525A-5E40-AA44-EE25221B8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1CFBF-0CFB-E544-A0C5-B51D1FB5C379}" type="datetimeFigureOut">
              <a:rPr lang="en-US" smtClean="0"/>
              <a:t>12/27/20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5FCD-3F5D-ED49-B175-171FE1213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AA856-3155-674B-BC13-23F3CA932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69E52-1053-984F-9723-661D827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5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4E69-E0A9-C240-88D3-2ACF23EFE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8FB97-5C22-F545-A7FF-5BC4B408C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42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86953" y="277300"/>
            <a:ext cx="11218093" cy="6193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latin typeface="Helvetica Light" charset="0"/>
                <a:ea typeface="Helvetica Light" charset="0"/>
                <a:cs typeface="Helvetica Light" charset="0"/>
              </a:rPr>
              <a:t>Policy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32603" y="1045821"/>
                <a:ext cx="11235001" cy="905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Action selection requires a policy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 that maps states to actions</a:t>
                </a: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Policy complexity: the amount of </a:t>
                </a:r>
                <a:r>
                  <a:rPr lang="en-US" sz="2000" i="1" dirty="0">
                    <a:latin typeface="Helvetica Light" charset="0"/>
                    <a:ea typeface="Helvetica Light" charset="0"/>
                    <a:cs typeface="Helvetica Light" charset="0"/>
                  </a:rPr>
                  <a:t>memory resources</a:t>
                </a:r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 needed to represent a policy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03" y="1045821"/>
                <a:ext cx="11235001" cy="905376"/>
              </a:xfrm>
              <a:prstGeom prst="rect">
                <a:avLst/>
              </a:prstGeom>
              <a:blipFill>
                <a:blip r:embed="rId3"/>
                <a:stretch>
                  <a:fillRect l="-56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8AEB3D3-2774-EE48-9112-A73BE7069F1A}"/>
              </a:ext>
            </a:extLst>
          </p:cNvPr>
          <p:cNvSpPr/>
          <p:nvPr/>
        </p:nvSpPr>
        <p:spPr>
          <a:xfrm>
            <a:off x="1901672" y="2498090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sz="2000" baseline="-25000" dirty="0">
                <a:latin typeface="Helvetica" charset="0"/>
                <a:ea typeface="Helvetica" charset="0"/>
                <a:cs typeface="Helvetica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D06AE1-0044-B94A-B952-422BAC6C3762}"/>
              </a:ext>
            </a:extLst>
          </p:cNvPr>
          <p:cNvSpPr/>
          <p:nvPr/>
        </p:nvSpPr>
        <p:spPr>
          <a:xfrm>
            <a:off x="2761496" y="2498090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AA62-C14E-F648-8E7F-17BD47EEBCA9}"/>
              </a:ext>
            </a:extLst>
          </p:cNvPr>
          <p:cNvSpPr/>
          <p:nvPr/>
        </p:nvSpPr>
        <p:spPr>
          <a:xfrm>
            <a:off x="3621320" y="2497128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98C59-E4FA-D34E-8F72-CA31B21DFA34}"/>
              </a:ext>
            </a:extLst>
          </p:cNvPr>
          <p:cNvSpPr/>
          <p:nvPr/>
        </p:nvSpPr>
        <p:spPr>
          <a:xfrm>
            <a:off x="4442826" y="2497128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BCBBF1-58ED-5249-BDA2-3608F7C4A4B9}"/>
              </a:ext>
            </a:extLst>
          </p:cNvPr>
          <p:cNvSpPr/>
          <p:nvPr/>
        </p:nvSpPr>
        <p:spPr>
          <a:xfrm>
            <a:off x="938069" y="258353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states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818403-6F2A-D540-8BF6-1C8BC68F3160}"/>
                  </a:ext>
                </a:extLst>
              </p:cNvPr>
              <p:cNvSpPr/>
              <p:nvPr/>
            </p:nvSpPr>
            <p:spPr>
              <a:xfrm>
                <a:off x="890078" y="3605657"/>
                <a:ext cx="9878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818403-6F2A-D540-8BF6-1C8BC68F31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78" y="3605657"/>
                <a:ext cx="987835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19B625F-072B-9047-8DD5-F7C4E44D5FC0}"/>
              </a:ext>
            </a:extLst>
          </p:cNvPr>
          <p:cNvSpPr/>
          <p:nvPr/>
        </p:nvSpPr>
        <p:spPr>
          <a:xfrm>
            <a:off x="1832852" y="2363731"/>
            <a:ext cx="800219" cy="905376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23D314-A3B3-6D48-8209-2EFDEEC3B75B}"/>
              </a:ext>
            </a:extLst>
          </p:cNvPr>
          <p:cNvSpPr/>
          <p:nvPr/>
        </p:nvSpPr>
        <p:spPr>
          <a:xfrm>
            <a:off x="2701891" y="2336118"/>
            <a:ext cx="765090" cy="905376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647B08-C7B8-344B-9110-103A5E136726}"/>
              </a:ext>
            </a:extLst>
          </p:cNvPr>
          <p:cNvSpPr/>
          <p:nvPr/>
        </p:nvSpPr>
        <p:spPr>
          <a:xfrm>
            <a:off x="4348624" y="2327486"/>
            <a:ext cx="800219" cy="905376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77159594-3DE7-7146-A00E-D47EDA6C2E57}"/>
              </a:ext>
            </a:extLst>
          </p:cNvPr>
          <p:cNvSpPr/>
          <p:nvPr/>
        </p:nvSpPr>
        <p:spPr>
          <a:xfrm flipV="1">
            <a:off x="2272532" y="4551279"/>
            <a:ext cx="265670" cy="40372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BBF45B66-9622-144A-8E18-DC088A3551E4}"/>
              </a:ext>
            </a:extLst>
          </p:cNvPr>
          <p:cNvSpPr/>
          <p:nvPr/>
        </p:nvSpPr>
        <p:spPr>
          <a:xfrm>
            <a:off x="2954044" y="4536657"/>
            <a:ext cx="284915" cy="43296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1E2427BC-82C8-5642-A46B-53C3A9B96881}"/>
              </a:ext>
            </a:extLst>
          </p:cNvPr>
          <p:cNvSpPr/>
          <p:nvPr/>
        </p:nvSpPr>
        <p:spPr>
          <a:xfrm>
            <a:off x="3545796" y="4634141"/>
            <a:ext cx="486368" cy="3003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B8402D23-D3F4-7442-BEE1-A8727679BC74}"/>
              </a:ext>
            </a:extLst>
          </p:cNvPr>
          <p:cNvSpPr/>
          <p:nvPr/>
        </p:nvSpPr>
        <p:spPr>
          <a:xfrm rot="10800000">
            <a:off x="4243324" y="4634141"/>
            <a:ext cx="486368" cy="3003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88AABD-A625-7841-A15E-94A07D29E89D}"/>
              </a:ext>
            </a:extLst>
          </p:cNvPr>
          <p:cNvGrpSpPr/>
          <p:nvPr/>
        </p:nvGrpSpPr>
        <p:grpSpPr>
          <a:xfrm>
            <a:off x="2114029" y="3346339"/>
            <a:ext cx="2679700" cy="965200"/>
            <a:chOff x="2273300" y="5105400"/>
            <a:chExt cx="2992008" cy="965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D32656E-5AA4-A746-9CBF-1EDD1CBABB8B}"/>
                </a:ext>
              </a:extLst>
            </p:cNvPr>
            <p:cNvCxnSpPr>
              <a:cxnSpLocks/>
            </p:cNvCxnSpPr>
            <p:nvPr/>
          </p:nvCxnSpPr>
          <p:spPr>
            <a:xfrm>
              <a:off x="2273300" y="5105400"/>
              <a:ext cx="0" cy="965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1A088F-533F-F04B-8798-B3CE2E001FA9}"/>
                </a:ext>
              </a:extLst>
            </p:cNvPr>
            <p:cNvCxnSpPr>
              <a:cxnSpLocks/>
            </p:cNvCxnSpPr>
            <p:nvPr/>
          </p:nvCxnSpPr>
          <p:spPr>
            <a:xfrm>
              <a:off x="2273300" y="6070600"/>
              <a:ext cx="299200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7E05-81F9-904C-B215-F63CD4348A63}"/>
              </a:ext>
            </a:extLst>
          </p:cNvPr>
          <p:cNvSpPr/>
          <p:nvPr/>
        </p:nvSpPr>
        <p:spPr>
          <a:xfrm>
            <a:off x="2267143" y="3860801"/>
            <a:ext cx="273669" cy="4507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F1A8EF-01A7-1742-BAE4-957455B4A5B0}"/>
              </a:ext>
            </a:extLst>
          </p:cNvPr>
          <p:cNvSpPr/>
          <p:nvPr/>
        </p:nvSpPr>
        <p:spPr>
          <a:xfrm>
            <a:off x="2963666" y="3988938"/>
            <a:ext cx="265650" cy="322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0C196F-9AD8-5C41-B0E2-74E9780B5D09}"/>
              </a:ext>
            </a:extLst>
          </p:cNvPr>
          <p:cNvSpPr/>
          <p:nvPr/>
        </p:nvSpPr>
        <p:spPr>
          <a:xfrm>
            <a:off x="3656145" y="4114800"/>
            <a:ext cx="265650" cy="200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5857C3-F5EA-4548-83BC-5B8F2389AEEC}"/>
              </a:ext>
            </a:extLst>
          </p:cNvPr>
          <p:cNvSpPr/>
          <p:nvPr/>
        </p:nvSpPr>
        <p:spPr>
          <a:xfrm>
            <a:off x="4348624" y="3429000"/>
            <a:ext cx="265650" cy="8763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F05766-AB92-774B-94AB-0E7A04F1A979}"/>
              </a:ext>
            </a:extLst>
          </p:cNvPr>
          <p:cNvSpPr/>
          <p:nvPr/>
        </p:nvSpPr>
        <p:spPr>
          <a:xfrm>
            <a:off x="871290" y="4551279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actions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E4D9482-2C15-8D40-A7D7-BD65A81D96E7}"/>
                  </a:ext>
                </a:extLst>
              </p:cNvPr>
              <p:cNvSpPr/>
              <p:nvPr/>
            </p:nvSpPr>
            <p:spPr>
              <a:xfrm>
                <a:off x="6710041" y="3022007"/>
                <a:ext cx="45962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Helvetica Light" charset="0"/>
                    <a:ea typeface="Helvetica Light" charset="0"/>
                    <a:cs typeface="Helvetica Light" charset="0"/>
                  </a:rPr>
                  <a:t>different</a:t>
                </a:r>
                <a:r>
                  <a:rPr lang="en-US" dirty="0">
                    <a:latin typeface="Helvetica Light" charset="0"/>
                    <a:ea typeface="Helvetica Light" charset="0"/>
                    <a:cs typeface="Helvetica Light" charset="0"/>
                  </a:rPr>
                  <a:t> action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Helvetica Light" charset="0"/>
                        <a:cs typeface="Helvetica Light" charset="0"/>
                      </a:rPr>
                      <m:t>𝜋</m:t>
                    </m:r>
                  </m:oMath>
                </a14:m>
                <a:r>
                  <a:rPr lang="en-US" i="1" dirty="0">
                    <a:latin typeface="Helvetica Light" charset="0"/>
                    <a:ea typeface="Helvetica Light" charset="0"/>
                    <a:cs typeface="Helvetica Light" charset="0"/>
                  </a:rPr>
                  <a:t> </a:t>
                </a:r>
                <a:r>
                  <a:rPr lang="en-US" dirty="0">
                    <a:latin typeface="Helvetica Light" charset="0"/>
                    <a:ea typeface="Helvetica Light" charset="0"/>
                    <a:cs typeface="Helvetica Light" charset="0"/>
                  </a:rPr>
                  <a:t>regardless of state</a:t>
                </a:r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E4D9482-2C15-8D40-A7D7-BD65A81D9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041" y="3022007"/>
                <a:ext cx="4596258" cy="369332"/>
              </a:xfrm>
              <a:prstGeom prst="rect">
                <a:avLst/>
              </a:prstGeom>
              <a:blipFill>
                <a:blip r:embed="rId5"/>
                <a:stretch>
                  <a:fillRect l="-1102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FAD7986-A471-CB47-A59D-D71863B617C1}"/>
                  </a:ext>
                </a:extLst>
              </p:cNvPr>
              <p:cNvSpPr txBox="1"/>
              <p:nvPr/>
            </p:nvSpPr>
            <p:spPr>
              <a:xfrm>
                <a:off x="6652923" y="2130931"/>
                <a:ext cx="4492486" cy="7468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FAD7986-A471-CB47-A59D-D71863B61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923" y="2130931"/>
                <a:ext cx="4492486" cy="746871"/>
              </a:xfrm>
              <a:prstGeom prst="rect">
                <a:avLst/>
              </a:prstGeom>
              <a:blipFill>
                <a:blip r:embed="rId6"/>
                <a:stretch>
                  <a:fillRect t="-149153" r="-845" b="-20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92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86953" y="277300"/>
            <a:ext cx="11218093" cy="6193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latin typeface="Helvetica Light" charset="0"/>
                <a:ea typeface="Helvetica Light" charset="0"/>
                <a:cs typeface="Helvetica Light" charset="0"/>
              </a:rPr>
              <a:t>Policy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32603" y="1045821"/>
                <a:ext cx="11235001" cy="905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Action selection requires a policy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 that maps states to actions</a:t>
                </a: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Policy complexity: the amount of </a:t>
                </a:r>
                <a:r>
                  <a:rPr lang="en-US" sz="2000" i="1" dirty="0">
                    <a:latin typeface="Helvetica Light" charset="0"/>
                    <a:ea typeface="Helvetica Light" charset="0"/>
                    <a:cs typeface="Helvetica Light" charset="0"/>
                  </a:rPr>
                  <a:t>memory resources</a:t>
                </a:r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 needed to represent a policy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03" y="1045821"/>
                <a:ext cx="11235001" cy="905376"/>
              </a:xfrm>
              <a:prstGeom prst="rect">
                <a:avLst/>
              </a:prstGeom>
              <a:blipFill>
                <a:blip r:embed="rId3"/>
                <a:stretch>
                  <a:fillRect l="-56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8AEB3D3-2774-EE48-9112-A73BE7069F1A}"/>
              </a:ext>
            </a:extLst>
          </p:cNvPr>
          <p:cNvSpPr/>
          <p:nvPr/>
        </p:nvSpPr>
        <p:spPr>
          <a:xfrm>
            <a:off x="1901672" y="2498090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sz="2000" baseline="-25000" dirty="0">
                <a:latin typeface="Helvetica" charset="0"/>
                <a:ea typeface="Helvetica" charset="0"/>
                <a:cs typeface="Helvetica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D06AE1-0044-B94A-B952-422BAC6C3762}"/>
              </a:ext>
            </a:extLst>
          </p:cNvPr>
          <p:cNvSpPr/>
          <p:nvPr/>
        </p:nvSpPr>
        <p:spPr>
          <a:xfrm>
            <a:off x="2761496" y="2498090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AA62-C14E-F648-8E7F-17BD47EEBCA9}"/>
              </a:ext>
            </a:extLst>
          </p:cNvPr>
          <p:cNvSpPr/>
          <p:nvPr/>
        </p:nvSpPr>
        <p:spPr>
          <a:xfrm>
            <a:off x="3621320" y="2497128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98C59-E4FA-D34E-8F72-CA31B21DFA34}"/>
              </a:ext>
            </a:extLst>
          </p:cNvPr>
          <p:cNvSpPr/>
          <p:nvPr/>
        </p:nvSpPr>
        <p:spPr>
          <a:xfrm>
            <a:off x="4442826" y="2497128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BCBBF1-58ED-5249-BDA2-3608F7C4A4B9}"/>
              </a:ext>
            </a:extLst>
          </p:cNvPr>
          <p:cNvSpPr/>
          <p:nvPr/>
        </p:nvSpPr>
        <p:spPr>
          <a:xfrm>
            <a:off x="938069" y="258353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states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818403-6F2A-D540-8BF6-1C8BC68F3160}"/>
                  </a:ext>
                </a:extLst>
              </p:cNvPr>
              <p:cNvSpPr/>
              <p:nvPr/>
            </p:nvSpPr>
            <p:spPr>
              <a:xfrm>
                <a:off x="890078" y="3605657"/>
                <a:ext cx="9833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818403-6F2A-D540-8BF6-1C8BC68F31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78" y="3605657"/>
                <a:ext cx="983346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19B625F-072B-9047-8DD5-F7C4E44D5FC0}"/>
              </a:ext>
            </a:extLst>
          </p:cNvPr>
          <p:cNvSpPr/>
          <p:nvPr/>
        </p:nvSpPr>
        <p:spPr>
          <a:xfrm>
            <a:off x="1832852" y="2363731"/>
            <a:ext cx="800219" cy="905376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23D314-A3B3-6D48-8209-2EFDEEC3B75B}"/>
              </a:ext>
            </a:extLst>
          </p:cNvPr>
          <p:cNvSpPr/>
          <p:nvPr/>
        </p:nvSpPr>
        <p:spPr>
          <a:xfrm>
            <a:off x="2701891" y="2336118"/>
            <a:ext cx="765090" cy="905376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647B08-C7B8-344B-9110-103A5E136726}"/>
              </a:ext>
            </a:extLst>
          </p:cNvPr>
          <p:cNvSpPr/>
          <p:nvPr/>
        </p:nvSpPr>
        <p:spPr>
          <a:xfrm>
            <a:off x="3521705" y="2336118"/>
            <a:ext cx="800219" cy="905376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77159594-3DE7-7146-A00E-D47EDA6C2E57}"/>
              </a:ext>
            </a:extLst>
          </p:cNvPr>
          <p:cNvSpPr/>
          <p:nvPr/>
        </p:nvSpPr>
        <p:spPr>
          <a:xfrm flipV="1">
            <a:off x="2272532" y="4551279"/>
            <a:ext cx="265670" cy="40372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BBF45B66-9622-144A-8E18-DC088A3551E4}"/>
              </a:ext>
            </a:extLst>
          </p:cNvPr>
          <p:cNvSpPr/>
          <p:nvPr/>
        </p:nvSpPr>
        <p:spPr>
          <a:xfrm>
            <a:off x="2954044" y="4536657"/>
            <a:ext cx="284915" cy="43296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1E2427BC-82C8-5642-A46B-53C3A9B96881}"/>
              </a:ext>
            </a:extLst>
          </p:cNvPr>
          <p:cNvSpPr/>
          <p:nvPr/>
        </p:nvSpPr>
        <p:spPr>
          <a:xfrm>
            <a:off x="3545796" y="4634141"/>
            <a:ext cx="486368" cy="3003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B8402D23-D3F4-7442-BEE1-A8727679BC74}"/>
              </a:ext>
            </a:extLst>
          </p:cNvPr>
          <p:cNvSpPr/>
          <p:nvPr/>
        </p:nvSpPr>
        <p:spPr>
          <a:xfrm rot="10800000">
            <a:off x="4243324" y="4634141"/>
            <a:ext cx="486368" cy="3003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3374DA-AE7E-5B46-8297-1A244A119373}"/>
              </a:ext>
            </a:extLst>
          </p:cNvPr>
          <p:cNvGrpSpPr/>
          <p:nvPr/>
        </p:nvGrpSpPr>
        <p:grpSpPr>
          <a:xfrm>
            <a:off x="2114029" y="3346339"/>
            <a:ext cx="2679700" cy="968681"/>
            <a:chOff x="2114029" y="3346339"/>
            <a:chExt cx="2679700" cy="96868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788AABD-A625-7841-A15E-94A07D29E89D}"/>
                </a:ext>
              </a:extLst>
            </p:cNvPr>
            <p:cNvGrpSpPr/>
            <p:nvPr/>
          </p:nvGrpSpPr>
          <p:grpSpPr>
            <a:xfrm>
              <a:off x="2114029" y="3346339"/>
              <a:ext cx="2679700" cy="965200"/>
              <a:chOff x="2273300" y="5105400"/>
              <a:chExt cx="2992008" cy="9652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D32656E-5AA4-A746-9CBF-1EDD1CBAB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3300" y="5105400"/>
                <a:ext cx="0" cy="9652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31A088F-533F-F04B-8798-B3CE2E001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3300" y="6070600"/>
                <a:ext cx="299200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2D37E05-81F9-904C-B215-F63CD4348A63}"/>
                </a:ext>
              </a:extLst>
            </p:cNvPr>
            <p:cNvSpPr/>
            <p:nvPr/>
          </p:nvSpPr>
          <p:spPr>
            <a:xfrm>
              <a:off x="2267144" y="4234307"/>
              <a:ext cx="265585" cy="772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4F1A8EF-01A7-1742-BAE4-957455B4A5B0}"/>
                </a:ext>
              </a:extLst>
            </p:cNvPr>
            <p:cNvSpPr/>
            <p:nvPr/>
          </p:nvSpPr>
          <p:spPr>
            <a:xfrm>
              <a:off x="2963665" y="3466611"/>
              <a:ext cx="273759" cy="8449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00C196F-9AD8-5C41-B0E2-74E9780B5D09}"/>
                </a:ext>
              </a:extLst>
            </p:cNvPr>
            <p:cNvSpPr/>
            <p:nvPr/>
          </p:nvSpPr>
          <p:spPr>
            <a:xfrm>
              <a:off x="3656145" y="4014682"/>
              <a:ext cx="265578" cy="3003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5857C3-F5EA-4548-83BC-5B8F2389AEEC}"/>
                </a:ext>
              </a:extLst>
            </p:cNvPr>
            <p:cNvSpPr/>
            <p:nvPr/>
          </p:nvSpPr>
          <p:spPr>
            <a:xfrm>
              <a:off x="4348624" y="4234307"/>
              <a:ext cx="265578" cy="709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02F05766-AB92-774B-94AB-0E7A04F1A979}"/>
              </a:ext>
            </a:extLst>
          </p:cNvPr>
          <p:cNvSpPr/>
          <p:nvPr/>
        </p:nvSpPr>
        <p:spPr>
          <a:xfrm>
            <a:off x="871290" y="4551279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actions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D14BCFE-B65C-A048-9810-215FF9183677}"/>
                  </a:ext>
                </a:extLst>
              </p:cNvPr>
              <p:cNvSpPr/>
              <p:nvPr/>
            </p:nvSpPr>
            <p:spPr>
              <a:xfrm>
                <a:off x="6710041" y="3022007"/>
                <a:ext cx="45962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Helvetica Light" charset="0"/>
                    <a:ea typeface="Helvetica Light" charset="0"/>
                    <a:cs typeface="Helvetica Light" charset="0"/>
                  </a:rPr>
                  <a:t>different</a:t>
                </a:r>
                <a:r>
                  <a:rPr lang="en-US" dirty="0">
                    <a:latin typeface="Helvetica Light" charset="0"/>
                    <a:ea typeface="Helvetica Light" charset="0"/>
                    <a:cs typeface="Helvetica Light" charset="0"/>
                  </a:rPr>
                  <a:t> action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Helvetica Light" charset="0"/>
                        <a:cs typeface="Helvetica Light" charset="0"/>
                      </a:rPr>
                      <m:t>𝜋</m:t>
                    </m:r>
                  </m:oMath>
                </a14:m>
                <a:r>
                  <a:rPr lang="en-US" i="1" dirty="0">
                    <a:latin typeface="Helvetica Light" charset="0"/>
                    <a:ea typeface="Helvetica Light" charset="0"/>
                    <a:cs typeface="Helvetica Light" charset="0"/>
                  </a:rPr>
                  <a:t> </a:t>
                </a:r>
                <a:r>
                  <a:rPr lang="en-US" dirty="0">
                    <a:latin typeface="Helvetica Light" charset="0"/>
                    <a:ea typeface="Helvetica Light" charset="0"/>
                    <a:cs typeface="Helvetica Light" charset="0"/>
                  </a:rPr>
                  <a:t>regardless of state</a:t>
                </a:r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D14BCFE-B65C-A048-9810-215FF9183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041" y="3022007"/>
                <a:ext cx="4596258" cy="369332"/>
              </a:xfrm>
              <a:prstGeom prst="rect">
                <a:avLst/>
              </a:prstGeom>
              <a:blipFill>
                <a:blip r:embed="rId5"/>
                <a:stretch>
                  <a:fillRect l="-1102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A44646-A32F-C04B-9B81-3A19180284A0}"/>
                  </a:ext>
                </a:extLst>
              </p:cNvPr>
              <p:cNvSpPr txBox="1"/>
              <p:nvPr/>
            </p:nvSpPr>
            <p:spPr>
              <a:xfrm>
                <a:off x="6652923" y="2130931"/>
                <a:ext cx="4492486" cy="7468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A44646-A32F-C04B-9B81-3A1918028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923" y="2130931"/>
                <a:ext cx="4492486" cy="746871"/>
              </a:xfrm>
              <a:prstGeom prst="rect">
                <a:avLst/>
              </a:prstGeom>
              <a:blipFill>
                <a:blip r:embed="rId6"/>
                <a:stretch>
                  <a:fillRect t="-149153" r="-845" b="-20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7651C02-AAC9-FF41-9A99-00B6A44DD718}"/>
                  </a:ext>
                </a:extLst>
              </p:cNvPr>
              <p:cNvSpPr/>
              <p:nvPr/>
            </p:nvSpPr>
            <p:spPr>
              <a:xfrm>
                <a:off x="7721960" y="3862945"/>
                <a:ext cx="890885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7651C02-AAC9-FF41-9A99-00B6A44DD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960" y="3862945"/>
                <a:ext cx="890885" cy="669094"/>
              </a:xfrm>
              <a:prstGeom prst="rect">
                <a:avLst/>
              </a:prstGeom>
              <a:blipFill>
                <a:blip r:embed="rId7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B8CAF2C7-A765-5D4E-8836-637275D459AF}"/>
              </a:ext>
            </a:extLst>
          </p:cNvPr>
          <p:cNvSpPr/>
          <p:nvPr/>
        </p:nvSpPr>
        <p:spPr>
          <a:xfrm>
            <a:off x="5538511" y="4284967"/>
            <a:ext cx="22411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Helvetica Light" charset="0"/>
              </a:rPr>
              <a:t>marginal </a:t>
            </a:r>
            <a:r>
              <a:rPr lang="en-US" dirty="0">
                <a:latin typeface="Helvetica Light" charset="0"/>
              </a:rPr>
              <a:t>action </a:t>
            </a:r>
          </a:p>
          <a:p>
            <a:pPr algn="ctr"/>
            <a:r>
              <a:rPr lang="en-US" dirty="0">
                <a:latin typeface="Helvetica Light" charset="0"/>
              </a:rPr>
              <a:t>distribution </a:t>
            </a:r>
          </a:p>
          <a:p>
            <a:pPr algn="ctr"/>
            <a:r>
              <a:rPr lang="en-US" dirty="0">
                <a:latin typeface="Helvetica Light" charset="0"/>
              </a:rPr>
              <a:t>(state-</a:t>
            </a:r>
            <a:r>
              <a:rPr lang="en-US" i="1" dirty="0">
                <a:latin typeface="Helvetica Light" charset="0"/>
              </a:rPr>
              <a:t>independent</a:t>
            </a:r>
            <a:r>
              <a:rPr lang="en-US" dirty="0">
                <a:latin typeface="Helvetica Light" charset="0"/>
              </a:rPr>
              <a:t>)</a:t>
            </a:r>
            <a:endParaRPr lang="en-US" i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05BBEC-39FB-C54E-AA32-750296A6E67A}"/>
              </a:ext>
            </a:extLst>
          </p:cNvPr>
          <p:cNvSpPr/>
          <p:nvPr/>
        </p:nvSpPr>
        <p:spPr>
          <a:xfrm>
            <a:off x="6438023" y="3728865"/>
            <a:ext cx="820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 Light" charset="0"/>
              </a:rPr>
              <a:t>policy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19C47F7-793C-5343-9008-7AAA9F6F0899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7258211" y="3913531"/>
            <a:ext cx="462664" cy="923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36D204-76D4-B648-8587-989DF1F5FD67}"/>
              </a:ext>
            </a:extLst>
          </p:cNvPr>
          <p:cNvCxnSpPr>
            <a:cxnSpLocks/>
          </p:cNvCxnSpPr>
          <p:nvPr/>
        </p:nvCxnSpPr>
        <p:spPr>
          <a:xfrm flipV="1">
            <a:off x="7356593" y="4390444"/>
            <a:ext cx="480765" cy="3734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66FCC4-B765-5C49-B0F9-0AFDFB2381D2}"/>
              </a:ext>
            </a:extLst>
          </p:cNvPr>
          <p:cNvCxnSpPr>
            <a:cxnSpLocks/>
          </p:cNvCxnSpPr>
          <p:nvPr/>
        </p:nvCxnSpPr>
        <p:spPr>
          <a:xfrm flipV="1">
            <a:off x="8624917" y="3936461"/>
            <a:ext cx="603417" cy="98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BEB5444-1CD2-B247-9400-49A808C14683}"/>
              </a:ext>
            </a:extLst>
          </p:cNvPr>
          <p:cNvCxnSpPr>
            <a:cxnSpLocks/>
          </p:cNvCxnSpPr>
          <p:nvPr/>
        </p:nvCxnSpPr>
        <p:spPr>
          <a:xfrm>
            <a:off x="8468696" y="4409063"/>
            <a:ext cx="747314" cy="337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BCEB8E0-AA56-5443-A1BE-E4D44A37F97C}"/>
              </a:ext>
            </a:extLst>
          </p:cNvPr>
          <p:cNvSpPr/>
          <p:nvPr/>
        </p:nvSpPr>
        <p:spPr>
          <a:xfrm>
            <a:off x="9916038" y="2095403"/>
            <a:ext cx="1229372" cy="7429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03613C4-3A5E-4D40-B7CC-513BE815D212}"/>
                  </a:ext>
                </a:extLst>
              </p:cNvPr>
              <p:cNvSpPr/>
              <p:nvPr/>
            </p:nvSpPr>
            <p:spPr>
              <a:xfrm>
                <a:off x="7389114" y="5229185"/>
                <a:ext cx="1657120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03613C4-3A5E-4D40-B7CC-513BE815D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114" y="5229185"/>
                <a:ext cx="1657120" cy="669094"/>
              </a:xfrm>
              <a:prstGeom prst="rect">
                <a:avLst/>
              </a:prstGeom>
              <a:blipFill>
                <a:blip r:embed="rId8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E95F080-7E43-5E41-B3B7-CB60C3EEDA61}"/>
                  </a:ext>
                </a:extLst>
              </p:cNvPr>
              <p:cNvSpPr/>
              <p:nvPr/>
            </p:nvSpPr>
            <p:spPr>
              <a:xfrm>
                <a:off x="7390545" y="5994194"/>
                <a:ext cx="14518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E95F080-7E43-5E41-B3B7-CB60C3EED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545" y="5994194"/>
                <a:ext cx="145180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8C4454C-A266-9B4F-BCD3-26B82B23ABF6}"/>
                  </a:ext>
                </a:extLst>
              </p:cNvPr>
              <p:cNvSpPr/>
              <p:nvPr/>
            </p:nvSpPr>
            <p:spPr>
              <a:xfrm>
                <a:off x="8446391" y="4018843"/>
                <a:ext cx="6030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8C4454C-A266-9B4F-BCD3-26B82B23AB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391" y="4018843"/>
                <a:ext cx="6030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>
            <a:extLst>
              <a:ext uri="{FF2B5EF4-FFF2-40B4-BE49-F238E27FC236}">
                <a16:creationId xmlns:a16="http://schemas.microsoft.com/office/drawing/2014/main" id="{717030B4-3E65-0043-B363-1677C312ED51}"/>
              </a:ext>
            </a:extLst>
          </p:cNvPr>
          <p:cNvSpPr/>
          <p:nvPr/>
        </p:nvSpPr>
        <p:spPr>
          <a:xfrm>
            <a:off x="9093122" y="5668536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Helvetica Light" charset="0"/>
                <a:ea typeface="Helvetica Light" charset="0"/>
                <a:cs typeface="Helvetica Light" charset="0"/>
              </a:rPr>
              <a:t>high complexity 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policy </a:t>
            </a:r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66E8ACF-D33D-964C-8432-2EE05D1512A5}"/>
              </a:ext>
            </a:extLst>
          </p:cNvPr>
          <p:cNvGrpSpPr/>
          <p:nvPr/>
        </p:nvGrpSpPr>
        <p:grpSpPr>
          <a:xfrm>
            <a:off x="9384655" y="4438785"/>
            <a:ext cx="1682330" cy="608144"/>
            <a:chOff x="2114029" y="3346339"/>
            <a:chExt cx="2679700" cy="968683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5B72121-B007-5C48-9537-F983D2EEE9B5}"/>
                </a:ext>
              </a:extLst>
            </p:cNvPr>
            <p:cNvGrpSpPr/>
            <p:nvPr/>
          </p:nvGrpSpPr>
          <p:grpSpPr>
            <a:xfrm>
              <a:off x="2114029" y="3346339"/>
              <a:ext cx="2679700" cy="965200"/>
              <a:chOff x="2273300" y="5105400"/>
              <a:chExt cx="2992008" cy="965200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1B9610A-B25B-4645-9D45-E152559689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3300" y="5105400"/>
                <a:ext cx="0" cy="9652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F4842D16-2E21-1440-B773-73F1765C8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3300" y="6070600"/>
                <a:ext cx="299200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913296D-99AC-8541-BA48-2FF371865BF4}"/>
                </a:ext>
              </a:extLst>
            </p:cNvPr>
            <p:cNvSpPr/>
            <p:nvPr/>
          </p:nvSpPr>
          <p:spPr>
            <a:xfrm>
              <a:off x="2267142" y="3965797"/>
              <a:ext cx="277798" cy="3457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9D4ECE5-2BFB-AB4E-90DC-431444367875}"/>
                </a:ext>
              </a:extLst>
            </p:cNvPr>
            <p:cNvSpPr/>
            <p:nvPr/>
          </p:nvSpPr>
          <p:spPr>
            <a:xfrm>
              <a:off x="2963665" y="4007390"/>
              <a:ext cx="277798" cy="30414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432D83F-A3C0-4E46-89DC-3A436C599144}"/>
                </a:ext>
              </a:extLst>
            </p:cNvPr>
            <p:cNvSpPr/>
            <p:nvPr/>
          </p:nvSpPr>
          <p:spPr>
            <a:xfrm>
              <a:off x="3656147" y="4113816"/>
              <a:ext cx="277796" cy="20120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2CB7859-B9E5-2A4E-9B0B-E468E28D31E4}"/>
                </a:ext>
              </a:extLst>
            </p:cNvPr>
            <p:cNvSpPr/>
            <p:nvPr/>
          </p:nvSpPr>
          <p:spPr>
            <a:xfrm>
              <a:off x="4348624" y="3959553"/>
              <a:ext cx="277796" cy="3457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2A0C0F0-09F9-F64B-A473-558817818FB2}"/>
              </a:ext>
            </a:extLst>
          </p:cNvPr>
          <p:cNvGrpSpPr/>
          <p:nvPr/>
        </p:nvGrpSpPr>
        <p:grpSpPr>
          <a:xfrm>
            <a:off x="9376118" y="3600119"/>
            <a:ext cx="1682330" cy="608143"/>
            <a:chOff x="2114029" y="3346339"/>
            <a:chExt cx="2679700" cy="968681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E70E272-40A0-1246-B52A-25C54CCBABFE}"/>
                </a:ext>
              </a:extLst>
            </p:cNvPr>
            <p:cNvGrpSpPr/>
            <p:nvPr/>
          </p:nvGrpSpPr>
          <p:grpSpPr>
            <a:xfrm>
              <a:off x="2114029" y="3346339"/>
              <a:ext cx="2679700" cy="965200"/>
              <a:chOff x="2273300" y="5105400"/>
              <a:chExt cx="2992008" cy="965200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2A76D39-9C50-7449-8292-E5D07A620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3300" y="5105400"/>
                <a:ext cx="0" cy="9652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3835573-38E0-AD46-A25F-36F1FAB103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3300" y="6070600"/>
                <a:ext cx="299200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5A7593D-B05B-5F45-8ACD-90FEEC9F42D0}"/>
                </a:ext>
              </a:extLst>
            </p:cNvPr>
            <p:cNvSpPr/>
            <p:nvPr/>
          </p:nvSpPr>
          <p:spPr>
            <a:xfrm>
              <a:off x="2267144" y="4234307"/>
              <a:ext cx="265585" cy="772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7822926-928D-9B49-95A7-C6DC6590A411}"/>
                </a:ext>
              </a:extLst>
            </p:cNvPr>
            <p:cNvSpPr/>
            <p:nvPr/>
          </p:nvSpPr>
          <p:spPr>
            <a:xfrm>
              <a:off x="2963665" y="3466611"/>
              <a:ext cx="273759" cy="8449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92CE712-7DBF-ED4D-BD61-DDA3BAA0DADE}"/>
                </a:ext>
              </a:extLst>
            </p:cNvPr>
            <p:cNvSpPr/>
            <p:nvPr/>
          </p:nvSpPr>
          <p:spPr>
            <a:xfrm>
              <a:off x="3656145" y="4014682"/>
              <a:ext cx="265578" cy="3003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08C4A6B-932A-B248-AE36-379E4EA8317A}"/>
                </a:ext>
              </a:extLst>
            </p:cNvPr>
            <p:cNvSpPr/>
            <p:nvPr/>
          </p:nvSpPr>
          <p:spPr>
            <a:xfrm>
              <a:off x="4348624" y="4234307"/>
              <a:ext cx="265578" cy="709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333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65" grpId="0" animBg="1"/>
      <p:bldP spid="66" grpId="0"/>
      <p:bldP spid="67" grpId="0"/>
      <p:bldP spid="68" grpId="0"/>
      <p:bldP spid="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86953" y="277300"/>
            <a:ext cx="11218093" cy="6193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latin typeface="Helvetica Light" charset="0"/>
                <a:ea typeface="Helvetica Light" charset="0"/>
                <a:cs typeface="Helvetica Light" charset="0"/>
              </a:rPr>
              <a:t>Policy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32603" y="1045821"/>
                <a:ext cx="11235001" cy="905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Action selection requires a policy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 that maps states to actions</a:t>
                </a: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Policy complexity: the amount of </a:t>
                </a:r>
                <a:r>
                  <a:rPr lang="en-US" sz="2000" i="1" dirty="0">
                    <a:latin typeface="Helvetica Light" charset="0"/>
                    <a:ea typeface="Helvetica Light" charset="0"/>
                    <a:cs typeface="Helvetica Light" charset="0"/>
                  </a:rPr>
                  <a:t>memory resources</a:t>
                </a:r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 needed to represent a policy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03" y="1045821"/>
                <a:ext cx="11235001" cy="905376"/>
              </a:xfrm>
              <a:prstGeom prst="rect">
                <a:avLst/>
              </a:prstGeom>
              <a:blipFill>
                <a:blip r:embed="rId3"/>
                <a:stretch>
                  <a:fillRect l="-56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8AEB3D3-2774-EE48-9112-A73BE7069F1A}"/>
              </a:ext>
            </a:extLst>
          </p:cNvPr>
          <p:cNvSpPr/>
          <p:nvPr/>
        </p:nvSpPr>
        <p:spPr>
          <a:xfrm>
            <a:off x="1901672" y="2498090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sz="2000" baseline="-25000" dirty="0">
                <a:latin typeface="Helvetica" charset="0"/>
                <a:ea typeface="Helvetica" charset="0"/>
                <a:cs typeface="Helvetica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D06AE1-0044-B94A-B952-422BAC6C3762}"/>
              </a:ext>
            </a:extLst>
          </p:cNvPr>
          <p:cNvSpPr/>
          <p:nvPr/>
        </p:nvSpPr>
        <p:spPr>
          <a:xfrm>
            <a:off x="2761496" y="2498090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AA62-C14E-F648-8E7F-17BD47EEBCA9}"/>
              </a:ext>
            </a:extLst>
          </p:cNvPr>
          <p:cNvSpPr/>
          <p:nvPr/>
        </p:nvSpPr>
        <p:spPr>
          <a:xfrm>
            <a:off x="3621320" y="2497128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98C59-E4FA-D34E-8F72-CA31B21DFA34}"/>
              </a:ext>
            </a:extLst>
          </p:cNvPr>
          <p:cNvSpPr/>
          <p:nvPr/>
        </p:nvSpPr>
        <p:spPr>
          <a:xfrm>
            <a:off x="4442826" y="2497128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BCBBF1-58ED-5249-BDA2-3608F7C4A4B9}"/>
              </a:ext>
            </a:extLst>
          </p:cNvPr>
          <p:cNvSpPr/>
          <p:nvPr/>
        </p:nvSpPr>
        <p:spPr>
          <a:xfrm>
            <a:off x="938069" y="258353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states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818403-6F2A-D540-8BF6-1C8BC68F3160}"/>
                  </a:ext>
                </a:extLst>
              </p:cNvPr>
              <p:cNvSpPr/>
              <p:nvPr/>
            </p:nvSpPr>
            <p:spPr>
              <a:xfrm>
                <a:off x="890078" y="3605657"/>
                <a:ext cx="9833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818403-6F2A-D540-8BF6-1C8BC68F31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78" y="3605657"/>
                <a:ext cx="983346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19B625F-072B-9047-8DD5-F7C4E44D5FC0}"/>
              </a:ext>
            </a:extLst>
          </p:cNvPr>
          <p:cNvSpPr/>
          <p:nvPr/>
        </p:nvSpPr>
        <p:spPr>
          <a:xfrm>
            <a:off x="1832852" y="2363731"/>
            <a:ext cx="800219" cy="905376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23D314-A3B3-6D48-8209-2EFDEEC3B75B}"/>
              </a:ext>
            </a:extLst>
          </p:cNvPr>
          <p:cNvSpPr/>
          <p:nvPr/>
        </p:nvSpPr>
        <p:spPr>
          <a:xfrm>
            <a:off x="2701891" y="2336118"/>
            <a:ext cx="765090" cy="905376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647B08-C7B8-344B-9110-103A5E136726}"/>
              </a:ext>
            </a:extLst>
          </p:cNvPr>
          <p:cNvSpPr/>
          <p:nvPr/>
        </p:nvSpPr>
        <p:spPr>
          <a:xfrm>
            <a:off x="3521705" y="2336118"/>
            <a:ext cx="800219" cy="905376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77159594-3DE7-7146-A00E-D47EDA6C2E57}"/>
              </a:ext>
            </a:extLst>
          </p:cNvPr>
          <p:cNvSpPr/>
          <p:nvPr/>
        </p:nvSpPr>
        <p:spPr>
          <a:xfrm flipV="1">
            <a:off x="2272532" y="4551279"/>
            <a:ext cx="265670" cy="40372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BBF45B66-9622-144A-8E18-DC088A3551E4}"/>
              </a:ext>
            </a:extLst>
          </p:cNvPr>
          <p:cNvSpPr/>
          <p:nvPr/>
        </p:nvSpPr>
        <p:spPr>
          <a:xfrm>
            <a:off x="2954044" y="4536657"/>
            <a:ext cx="284915" cy="43296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1E2427BC-82C8-5642-A46B-53C3A9B96881}"/>
              </a:ext>
            </a:extLst>
          </p:cNvPr>
          <p:cNvSpPr/>
          <p:nvPr/>
        </p:nvSpPr>
        <p:spPr>
          <a:xfrm>
            <a:off x="3545796" y="4634141"/>
            <a:ext cx="486368" cy="3003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B8402D23-D3F4-7442-BEE1-A8727679BC74}"/>
              </a:ext>
            </a:extLst>
          </p:cNvPr>
          <p:cNvSpPr/>
          <p:nvPr/>
        </p:nvSpPr>
        <p:spPr>
          <a:xfrm rot="10800000">
            <a:off x="4243324" y="4634141"/>
            <a:ext cx="486368" cy="3003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3374DA-AE7E-5B46-8297-1A244A119373}"/>
              </a:ext>
            </a:extLst>
          </p:cNvPr>
          <p:cNvGrpSpPr/>
          <p:nvPr/>
        </p:nvGrpSpPr>
        <p:grpSpPr>
          <a:xfrm>
            <a:off x="2114029" y="3346339"/>
            <a:ext cx="2679700" cy="968681"/>
            <a:chOff x="2114029" y="3346339"/>
            <a:chExt cx="2679700" cy="96868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788AABD-A625-7841-A15E-94A07D29E89D}"/>
                </a:ext>
              </a:extLst>
            </p:cNvPr>
            <p:cNvGrpSpPr/>
            <p:nvPr/>
          </p:nvGrpSpPr>
          <p:grpSpPr>
            <a:xfrm>
              <a:off x="2114029" y="3346339"/>
              <a:ext cx="2679700" cy="965200"/>
              <a:chOff x="2273300" y="5105400"/>
              <a:chExt cx="2992008" cy="9652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D32656E-5AA4-A746-9CBF-1EDD1CBAB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3300" y="5105400"/>
                <a:ext cx="0" cy="9652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31A088F-533F-F04B-8798-B3CE2E001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3300" y="6070600"/>
                <a:ext cx="299200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2D37E05-81F9-904C-B215-F63CD4348A63}"/>
                </a:ext>
              </a:extLst>
            </p:cNvPr>
            <p:cNvSpPr/>
            <p:nvPr/>
          </p:nvSpPr>
          <p:spPr>
            <a:xfrm>
              <a:off x="2267144" y="4234307"/>
              <a:ext cx="265585" cy="772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4F1A8EF-01A7-1742-BAE4-957455B4A5B0}"/>
                </a:ext>
              </a:extLst>
            </p:cNvPr>
            <p:cNvSpPr/>
            <p:nvPr/>
          </p:nvSpPr>
          <p:spPr>
            <a:xfrm>
              <a:off x="2963665" y="3466611"/>
              <a:ext cx="273759" cy="8449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00C196F-9AD8-5C41-B0E2-74E9780B5D09}"/>
                </a:ext>
              </a:extLst>
            </p:cNvPr>
            <p:cNvSpPr/>
            <p:nvPr/>
          </p:nvSpPr>
          <p:spPr>
            <a:xfrm>
              <a:off x="3656145" y="4014682"/>
              <a:ext cx="265578" cy="3003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5857C3-F5EA-4548-83BC-5B8F2389AEEC}"/>
                </a:ext>
              </a:extLst>
            </p:cNvPr>
            <p:cNvSpPr/>
            <p:nvPr/>
          </p:nvSpPr>
          <p:spPr>
            <a:xfrm>
              <a:off x="4348624" y="4234307"/>
              <a:ext cx="265578" cy="709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02F05766-AB92-774B-94AB-0E7A04F1A979}"/>
              </a:ext>
            </a:extLst>
          </p:cNvPr>
          <p:cNvSpPr/>
          <p:nvPr/>
        </p:nvSpPr>
        <p:spPr>
          <a:xfrm>
            <a:off x="871290" y="4551279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actions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D14BCFE-B65C-A048-9810-215FF9183677}"/>
                  </a:ext>
                </a:extLst>
              </p:cNvPr>
              <p:cNvSpPr/>
              <p:nvPr/>
            </p:nvSpPr>
            <p:spPr>
              <a:xfrm>
                <a:off x="6710041" y="3022007"/>
                <a:ext cx="45962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Helvetica Light" charset="0"/>
                    <a:ea typeface="Helvetica Light" charset="0"/>
                    <a:cs typeface="Helvetica Light" charset="0"/>
                  </a:rPr>
                  <a:t>different</a:t>
                </a:r>
                <a:r>
                  <a:rPr lang="en-US" dirty="0">
                    <a:latin typeface="Helvetica Light" charset="0"/>
                    <a:ea typeface="Helvetica Light" charset="0"/>
                    <a:cs typeface="Helvetica Light" charset="0"/>
                  </a:rPr>
                  <a:t> action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Helvetica Light" charset="0"/>
                        <a:cs typeface="Helvetica Light" charset="0"/>
                      </a:rPr>
                      <m:t>𝜋</m:t>
                    </m:r>
                  </m:oMath>
                </a14:m>
                <a:r>
                  <a:rPr lang="en-US" i="1" dirty="0">
                    <a:latin typeface="Helvetica Light" charset="0"/>
                    <a:ea typeface="Helvetica Light" charset="0"/>
                    <a:cs typeface="Helvetica Light" charset="0"/>
                  </a:rPr>
                  <a:t> </a:t>
                </a:r>
                <a:r>
                  <a:rPr lang="en-US" dirty="0">
                    <a:latin typeface="Helvetica Light" charset="0"/>
                    <a:ea typeface="Helvetica Light" charset="0"/>
                    <a:cs typeface="Helvetica Light" charset="0"/>
                  </a:rPr>
                  <a:t>regardless of state</a:t>
                </a:r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D14BCFE-B65C-A048-9810-215FF9183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041" y="3022007"/>
                <a:ext cx="4596258" cy="369332"/>
              </a:xfrm>
              <a:prstGeom prst="rect">
                <a:avLst/>
              </a:prstGeom>
              <a:blipFill>
                <a:blip r:embed="rId5"/>
                <a:stretch>
                  <a:fillRect l="-1102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A44646-A32F-C04B-9B81-3A19180284A0}"/>
                  </a:ext>
                </a:extLst>
              </p:cNvPr>
              <p:cNvSpPr txBox="1"/>
              <p:nvPr/>
            </p:nvSpPr>
            <p:spPr>
              <a:xfrm>
                <a:off x="6652923" y="2130931"/>
                <a:ext cx="4492486" cy="7468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A44646-A32F-C04B-9B81-3A1918028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923" y="2130931"/>
                <a:ext cx="4492486" cy="746871"/>
              </a:xfrm>
              <a:prstGeom prst="rect">
                <a:avLst/>
              </a:prstGeom>
              <a:blipFill>
                <a:blip r:embed="rId6"/>
                <a:stretch>
                  <a:fillRect t="-149153" r="-845" b="-20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7651C02-AAC9-FF41-9A99-00B6A44DD718}"/>
                  </a:ext>
                </a:extLst>
              </p:cNvPr>
              <p:cNvSpPr/>
              <p:nvPr/>
            </p:nvSpPr>
            <p:spPr>
              <a:xfrm>
                <a:off x="7721960" y="3862945"/>
                <a:ext cx="890885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7651C02-AAC9-FF41-9A99-00B6A44DD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960" y="3862945"/>
                <a:ext cx="890885" cy="669094"/>
              </a:xfrm>
              <a:prstGeom prst="rect">
                <a:avLst/>
              </a:prstGeom>
              <a:blipFill>
                <a:blip r:embed="rId7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B8CAF2C7-A765-5D4E-8836-637275D459AF}"/>
              </a:ext>
            </a:extLst>
          </p:cNvPr>
          <p:cNvSpPr/>
          <p:nvPr/>
        </p:nvSpPr>
        <p:spPr>
          <a:xfrm>
            <a:off x="5538511" y="4284967"/>
            <a:ext cx="22411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Helvetica Light" charset="0"/>
              </a:rPr>
              <a:t>marginal </a:t>
            </a:r>
            <a:r>
              <a:rPr lang="en-US" dirty="0">
                <a:latin typeface="Helvetica Light" charset="0"/>
              </a:rPr>
              <a:t>action </a:t>
            </a:r>
          </a:p>
          <a:p>
            <a:pPr algn="ctr"/>
            <a:r>
              <a:rPr lang="en-US" dirty="0">
                <a:latin typeface="Helvetica Light" charset="0"/>
              </a:rPr>
              <a:t>distribution </a:t>
            </a:r>
          </a:p>
          <a:p>
            <a:pPr algn="ctr"/>
            <a:r>
              <a:rPr lang="en-US" dirty="0">
                <a:latin typeface="Helvetica Light" charset="0"/>
              </a:rPr>
              <a:t>(state-</a:t>
            </a:r>
            <a:r>
              <a:rPr lang="en-US" i="1" dirty="0">
                <a:latin typeface="Helvetica Light" charset="0"/>
              </a:rPr>
              <a:t>independent</a:t>
            </a:r>
            <a:r>
              <a:rPr lang="en-US" dirty="0">
                <a:latin typeface="Helvetica Light" charset="0"/>
              </a:rPr>
              <a:t>)</a:t>
            </a:r>
            <a:endParaRPr lang="en-US" i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05BBEC-39FB-C54E-AA32-750296A6E67A}"/>
              </a:ext>
            </a:extLst>
          </p:cNvPr>
          <p:cNvSpPr/>
          <p:nvPr/>
        </p:nvSpPr>
        <p:spPr>
          <a:xfrm>
            <a:off x="6438023" y="3728865"/>
            <a:ext cx="820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 Light" charset="0"/>
              </a:rPr>
              <a:t>policy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19C47F7-793C-5343-9008-7AAA9F6F0899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7258211" y="3913531"/>
            <a:ext cx="462664" cy="923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36D204-76D4-B648-8587-989DF1F5FD67}"/>
              </a:ext>
            </a:extLst>
          </p:cNvPr>
          <p:cNvCxnSpPr>
            <a:cxnSpLocks/>
          </p:cNvCxnSpPr>
          <p:nvPr/>
        </p:nvCxnSpPr>
        <p:spPr>
          <a:xfrm flipV="1">
            <a:off x="7356593" y="4390444"/>
            <a:ext cx="480765" cy="3734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66FCC4-B765-5C49-B0F9-0AFDFB2381D2}"/>
              </a:ext>
            </a:extLst>
          </p:cNvPr>
          <p:cNvCxnSpPr>
            <a:cxnSpLocks/>
          </p:cNvCxnSpPr>
          <p:nvPr/>
        </p:nvCxnSpPr>
        <p:spPr>
          <a:xfrm flipV="1">
            <a:off x="8624917" y="3936461"/>
            <a:ext cx="603417" cy="98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BEB5444-1CD2-B247-9400-49A808C14683}"/>
              </a:ext>
            </a:extLst>
          </p:cNvPr>
          <p:cNvCxnSpPr>
            <a:cxnSpLocks/>
          </p:cNvCxnSpPr>
          <p:nvPr/>
        </p:nvCxnSpPr>
        <p:spPr>
          <a:xfrm>
            <a:off x="8468696" y="4409063"/>
            <a:ext cx="747314" cy="337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BCEB8E0-AA56-5443-A1BE-E4D44A37F97C}"/>
              </a:ext>
            </a:extLst>
          </p:cNvPr>
          <p:cNvSpPr/>
          <p:nvPr/>
        </p:nvSpPr>
        <p:spPr>
          <a:xfrm>
            <a:off x="9916038" y="2095403"/>
            <a:ext cx="1229372" cy="7429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03613C4-3A5E-4D40-B7CC-513BE815D212}"/>
                  </a:ext>
                </a:extLst>
              </p:cNvPr>
              <p:cNvSpPr/>
              <p:nvPr/>
            </p:nvSpPr>
            <p:spPr>
              <a:xfrm>
                <a:off x="7389114" y="5229185"/>
                <a:ext cx="1657120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03613C4-3A5E-4D40-B7CC-513BE815D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114" y="5229185"/>
                <a:ext cx="1657120" cy="669094"/>
              </a:xfrm>
              <a:prstGeom prst="rect">
                <a:avLst/>
              </a:prstGeom>
              <a:blipFill>
                <a:blip r:embed="rId8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E95F080-7E43-5E41-B3B7-CB60C3EEDA61}"/>
                  </a:ext>
                </a:extLst>
              </p:cNvPr>
              <p:cNvSpPr/>
              <p:nvPr/>
            </p:nvSpPr>
            <p:spPr>
              <a:xfrm>
                <a:off x="7390545" y="5994194"/>
                <a:ext cx="14518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E95F080-7E43-5E41-B3B7-CB60C3EED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545" y="5994194"/>
                <a:ext cx="145180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8C4454C-A266-9B4F-BCD3-26B82B23ABF6}"/>
                  </a:ext>
                </a:extLst>
              </p:cNvPr>
              <p:cNvSpPr/>
              <p:nvPr/>
            </p:nvSpPr>
            <p:spPr>
              <a:xfrm>
                <a:off x="8446391" y="4018843"/>
                <a:ext cx="6030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8C4454C-A266-9B4F-BCD3-26B82B23AB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391" y="4018843"/>
                <a:ext cx="6030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>
            <a:extLst>
              <a:ext uri="{FF2B5EF4-FFF2-40B4-BE49-F238E27FC236}">
                <a16:creationId xmlns:a16="http://schemas.microsoft.com/office/drawing/2014/main" id="{717030B4-3E65-0043-B363-1677C312ED51}"/>
              </a:ext>
            </a:extLst>
          </p:cNvPr>
          <p:cNvSpPr/>
          <p:nvPr/>
        </p:nvSpPr>
        <p:spPr>
          <a:xfrm>
            <a:off x="9093122" y="5668536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Helvetica Light" charset="0"/>
                <a:ea typeface="Helvetica Light" charset="0"/>
                <a:cs typeface="Helvetica Light" charset="0"/>
              </a:rPr>
              <a:t>high complexity 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policy </a:t>
            </a:r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66E8ACF-D33D-964C-8432-2EE05D1512A5}"/>
              </a:ext>
            </a:extLst>
          </p:cNvPr>
          <p:cNvGrpSpPr/>
          <p:nvPr/>
        </p:nvGrpSpPr>
        <p:grpSpPr>
          <a:xfrm>
            <a:off x="9384655" y="4438785"/>
            <a:ext cx="1682330" cy="608144"/>
            <a:chOff x="2114029" y="3346339"/>
            <a:chExt cx="2679700" cy="968683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5B72121-B007-5C48-9537-F983D2EEE9B5}"/>
                </a:ext>
              </a:extLst>
            </p:cNvPr>
            <p:cNvGrpSpPr/>
            <p:nvPr/>
          </p:nvGrpSpPr>
          <p:grpSpPr>
            <a:xfrm>
              <a:off x="2114029" y="3346339"/>
              <a:ext cx="2679700" cy="965200"/>
              <a:chOff x="2273300" y="5105400"/>
              <a:chExt cx="2992008" cy="965200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1B9610A-B25B-4645-9D45-E152559689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3300" y="5105400"/>
                <a:ext cx="0" cy="9652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F4842D16-2E21-1440-B773-73F1765C8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3300" y="6070600"/>
                <a:ext cx="299200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913296D-99AC-8541-BA48-2FF371865BF4}"/>
                </a:ext>
              </a:extLst>
            </p:cNvPr>
            <p:cNvSpPr/>
            <p:nvPr/>
          </p:nvSpPr>
          <p:spPr>
            <a:xfrm>
              <a:off x="2267142" y="3965797"/>
              <a:ext cx="277798" cy="3457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9D4ECE5-2BFB-AB4E-90DC-431444367875}"/>
                </a:ext>
              </a:extLst>
            </p:cNvPr>
            <p:cNvSpPr/>
            <p:nvPr/>
          </p:nvSpPr>
          <p:spPr>
            <a:xfrm>
              <a:off x="2963665" y="4007390"/>
              <a:ext cx="277798" cy="30414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432D83F-A3C0-4E46-89DC-3A436C599144}"/>
                </a:ext>
              </a:extLst>
            </p:cNvPr>
            <p:cNvSpPr/>
            <p:nvPr/>
          </p:nvSpPr>
          <p:spPr>
            <a:xfrm>
              <a:off x="3656147" y="4113816"/>
              <a:ext cx="277796" cy="20120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2CB7859-B9E5-2A4E-9B0B-E468E28D31E4}"/>
                </a:ext>
              </a:extLst>
            </p:cNvPr>
            <p:cNvSpPr/>
            <p:nvPr/>
          </p:nvSpPr>
          <p:spPr>
            <a:xfrm>
              <a:off x="4348624" y="3959553"/>
              <a:ext cx="277796" cy="3457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2A0C0F0-09F9-F64B-A473-558817818FB2}"/>
              </a:ext>
            </a:extLst>
          </p:cNvPr>
          <p:cNvGrpSpPr/>
          <p:nvPr/>
        </p:nvGrpSpPr>
        <p:grpSpPr>
          <a:xfrm>
            <a:off x="9376118" y="3600119"/>
            <a:ext cx="1682330" cy="608143"/>
            <a:chOff x="2114029" y="3346339"/>
            <a:chExt cx="2679700" cy="968681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E70E272-40A0-1246-B52A-25C54CCBABFE}"/>
                </a:ext>
              </a:extLst>
            </p:cNvPr>
            <p:cNvGrpSpPr/>
            <p:nvPr/>
          </p:nvGrpSpPr>
          <p:grpSpPr>
            <a:xfrm>
              <a:off x="2114029" y="3346339"/>
              <a:ext cx="2679700" cy="965200"/>
              <a:chOff x="2273300" y="5105400"/>
              <a:chExt cx="2992008" cy="965200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2A76D39-9C50-7449-8292-E5D07A620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3300" y="5105400"/>
                <a:ext cx="0" cy="9652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3835573-38E0-AD46-A25F-36F1FAB103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3300" y="6070600"/>
                <a:ext cx="299200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5A7593D-B05B-5F45-8ACD-90FEEC9F42D0}"/>
                </a:ext>
              </a:extLst>
            </p:cNvPr>
            <p:cNvSpPr/>
            <p:nvPr/>
          </p:nvSpPr>
          <p:spPr>
            <a:xfrm>
              <a:off x="2267144" y="4234307"/>
              <a:ext cx="265585" cy="772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7822926-928D-9B49-95A7-C6DC6590A411}"/>
                </a:ext>
              </a:extLst>
            </p:cNvPr>
            <p:cNvSpPr/>
            <p:nvPr/>
          </p:nvSpPr>
          <p:spPr>
            <a:xfrm>
              <a:off x="2963665" y="3466611"/>
              <a:ext cx="273759" cy="8449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92CE712-7DBF-ED4D-BD61-DDA3BAA0DADE}"/>
                </a:ext>
              </a:extLst>
            </p:cNvPr>
            <p:cNvSpPr/>
            <p:nvPr/>
          </p:nvSpPr>
          <p:spPr>
            <a:xfrm>
              <a:off x="3656145" y="4014682"/>
              <a:ext cx="265578" cy="3003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08C4A6B-932A-B248-AE36-379E4EA8317A}"/>
                </a:ext>
              </a:extLst>
            </p:cNvPr>
            <p:cNvSpPr/>
            <p:nvPr/>
          </p:nvSpPr>
          <p:spPr>
            <a:xfrm>
              <a:off x="4348624" y="4234307"/>
              <a:ext cx="265578" cy="709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403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65" grpId="0" animBg="1"/>
      <p:bldP spid="66" grpId="0"/>
      <p:bldP spid="67" grpId="0"/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86953" y="277300"/>
            <a:ext cx="11218093" cy="6193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latin typeface="Helvetica Light" charset="0"/>
                <a:ea typeface="Helvetica Light" charset="0"/>
                <a:cs typeface="Helvetica Light" charset="0"/>
              </a:rPr>
              <a:t>Policy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32603" y="1045821"/>
                <a:ext cx="11235001" cy="905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Action selection requires a policy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 that maps states to actions</a:t>
                </a: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Policy complexity: the amount of </a:t>
                </a:r>
                <a:r>
                  <a:rPr lang="en-US" sz="2000" i="1" dirty="0">
                    <a:latin typeface="Helvetica Light" charset="0"/>
                    <a:ea typeface="Helvetica Light" charset="0"/>
                    <a:cs typeface="Helvetica Light" charset="0"/>
                  </a:rPr>
                  <a:t>memory resources</a:t>
                </a:r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 needed to represent a policy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03" y="1045821"/>
                <a:ext cx="11235001" cy="905376"/>
              </a:xfrm>
              <a:prstGeom prst="rect">
                <a:avLst/>
              </a:prstGeom>
              <a:blipFill>
                <a:blip r:embed="rId3"/>
                <a:stretch>
                  <a:fillRect l="-56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EFEDC8-8015-0642-8903-88F7EBB58E27}"/>
                  </a:ext>
                </a:extLst>
              </p:cNvPr>
              <p:cNvSpPr txBox="1"/>
              <p:nvPr/>
            </p:nvSpPr>
            <p:spPr>
              <a:xfrm>
                <a:off x="6652923" y="2130931"/>
                <a:ext cx="4492486" cy="7468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EFEDC8-8015-0642-8903-88F7EBB58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923" y="2130931"/>
                <a:ext cx="4492486" cy="746871"/>
              </a:xfrm>
              <a:prstGeom prst="rect">
                <a:avLst/>
              </a:prstGeom>
              <a:blipFill>
                <a:blip r:embed="rId4"/>
                <a:stretch>
                  <a:fillRect t="-149153" r="-845" b="-20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8AEB3D3-2774-EE48-9112-A73BE7069F1A}"/>
              </a:ext>
            </a:extLst>
          </p:cNvPr>
          <p:cNvSpPr/>
          <p:nvPr/>
        </p:nvSpPr>
        <p:spPr>
          <a:xfrm>
            <a:off x="1901672" y="2498090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sz="2000" baseline="-25000" dirty="0">
                <a:latin typeface="Helvetica" charset="0"/>
                <a:ea typeface="Helvetica" charset="0"/>
                <a:cs typeface="Helvetica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D06AE1-0044-B94A-B952-422BAC6C3762}"/>
              </a:ext>
            </a:extLst>
          </p:cNvPr>
          <p:cNvSpPr/>
          <p:nvPr/>
        </p:nvSpPr>
        <p:spPr>
          <a:xfrm>
            <a:off x="2761496" y="2498090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AA62-C14E-F648-8E7F-17BD47EEBCA9}"/>
              </a:ext>
            </a:extLst>
          </p:cNvPr>
          <p:cNvSpPr/>
          <p:nvPr/>
        </p:nvSpPr>
        <p:spPr>
          <a:xfrm>
            <a:off x="3621320" y="2497128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98C59-E4FA-D34E-8F72-CA31B21DFA34}"/>
              </a:ext>
            </a:extLst>
          </p:cNvPr>
          <p:cNvSpPr/>
          <p:nvPr/>
        </p:nvSpPr>
        <p:spPr>
          <a:xfrm>
            <a:off x="4442826" y="2497128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BCBBF1-58ED-5249-BDA2-3608F7C4A4B9}"/>
              </a:ext>
            </a:extLst>
          </p:cNvPr>
          <p:cNvSpPr/>
          <p:nvPr/>
        </p:nvSpPr>
        <p:spPr>
          <a:xfrm>
            <a:off x="938069" y="258353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states</a:t>
            </a:r>
            <a:endParaRPr lang="en-US" dirty="0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77159594-3DE7-7146-A00E-D47EDA6C2E57}"/>
              </a:ext>
            </a:extLst>
          </p:cNvPr>
          <p:cNvSpPr/>
          <p:nvPr/>
        </p:nvSpPr>
        <p:spPr>
          <a:xfrm flipV="1">
            <a:off x="2272532" y="4551279"/>
            <a:ext cx="265670" cy="40372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BBF45B66-9622-144A-8E18-DC088A3551E4}"/>
              </a:ext>
            </a:extLst>
          </p:cNvPr>
          <p:cNvSpPr/>
          <p:nvPr/>
        </p:nvSpPr>
        <p:spPr>
          <a:xfrm>
            <a:off x="2954044" y="4536657"/>
            <a:ext cx="284915" cy="43296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1E2427BC-82C8-5642-A46B-53C3A9B96881}"/>
              </a:ext>
            </a:extLst>
          </p:cNvPr>
          <p:cNvSpPr/>
          <p:nvPr/>
        </p:nvSpPr>
        <p:spPr>
          <a:xfrm>
            <a:off x="3545796" y="4634141"/>
            <a:ext cx="486368" cy="3003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B8402D23-D3F4-7442-BEE1-A8727679BC74}"/>
              </a:ext>
            </a:extLst>
          </p:cNvPr>
          <p:cNvSpPr/>
          <p:nvPr/>
        </p:nvSpPr>
        <p:spPr>
          <a:xfrm rot="10800000">
            <a:off x="4243324" y="4634141"/>
            <a:ext cx="486368" cy="3003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F05766-AB92-774B-94AB-0E7A04F1A979}"/>
              </a:ext>
            </a:extLst>
          </p:cNvPr>
          <p:cNvSpPr/>
          <p:nvPr/>
        </p:nvSpPr>
        <p:spPr>
          <a:xfrm>
            <a:off x="871290" y="4551279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5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8" grpId="0"/>
      <p:bldP spid="26" grpId="0" animBg="1"/>
      <p:bldP spid="27" grpId="0" animBg="1"/>
      <p:bldP spid="28" grpId="0" animBg="1"/>
      <p:bldP spid="29" grpId="0" animBg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86953" y="277300"/>
            <a:ext cx="11218093" cy="6193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latin typeface="Helvetica Light" charset="0"/>
                <a:ea typeface="Helvetica Light" charset="0"/>
                <a:cs typeface="Helvetica Light" charset="0"/>
              </a:rPr>
              <a:t>Policy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32603" y="1045821"/>
                <a:ext cx="11235001" cy="905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Action selection requires a policy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 that maps states to actions</a:t>
                </a: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Policy complexity: the amount of </a:t>
                </a:r>
                <a:r>
                  <a:rPr lang="en-US" sz="2000" i="1" dirty="0">
                    <a:latin typeface="Helvetica Light" charset="0"/>
                    <a:ea typeface="Helvetica Light" charset="0"/>
                    <a:cs typeface="Helvetica Light" charset="0"/>
                  </a:rPr>
                  <a:t>memory resources</a:t>
                </a:r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 needed to represent a policy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03" y="1045821"/>
                <a:ext cx="11235001" cy="905376"/>
              </a:xfrm>
              <a:prstGeom prst="rect">
                <a:avLst/>
              </a:prstGeom>
              <a:blipFill>
                <a:blip r:embed="rId3"/>
                <a:stretch>
                  <a:fillRect l="-56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8AEB3D3-2774-EE48-9112-A73BE7069F1A}"/>
              </a:ext>
            </a:extLst>
          </p:cNvPr>
          <p:cNvSpPr/>
          <p:nvPr/>
        </p:nvSpPr>
        <p:spPr>
          <a:xfrm>
            <a:off x="1901672" y="2498090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sz="2000" baseline="-25000" dirty="0">
                <a:latin typeface="Helvetica" charset="0"/>
                <a:ea typeface="Helvetica" charset="0"/>
                <a:cs typeface="Helvetica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D06AE1-0044-B94A-B952-422BAC6C3762}"/>
              </a:ext>
            </a:extLst>
          </p:cNvPr>
          <p:cNvSpPr/>
          <p:nvPr/>
        </p:nvSpPr>
        <p:spPr>
          <a:xfrm>
            <a:off x="2761496" y="2498090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AA62-C14E-F648-8E7F-17BD47EEBCA9}"/>
              </a:ext>
            </a:extLst>
          </p:cNvPr>
          <p:cNvSpPr/>
          <p:nvPr/>
        </p:nvSpPr>
        <p:spPr>
          <a:xfrm>
            <a:off x="3621320" y="2497128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98C59-E4FA-D34E-8F72-CA31B21DFA34}"/>
              </a:ext>
            </a:extLst>
          </p:cNvPr>
          <p:cNvSpPr/>
          <p:nvPr/>
        </p:nvSpPr>
        <p:spPr>
          <a:xfrm>
            <a:off x="4442826" y="2497128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BCBBF1-58ED-5249-BDA2-3608F7C4A4B9}"/>
              </a:ext>
            </a:extLst>
          </p:cNvPr>
          <p:cNvSpPr/>
          <p:nvPr/>
        </p:nvSpPr>
        <p:spPr>
          <a:xfrm>
            <a:off x="938069" y="258353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states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818403-6F2A-D540-8BF6-1C8BC68F3160}"/>
                  </a:ext>
                </a:extLst>
              </p:cNvPr>
              <p:cNvSpPr/>
              <p:nvPr/>
            </p:nvSpPr>
            <p:spPr>
              <a:xfrm>
                <a:off x="890078" y="3605657"/>
                <a:ext cx="9825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818403-6F2A-D540-8BF6-1C8BC68F31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78" y="3605657"/>
                <a:ext cx="982513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19B625F-072B-9047-8DD5-F7C4E44D5FC0}"/>
              </a:ext>
            </a:extLst>
          </p:cNvPr>
          <p:cNvSpPr/>
          <p:nvPr/>
        </p:nvSpPr>
        <p:spPr>
          <a:xfrm>
            <a:off x="2583289" y="2325739"/>
            <a:ext cx="800219" cy="905376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23D314-A3B3-6D48-8209-2EFDEEC3B75B}"/>
              </a:ext>
            </a:extLst>
          </p:cNvPr>
          <p:cNvSpPr/>
          <p:nvPr/>
        </p:nvSpPr>
        <p:spPr>
          <a:xfrm>
            <a:off x="3549686" y="2325739"/>
            <a:ext cx="765090" cy="905376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647B08-C7B8-344B-9110-103A5E136726}"/>
              </a:ext>
            </a:extLst>
          </p:cNvPr>
          <p:cNvSpPr/>
          <p:nvPr/>
        </p:nvSpPr>
        <p:spPr>
          <a:xfrm>
            <a:off x="4348624" y="2327486"/>
            <a:ext cx="800219" cy="905376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77159594-3DE7-7146-A00E-D47EDA6C2E57}"/>
              </a:ext>
            </a:extLst>
          </p:cNvPr>
          <p:cNvSpPr/>
          <p:nvPr/>
        </p:nvSpPr>
        <p:spPr>
          <a:xfrm flipV="1">
            <a:off x="2272532" y="4551279"/>
            <a:ext cx="265670" cy="40372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BBF45B66-9622-144A-8E18-DC088A3551E4}"/>
              </a:ext>
            </a:extLst>
          </p:cNvPr>
          <p:cNvSpPr/>
          <p:nvPr/>
        </p:nvSpPr>
        <p:spPr>
          <a:xfrm>
            <a:off x="2954044" y="4536657"/>
            <a:ext cx="284915" cy="43296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1E2427BC-82C8-5642-A46B-53C3A9B96881}"/>
              </a:ext>
            </a:extLst>
          </p:cNvPr>
          <p:cNvSpPr/>
          <p:nvPr/>
        </p:nvSpPr>
        <p:spPr>
          <a:xfrm>
            <a:off x="3545796" y="4634141"/>
            <a:ext cx="486368" cy="3003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B8402D23-D3F4-7442-BEE1-A8727679BC74}"/>
              </a:ext>
            </a:extLst>
          </p:cNvPr>
          <p:cNvSpPr/>
          <p:nvPr/>
        </p:nvSpPr>
        <p:spPr>
          <a:xfrm rot="10800000">
            <a:off x="4243324" y="4634141"/>
            <a:ext cx="486368" cy="3003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88AABD-A625-7841-A15E-94A07D29E89D}"/>
              </a:ext>
            </a:extLst>
          </p:cNvPr>
          <p:cNvGrpSpPr/>
          <p:nvPr/>
        </p:nvGrpSpPr>
        <p:grpSpPr>
          <a:xfrm>
            <a:off x="2114029" y="3346339"/>
            <a:ext cx="2679700" cy="965200"/>
            <a:chOff x="2273300" y="5105400"/>
            <a:chExt cx="2992008" cy="965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D32656E-5AA4-A746-9CBF-1EDD1CBABB8B}"/>
                </a:ext>
              </a:extLst>
            </p:cNvPr>
            <p:cNvCxnSpPr>
              <a:cxnSpLocks/>
            </p:cNvCxnSpPr>
            <p:nvPr/>
          </p:nvCxnSpPr>
          <p:spPr>
            <a:xfrm>
              <a:off x="2273300" y="5105400"/>
              <a:ext cx="0" cy="965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1A088F-533F-F04B-8798-B3CE2E001FA9}"/>
                </a:ext>
              </a:extLst>
            </p:cNvPr>
            <p:cNvCxnSpPr>
              <a:cxnSpLocks/>
            </p:cNvCxnSpPr>
            <p:nvPr/>
          </p:nvCxnSpPr>
          <p:spPr>
            <a:xfrm>
              <a:off x="2273300" y="6070600"/>
              <a:ext cx="299200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7E05-81F9-904C-B215-F63CD4348A63}"/>
              </a:ext>
            </a:extLst>
          </p:cNvPr>
          <p:cNvSpPr/>
          <p:nvPr/>
        </p:nvSpPr>
        <p:spPr>
          <a:xfrm>
            <a:off x="2267144" y="3638439"/>
            <a:ext cx="265670" cy="673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F1A8EF-01A7-1742-BAE4-957455B4A5B0}"/>
              </a:ext>
            </a:extLst>
          </p:cNvPr>
          <p:cNvSpPr/>
          <p:nvPr/>
        </p:nvSpPr>
        <p:spPr>
          <a:xfrm>
            <a:off x="2963666" y="3867039"/>
            <a:ext cx="265670" cy="444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0C196F-9AD8-5C41-B0E2-74E9780B5D09}"/>
              </a:ext>
            </a:extLst>
          </p:cNvPr>
          <p:cNvSpPr/>
          <p:nvPr/>
        </p:nvSpPr>
        <p:spPr>
          <a:xfrm>
            <a:off x="3656145" y="3870521"/>
            <a:ext cx="265670" cy="444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5857C3-F5EA-4548-83BC-5B8F2389AEEC}"/>
              </a:ext>
            </a:extLst>
          </p:cNvPr>
          <p:cNvSpPr/>
          <p:nvPr/>
        </p:nvSpPr>
        <p:spPr>
          <a:xfrm>
            <a:off x="4348624" y="3860802"/>
            <a:ext cx="265670" cy="444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F05766-AB92-774B-94AB-0E7A04F1A979}"/>
              </a:ext>
            </a:extLst>
          </p:cNvPr>
          <p:cNvSpPr/>
          <p:nvPr/>
        </p:nvSpPr>
        <p:spPr>
          <a:xfrm>
            <a:off x="871290" y="4551279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actions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BF0FADC-8554-714C-ADE8-255E17011C23}"/>
                  </a:ext>
                </a:extLst>
              </p:cNvPr>
              <p:cNvSpPr/>
              <p:nvPr/>
            </p:nvSpPr>
            <p:spPr>
              <a:xfrm>
                <a:off x="6710041" y="3022007"/>
                <a:ext cx="4378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Helvetica Light" charset="0"/>
                    <a:ea typeface="Helvetica Light" charset="0"/>
                    <a:cs typeface="Helvetica Light" charset="0"/>
                  </a:rPr>
                  <a:t>same</a:t>
                </a:r>
                <a:r>
                  <a:rPr lang="en-US" dirty="0">
                    <a:latin typeface="Helvetica Light" charset="0"/>
                    <a:ea typeface="Helvetica Light" charset="0"/>
                    <a:cs typeface="Helvetica Light" charset="0"/>
                  </a:rPr>
                  <a:t> action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Helvetica Light" charset="0"/>
                        <a:cs typeface="Helvetica Light" charset="0"/>
                      </a:rPr>
                      <m:t>𝜋</m:t>
                    </m:r>
                  </m:oMath>
                </a14:m>
                <a:r>
                  <a:rPr lang="en-US" i="1" dirty="0">
                    <a:latin typeface="Helvetica Light" charset="0"/>
                    <a:ea typeface="Helvetica Light" charset="0"/>
                    <a:cs typeface="Helvetica Light" charset="0"/>
                  </a:rPr>
                  <a:t> </a:t>
                </a:r>
                <a:r>
                  <a:rPr lang="en-US" dirty="0">
                    <a:latin typeface="Helvetica Light" charset="0"/>
                    <a:ea typeface="Helvetica Light" charset="0"/>
                    <a:cs typeface="Helvetica Light" charset="0"/>
                  </a:rPr>
                  <a:t>regardless of state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BF0FADC-8554-714C-ADE8-255E17011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041" y="3022007"/>
                <a:ext cx="4378250" cy="369332"/>
              </a:xfrm>
              <a:prstGeom prst="rect">
                <a:avLst/>
              </a:prstGeom>
              <a:blipFill>
                <a:blip r:embed="rId5"/>
                <a:stretch>
                  <a:fillRect l="-1156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E187CD-A591-A744-9DE9-F00795A98DBD}"/>
                  </a:ext>
                </a:extLst>
              </p:cNvPr>
              <p:cNvSpPr txBox="1"/>
              <p:nvPr/>
            </p:nvSpPr>
            <p:spPr>
              <a:xfrm>
                <a:off x="6652923" y="2130931"/>
                <a:ext cx="4492486" cy="7468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E187CD-A591-A744-9DE9-F00795A9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923" y="2130931"/>
                <a:ext cx="4492486" cy="746871"/>
              </a:xfrm>
              <a:prstGeom prst="rect">
                <a:avLst/>
              </a:prstGeom>
              <a:blipFill>
                <a:blip r:embed="rId6"/>
                <a:stretch>
                  <a:fillRect t="-149153" r="-845" b="-20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13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86953" y="277300"/>
            <a:ext cx="11218093" cy="6193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latin typeface="Helvetica Light" charset="0"/>
                <a:ea typeface="Helvetica Light" charset="0"/>
                <a:cs typeface="Helvetica Light" charset="0"/>
              </a:rPr>
              <a:t>Policy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32603" y="1045821"/>
                <a:ext cx="11235001" cy="905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Action selection requires a policy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 that maps states to actions</a:t>
                </a: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Policy complexity: the amount of </a:t>
                </a:r>
                <a:r>
                  <a:rPr lang="en-US" sz="2000" i="1" dirty="0">
                    <a:latin typeface="Helvetica Light" charset="0"/>
                    <a:ea typeface="Helvetica Light" charset="0"/>
                    <a:cs typeface="Helvetica Light" charset="0"/>
                  </a:rPr>
                  <a:t>memory resources</a:t>
                </a:r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 needed to represent a policy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03" y="1045821"/>
                <a:ext cx="11235001" cy="905376"/>
              </a:xfrm>
              <a:prstGeom prst="rect">
                <a:avLst/>
              </a:prstGeom>
              <a:blipFill>
                <a:blip r:embed="rId3"/>
                <a:stretch>
                  <a:fillRect l="-56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8AEB3D3-2774-EE48-9112-A73BE7069F1A}"/>
              </a:ext>
            </a:extLst>
          </p:cNvPr>
          <p:cNvSpPr/>
          <p:nvPr/>
        </p:nvSpPr>
        <p:spPr>
          <a:xfrm>
            <a:off x="1901672" y="2498090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sz="2000" baseline="-25000" dirty="0">
                <a:latin typeface="Helvetica" charset="0"/>
                <a:ea typeface="Helvetica" charset="0"/>
                <a:cs typeface="Helvetica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D06AE1-0044-B94A-B952-422BAC6C3762}"/>
              </a:ext>
            </a:extLst>
          </p:cNvPr>
          <p:cNvSpPr/>
          <p:nvPr/>
        </p:nvSpPr>
        <p:spPr>
          <a:xfrm>
            <a:off x="2761496" y="2498090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AA62-C14E-F648-8E7F-17BD47EEBCA9}"/>
              </a:ext>
            </a:extLst>
          </p:cNvPr>
          <p:cNvSpPr/>
          <p:nvPr/>
        </p:nvSpPr>
        <p:spPr>
          <a:xfrm>
            <a:off x="3621320" y="2497128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98C59-E4FA-D34E-8F72-CA31B21DFA34}"/>
              </a:ext>
            </a:extLst>
          </p:cNvPr>
          <p:cNvSpPr/>
          <p:nvPr/>
        </p:nvSpPr>
        <p:spPr>
          <a:xfrm>
            <a:off x="4442826" y="2497128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BCBBF1-58ED-5249-BDA2-3608F7C4A4B9}"/>
              </a:ext>
            </a:extLst>
          </p:cNvPr>
          <p:cNvSpPr/>
          <p:nvPr/>
        </p:nvSpPr>
        <p:spPr>
          <a:xfrm>
            <a:off x="938069" y="258353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states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818403-6F2A-D540-8BF6-1C8BC68F3160}"/>
                  </a:ext>
                </a:extLst>
              </p:cNvPr>
              <p:cNvSpPr/>
              <p:nvPr/>
            </p:nvSpPr>
            <p:spPr>
              <a:xfrm>
                <a:off x="890078" y="3605657"/>
                <a:ext cx="9825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818403-6F2A-D540-8BF6-1C8BC68F31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78" y="3605657"/>
                <a:ext cx="982513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19B625F-072B-9047-8DD5-F7C4E44D5FC0}"/>
              </a:ext>
            </a:extLst>
          </p:cNvPr>
          <p:cNvSpPr/>
          <p:nvPr/>
        </p:nvSpPr>
        <p:spPr>
          <a:xfrm>
            <a:off x="1832852" y="2363731"/>
            <a:ext cx="800219" cy="905376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23D314-A3B3-6D48-8209-2EFDEEC3B75B}"/>
              </a:ext>
            </a:extLst>
          </p:cNvPr>
          <p:cNvSpPr/>
          <p:nvPr/>
        </p:nvSpPr>
        <p:spPr>
          <a:xfrm>
            <a:off x="3549686" y="2325739"/>
            <a:ext cx="765090" cy="905376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647B08-C7B8-344B-9110-103A5E136726}"/>
              </a:ext>
            </a:extLst>
          </p:cNvPr>
          <p:cNvSpPr/>
          <p:nvPr/>
        </p:nvSpPr>
        <p:spPr>
          <a:xfrm>
            <a:off x="4348624" y="2327486"/>
            <a:ext cx="800219" cy="905376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77159594-3DE7-7146-A00E-D47EDA6C2E57}"/>
              </a:ext>
            </a:extLst>
          </p:cNvPr>
          <p:cNvSpPr/>
          <p:nvPr/>
        </p:nvSpPr>
        <p:spPr>
          <a:xfrm flipV="1">
            <a:off x="2272532" y="4551279"/>
            <a:ext cx="265670" cy="40372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BBF45B66-9622-144A-8E18-DC088A3551E4}"/>
              </a:ext>
            </a:extLst>
          </p:cNvPr>
          <p:cNvSpPr/>
          <p:nvPr/>
        </p:nvSpPr>
        <p:spPr>
          <a:xfrm>
            <a:off x="2954044" y="4536657"/>
            <a:ext cx="284915" cy="43296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1E2427BC-82C8-5642-A46B-53C3A9B96881}"/>
              </a:ext>
            </a:extLst>
          </p:cNvPr>
          <p:cNvSpPr/>
          <p:nvPr/>
        </p:nvSpPr>
        <p:spPr>
          <a:xfrm>
            <a:off x="3545796" y="4634141"/>
            <a:ext cx="486368" cy="3003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B8402D23-D3F4-7442-BEE1-A8727679BC74}"/>
              </a:ext>
            </a:extLst>
          </p:cNvPr>
          <p:cNvSpPr/>
          <p:nvPr/>
        </p:nvSpPr>
        <p:spPr>
          <a:xfrm rot="10800000">
            <a:off x="4243324" y="4634141"/>
            <a:ext cx="486368" cy="3003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88AABD-A625-7841-A15E-94A07D29E89D}"/>
              </a:ext>
            </a:extLst>
          </p:cNvPr>
          <p:cNvGrpSpPr/>
          <p:nvPr/>
        </p:nvGrpSpPr>
        <p:grpSpPr>
          <a:xfrm>
            <a:off x="2114029" y="3346339"/>
            <a:ext cx="2679700" cy="965200"/>
            <a:chOff x="2273300" y="5105400"/>
            <a:chExt cx="2992008" cy="965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D32656E-5AA4-A746-9CBF-1EDD1CBABB8B}"/>
                </a:ext>
              </a:extLst>
            </p:cNvPr>
            <p:cNvCxnSpPr>
              <a:cxnSpLocks/>
            </p:cNvCxnSpPr>
            <p:nvPr/>
          </p:nvCxnSpPr>
          <p:spPr>
            <a:xfrm>
              <a:off x="2273300" y="5105400"/>
              <a:ext cx="0" cy="965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1A088F-533F-F04B-8798-B3CE2E001FA9}"/>
                </a:ext>
              </a:extLst>
            </p:cNvPr>
            <p:cNvCxnSpPr>
              <a:cxnSpLocks/>
            </p:cNvCxnSpPr>
            <p:nvPr/>
          </p:nvCxnSpPr>
          <p:spPr>
            <a:xfrm>
              <a:off x="2273300" y="6070600"/>
              <a:ext cx="299200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7E05-81F9-904C-B215-F63CD4348A63}"/>
              </a:ext>
            </a:extLst>
          </p:cNvPr>
          <p:cNvSpPr/>
          <p:nvPr/>
        </p:nvSpPr>
        <p:spPr>
          <a:xfrm>
            <a:off x="2267144" y="3638439"/>
            <a:ext cx="265670" cy="673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F1A8EF-01A7-1742-BAE4-957455B4A5B0}"/>
              </a:ext>
            </a:extLst>
          </p:cNvPr>
          <p:cNvSpPr/>
          <p:nvPr/>
        </p:nvSpPr>
        <p:spPr>
          <a:xfrm>
            <a:off x="2963666" y="3867039"/>
            <a:ext cx="265670" cy="444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0C196F-9AD8-5C41-B0E2-74E9780B5D09}"/>
              </a:ext>
            </a:extLst>
          </p:cNvPr>
          <p:cNvSpPr/>
          <p:nvPr/>
        </p:nvSpPr>
        <p:spPr>
          <a:xfrm>
            <a:off x="3656145" y="3870521"/>
            <a:ext cx="265670" cy="444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5857C3-F5EA-4548-83BC-5B8F2389AEEC}"/>
              </a:ext>
            </a:extLst>
          </p:cNvPr>
          <p:cNvSpPr/>
          <p:nvPr/>
        </p:nvSpPr>
        <p:spPr>
          <a:xfrm>
            <a:off x="4348624" y="3860802"/>
            <a:ext cx="265670" cy="444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F05766-AB92-774B-94AB-0E7A04F1A979}"/>
              </a:ext>
            </a:extLst>
          </p:cNvPr>
          <p:cNvSpPr/>
          <p:nvPr/>
        </p:nvSpPr>
        <p:spPr>
          <a:xfrm>
            <a:off x="871290" y="4551279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actions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F5083C9-5C10-6346-8B3F-3FA200696C56}"/>
                  </a:ext>
                </a:extLst>
              </p:cNvPr>
              <p:cNvSpPr/>
              <p:nvPr/>
            </p:nvSpPr>
            <p:spPr>
              <a:xfrm>
                <a:off x="6710041" y="3022007"/>
                <a:ext cx="4378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Helvetica Light" charset="0"/>
                    <a:ea typeface="Helvetica Light" charset="0"/>
                    <a:cs typeface="Helvetica Light" charset="0"/>
                  </a:rPr>
                  <a:t>same</a:t>
                </a:r>
                <a:r>
                  <a:rPr lang="en-US" dirty="0">
                    <a:latin typeface="Helvetica Light" charset="0"/>
                    <a:ea typeface="Helvetica Light" charset="0"/>
                    <a:cs typeface="Helvetica Light" charset="0"/>
                  </a:rPr>
                  <a:t> action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Helvetica Light" charset="0"/>
                        <a:cs typeface="Helvetica Light" charset="0"/>
                      </a:rPr>
                      <m:t>𝜋</m:t>
                    </m:r>
                  </m:oMath>
                </a14:m>
                <a:r>
                  <a:rPr lang="en-US" i="1" dirty="0">
                    <a:latin typeface="Helvetica Light" charset="0"/>
                    <a:ea typeface="Helvetica Light" charset="0"/>
                    <a:cs typeface="Helvetica Light" charset="0"/>
                  </a:rPr>
                  <a:t> </a:t>
                </a:r>
                <a:r>
                  <a:rPr lang="en-US" dirty="0">
                    <a:latin typeface="Helvetica Light" charset="0"/>
                    <a:ea typeface="Helvetica Light" charset="0"/>
                    <a:cs typeface="Helvetica Light" charset="0"/>
                  </a:rPr>
                  <a:t>regardless of state</a:t>
                </a:r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F5083C9-5C10-6346-8B3F-3FA200696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041" y="3022007"/>
                <a:ext cx="4378250" cy="369332"/>
              </a:xfrm>
              <a:prstGeom prst="rect">
                <a:avLst/>
              </a:prstGeom>
              <a:blipFill>
                <a:blip r:embed="rId5"/>
                <a:stretch>
                  <a:fillRect l="-1156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D8E230-2208-8347-A8CD-48A4E7486387}"/>
                  </a:ext>
                </a:extLst>
              </p:cNvPr>
              <p:cNvSpPr txBox="1"/>
              <p:nvPr/>
            </p:nvSpPr>
            <p:spPr>
              <a:xfrm>
                <a:off x="6652923" y="2130931"/>
                <a:ext cx="4492486" cy="7468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D8E230-2208-8347-A8CD-48A4E7486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923" y="2130931"/>
                <a:ext cx="4492486" cy="746871"/>
              </a:xfrm>
              <a:prstGeom prst="rect">
                <a:avLst/>
              </a:prstGeom>
              <a:blipFill>
                <a:blip r:embed="rId6"/>
                <a:stretch>
                  <a:fillRect t="-149153" r="-845" b="-20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92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86953" y="277300"/>
            <a:ext cx="11218093" cy="6193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latin typeface="Helvetica Light" charset="0"/>
                <a:ea typeface="Helvetica Light" charset="0"/>
                <a:cs typeface="Helvetica Light" charset="0"/>
              </a:rPr>
              <a:t>Policy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32603" y="1045821"/>
                <a:ext cx="11235001" cy="905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Action selection requires a policy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 that maps states to actions</a:t>
                </a: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Policy complexity: the amount of </a:t>
                </a:r>
                <a:r>
                  <a:rPr lang="en-US" sz="2000" i="1" dirty="0">
                    <a:latin typeface="Helvetica Light" charset="0"/>
                    <a:ea typeface="Helvetica Light" charset="0"/>
                    <a:cs typeface="Helvetica Light" charset="0"/>
                  </a:rPr>
                  <a:t>memory resources</a:t>
                </a:r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 needed to represent a policy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03" y="1045821"/>
                <a:ext cx="11235001" cy="905376"/>
              </a:xfrm>
              <a:prstGeom prst="rect">
                <a:avLst/>
              </a:prstGeom>
              <a:blipFill>
                <a:blip r:embed="rId3"/>
                <a:stretch>
                  <a:fillRect l="-56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8AEB3D3-2774-EE48-9112-A73BE7069F1A}"/>
              </a:ext>
            </a:extLst>
          </p:cNvPr>
          <p:cNvSpPr/>
          <p:nvPr/>
        </p:nvSpPr>
        <p:spPr>
          <a:xfrm>
            <a:off x="1901672" y="2498090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sz="2000" baseline="-25000" dirty="0">
                <a:latin typeface="Helvetica" charset="0"/>
                <a:ea typeface="Helvetica" charset="0"/>
                <a:cs typeface="Helvetica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D06AE1-0044-B94A-B952-422BAC6C3762}"/>
              </a:ext>
            </a:extLst>
          </p:cNvPr>
          <p:cNvSpPr/>
          <p:nvPr/>
        </p:nvSpPr>
        <p:spPr>
          <a:xfrm>
            <a:off x="2761496" y="2498090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AA62-C14E-F648-8E7F-17BD47EEBCA9}"/>
              </a:ext>
            </a:extLst>
          </p:cNvPr>
          <p:cNvSpPr/>
          <p:nvPr/>
        </p:nvSpPr>
        <p:spPr>
          <a:xfrm>
            <a:off x="3621320" y="2497128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98C59-E4FA-D34E-8F72-CA31B21DFA34}"/>
              </a:ext>
            </a:extLst>
          </p:cNvPr>
          <p:cNvSpPr/>
          <p:nvPr/>
        </p:nvSpPr>
        <p:spPr>
          <a:xfrm>
            <a:off x="4442826" y="2497128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BCBBF1-58ED-5249-BDA2-3608F7C4A4B9}"/>
              </a:ext>
            </a:extLst>
          </p:cNvPr>
          <p:cNvSpPr/>
          <p:nvPr/>
        </p:nvSpPr>
        <p:spPr>
          <a:xfrm>
            <a:off x="938069" y="258353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states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818403-6F2A-D540-8BF6-1C8BC68F3160}"/>
                  </a:ext>
                </a:extLst>
              </p:cNvPr>
              <p:cNvSpPr/>
              <p:nvPr/>
            </p:nvSpPr>
            <p:spPr>
              <a:xfrm>
                <a:off x="890078" y="3605657"/>
                <a:ext cx="9878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818403-6F2A-D540-8BF6-1C8BC68F31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78" y="3605657"/>
                <a:ext cx="987835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19B625F-072B-9047-8DD5-F7C4E44D5FC0}"/>
              </a:ext>
            </a:extLst>
          </p:cNvPr>
          <p:cNvSpPr/>
          <p:nvPr/>
        </p:nvSpPr>
        <p:spPr>
          <a:xfrm>
            <a:off x="1832852" y="2363731"/>
            <a:ext cx="800219" cy="905376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23D314-A3B3-6D48-8209-2EFDEEC3B75B}"/>
              </a:ext>
            </a:extLst>
          </p:cNvPr>
          <p:cNvSpPr/>
          <p:nvPr/>
        </p:nvSpPr>
        <p:spPr>
          <a:xfrm>
            <a:off x="2701891" y="2336118"/>
            <a:ext cx="765090" cy="905376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647B08-C7B8-344B-9110-103A5E136726}"/>
              </a:ext>
            </a:extLst>
          </p:cNvPr>
          <p:cNvSpPr/>
          <p:nvPr/>
        </p:nvSpPr>
        <p:spPr>
          <a:xfrm>
            <a:off x="4348624" y="2327486"/>
            <a:ext cx="800219" cy="905376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77159594-3DE7-7146-A00E-D47EDA6C2E57}"/>
              </a:ext>
            </a:extLst>
          </p:cNvPr>
          <p:cNvSpPr/>
          <p:nvPr/>
        </p:nvSpPr>
        <p:spPr>
          <a:xfrm flipV="1">
            <a:off x="2272532" y="4551279"/>
            <a:ext cx="265670" cy="40372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BBF45B66-9622-144A-8E18-DC088A3551E4}"/>
              </a:ext>
            </a:extLst>
          </p:cNvPr>
          <p:cNvSpPr/>
          <p:nvPr/>
        </p:nvSpPr>
        <p:spPr>
          <a:xfrm>
            <a:off x="2954044" y="4536657"/>
            <a:ext cx="284915" cy="43296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1E2427BC-82C8-5642-A46B-53C3A9B96881}"/>
              </a:ext>
            </a:extLst>
          </p:cNvPr>
          <p:cNvSpPr/>
          <p:nvPr/>
        </p:nvSpPr>
        <p:spPr>
          <a:xfrm>
            <a:off x="3545796" y="4634141"/>
            <a:ext cx="486368" cy="3003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B8402D23-D3F4-7442-BEE1-A8727679BC74}"/>
              </a:ext>
            </a:extLst>
          </p:cNvPr>
          <p:cNvSpPr/>
          <p:nvPr/>
        </p:nvSpPr>
        <p:spPr>
          <a:xfrm rot="10800000">
            <a:off x="4243324" y="4634141"/>
            <a:ext cx="486368" cy="3003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88AABD-A625-7841-A15E-94A07D29E89D}"/>
              </a:ext>
            </a:extLst>
          </p:cNvPr>
          <p:cNvGrpSpPr/>
          <p:nvPr/>
        </p:nvGrpSpPr>
        <p:grpSpPr>
          <a:xfrm>
            <a:off x="2114029" y="3346339"/>
            <a:ext cx="2679700" cy="965200"/>
            <a:chOff x="2273300" y="5105400"/>
            <a:chExt cx="2992008" cy="965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D32656E-5AA4-A746-9CBF-1EDD1CBABB8B}"/>
                </a:ext>
              </a:extLst>
            </p:cNvPr>
            <p:cNvCxnSpPr>
              <a:cxnSpLocks/>
            </p:cNvCxnSpPr>
            <p:nvPr/>
          </p:nvCxnSpPr>
          <p:spPr>
            <a:xfrm>
              <a:off x="2273300" y="5105400"/>
              <a:ext cx="0" cy="965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1A088F-533F-F04B-8798-B3CE2E001FA9}"/>
                </a:ext>
              </a:extLst>
            </p:cNvPr>
            <p:cNvCxnSpPr>
              <a:cxnSpLocks/>
            </p:cNvCxnSpPr>
            <p:nvPr/>
          </p:nvCxnSpPr>
          <p:spPr>
            <a:xfrm>
              <a:off x="2273300" y="6070600"/>
              <a:ext cx="299200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7E05-81F9-904C-B215-F63CD4348A63}"/>
              </a:ext>
            </a:extLst>
          </p:cNvPr>
          <p:cNvSpPr/>
          <p:nvPr/>
        </p:nvSpPr>
        <p:spPr>
          <a:xfrm>
            <a:off x="2267144" y="3638439"/>
            <a:ext cx="265670" cy="673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F1A8EF-01A7-1742-BAE4-957455B4A5B0}"/>
              </a:ext>
            </a:extLst>
          </p:cNvPr>
          <p:cNvSpPr/>
          <p:nvPr/>
        </p:nvSpPr>
        <p:spPr>
          <a:xfrm>
            <a:off x="2963666" y="3867039"/>
            <a:ext cx="265670" cy="444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0C196F-9AD8-5C41-B0E2-74E9780B5D09}"/>
              </a:ext>
            </a:extLst>
          </p:cNvPr>
          <p:cNvSpPr/>
          <p:nvPr/>
        </p:nvSpPr>
        <p:spPr>
          <a:xfrm>
            <a:off x="3656145" y="3870521"/>
            <a:ext cx="265670" cy="444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5857C3-F5EA-4548-83BC-5B8F2389AEEC}"/>
              </a:ext>
            </a:extLst>
          </p:cNvPr>
          <p:cNvSpPr/>
          <p:nvPr/>
        </p:nvSpPr>
        <p:spPr>
          <a:xfrm>
            <a:off x="4348624" y="3860802"/>
            <a:ext cx="265670" cy="444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F05766-AB92-774B-94AB-0E7A04F1A979}"/>
              </a:ext>
            </a:extLst>
          </p:cNvPr>
          <p:cNvSpPr/>
          <p:nvPr/>
        </p:nvSpPr>
        <p:spPr>
          <a:xfrm>
            <a:off x="871290" y="4551279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actions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94A170-6829-4B48-A77E-49553293DAF6}"/>
                  </a:ext>
                </a:extLst>
              </p:cNvPr>
              <p:cNvSpPr/>
              <p:nvPr/>
            </p:nvSpPr>
            <p:spPr>
              <a:xfrm>
                <a:off x="6710041" y="3022007"/>
                <a:ext cx="4378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Helvetica Light" charset="0"/>
                    <a:ea typeface="Helvetica Light" charset="0"/>
                    <a:cs typeface="Helvetica Light" charset="0"/>
                  </a:rPr>
                  <a:t>same</a:t>
                </a:r>
                <a:r>
                  <a:rPr lang="en-US" dirty="0">
                    <a:latin typeface="Helvetica Light" charset="0"/>
                    <a:ea typeface="Helvetica Light" charset="0"/>
                    <a:cs typeface="Helvetica Light" charset="0"/>
                  </a:rPr>
                  <a:t> action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Helvetica Light" charset="0"/>
                        <a:cs typeface="Helvetica Light" charset="0"/>
                      </a:rPr>
                      <m:t>𝜋</m:t>
                    </m:r>
                  </m:oMath>
                </a14:m>
                <a:r>
                  <a:rPr lang="en-US" i="1" dirty="0">
                    <a:latin typeface="Helvetica Light" charset="0"/>
                    <a:ea typeface="Helvetica Light" charset="0"/>
                    <a:cs typeface="Helvetica Light" charset="0"/>
                  </a:rPr>
                  <a:t> </a:t>
                </a:r>
                <a:r>
                  <a:rPr lang="en-US" dirty="0">
                    <a:latin typeface="Helvetica Light" charset="0"/>
                    <a:ea typeface="Helvetica Light" charset="0"/>
                    <a:cs typeface="Helvetica Light" charset="0"/>
                  </a:rPr>
                  <a:t>regardless of state</a:t>
                </a:r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94A170-6829-4B48-A77E-49553293D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041" y="3022007"/>
                <a:ext cx="4378250" cy="369332"/>
              </a:xfrm>
              <a:prstGeom prst="rect">
                <a:avLst/>
              </a:prstGeom>
              <a:blipFill>
                <a:blip r:embed="rId5"/>
                <a:stretch>
                  <a:fillRect l="-1156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5E883E2-F75D-6F45-95BF-059A7E429CAF}"/>
                  </a:ext>
                </a:extLst>
              </p:cNvPr>
              <p:cNvSpPr txBox="1"/>
              <p:nvPr/>
            </p:nvSpPr>
            <p:spPr>
              <a:xfrm>
                <a:off x="6652923" y="2130931"/>
                <a:ext cx="4492486" cy="7468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5E883E2-F75D-6F45-95BF-059A7E429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923" y="2130931"/>
                <a:ext cx="4492486" cy="746871"/>
              </a:xfrm>
              <a:prstGeom prst="rect">
                <a:avLst/>
              </a:prstGeom>
              <a:blipFill>
                <a:blip r:embed="rId6"/>
                <a:stretch>
                  <a:fillRect t="-149153" r="-845" b="-20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86953" y="277300"/>
            <a:ext cx="11218093" cy="6193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latin typeface="Helvetica Light" charset="0"/>
                <a:ea typeface="Helvetica Light" charset="0"/>
                <a:cs typeface="Helvetica Light" charset="0"/>
              </a:rPr>
              <a:t>Policy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32603" y="1045821"/>
                <a:ext cx="11235001" cy="905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Action selection requires a policy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 that maps states to actions</a:t>
                </a: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Policy complexity: the amount of </a:t>
                </a:r>
                <a:r>
                  <a:rPr lang="en-US" sz="2000" i="1" dirty="0">
                    <a:latin typeface="Helvetica Light" charset="0"/>
                    <a:ea typeface="Helvetica Light" charset="0"/>
                    <a:cs typeface="Helvetica Light" charset="0"/>
                  </a:rPr>
                  <a:t>memory resources</a:t>
                </a:r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 needed to represent a policy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03" y="1045821"/>
                <a:ext cx="11235001" cy="905376"/>
              </a:xfrm>
              <a:prstGeom prst="rect">
                <a:avLst/>
              </a:prstGeom>
              <a:blipFill>
                <a:blip r:embed="rId3"/>
                <a:stretch>
                  <a:fillRect l="-56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8AEB3D3-2774-EE48-9112-A73BE7069F1A}"/>
              </a:ext>
            </a:extLst>
          </p:cNvPr>
          <p:cNvSpPr/>
          <p:nvPr/>
        </p:nvSpPr>
        <p:spPr>
          <a:xfrm>
            <a:off x="1901672" y="2498090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sz="2000" baseline="-25000" dirty="0">
                <a:latin typeface="Helvetica" charset="0"/>
                <a:ea typeface="Helvetica" charset="0"/>
                <a:cs typeface="Helvetica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D06AE1-0044-B94A-B952-422BAC6C3762}"/>
              </a:ext>
            </a:extLst>
          </p:cNvPr>
          <p:cNvSpPr/>
          <p:nvPr/>
        </p:nvSpPr>
        <p:spPr>
          <a:xfrm>
            <a:off x="2761496" y="2498090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AA62-C14E-F648-8E7F-17BD47EEBCA9}"/>
              </a:ext>
            </a:extLst>
          </p:cNvPr>
          <p:cNvSpPr/>
          <p:nvPr/>
        </p:nvSpPr>
        <p:spPr>
          <a:xfrm>
            <a:off x="3621320" y="2497128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98C59-E4FA-D34E-8F72-CA31B21DFA34}"/>
              </a:ext>
            </a:extLst>
          </p:cNvPr>
          <p:cNvSpPr/>
          <p:nvPr/>
        </p:nvSpPr>
        <p:spPr>
          <a:xfrm>
            <a:off x="4442826" y="2497128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BCBBF1-58ED-5249-BDA2-3608F7C4A4B9}"/>
              </a:ext>
            </a:extLst>
          </p:cNvPr>
          <p:cNvSpPr/>
          <p:nvPr/>
        </p:nvSpPr>
        <p:spPr>
          <a:xfrm>
            <a:off x="938069" y="258353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states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818403-6F2A-D540-8BF6-1C8BC68F3160}"/>
                  </a:ext>
                </a:extLst>
              </p:cNvPr>
              <p:cNvSpPr/>
              <p:nvPr/>
            </p:nvSpPr>
            <p:spPr>
              <a:xfrm>
                <a:off x="890078" y="3605657"/>
                <a:ext cx="9833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818403-6F2A-D540-8BF6-1C8BC68F31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78" y="3605657"/>
                <a:ext cx="983346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19B625F-072B-9047-8DD5-F7C4E44D5FC0}"/>
              </a:ext>
            </a:extLst>
          </p:cNvPr>
          <p:cNvSpPr/>
          <p:nvPr/>
        </p:nvSpPr>
        <p:spPr>
          <a:xfrm>
            <a:off x="1832852" y="2363731"/>
            <a:ext cx="800219" cy="905376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23D314-A3B3-6D48-8209-2EFDEEC3B75B}"/>
              </a:ext>
            </a:extLst>
          </p:cNvPr>
          <p:cNvSpPr/>
          <p:nvPr/>
        </p:nvSpPr>
        <p:spPr>
          <a:xfrm>
            <a:off x="2701891" y="2336118"/>
            <a:ext cx="765090" cy="905376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647B08-C7B8-344B-9110-103A5E136726}"/>
              </a:ext>
            </a:extLst>
          </p:cNvPr>
          <p:cNvSpPr/>
          <p:nvPr/>
        </p:nvSpPr>
        <p:spPr>
          <a:xfrm>
            <a:off x="3521705" y="2336118"/>
            <a:ext cx="800219" cy="905376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77159594-3DE7-7146-A00E-D47EDA6C2E57}"/>
              </a:ext>
            </a:extLst>
          </p:cNvPr>
          <p:cNvSpPr/>
          <p:nvPr/>
        </p:nvSpPr>
        <p:spPr>
          <a:xfrm flipV="1">
            <a:off x="2272532" y="4551279"/>
            <a:ext cx="265670" cy="40372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BBF45B66-9622-144A-8E18-DC088A3551E4}"/>
              </a:ext>
            </a:extLst>
          </p:cNvPr>
          <p:cNvSpPr/>
          <p:nvPr/>
        </p:nvSpPr>
        <p:spPr>
          <a:xfrm>
            <a:off x="2954044" y="4536657"/>
            <a:ext cx="284915" cy="43296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1E2427BC-82C8-5642-A46B-53C3A9B96881}"/>
              </a:ext>
            </a:extLst>
          </p:cNvPr>
          <p:cNvSpPr/>
          <p:nvPr/>
        </p:nvSpPr>
        <p:spPr>
          <a:xfrm>
            <a:off x="3545796" y="4634141"/>
            <a:ext cx="486368" cy="3003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B8402D23-D3F4-7442-BEE1-A8727679BC74}"/>
              </a:ext>
            </a:extLst>
          </p:cNvPr>
          <p:cNvSpPr/>
          <p:nvPr/>
        </p:nvSpPr>
        <p:spPr>
          <a:xfrm rot="10800000">
            <a:off x="4243324" y="4634141"/>
            <a:ext cx="486368" cy="3003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88AABD-A625-7841-A15E-94A07D29E89D}"/>
              </a:ext>
            </a:extLst>
          </p:cNvPr>
          <p:cNvGrpSpPr/>
          <p:nvPr/>
        </p:nvGrpSpPr>
        <p:grpSpPr>
          <a:xfrm>
            <a:off x="2114029" y="3346339"/>
            <a:ext cx="2679700" cy="965200"/>
            <a:chOff x="2273300" y="5105400"/>
            <a:chExt cx="2992008" cy="965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D32656E-5AA4-A746-9CBF-1EDD1CBABB8B}"/>
                </a:ext>
              </a:extLst>
            </p:cNvPr>
            <p:cNvCxnSpPr>
              <a:cxnSpLocks/>
            </p:cNvCxnSpPr>
            <p:nvPr/>
          </p:nvCxnSpPr>
          <p:spPr>
            <a:xfrm>
              <a:off x="2273300" y="5105400"/>
              <a:ext cx="0" cy="965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1A088F-533F-F04B-8798-B3CE2E001FA9}"/>
                </a:ext>
              </a:extLst>
            </p:cNvPr>
            <p:cNvCxnSpPr>
              <a:cxnSpLocks/>
            </p:cNvCxnSpPr>
            <p:nvPr/>
          </p:nvCxnSpPr>
          <p:spPr>
            <a:xfrm>
              <a:off x="2273300" y="6070600"/>
              <a:ext cx="299200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7E05-81F9-904C-B215-F63CD4348A63}"/>
              </a:ext>
            </a:extLst>
          </p:cNvPr>
          <p:cNvSpPr/>
          <p:nvPr/>
        </p:nvSpPr>
        <p:spPr>
          <a:xfrm>
            <a:off x="2267144" y="3638439"/>
            <a:ext cx="265670" cy="673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F1A8EF-01A7-1742-BAE4-957455B4A5B0}"/>
              </a:ext>
            </a:extLst>
          </p:cNvPr>
          <p:cNvSpPr/>
          <p:nvPr/>
        </p:nvSpPr>
        <p:spPr>
          <a:xfrm>
            <a:off x="2963666" y="3867039"/>
            <a:ext cx="265670" cy="444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0C196F-9AD8-5C41-B0E2-74E9780B5D09}"/>
              </a:ext>
            </a:extLst>
          </p:cNvPr>
          <p:cNvSpPr/>
          <p:nvPr/>
        </p:nvSpPr>
        <p:spPr>
          <a:xfrm>
            <a:off x="3656145" y="3870521"/>
            <a:ext cx="265670" cy="444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5857C3-F5EA-4548-83BC-5B8F2389AEEC}"/>
              </a:ext>
            </a:extLst>
          </p:cNvPr>
          <p:cNvSpPr/>
          <p:nvPr/>
        </p:nvSpPr>
        <p:spPr>
          <a:xfrm>
            <a:off x="4348624" y="3860802"/>
            <a:ext cx="265670" cy="444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F05766-AB92-774B-94AB-0E7A04F1A979}"/>
              </a:ext>
            </a:extLst>
          </p:cNvPr>
          <p:cNvSpPr/>
          <p:nvPr/>
        </p:nvSpPr>
        <p:spPr>
          <a:xfrm>
            <a:off x="871290" y="4551279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actions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0265828-3B0E-9C45-9D23-F6A6D21E8E4D}"/>
                  </a:ext>
                </a:extLst>
              </p:cNvPr>
              <p:cNvSpPr/>
              <p:nvPr/>
            </p:nvSpPr>
            <p:spPr>
              <a:xfrm>
                <a:off x="7721960" y="3862945"/>
                <a:ext cx="890885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0265828-3B0E-9C45-9D23-F6A6D21E8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960" y="3862945"/>
                <a:ext cx="890885" cy="669094"/>
              </a:xfrm>
              <a:prstGeom prst="rect">
                <a:avLst/>
              </a:prstGeom>
              <a:blipFill>
                <a:blip r:embed="rId5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ADF0435-E2EF-D044-9374-682C5B2635ED}"/>
              </a:ext>
            </a:extLst>
          </p:cNvPr>
          <p:cNvGrpSpPr/>
          <p:nvPr/>
        </p:nvGrpSpPr>
        <p:grpSpPr>
          <a:xfrm>
            <a:off x="9384655" y="3535544"/>
            <a:ext cx="1675943" cy="605834"/>
            <a:chOff x="9384655" y="3751871"/>
            <a:chExt cx="2679700" cy="96868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1595592-2701-CB4F-B892-2601F034EC8C}"/>
                </a:ext>
              </a:extLst>
            </p:cNvPr>
            <p:cNvGrpSpPr/>
            <p:nvPr/>
          </p:nvGrpSpPr>
          <p:grpSpPr>
            <a:xfrm>
              <a:off x="9384655" y="3751871"/>
              <a:ext cx="2679700" cy="965200"/>
              <a:chOff x="2273300" y="5105400"/>
              <a:chExt cx="2992008" cy="96520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B3C4919-3355-2547-9550-A99E0B8628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3300" y="5105400"/>
                <a:ext cx="0" cy="9652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61064AE-21CE-0545-9F2E-5CCECE1ADF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3300" y="6070600"/>
                <a:ext cx="299200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C2057E9-7D6E-894E-8504-14AAEC7E7308}"/>
                </a:ext>
              </a:extLst>
            </p:cNvPr>
            <p:cNvSpPr/>
            <p:nvPr/>
          </p:nvSpPr>
          <p:spPr>
            <a:xfrm>
              <a:off x="9537770" y="4043971"/>
              <a:ext cx="265670" cy="6731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ABD8891-FA63-E146-8928-F55BF67CDD34}"/>
                </a:ext>
              </a:extLst>
            </p:cNvPr>
            <p:cNvSpPr/>
            <p:nvPr/>
          </p:nvSpPr>
          <p:spPr>
            <a:xfrm>
              <a:off x="10234292" y="4272571"/>
              <a:ext cx="265670" cy="4444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468F742-CA59-D24E-A0AB-CA65246E8B59}"/>
                </a:ext>
              </a:extLst>
            </p:cNvPr>
            <p:cNvSpPr/>
            <p:nvPr/>
          </p:nvSpPr>
          <p:spPr>
            <a:xfrm>
              <a:off x="10926771" y="4276053"/>
              <a:ext cx="265670" cy="4444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2512141-4BA1-2445-AD29-E8555FEACC04}"/>
                </a:ext>
              </a:extLst>
            </p:cNvPr>
            <p:cNvSpPr/>
            <p:nvPr/>
          </p:nvSpPr>
          <p:spPr>
            <a:xfrm>
              <a:off x="11619250" y="4266334"/>
              <a:ext cx="265670" cy="4444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1D810EA-67B7-424A-919D-9533A6FE7273}"/>
              </a:ext>
            </a:extLst>
          </p:cNvPr>
          <p:cNvSpPr/>
          <p:nvPr/>
        </p:nvSpPr>
        <p:spPr>
          <a:xfrm>
            <a:off x="5538511" y="4284967"/>
            <a:ext cx="22411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Helvetica Light" charset="0"/>
              </a:rPr>
              <a:t>marginal </a:t>
            </a:r>
            <a:r>
              <a:rPr lang="en-US" dirty="0">
                <a:latin typeface="Helvetica Light" charset="0"/>
              </a:rPr>
              <a:t>action </a:t>
            </a:r>
          </a:p>
          <a:p>
            <a:pPr algn="ctr"/>
            <a:r>
              <a:rPr lang="en-US" dirty="0">
                <a:latin typeface="Helvetica Light" charset="0"/>
              </a:rPr>
              <a:t>distribution </a:t>
            </a:r>
          </a:p>
          <a:p>
            <a:pPr algn="ctr"/>
            <a:r>
              <a:rPr lang="en-US" dirty="0">
                <a:latin typeface="Helvetica Light" charset="0"/>
              </a:rPr>
              <a:t>(state-</a:t>
            </a:r>
            <a:r>
              <a:rPr lang="en-US" i="1" dirty="0">
                <a:latin typeface="Helvetica Light" charset="0"/>
              </a:rPr>
              <a:t>independent</a:t>
            </a:r>
            <a:r>
              <a:rPr lang="en-US" dirty="0">
                <a:latin typeface="Helvetica Light" charset="0"/>
              </a:rPr>
              <a:t>)</a:t>
            </a:r>
            <a:endParaRPr lang="en-US" i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41DD30D-E550-1945-9ACB-BD4F36DE6532}"/>
              </a:ext>
            </a:extLst>
          </p:cNvPr>
          <p:cNvSpPr/>
          <p:nvPr/>
        </p:nvSpPr>
        <p:spPr>
          <a:xfrm>
            <a:off x="6438023" y="3728865"/>
            <a:ext cx="820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 Light" charset="0"/>
              </a:rPr>
              <a:t>policy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211123-6A4C-4B44-ACE0-0AA0992E38D0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7258211" y="3913531"/>
            <a:ext cx="462664" cy="923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415CAE-74A6-2C4D-92B7-B0498848637C}"/>
              </a:ext>
            </a:extLst>
          </p:cNvPr>
          <p:cNvCxnSpPr>
            <a:cxnSpLocks/>
          </p:cNvCxnSpPr>
          <p:nvPr/>
        </p:nvCxnSpPr>
        <p:spPr>
          <a:xfrm flipV="1">
            <a:off x="7356593" y="4390444"/>
            <a:ext cx="480765" cy="3734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F0AFB6-0843-EF43-93B1-6FD58BA47CC2}"/>
              </a:ext>
            </a:extLst>
          </p:cNvPr>
          <p:cNvCxnSpPr>
            <a:cxnSpLocks/>
          </p:cNvCxnSpPr>
          <p:nvPr/>
        </p:nvCxnSpPr>
        <p:spPr>
          <a:xfrm flipV="1">
            <a:off x="8624917" y="3936461"/>
            <a:ext cx="603417" cy="98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8406C46-54EB-D141-8702-965C3DC5F7BB}"/>
                  </a:ext>
                </a:extLst>
              </p:cNvPr>
              <p:cNvSpPr/>
              <p:nvPr/>
            </p:nvSpPr>
            <p:spPr>
              <a:xfrm>
                <a:off x="6710041" y="3022007"/>
                <a:ext cx="4378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Helvetica Light" charset="0"/>
                    <a:ea typeface="Helvetica Light" charset="0"/>
                    <a:cs typeface="Helvetica Light" charset="0"/>
                  </a:rPr>
                  <a:t>same</a:t>
                </a:r>
                <a:r>
                  <a:rPr lang="en-US" dirty="0">
                    <a:latin typeface="Helvetica Light" charset="0"/>
                    <a:ea typeface="Helvetica Light" charset="0"/>
                    <a:cs typeface="Helvetica Light" charset="0"/>
                  </a:rPr>
                  <a:t> action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Helvetica Light" charset="0"/>
                        <a:cs typeface="Helvetica Light" charset="0"/>
                      </a:rPr>
                      <m:t>𝜋</m:t>
                    </m:r>
                  </m:oMath>
                </a14:m>
                <a:r>
                  <a:rPr lang="en-US" i="1" dirty="0">
                    <a:latin typeface="Helvetica Light" charset="0"/>
                    <a:ea typeface="Helvetica Light" charset="0"/>
                    <a:cs typeface="Helvetica Light" charset="0"/>
                  </a:rPr>
                  <a:t> </a:t>
                </a:r>
                <a:r>
                  <a:rPr lang="en-US" dirty="0">
                    <a:latin typeface="Helvetica Light" charset="0"/>
                    <a:ea typeface="Helvetica Light" charset="0"/>
                    <a:cs typeface="Helvetica Light" charset="0"/>
                  </a:rPr>
                  <a:t>regardless of state</a:t>
                </a:r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8406C46-54EB-D141-8702-965C3DC5F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041" y="3022007"/>
                <a:ext cx="4378250" cy="369332"/>
              </a:xfrm>
              <a:prstGeom prst="rect">
                <a:avLst/>
              </a:prstGeom>
              <a:blipFill>
                <a:blip r:embed="rId6"/>
                <a:stretch>
                  <a:fillRect l="-1156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BAE86BF-9A68-BF4A-9482-72DD17D78855}"/>
                  </a:ext>
                </a:extLst>
              </p:cNvPr>
              <p:cNvSpPr txBox="1"/>
              <p:nvPr/>
            </p:nvSpPr>
            <p:spPr>
              <a:xfrm>
                <a:off x="6652923" y="2130931"/>
                <a:ext cx="4492486" cy="7468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BAE86BF-9A68-BF4A-9482-72DD17D78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923" y="2130931"/>
                <a:ext cx="4492486" cy="746871"/>
              </a:xfrm>
              <a:prstGeom prst="rect">
                <a:avLst/>
              </a:prstGeom>
              <a:blipFill>
                <a:blip r:embed="rId7"/>
                <a:stretch>
                  <a:fillRect t="-149153" r="-845" b="-20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45CEC8C-747D-9A4C-BD8F-E8F90C59B234}"/>
              </a:ext>
            </a:extLst>
          </p:cNvPr>
          <p:cNvGrpSpPr/>
          <p:nvPr/>
        </p:nvGrpSpPr>
        <p:grpSpPr>
          <a:xfrm>
            <a:off x="9384655" y="4424876"/>
            <a:ext cx="1675943" cy="605834"/>
            <a:chOff x="9384655" y="3751871"/>
            <a:chExt cx="2679700" cy="96868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03EBBA5-1D1F-6B4A-BF10-DF6BF2472F3E}"/>
                </a:ext>
              </a:extLst>
            </p:cNvPr>
            <p:cNvGrpSpPr/>
            <p:nvPr/>
          </p:nvGrpSpPr>
          <p:grpSpPr>
            <a:xfrm>
              <a:off x="9384655" y="3751871"/>
              <a:ext cx="2679700" cy="965200"/>
              <a:chOff x="2273300" y="5105400"/>
              <a:chExt cx="2992008" cy="965200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F1CE426-DD23-A746-BD89-0F7743B176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3300" y="5105400"/>
                <a:ext cx="0" cy="9652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C7476F9-98FE-EE43-A9AB-56997BE6E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3300" y="6070600"/>
                <a:ext cx="299200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47C85D3-6930-DB49-B882-8C693AEA9D09}"/>
                </a:ext>
              </a:extLst>
            </p:cNvPr>
            <p:cNvSpPr/>
            <p:nvPr/>
          </p:nvSpPr>
          <p:spPr>
            <a:xfrm>
              <a:off x="9537770" y="4043971"/>
              <a:ext cx="265670" cy="6731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95FF7CC-18F3-CB45-A481-5607D0D5E6B8}"/>
                </a:ext>
              </a:extLst>
            </p:cNvPr>
            <p:cNvSpPr/>
            <p:nvPr/>
          </p:nvSpPr>
          <p:spPr>
            <a:xfrm>
              <a:off x="10234292" y="4272571"/>
              <a:ext cx="265670" cy="4444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BD623F6-03AF-B440-ACED-437FE5177203}"/>
                </a:ext>
              </a:extLst>
            </p:cNvPr>
            <p:cNvSpPr/>
            <p:nvPr/>
          </p:nvSpPr>
          <p:spPr>
            <a:xfrm>
              <a:off x="10926771" y="4276053"/>
              <a:ext cx="265670" cy="4444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2B208EC-B4DA-AD4E-BE34-EF492A34D83C}"/>
                </a:ext>
              </a:extLst>
            </p:cNvPr>
            <p:cNvSpPr/>
            <p:nvPr/>
          </p:nvSpPr>
          <p:spPr>
            <a:xfrm>
              <a:off x="11619250" y="4266334"/>
              <a:ext cx="265670" cy="4444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EC6809B-4418-3F4D-98DA-169A414C6028}"/>
              </a:ext>
            </a:extLst>
          </p:cNvPr>
          <p:cNvCxnSpPr>
            <a:cxnSpLocks/>
          </p:cNvCxnSpPr>
          <p:nvPr/>
        </p:nvCxnSpPr>
        <p:spPr>
          <a:xfrm>
            <a:off x="8468696" y="4409063"/>
            <a:ext cx="747314" cy="337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24D2017-3D79-D74D-B607-B10614F5DCED}"/>
              </a:ext>
            </a:extLst>
          </p:cNvPr>
          <p:cNvSpPr/>
          <p:nvPr/>
        </p:nvSpPr>
        <p:spPr>
          <a:xfrm>
            <a:off x="9916038" y="2095403"/>
            <a:ext cx="1229372" cy="7429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B467B65-4E79-CB4C-8948-D1639F04A400}"/>
                  </a:ext>
                </a:extLst>
              </p:cNvPr>
              <p:cNvSpPr/>
              <p:nvPr/>
            </p:nvSpPr>
            <p:spPr>
              <a:xfrm>
                <a:off x="7389114" y="5229185"/>
                <a:ext cx="1657120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B467B65-4E79-CB4C-8948-D1639F04A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114" y="5229185"/>
                <a:ext cx="1657120" cy="669094"/>
              </a:xfrm>
              <a:prstGeom prst="rect">
                <a:avLst/>
              </a:prstGeom>
              <a:blipFill>
                <a:blip r:embed="rId8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F7E48A3-51A4-B243-8151-1E2798BE3045}"/>
                  </a:ext>
                </a:extLst>
              </p:cNvPr>
              <p:cNvSpPr/>
              <p:nvPr/>
            </p:nvSpPr>
            <p:spPr>
              <a:xfrm>
                <a:off x="7390545" y="5994194"/>
                <a:ext cx="14518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F7E48A3-51A4-B243-8151-1E2798BE3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545" y="5994194"/>
                <a:ext cx="145180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67FEF8F-571B-DB49-A91E-9EAE7D1C1346}"/>
                  </a:ext>
                </a:extLst>
              </p:cNvPr>
              <p:cNvSpPr/>
              <p:nvPr/>
            </p:nvSpPr>
            <p:spPr>
              <a:xfrm>
                <a:off x="8446391" y="4018843"/>
                <a:ext cx="5998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67FEF8F-571B-DB49-A91E-9EAE7D1C1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391" y="4018843"/>
                <a:ext cx="5998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C9B191FA-9246-894B-8B3F-ABBA645A5C74}"/>
              </a:ext>
            </a:extLst>
          </p:cNvPr>
          <p:cNvSpPr/>
          <p:nvPr/>
        </p:nvSpPr>
        <p:spPr>
          <a:xfrm>
            <a:off x="9093122" y="5668536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Helvetica Light" charset="0"/>
                <a:ea typeface="Helvetica Light" charset="0"/>
                <a:cs typeface="Helvetica Light" charset="0"/>
              </a:rPr>
              <a:t>low complexity 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policy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9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9" grpId="0"/>
      <p:bldP spid="65" grpId="0" animBg="1"/>
      <p:bldP spid="66" grpId="0"/>
      <p:bldP spid="67" grpId="0"/>
      <p:bldP spid="69" grpId="0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86953" y="277300"/>
            <a:ext cx="11218093" cy="6193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latin typeface="Helvetica Light" charset="0"/>
                <a:ea typeface="Helvetica Light" charset="0"/>
                <a:cs typeface="Helvetica Light" charset="0"/>
              </a:rPr>
              <a:t>Policy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32603" y="1045821"/>
                <a:ext cx="11235001" cy="905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Action selection requires a policy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 that maps states to actions</a:t>
                </a: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Policy complexity: the amount of </a:t>
                </a:r>
                <a:r>
                  <a:rPr lang="en-US" sz="2000" i="1" dirty="0">
                    <a:latin typeface="Helvetica Light" charset="0"/>
                    <a:ea typeface="Helvetica Light" charset="0"/>
                    <a:cs typeface="Helvetica Light" charset="0"/>
                  </a:rPr>
                  <a:t>memory resources</a:t>
                </a:r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 needed to represent a policy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03" y="1045821"/>
                <a:ext cx="11235001" cy="905376"/>
              </a:xfrm>
              <a:prstGeom prst="rect">
                <a:avLst/>
              </a:prstGeom>
              <a:blipFill>
                <a:blip r:embed="rId3"/>
                <a:stretch>
                  <a:fillRect l="-56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8AEB3D3-2774-EE48-9112-A73BE7069F1A}"/>
              </a:ext>
            </a:extLst>
          </p:cNvPr>
          <p:cNvSpPr/>
          <p:nvPr/>
        </p:nvSpPr>
        <p:spPr>
          <a:xfrm>
            <a:off x="1901672" y="2498090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sz="2000" baseline="-25000" dirty="0">
                <a:latin typeface="Helvetica" charset="0"/>
                <a:ea typeface="Helvetica" charset="0"/>
                <a:cs typeface="Helvetica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D06AE1-0044-B94A-B952-422BAC6C3762}"/>
              </a:ext>
            </a:extLst>
          </p:cNvPr>
          <p:cNvSpPr/>
          <p:nvPr/>
        </p:nvSpPr>
        <p:spPr>
          <a:xfrm>
            <a:off x="2761496" y="2498090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AA62-C14E-F648-8E7F-17BD47EEBCA9}"/>
              </a:ext>
            </a:extLst>
          </p:cNvPr>
          <p:cNvSpPr/>
          <p:nvPr/>
        </p:nvSpPr>
        <p:spPr>
          <a:xfrm>
            <a:off x="3621320" y="2497128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98C59-E4FA-D34E-8F72-CA31B21DFA34}"/>
              </a:ext>
            </a:extLst>
          </p:cNvPr>
          <p:cNvSpPr/>
          <p:nvPr/>
        </p:nvSpPr>
        <p:spPr>
          <a:xfrm>
            <a:off x="4442826" y="2497128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BCBBF1-58ED-5249-BDA2-3608F7C4A4B9}"/>
              </a:ext>
            </a:extLst>
          </p:cNvPr>
          <p:cNvSpPr/>
          <p:nvPr/>
        </p:nvSpPr>
        <p:spPr>
          <a:xfrm>
            <a:off x="938069" y="258353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states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818403-6F2A-D540-8BF6-1C8BC68F3160}"/>
                  </a:ext>
                </a:extLst>
              </p:cNvPr>
              <p:cNvSpPr/>
              <p:nvPr/>
            </p:nvSpPr>
            <p:spPr>
              <a:xfrm>
                <a:off x="890078" y="3605657"/>
                <a:ext cx="9825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818403-6F2A-D540-8BF6-1C8BC68F31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78" y="3605657"/>
                <a:ext cx="982513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19B625F-072B-9047-8DD5-F7C4E44D5FC0}"/>
              </a:ext>
            </a:extLst>
          </p:cNvPr>
          <p:cNvSpPr/>
          <p:nvPr/>
        </p:nvSpPr>
        <p:spPr>
          <a:xfrm>
            <a:off x="2583289" y="2325739"/>
            <a:ext cx="800219" cy="905376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23D314-A3B3-6D48-8209-2EFDEEC3B75B}"/>
              </a:ext>
            </a:extLst>
          </p:cNvPr>
          <p:cNvSpPr/>
          <p:nvPr/>
        </p:nvSpPr>
        <p:spPr>
          <a:xfrm>
            <a:off x="3549686" y="2325739"/>
            <a:ext cx="765090" cy="905376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647B08-C7B8-344B-9110-103A5E136726}"/>
              </a:ext>
            </a:extLst>
          </p:cNvPr>
          <p:cNvSpPr/>
          <p:nvPr/>
        </p:nvSpPr>
        <p:spPr>
          <a:xfrm>
            <a:off x="4348624" y="2327486"/>
            <a:ext cx="800219" cy="905376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77159594-3DE7-7146-A00E-D47EDA6C2E57}"/>
              </a:ext>
            </a:extLst>
          </p:cNvPr>
          <p:cNvSpPr/>
          <p:nvPr/>
        </p:nvSpPr>
        <p:spPr>
          <a:xfrm flipV="1">
            <a:off x="2272532" y="4551279"/>
            <a:ext cx="265670" cy="40372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BBF45B66-9622-144A-8E18-DC088A3551E4}"/>
              </a:ext>
            </a:extLst>
          </p:cNvPr>
          <p:cNvSpPr/>
          <p:nvPr/>
        </p:nvSpPr>
        <p:spPr>
          <a:xfrm>
            <a:off x="2954044" y="4536657"/>
            <a:ext cx="284915" cy="43296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1E2427BC-82C8-5642-A46B-53C3A9B96881}"/>
              </a:ext>
            </a:extLst>
          </p:cNvPr>
          <p:cNvSpPr/>
          <p:nvPr/>
        </p:nvSpPr>
        <p:spPr>
          <a:xfrm>
            <a:off x="3545796" y="4634141"/>
            <a:ext cx="486368" cy="3003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B8402D23-D3F4-7442-BEE1-A8727679BC74}"/>
              </a:ext>
            </a:extLst>
          </p:cNvPr>
          <p:cNvSpPr/>
          <p:nvPr/>
        </p:nvSpPr>
        <p:spPr>
          <a:xfrm rot="10800000">
            <a:off x="4243324" y="4634141"/>
            <a:ext cx="486368" cy="3003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88AABD-A625-7841-A15E-94A07D29E89D}"/>
              </a:ext>
            </a:extLst>
          </p:cNvPr>
          <p:cNvGrpSpPr/>
          <p:nvPr/>
        </p:nvGrpSpPr>
        <p:grpSpPr>
          <a:xfrm>
            <a:off x="2114029" y="3346339"/>
            <a:ext cx="2679700" cy="965200"/>
            <a:chOff x="2273300" y="5105400"/>
            <a:chExt cx="2992008" cy="965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D32656E-5AA4-A746-9CBF-1EDD1CBABB8B}"/>
                </a:ext>
              </a:extLst>
            </p:cNvPr>
            <p:cNvCxnSpPr>
              <a:cxnSpLocks/>
            </p:cNvCxnSpPr>
            <p:nvPr/>
          </p:nvCxnSpPr>
          <p:spPr>
            <a:xfrm>
              <a:off x="2273300" y="5105400"/>
              <a:ext cx="0" cy="965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1A088F-533F-F04B-8798-B3CE2E001FA9}"/>
                </a:ext>
              </a:extLst>
            </p:cNvPr>
            <p:cNvCxnSpPr>
              <a:cxnSpLocks/>
            </p:cNvCxnSpPr>
            <p:nvPr/>
          </p:nvCxnSpPr>
          <p:spPr>
            <a:xfrm>
              <a:off x="2273300" y="6070600"/>
              <a:ext cx="299200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7E05-81F9-904C-B215-F63CD4348A63}"/>
              </a:ext>
            </a:extLst>
          </p:cNvPr>
          <p:cNvSpPr/>
          <p:nvPr/>
        </p:nvSpPr>
        <p:spPr>
          <a:xfrm>
            <a:off x="2267144" y="3638439"/>
            <a:ext cx="265670" cy="673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F1A8EF-01A7-1742-BAE4-957455B4A5B0}"/>
              </a:ext>
            </a:extLst>
          </p:cNvPr>
          <p:cNvSpPr/>
          <p:nvPr/>
        </p:nvSpPr>
        <p:spPr>
          <a:xfrm>
            <a:off x="2963666" y="3867039"/>
            <a:ext cx="265670" cy="444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0C196F-9AD8-5C41-B0E2-74E9780B5D09}"/>
              </a:ext>
            </a:extLst>
          </p:cNvPr>
          <p:cNvSpPr/>
          <p:nvPr/>
        </p:nvSpPr>
        <p:spPr>
          <a:xfrm>
            <a:off x="3656145" y="3870521"/>
            <a:ext cx="265670" cy="444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5857C3-F5EA-4548-83BC-5B8F2389AEEC}"/>
              </a:ext>
            </a:extLst>
          </p:cNvPr>
          <p:cNvSpPr/>
          <p:nvPr/>
        </p:nvSpPr>
        <p:spPr>
          <a:xfrm>
            <a:off x="4348624" y="3860802"/>
            <a:ext cx="265670" cy="444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F05766-AB92-774B-94AB-0E7A04F1A979}"/>
              </a:ext>
            </a:extLst>
          </p:cNvPr>
          <p:cNvSpPr/>
          <p:nvPr/>
        </p:nvSpPr>
        <p:spPr>
          <a:xfrm>
            <a:off x="871290" y="4551279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actions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B6DC286-D9E2-FC40-BFFB-828FE09009AD}"/>
                  </a:ext>
                </a:extLst>
              </p:cNvPr>
              <p:cNvSpPr/>
              <p:nvPr/>
            </p:nvSpPr>
            <p:spPr>
              <a:xfrm>
                <a:off x="6710041" y="3022007"/>
                <a:ext cx="45962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Helvetica Light" charset="0"/>
                    <a:ea typeface="Helvetica Light" charset="0"/>
                    <a:cs typeface="Helvetica Light" charset="0"/>
                  </a:rPr>
                  <a:t>different</a:t>
                </a:r>
                <a:r>
                  <a:rPr lang="en-US" dirty="0">
                    <a:latin typeface="Helvetica Light" charset="0"/>
                    <a:ea typeface="Helvetica Light" charset="0"/>
                    <a:cs typeface="Helvetica Light" charset="0"/>
                  </a:rPr>
                  <a:t> action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Helvetica Light" charset="0"/>
                        <a:cs typeface="Helvetica Light" charset="0"/>
                      </a:rPr>
                      <m:t>𝜋</m:t>
                    </m:r>
                  </m:oMath>
                </a14:m>
                <a:r>
                  <a:rPr lang="en-US" i="1" dirty="0">
                    <a:latin typeface="Helvetica Light" charset="0"/>
                    <a:ea typeface="Helvetica Light" charset="0"/>
                    <a:cs typeface="Helvetica Light" charset="0"/>
                  </a:rPr>
                  <a:t> </a:t>
                </a:r>
                <a:r>
                  <a:rPr lang="en-US" dirty="0">
                    <a:latin typeface="Helvetica Light" charset="0"/>
                    <a:ea typeface="Helvetica Light" charset="0"/>
                    <a:cs typeface="Helvetica Light" charset="0"/>
                  </a:rPr>
                  <a:t>regardless of state</a:t>
                </a:r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B6DC286-D9E2-FC40-BFFB-828FE0900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041" y="3022007"/>
                <a:ext cx="4596258" cy="369332"/>
              </a:xfrm>
              <a:prstGeom prst="rect">
                <a:avLst/>
              </a:prstGeom>
              <a:blipFill>
                <a:blip r:embed="rId5"/>
                <a:stretch>
                  <a:fillRect l="-1102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633E65-6A78-9D44-BD9D-FBED422045A3}"/>
                  </a:ext>
                </a:extLst>
              </p:cNvPr>
              <p:cNvSpPr txBox="1"/>
              <p:nvPr/>
            </p:nvSpPr>
            <p:spPr>
              <a:xfrm>
                <a:off x="6652923" y="2130931"/>
                <a:ext cx="4492486" cy="7468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633E65-6A78-9D44-BD9D-FBED42204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923" y="2130931"/>
                <a:ext cx="4492486" cy="746871"/>
              </a:xfrm>
              <a:prstGeom prst="rect">
                <a:avLst/>
              </a:prstGeom>
              <a:blipFill>
                <a:blip r:embed="rId6"/>
                <a:stretch>
                  <a:fillRect t="-149153" r="-845" b="-20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53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86953" y="277300"/>
            <a:ext cx="11218093" cy="6193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latin typeface="Helvetica Light" charset="0"/>
                <a:ea typeface="Helvetica Light" charset="0"/>
                <a:cs typeface="Helvetica Light" charset="0"/>
              </a:rPr>
              <a:t>Policy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32603" y="1045821"/>
                <a:ext cx="11235001" cy="905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Action selection requires a policy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 that maps states to actions</a:t>
                </a: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Policy complexity: the amount of </a:t>
                </a:r>
                <a:r>
                  <a:rPr lang="en-US" sz="2000" i="1" dirty="0">
                    <a:latin typeface="Helvetica Light" charset="0"/>
                    <a:ea typeface="Helvetica Light" charset="0"/>
                    <a:cs typeface="Helvetica Light" charset="0"/>
                  </a:rPr>
                  <a:t>memory resources</a:t>
                </a:r>
                <a:r>
                  <a:rPr lang="en-US" sz="2000" dirty="0">
                    <a:latin typeface="Helvetica Light" charset="0"/>
                    <a:ea typeface="Helvetica Light" charset="0"/>
                    <a:cs typeface="Helvetica Light" charset="0"/>
                  </a:rPr>
                  <a:t> needed to represent a policy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03" y="1045821"/>
                <a:ext cx="11235001" cy="905376"/>
              </a:xfrm>
              <a:prstGeom prst="rect">
                <a:avLst/>
              </a:prstGeom>
              <a:blipFill>
                <a:blip r:embed="rId3"/>
                <a:stretch>
                  <a:fillRect l="-56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8AEB3D3-2774-EE48-9112-A73BE7069F1A}"/>
              </a:ext>
            </a:extLst>
          </p:cNvPr>
          <p:cNvSpPr/>
          <p:nvPr/>
        </p:nvSpPr>
        <p:spPr>
          <a:xfrm>
            <a:off x="1901672" y="2498090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sz="2000" baseline="-25000" dirty="0">
                <a:latin typeface="Helvetica" charset="0"/>
                <a:ea typeface="Helvetica" charset="0"/>
                <a:cs typeface="Helvetica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D06AE1-0044-B94A-B952-422BAC6C3762}"/>
              </a:ext>
            </a:extLst>
          </p:cNvPr>
          <p:cNvSpPr/>
          <p:nvPr/>
        </p:nvSpPr>
        <p:spPr>
          <a:xfrm>
            <a:off x="2761496" y="2498090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AA62-C14E-F648-8E7F-17BD47EEBCA9}"/>
              </a:ext>
            </a:extLst>
          </p:cNvPr>
          <p:cNvSpPr/>
          <p:nvPr/>
        </p:nvSpPr>
        <p:spPr>
          <a:xfrm>
            <a:off x="3621320" y="2497128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98C59-E4FA-D34E-8F72-CA31B21DFA34}"/>
              </a:ext>
            </a:extLst>
          </p:cNvPr>
          <p:cNvSpPr/>
          <p:nvPr/>
        </p:nvSpPr>
        <p:spPr>
          <a:xfrm>
            <a:off x="4442826" y="2497128"/>
            <a:ext cx="531340" cy="531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BCBBF1-58ED-5249-BDA2-3608F7C4A4B9}"/>
              </a:ext>
            </a:extLst>
          </p:cNvPr>
          <p:cNvSpPr/>
          <p:nvPr/>
        </p:nvSpPr>
        <p:spPr>
          <a:xfrm>
            <a:off x="938069" y="258353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states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818403-6F2A-D540-8BF6-1C8BC68F3160}"/>
                  </a:ext>
                </a:extLst>
              </p:cNvPr>
              <p:cNvSpPr/>
              <p:nvPr/>
            </p:nvSpPr>
            <p:spPr>
              <a:xfrm>
                <a:off x="890078" y="3605657"/>
                <a:ext cx="9825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818403-6F2A-D540-8BF6-1C8BC68F31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78" y="3605657"/>
                <a:ext cx="982513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19B625F-072B-9047-8DD5-F7C4E44D5FC0}"/>
              </a:ext>
            </a:extLst>
          </p:cNvPr>
          <p:cNvSpPr/>
          <p:nvPr/>
        </p:nvSpPr>
        <p:spPr>
          <a:xfrm>
            <a:off x="1832852" y="2363731"/>
            <a:ext cx="800219" cy="905376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23D314-A3B3-6D48-8209-2EFDEEC3B75B}"/>
              </a:ext>
            </a:extLst>
          </p:cNvPr>
          <p:cNvSpPr/>
          <p:nvPr/>
        </p:nvSpPr>
        <p:spPr>
          <a:xfrm>
            <a:off x="3549686" y="2325739"/>
            <a:ext cx="765090" cy="905376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647B08-C7B8-344B-9110-103A5E136726}"/>
              </a:ext>
            </a:extLst>
          </p:cNvPr>
          <p:cNvSpPr/>
          <p:nvPr/>
        </p:nvSpPr>
        <p:spPr>
          <a:xfrm>
            <a:off x="4348624" y="2327486"/>
            <a:ext cx="800219" cy="905376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77159594-3DE7-7146-A00E-D47EDA6C2E57}"/>
              </a:ext>
            </a:extLst>
          </p:cNvPr>
          <p:cNvSpPr/>
          <p:nvPr/>
        </p:nvSpPr>
        <p:spPr>
          <a:xfrm flipV="1">
            <a:off x="2272532" y="4551279"/>
            <a:ext cx="265670" cy="40372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BBF45B66-9622-144A-8E18-DC088A3551E4}"/>
              </a:ext>
            </a:extLst>
          </p:cNvPr>
          <p:cNvSpPr/>
          <p:nvPr/>
        </p:nvSpPr>
        <p:spPr>
          <a:xfrm>
            <a:off x="2954044" y="4536657"/>
            <a:ext cx="284915" cy="43296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1E2427BC-82C8-5642-A46B-53C3A9B96881}"/>
              </a:ext>
            </a:extLst>
          </p:cNvPr>
          <p:cNvSpPr/>
          <p:nvPr/>
        </p:nvSpPr>
        <p:spPr>
          <a:xfrm>
            <a:off x="3545796" y="4634141"/>
            <a:ext cx="486368" cy="3003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B8402D23-D3F4-7442-BEE1-A8727679BC74}"/>
              </a:ext>
            </a:extLst>
          </p:cNvPr>
          <p:cNvSpPr/>
          <p:nvPr/>
        </p:nvSpPr>
        <p:spPr>
          <a:xfrm rot="10800000">
            <a:off x="4243324" y="4634141"/>
            <a:ext cx="486368" cy="3003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88AABD-A625-7841-A15E-94A07D29E89D}"/>
              </a:ext>
            </a:extLst>
          </p:cNvPr>
          <p:cNvGrpSpPr/>
          <p:nvPr/>
        </p:nvGrpSpPr>
        <p:grpSpPr>
          <a:xfrm>
            <a:off x="2114029" y="3346339"/>
            <a:ext cx="2679700" cy="965200"/>
            <a:chOff x="2273300" y="5105400"/>
            <a:chExt cx="2992008" cy="965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D32656E-5AA4-A746-9CBF-1EDD1CBABB8B}"/>
                </a:ext>
              </a:extLst>
            </p:cNvPr>
            <p:cNvCxnSpPr>
              <a:cxnSpLocks/>
            </p:cNvCxnSpPr>
            <p:nvPr/>
          </p:nvCxnSpPr>
          <p:spPr>
            <a:xfrm>
              <a:off x="2273300" y="5105400"/>
              <a:ext cx="0" cy="965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1A088F-533F-F04B-8798-B3CE2E001FA9}"/>
                </a:ext>
              </a:extLst>
            </p:cNvPr>
            <p:cNvCxnSpPr>
              <a:cxnSpLocks/>
            </p:cNvCxnSpPr>
            <p:nvPr/>
          </p:nvCxnSpPr>
          <p:spPr>
            <a:xfrm>
              <a:off x="2273300" y="6070600"/>
              <a:ext cx="299200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7E05-81F9-904C-B215-F63CD4348A63}"/>
              </a:ext>
            </a:extLst>
          </p:cNvPr>
          <p:cNvSpPr/>
          <p:nvPr/>
        </p:nvSpPr>
        <p:spPr>
          <a:xfrm>
            <a:off x="2267144" y="4071799"/>
            <a:ext cx="265627" cy="2397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F1A8EF-01A7-1742-BAE4-957455B4A5B0}"/>
              </a:ext>
            </a:extLst>
          </p:cNvPr>
          <p:cNvSpPr/>
          <p:nvPr/>
        </p:nvSpPr>
        <p:spPr>
          <a:xfrm>
            <a:off x="2963666" y="3429001"/>
            <a:ext cx="265604" cy="8825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0C196F-9AD8-5C41-B0E2-74E9780B5D09}"/>
              </a:ext>
            </a:extLst>
          </p:cNvPr>
          <p:cNvSpPr/>
          <p:nvPr/>
        </p:nvSpPr>
        <p:spPr>
          <a:xfrm>
            <a:off x="3656145" y="4014682"/>
            <a:ext cx="265620" cy="3003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5857C3-F5EA-4548-83BC-5B8F2389AEEC}"/>
              </a:ext>
            </a:extLst>
          </p:cNvPr>
          <p:cNvSpPr/>
          <p:nvPr/>
        </p:nvSpPr>
        <p:spPr>
          <a:xfrm>
            <a:off x="4348624" y="3860802"/>
            <a:ext cx="265670" cy="444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F05766-AB92-774B-94AB-0E7A04F1A979}"/>
              </a:ext>
            </a:extLst>
          </p:cNvPr>
          <p:cNvSpPr/>
          <p:nvPr/>
        </p:nvSpPr>
        <p:spPr>
          <a:xfrm>
            <a:off x="871290" y="4551279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actions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35131D4-F108-7E49-8796-B5A6690CA03F}"/>
                  </a:ext>
                </a:extLst>
              </p:cNvPr>
              <p:cNvSpPr/>
              <p:nvPr/>
            </p:nvSpPr>
            <p:spPr>
              <a:xfrm>
                <a:off x="6710041" y="3022007"/>
                <a:ext cx="45962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Helvetica Light" charset="0"/>
                    <a:ea typeface="Helvetica Light" charset="0"/>
                    <a:cs typeface="Helvetica Light" charset="0"/>
                  </a:rPr>
                  <a:t>different</a:t>
                </a:r>
                <a:r>
                  <a:rPr lang="en-US" dirty="0">
                    <a:latin typeface="Helvetica Light" charset="0"/>
                    <a:ea typeface="Helvetica Light" charset="0"/>
                    <a:cs typeface="Helvetica Light" charset="0"/>
                  </a:rPr>
                  <a:t> action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Helvetica Light" charset="0"/>
                        <a:cs typeface="Helvetica Light" charset="0"/>
                      </a:rPr>
                      <m:t>𝜋</m:t>
                    </m:r>
                  </m:oMath>
                </a14:m>
                <a:r>
                  <a:rPr lang="en-US" i="1" dirty="0">
                    <a:latin typeface="Helvetica Light" charset="0"/>
                    <a:ea typeface="Helvetica Light" charset="0"/>
                    <a:cs typeface="Helvetica Light" charset="0"/>
                  </a:rPr>
                  <a:t> </a:t>
                </a:r>
                <a:r>
                  <a:rPr lang="en-US" dirty="0">
                    <a:latin typeface="Helvetica Light" charset="0"/>
                    <a:ea typeface="Helvetica Light" charset="0"/>
                    <a:cs typeface="Helvetica Light" charset="0"/>
                  </a:rPr>
                  <a:t>regardless of state</a:t>
                </a:r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35131D4-F108-7E49-8796-B5A6690CA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041" y="3022007"/>
                <a:ext cx="4596258" cy="369332"/>
              </a:xfrm>
              <a:prstGeom prst="rect">
                <a:avLst/>
              </a:prstGeom>
              <a:blipFill>
                <a:blip r:embed="rId5"/>
                <a:stretch>
                  <a:fillRect l="-1102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4F00297-4558-194A-9586-9985B2B4373F}"/>
                  </a:ext>
                </a:extLst>
              </p:cNvPr>
              <p:cNvSpPr txBox="1"/>
              <p:nvPr/>
            </p:nvSpPr>
            <p:spPr>
              <a:xfrm>
                <a:off x="6652923" y="2130931"/>
                <a:ext cx="4492486" cy="7468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4F00297-4558-194A-9586-9985B2B43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923" y="2130931"/>
                <a:ext cx="4492486" cy="746871"/>
              </a:xfrm>
              <a:prstGeom prst="rect">
                <a:avLst/>
              </a:prstGeom>
              <a:blipFill>
                <a:blip r:embed="rId6"/>
                <a:stretch>
                  <a:fillRect t="-149153" r="-845" b="-20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45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1521</Words>
  <Application>Microsoft Macintosh PowerPoint</Application>
  <PresentationFormat>Widescreen</PresentationFormat>
  <Paragraphs>275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Helvetica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Lai, Lucy</dc:creator>
  <cp:lastModifiedBy>Lai, Lucy</cp:lastModifiedBy>
  <cp:revision>4</cp:revision>
  <dcterms:created xsi:type="dcterms:W3CDTF">2020-12-27T23:23:46Z</dcterms:created>
  <dcterms:modified xsi:type="dcterms:W3CDTF">2020-12-28T17:10:46Z</dcterms:modified>
</cp:coreProperties>
</file>