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730" r:id="rId3"/>
    <p:sldId id="739" r:id="rId4"/>
    <p:sldId id="740" r:id="rId5"/>
    <p:sldId id="732" r:id="rId6"/>
    <p:sldId id="735" r:id="rId7"/>
    <p:sldId id="734" r:id="rId8"/>
    <p:sldId id="737" r:id="rId9"/>
    <p:sldId id="738" r:id="rId10"/>
    <p:sldId id="733" r:id="rId11"/>
    <p:sldId id="736" r:id="rId12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4ECFC"/>
    <a:srgbClr val="D6E2FA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87608" autoAdjust="0"/>
  </p:normalViewPr>
  <p:slideViewPr>
    <p:cSldViewPr snapToGrid="0" snapToObjects="1">
      <p:cViewPr>
        <p:scale>
          <a:sx n="120" d="100"/>
          <a:sy n="120" d="100"/>
        </p:scale>
        <p:origin x="137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62660F2-E5B9-410A-880C-72895848E53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1DF6B6C-4DD1-4D9E-B6EF-33ADAB70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4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B425A54-3F59-AC46-8ACF-2F27F3AF6FD7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5F542430-5721-234D-AEED-2368825E75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4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3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0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7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5724" y="6356350"/>
            <a:ext cx="981075" cy="365125"/>
          </a:xfrm>
          <a:prstGeom prst="rect">
            <a:avLst/>
          </a:prstGeom>
        </p:spPr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4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8" y="160047"/>
            <a:ext cx="6136428" cy="7880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81" y="1221688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5724" y="6356350"/>
            <a:ext cx="981075" cy="365125"/>
          </a:xfrm>
          <a:prstGeom prst="rect">
            <a:avLst/>
          </a:prstGeom>
        </p:spPr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82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5724" y="6356350"/>
            <a:ext cx="981075" cy="365125"/>
          </a:xfrm>
          <a:prstGeom prst="rect">
            <a:avLst/>
          </a:prstGeom>
        </p:spPr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31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8" y="160047"/>
            <a:ext cx="6136428" cy="7880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5724" y="6356350"/>
            <a:ext cx="981075" cy="365125"/>
          </a:xfrm>
          <a:prstGeom prst="rect">
            <a:avLst/>
          </a:prstGeom>
        </p:spPr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67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8" y="160047"/>
            <a:ext cx="6136428" cy="788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05724" y="6356350"/>
            <a:ext cx="981075" cy="365125"/>
          </a:xfrm>
          <a:prstGeom prst="rect">
            <a:avLst/>
          </a:prstGeom>
        </p:spPr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4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8" y="160047"/>
            <a:ext cx="6136428" cy="7880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5724" y="6356350"/>
            <a:ext cx="981075" cy="365125"/>
          </a:xfrm>
          <a:prstGeom prst="rect">
            <a:avLst/>
          </a:prstGeom>
        </p:spPr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75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5724" y="6356350"/>
            <a:ext cx="981075" cy="365125"/>
          </a:xfrm>
          <a:prstGeom prst="rect">
            <a:avLst/>
          </a:prstGeom>
        </p:spPr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61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5724" y="6356350"/>
            <a:ext cx="981075" cy="365125"/>
          </a:xfrm>
          <a:prstGeom prst="rect">
            <a:avLst/>
          </a:prstGeom>
        </p:spPr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79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5724" y="6356350"/>
            <a:ext cx="981075" cy="365125"/>
          </a:xfrm>
          <a:prstGeom prst="rect">
            <a:avLst/>
          </a:prstGeom>
        </p:spPr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20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8" y="160047"/>
            <a:ext cx="6136428" cy="7880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081" y="1221688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5724" y="6356350"/>
            <a:ext cx="981075" cy="365125"/>
          </a:xfrm>
          <a:prstGeom prst="rect">
            <a:avLst/>
          </a:prstGeom>
        </p:spPr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01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5724" y="6356350"/>
            <a:ext cx="981075" cy="365125"/>
          </a:xfrm>
          <a:prstGeom prst="rect">
            <a:avLst/>
          </a:prstGeom>
        </p:spPr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8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5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9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7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2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B68205-D9E6-A24C-80D3-5B1CB3AB7FF2}" type="datetimeFigureOut">
              <a:rPr lang="en-US" smtClean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5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398" y="160047"/>
            <a:ext cx="6136428" cy="78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081" y="12216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NOT FOR PUBLIC RELEASE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5724" y="6356350"/>
            <a:ext cx="981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0409-19D4-294B-9F7A-84B50247A07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bar 4 Seasons.png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557" y="1110283"/>
            <a:ext cx="8734893" cy="36000"/>
          </a:xfrm>
          <a:prstGeom prst="rect">
            <a:avLst/>
          </a:prstGeom>
        </p:spPr>
      </p:pic>
      <p:pic>
        <p:nvPicPr>
          <p:cNvPr id="16" name="Picture 15" descr="bar 4 Seasons.png"/>
          <p:cNvPicPr>
            <a:picLocks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6996"/>
          <a:stretch/>
        </p:blipFill>
        <p:spPr>
          <a:xfrm>
            <a:off x="1107096" y="6265633"/>
            <a:ext cx="7832354" cy="457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707" y="6097237"/>
            <a:ext cx="1985340" cy="6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0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94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CC Usability testing results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6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7" y="160047"/>
            <a:ext cx="6338667" cy="788043"/>
          </a:xfrm>
        </p:spPr>
        <p:txBody>
          <a:bodyPr/>
          <a:lstStyle/>
          <a:p>
            <a:r>
              <a:rPr lang="en-US" dirty="0" smtClean="0"/>
              <a:t>4. Care Team Notes functionality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Allow filtering of notes (i.e. direct session notes, additional notes, external notes)</a:t>
            </a:r>
          </a:p>
          <a:p>
            <a:r>
              <a:rPr lang="en-US" sz="1800" dirty="0" smtClean="0"/>
              <a:t>Allow marking notes as important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2057773"/>
            <a:ext cx="7889357" cy="353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9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Health coaches gave feedback on several design options</a:t>
            </a:r>
          </a:p>
          <a:p>
            <a:pPr lvl="1"/>
            <a:r>
              <a:rPr lang="en-US" sz="1600" dirty="0" smtClean="0"/>
              <a:t>i.e. 2 versions of note-taking designs, 2 versions of navigational structures</a:t>
            </a:r>
          </a:p>
          <a:p>
            <a:r>
              <a:rPr lang="en-US" sz="2000" dirty="0" smtClean="0"/>
              <a:t>General task completion time and process was noted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current system can reduce coaches’ need of outside documentation with a few adjustments to content organization (stability of system assumed)</a:t>
            </a:r>
          </a:p>
          <a:p>
            <a:r>
              <a:rPr lang="en-US" sz="2000" dirty="0" smtClean="0"/>
              <a:t>The system can better support larger call volumes by increasing efficiency: streamlining communication via notes, reducing number of steps in viewing participant information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379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7" y="160047"/>
            <a:ext cx="6561951" cy="788043"/>
          </a:xfrm>
        </p:spPr>
        <p:txBody>
          <a:bodyPr/>
          <a:lstStyle/>
          <a:p>
            <a:r>
              <a:rPr lang="en-US" smtClean="0"/>
              <a:t>1. </a:t>
            </a:r>
            <a:r>
              <a:rPr lang="en-US" dirty="0" smtClean="0"/>
              <a:t>Participant dashboard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Finding</a:t>
            </a:r>
            <a:r>
              <a:rPr lang="en-US" sz="2000" dirty="0" smtClean="0"/>
              <a:t>: Although coaches appreciated integration of medication/activity status information within CC, they expressed that they need to have a quick way of obtaining overall view of interactions with participant</a:t>
            </a:r>
          </a:p>
          <a:p>
            <a:pPr lvl="1"/>
            <a:r>
              <a:rPr lang="en-US" sz="1600" dirty="0" smtClean="0"/>
              <a:t>Coaches look at additional notes of last call, and </a:t>
            </a:r>
            <a:r>
              <a:rPr lang="en-US" sz="1600" dirty="0"/>
              <a:t>i</a:t>
            </a:r>
            <a:r>
              <a:rPr lang="en-US" sz="1600" dirty="0" smtClean="0"/>
              <a:t>f time allows some look at previous calls as well. </a:t>
            </a:r>
          </a:p>
          <a:p>
            <a:pPr lvl="1"/>
            <a:r>
              <a:rPr lang="en-US" sz="1600" dirty="0" smtClean="0"/>
              <a:t>“</a:t>
            </a:r>
            <a:r>
              <a:rPr lang="en-US" sz="1600" dirty="0"/>
              <a:t>W</a:t>
            </a:r>
            <a:r>
              <a:rPr lang="en-US" sz="1600" dirty="0" smtClean="0"/>
              <a:t>hat </a:t>
            </a:r>
            <a:r>
              <a:rPr lang="en-US" sz="1600" dirty="0"/>
              <a:t>I</a:t>
            </a:r>
            <a:r>
              <a:rPr lang="en-US" sz="1600" dirty="0" smtClean="0"/>
              <a:t> </a:t>
            </a:r>
            <a:r>
              <a:rPr lang="en-US" sz="1600" dirty="0"/>
              <a:t>do is I</a:t>
            </a:r>
            <a:r>
              <a:rPr lang="en-US" sz="1600" dirty="0" smtClean="0"/>
              <a:t> </a:t>
            </a:r>
            <a:r>
              <a:rPr lang="en-US" sz="1600" dirty="0"/>
              <a:t>actually </a:t>
            </a:r>
            <a:r>
              <a:rPr lang="en-US" sz="1600" dirty="0" smtClean="0"/>
              <a:t>have </a:t>
            </a:r>
            <a:r>
              <a:rPr lang="en-US" sz="1600" dirty="0"/>
              <a:t>an external spreadsheet </a:t>
            </a:r>
            <a:r>
              <a:rPr lang="en-US" sz="1600" dirty="0" smtClean="0"/>
              <a:t>that we </a:t>
            </a:r>
            <a:r>
              <a:rPr lang="en-US" sz="1600" dirty="0"/>
              <a:t>all use where I</a:t>
            </a:r>
            <a:r>
              <a:rPr lang="en-US" sz="1600" dirty="0" smtClean="0"/>
              <a:t> have my participant’s information</a:t>
            </a:r>
            <a:r>
              <a:rPr lang="is-IS" sz="1600" dirty="0" smtClean="0"/>
              <a:t>…</a:t>
            </a:r>
            <a:r>
              <a:rPr lang="en-US" sz="1600" dirty="0"/>
              <a:t>w</a:t>
            </a:r>
            <a:r>
              <a:rPr lang="en-US" sz="1600" dirty="0" smtClean="0"/>
              <a:t>hat </a:t>
            </a:r>
            <a:r>
              <a:rPr lang="en-US" sz="1600" dirty="0"/>
              <a:t>I</a:t>
            </a:r>
            <a:r>
              <a:rPr lang="en-US" sz="1600" dirty="0" smtClean="0"/>
              <a:t> </a:t>
            </a:r>
            <a:r>
              <a:rPr lang="en-US" sz="1600" dirty="0"/>
              <a:t>love about that spreadsheet is </a:t>
            </a:r>
            <a:r>
              <a:rPr lang="en-US" sz="1600" dirty="0" smtClean="0"/>
              <a:t>that </a:t>
            </a:r>
            <a:r>
              <a:rPr lang="en-US" sz="1600" dirty="0"/>
              <a:t>I</a:t>
            </a:r>
            <a:r>
              <a:rPr lang="en-US" sz="1600" dirty="0" smtClean="0"/>
              <a:t> </a:t>
            </a:r>
            <a:r>
              <a:rPr lang="en-US" sz="1600" dirty="0"/>
              <a:t>can see all </a:t>
            </a:r>
            <a:r>
              <a:rPr lang="en-US" sz="1600" dirty="0" smtClean="0"/>
              <a:t>of </a:t>
            </a:r>
            <a:r>
              <a:rPr lang="en-US" sz="1600" dirty="0"/>
              <a:t>my notes in sort of </a:t>
            </a:r>
            <a:r>
              <a:rPr lang="en-US" sz="1600" dirty="0" smtClean="0"/>
              <a:t>a dashboard.” (P1)</a:t>
            </a:r>
          </a:p>
          <a:p>
            <a:r>
              <a:rPr lang="en-US" sz="2000" b="1" dirty="0" smtClean="0"/>
              <a:t>Recommendation</a:t>
            </a:r>
            <a:r>
              <a:rPr lang="en-US" sz="2000" dirty="0" smtClean="0"/>
              <a:t>: Provide a summary section in CC where coaches can easily access notes, review participant status (medication, activity) both before and after a call</a:t>
            </a:r>
          </a:p>
          <a:p>
            <a:pPr lvl="1"/>
            <a:r>
              <a:rPr lang="en-US" sz="1600" dirty="0" smtClean="0"/>
              <a:t>“[It’s helpful] being </a:t>
            </a:r>
            <a:r>
              <a:rPr lang="en-US" sz="1600" dirty="0"/>
              <a:t>able to click on care </a:t>
            </a:r>
            <a:r>
              <a:rPr lang="en-US" sz="1600" dirty="0" smtClean="0"/>
              <a:t>dashboard [i.e. summary page], </a:t>
            </a:r>
            <a:r>
              <a:rPr lang="en-US" sz="1600" dirty="0"/>
              <a:t>and being able </a:t>
            </a:r>
            <a:r>
              <a:rPr lang="en-US" sz="1600" dirty="0" smtClean="0"/>
              <a:t>to see </a:t>
            </a:r>
            <a:r>
              <a:rPr lang="en-US" sz="1600" dirty="0"/>
              <a:t>them </a:t>
            </a:r>
            <a:r>
              <a:rPr lang="en-US" sz="1600" dirty="0" smtClean="0"/>
              <a:t>all </a:t>
            </a:r>
            <a:r>
              <a:rPr lang="en-US" sz="1600" dirty="0"/>
              <a:t>in one page</a:t>
            </a:r>
            <a:r>
              <a:rPr lang="en-US" sz="1600" dirty="0" smtClean="0"/>
              <a:t>.” (P2)</a:t>
            </a:r>
          </a:p>
          <a:p>
            <a:pPr lvl="1"/>
            <a:r>
              <a:rPr lang="en-US" sz="1600" b="1" dirty="0"/>
              <a:t>Allows </a:t>
            </a:r>
            <a:r>
              <a:rPr lang="en-US" sz="1600" b="1" dirty="0" smtClean="0"/>
              <a:t>better scalability</a:t>
            </a:r>
            <a:r>
              <a:rPr lang="en-US" sz="1600" b="1" dirty="0"/>
              <a:t>, less reliance on external </a:t>
            </a:r>
            <a:r>
              <a:rPr lang="en-US" sz="1600" b="1" dirty="0" smtClean="0"/>
              <a:t>tools</a:t>
            </a:r>
            <a:r>
              <a:rPr lang="en-US" sz="1600" dirty="0" smtClean="0"/>
              <a:t>: “Instead </a:t>
            </a:r>
            <a:r>
              <a:rPr lang="en-US" sz="1600" dirty="0"/>
              <a:t>of the spreadsheet [of additional notes], I could use this.” (P1</a:t>
            </a:r>
            <a:r>
              <a:rPr lang="en-US" sz="1600" dirty="0" smtClean="0"/>
              <a:t>)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235" y="1276583"/>
            <a:ext cx="4678326" cy="1477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8" y="3976758"/>
            <a:ext cx="4387966" cy="16478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713" y="3932162"/>
            <a:ext cx="4201848" cy="16924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1386" y="1163739"/>
            <a:ext cx="378519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Design options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Option 1: Move to Left </a:t>
            </a:r>
            <a:r>
              <a:rPr lang="en-US" sz="1600" dirty="0" err="1"/>
              <a:t>nav</a:t>
            </a:r>
            <a:r>
              <a:rPr lang="en-US" sz="1600" dirty="0"/>
              <a:t> </a:t>
            </a:r>
            <a:r>
              <a:rPr lang="en-US" sz="1600" dirty="0" smtClean="0"/>
              <a:t>design 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Option 2: Rearrange content in current CC design 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397" y="160047"/>
            <a:ext cx="6455625" cy="788043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Participant dashboard section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8310" y="2622336"/>
            <a:ext cx="3651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pros with this approach may be that while on the call with the participant, coaches are able to access this information (if necessary) without leaving the current script.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746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7" y="160047"/>
            <a:ext cx="8816054" cy="788043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Referencing participant info during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Finding: </a:t>
            </a:r>
            <a:r>
              <a:rPr lang="en-US" sz="2000" dirty="0" smtClean="0"/>
              <a:t>To reference participant information during a script, coaches have to toggle between the session tab and other tabs within CC, or between steps within the interaction checklist</a:t>
            </a:r>
          </a:p>
          <a:p>
            <a:r>
              <a:rPr lang="en-US" sz="2000" b="1" dirty="0" smtClean="0"/>
              <a:t>Recommendation: </a:t>
            </a:r>
            <a:r>
              <a:rPr lang="en-US" sz="2000" dirty="0" smtClean="0"/>
              <a:t>Allow call sessions to be separately viewed from CC, to decrease number of steps taken during a call.</a:t>
            </a:r>
          </a:p>
          <a:p>
            <a:pPr lvl="1"/>
            <a:r>
              <a:rPr lang="en-US" sz="1600" dirty="0" smtClean="0"/>
              <a:t>“</a:t>
            </a:r>
            <a:r>
              <a:rPr lang="en-US" sz="1600" dirty="0"/>
              <a:t>T</a:t>
            </a:r>
            <a:r>
              <a:rPr lang="en-US" sz="1600" dirty="0" smtClean="0"/>
              <a:t>o </a:t>
            </a:r>
            <a:r>
              <a:rPr lang="en-US" sz="1600" dirty="0"/>
              <a:t>me it would be really useful. </a:t>
            </a:r>
            <a:r>
              <a:rPr lang="en-US" sz="1600" dirty="0" smtClean="0"/>
              <a:t>Because it </a:t>
            </a:r>
            <a:r>
              <a:rPr lang="en-US" sz="1600" dirty="0"/>
              <a:t>wouldn't interrupt my flow. </a:t>
            </a:r>
            <a:r>
              <a:rPr lang="en-US" sz="1600" dirty="0" smtClean="0"/>
              <a:t>So </a:t>
            </a:r>
            <a:r>
              <a:rPr lang="en-US" sz="1600" dirty="0"/>
              <a:t>I</a:t>
            </a:r>
            <a:r>
              <a:rPr lang="en-US" sz="1600" dirty="0" smtClean="0"/>
              <a:t> </a:t>
            </a:r>
            <a:r>
              <a:rPr lang="en-US" sz="1600" dirty="0"/>
              <a:t>would be able </a:t>
            </a:r>
            <a:r>
              <a:rPr lang="en-US" sz="1600" dirty="0" smtClean="0"/>
              <a:t>to be </a:t>
            </a:r>
            <a:r>
              <a:rPr lang="en-US" sz="1600" dirty="0"/>
              <a:t>within the call and doing my session</a:t>
            </a:r>
            <a:r>
              <a:rPr lang="en-US" sz="1600" dirty="0" smtClean="0"/>
              <a:t>.” (P1)</a:t>
            </a:r>
          </a:p>
          <a:p>
            <a:pPr lvl="1"/>
            <a:r>
              <a:rPr lang="en-US" sz="1600" dirty="0" smtClean="0"/>
              <a:t>“If </a:t>
            </a:r>
            <a:r>
              <a:rPr lang="en-US" sz="1600" dirty="0"/>
              <a:t>there's </a:t>
            </a:r>
            <a:r>
              <a:rPr lang="en-US" sz="1600" dirty="0" smtClean="0"/>
              <a:t>anything you </a:t>
            </a:r>
            <a:r>
              <a:rPr lang="en-US" sz="1600" dirty="0"/>
              <a:t>want to reference back, like </a:t>
            </a:r>
            <a:r>
              <a:rPr lang="en-US" sz="1600" dirty="0" smtClean="0"/>
              <a:t>see if they have certain goals, you can dive </a:t>
            </a:r>
            <a:r>
              <a:rPr lang="en-US" sz="1600" dirty="0"/>
              <a:t>into the coaching session right </a:t>
            </a:r>
            <a:r>
              <a:rPr lang="en-US" sz="1600" dirty="0" smtClean="0"/>
              <a:t>away, break </a:t>
            </a:r>
            <a:r>
              <a:rPr lang="en-US" sz="1600" dirty="0"/>
              <a:t>the </a:t>
            </a:r>
            <a:r>
              <a:rPr lang="en-US" sz="1600" dirty="0" smtClean="0"/>
              <a:t>ice with how </a:t>
            </a:r>
            <a:r>
              <a:rPr lang="en-US" sz="1600" dirty="0"/>
              <a:t>they've done with their goal. </a:t>
            </a:r>
            <a:r>
              <a:rPr lang="en-US" sz="1600" dirty="0" smtClean="0"/>
              <a:t>You can look at it and </a:t>
            </a:r>
            <a:r>
              <a:rPr lang="en-US" sz="1600" dirty="0"/>
              <a:t>not </a:t>
            </a:r>
            <a:r>
              <a:rPr lang="en-US" sz="1600" dirty="0" smtClean="0"/>
              <a:t>have </a:t>
            </a:r>
            <a:r>
              <a:rPr lang="en-US" sz="1600" dirty="0"/>
              <a:t>to scroll on different </a:t>
            </a:r>
            <a:r>
              <a:rPr lang="en-US" sz="1600" dirty="0" smtClean="0"/>
              <a:t>pages and click </a:t>
            </a:r>
            <a:r>
              <a:rPr lang="en-US" sz="1600" dirty="0"/>
              <a:t>on different tabs. </a:t>
            </a:r>
            <a:r>
              <a:rPr lang="en-US" sz="1600" dirty="0" smtClean="0"/>
              <a:t>Makes </a:t>
            </a:r>
            <a:r>
              <a:rPr lang="en-US" sz="1600" dirty="0"/>
              <a:t>the </a:t>
            </a:r>
            <a:r>
              <a:rPr lang="en-US" sz="1600" dirty="0" smtClean="0"/>
              <a:t>coaching session </a:t>
            </a:r>
            <a:r>
              <a:rPr lang="en-US" sz="1600" dirty="0"/>
              <a:t>a bit more efficient</a:t>
            </a:r>
            <a:r>
              <a:rPr lang="en-US" sz="1600" dirty="0" smtClean="0"/>
              <a:t>.” (P2)</a:t>
            </a:r>
          </a:p>
          <a:p>
            <a:r>
              <a:rPr lang="en-US" sz="2000" dirty="0" smtClean="0"/>
              <a:t>Design options</a:t>
            </a:r>
          </a:p>
          <a:p>
            <a:pPr lvl="1"/>
            <a:r>
              <a:rPr lang="en-US" sz="1600" dirty="0" smtClean="0"/>
              <a:t>Option 1: Have individual Sessions pop up as a separate window, allow referencing of CC during call</a:t>
            </a:r>
          </a:p>
          <a:p>
            <a:pPr lvl="1"/>
            <a:r>
              <a:rPr lang="en-US" sz="1600" dirty="0" smtClean="0"/>
              <a:t>Option 2: As planned in initial design, </a:t>
            </a:r>
            <a:r>
              <a:rPr lang="en-US" sz="1600" dirty="0"/>
              <a:t>h</a:t>
            </a:r>
            <a:r>
              <a:rPr lang="en-US" sz="1600" dirty="0" smtClean="0"/>
              <a:t>ave coaches view Call session list in separate window </a:t>
            </a:r>
            <a:endParaRPr lang="en-US" sz="800" dirty="0" smtClean="0"/>
          </a:p>
          <a:p>
            <a:pPr lvl="1"/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Note-taking during a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Finding: </a:t>
            </a:r>
            <a:r>
              <a:rPr lang="en-US" sz="2000" dirty="0"/>
              <a:t>C</a:t>
            </a:r>
            <a:r>
              <a:rPr lang="en-US" sz="2000" dirty="0" smtClean="0"/>
              <a:t>oaches currently wait until final step in call session before writing any additional notes in CC, meaning they have to take notes in outside documentation when necessary. </a:t>
            </a:r>
          </a:p>
          <a:p>
            <a:pPr lvl="1"/>
            <a:r>
              <a:rPr lang="en-US" sz="1600" dirty="0" smtClean="0"/>
              <a:t>For steps that do have notes, coaches have to scroll between the note-taking section and content in order to document any additional content</a:t>
            </a:r>
            <a:r>
              <a:rPr lang="en-US" sz="1600" dirty="0"/>
              <a:t> </a:t>
            </a:r>
            <a:r>
              <a:rPr lang="en-US" sz="1600" dirty="0" smtClean="0"/>
              <a:t>not detailed in their call script.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271" y="2860158"/>
            <a:ext cx="3607700" cy="3646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68" y="2860158"/>
            <a:ext cx="3254628" cy="36469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2721" y="4025833"/>
            <a:ext cx="1207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Note-taking area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188221" y="5314618"/>
            <a:ext cx="1207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Call content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841277" y="6179064"/>
            <a:ext cx="1207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Note-taking area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246270"/>
            <a:ext cx="1207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Call content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30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Note-taking during a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Recommendation: </a:t>
            </a:r>
            <a:r>
              <a:rPr lang="en-US" sz="2000" dirty="0" smtClean="0"/>
              <a:t>Allow notes to be taken per script or care plan component in an easily accessible format, consistent for PCH/BAC.</a:t>
            </a:r>
          </a:p>
          <a:p>
            <a:pPr lvl="1"/>
            <a:r>
              <a:rPr lang="en-US" sz="2000" dirty="0" smtClean="0"/>
              <a:t>“I like the fact that if this little notepad could just be open while I'm talking to participant.“ (P1)</a:t>
            </a:r>
          </a:p>
          <a:p>
            <a:pPr lvl="1"/>
            <a:r>
              <a:rPr lang="en-US" sz="2000" dirty="0" smtClean="0"/>
              <a:t>Links any free-text note closer with care plan component, rather than entire session</a:t>
            </a:r>
          </a:p>
          <a:p>
            <a:pPr lvl="1"/>
            <a:r>
              <a:rPr lang="en-US" sz="2000" dirty="0" smtClean="0"/>
              <a:t>Reduces reliance on outside tools or memory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00" y="3813109"/>
            <a:ext cx="3880933" cy="2712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033" y="3572542"/>
            <a:ext cx="4185525" cy="31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0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8" y="160047"/>
            <a:ext cx="6540686" cy="78804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Care Team Notes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Finding: </a:t>
            </a:r>
            <a:r>
              <a:rPr lang="en-US" sz="2000" dirty="0" smtClean="0"/>
              <a:t>View Session Summary report is helpful for reviewing sessions but coaches expressed the need to quickly review notes only</a:t>
            </a:r>
          </a:p>
          <a:p>
            <a:pPr lvl="1"/>
            <a:r>
              <a:rPr lang="en-US" sz="1600" dirty="0" smtClean="0"/>
              <a:t>“Ideally </a:t>
            </a:r>
            <a:r>
              <a:rPr lang="en-US" sz="1600" dirty="0"/>
              <a:t>I</a:t>
            </a:r>
            <a:r>
              <a:rPr lang="en-US" sz="1600" dirty="0" smtClean="0"/>
              <a:t> </a:t>
            </a:r>
            <a:r>
              <a:rPr lang="en-US" sz="1600" dirty="0"/>
              <a:t>would like this to be another tab in here. because I</a:t>
            </a:r>
            <a:r>
              <a:rPr lang="en-US" sz="1600" dirty="0" smtClean="0"/>
              <a:t> </a:t>
            </a:r>
            <a:r>
              <a:rPr lang="en-US" sz="1600" dirty="0"/>
              <a:t>do like </a:t>
            </a:r>
            <a:r>
              <a:rPr lang="en-US" sz="1600" dirty="0" smtClean="0"/>
              <a:t>notes </a:t>
            </a:r>
            <a:r>
              <a:rPr lang="en-US" sz="1600" dirty="0"/>
              <a:t>because if you're really </a:t>
            </a:r>
            <a:r>
              <a:rPr lang="en-US" sz="1600" dirty="0" smtClean="0"/>
              <a:t>rushed [you can look at them]...</a:t>
            </a:r>
            <a:r>
              <a:rPr lang="en-US" sz="1600" dirty="0"/>
              <a:t>but this one is great because you don't even have to really click into the call and it shows you all the calls at once</a:t>
            </a:r>
            <a:r>
              <a:rPr lang="en-US" sz="1600" dirty="0" smtClean="0"/>
              <a:t>.” (P3)</a:t>
            </a:r>
          </a:p>
          <a:p>
            <a:pPr lvl="1"/>
            <a:r>
              <a:rPr lang="en-US" sz="1600" dirty="0"/>
              <a:t>“It'd be great to have all notes in one place. Right now I only put my notes in additional notes section. </a:t>
            </a:r>
            <a:r>
              <a:rPr lang="en-US" sz="1600" dirty="0" err="1"/>
              <a:t>i</a:t>
            </a:r>
            <a:r>
              <a:rPr lang="en-US" sz="1600" dirty="0"/>
              <a:t> don't even use notes in the script itself. Even so I still have to go back and look.” (P1) </a:t>
            </a:r>
          </a:p>
          <a:p>
            <a:r>
              <a:rPr lang="en-US" sz="2000" b="1" dirty="0"/>
              <a:t>Recommendation: </a:t>
            </a:r>
            <a:r>
              <a:rPr lang="en-US" sz="2000" dirty="0"/>
              <a:t>Allow the Care Team Notes page to function as a repository of a variety of notes </a:t>
            </a:r>
            <a:r>
              <a:rPr lang="en-US" sz="2000" dirty="0" smtClean="0"/>
              <a:t>and allow coaches to choose which notes get added (or filter)</a:t>
            </a:r>
            <a:endParaRPr lang="en-US" sz="2000" dirty="0"/>
          </a:p>
          <a:p>
            <a:pPr lvl="1"/>
            <a:r>
              <a:rPr lang="en-US" sz="1600" dirty="0" smtClean="0"/>
              <a:t>“</a:t>
            </a:r>
            <a:r>
              <a:rPr lang="en-US" sz="1600" dirty="0"/>
              <a:t>If I were to do it: direct session notes, anything specifically about what happened that </a:t>
            </a:r>
            <a:r>
              <a:rPr lang="en-US" sz="1600" dirty="0" smtClean="0"/>
              <a:t>day. </a:t>
            </a:r>
            <a:r>
              <a:rPr lang="en-US" sz="1600" dirty="0"/>
              <a:t>A</a:t>
            </a:r>
            <a:r>
              <a:rPr lang="en-US" sz="1600" dirty="0" smtClean="0"/>
              <a:t>dditional </a:t>
            </a:r>
            <a:r>
              <a:rPr lang="en-US" sz="1600" dirty="0"/>
              <a:t>notes </a:t>
            </a:r>
            <a:r>
              <a:rPr lang="en-US" sz="1600" dirty="0" smtClean="0"/>
              <a:t>could be </a:t>
            </a:r>
            <a:r>
              <a:rPr lang="en-US" sz="1600" dirty="0"/>
              <a:t>any notes that you've had in the </a:t>
            </a:r>
            <a:r>
              <a:rPr lang="en-US" sz="1600" dirty="0" smtClean="0"/>
              <a:t>past that would </a:t>
            </a:r>
            <a:r>
              <a:rPr lang="en-US" sz="1600" dirty="0"/>
              <a:t>help in the next </a:t>
            </a:r>
            <a:r>
              <a:rPr lang="en-US" sz="1600" dirty="0" smtClean="0"/>
              <a:t>session. </a:t>
            </a:r>
            <a:r>
              <a:rPr lang="en-US" sz="1600" dirty="0"/>
              <a:t>E</a:t>
            </a:r>
            <a:r>
              <a:rPr lang="en-US" sz="1600" dirty="0" smtClean="0"/>
              <a:t>xternal </a:t>
            </a:r>
            <a:r>
              <a:rPr lang="en-US" sz="1600" dirty="0"/>
              <a:t>notes </a:t>
            </a:r>
            <a:r>
              <a:rPr lang="en-US" sz="1600" dirty="0" smtClean="0"/>
              <a:t>would be notes not relevant </a:t>
            </a:r>
            <a:r>
              <a:rPr lang="en-US" sz="1600" dirty="0"/>
              <a:t>to </a:t>
            </a:r>
            <a:r>
              <a:rPr lang="en-US" sz="1600" dirty="0" smtClean="0"/>
              <a:t>the coaching call.” (P2) </a:t>
            </a:r>
          </a:p>
          <a:p>
            <a:pPr lvl="1"/>
            <a:r>
              <a:rPr lang="en-US" sz="1600" dirty="0" smtClean="0"/>
              <a:t>“</a:t>
            </a:r>
            <a:r>
              <a:rPr lang="en-US" sz="1600" dirty="0"/>
              <a:t>if there's a way to categorize the notes, that'd be fantastic...of course the flagged ones. </a:t>
            </a:r>
            <a:r>
              <a:rPr lang="en-US" sz="1600" dirty="0" err="1"/>
              <a:t>i</a:t>
            </a:r>
            <a:r>
              <a:rPr lang="en-US" sz="1600" dirty="0"/>
              <a:t> think just being able to see certain </a:t>
            </a:r>
            <a:r>
              <a:rPr lang="en-US" sz="1600" dirty="0" smtClean="0"/>
              <a:t>categories.” (P2)</a:t>
            </a:r>
          </a:p>
          <a:p>
            <a:pPr lvl="1"/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antHealth Default (Read-Only)" id="{ED919C66-4C01-4E4B-ADAA-5A8680D4F54D}" vid="{4F25DD3D-6DDB-EF4C-BE26-8C3845177A7C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antHealth Default (Read-Only)" id="{ED919C66-4C01-4E4B-ADAA-5A8680D4F54D}" vid="{156B19F0-8F9E-4546-8A63-320C3C82DA8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37164</TotalTime>
  <Words>969</Words>
  <Application>Microsoft Macintosh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1_Office Theme</vt:lpstr>
      <vt:lpstr>CC Usability testing results</vt:lpstr>
      <vt:lpstr>Methods</vt:lpstr>
      <vt:lpstr>Summary</vt:lpstr>
      <vt:lpstr>1. Participant dashboard section</vt:lpstr>
      <vt:lpstr>1. Participant dashboard section</vt:lpstr>
      <vt:lpstr>2. Referencing participant info during session</vt:lpstr>
      <vt:lpstr>3. Note-taking during a session</vt:lpstr>
      <vt:lpstr>3. Note-taking during a session</vt:lpstr>
      <vt:lpstr>4. Care Team Notes functionality</vt:lpstr>
      <vt:lpstr>4. Care Team Notes functionality</vt:lpstr>
    </vt:vector>
  </TitlesOfParts>
  <Company>Net.Orange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 Rangadass</dc:creator>
  <cp:lastModifiedBy>Lucy Lee</cp:lastModifiedBy>
  <cp:revision>278</cp:revision>
  <cp:lastPrinted>2016-10-20T01:11:36Z</cp:lastPrinted>
  <dcterms:created xsi:type="dcterms:W3CDTF">2015-10-29T00:20:15Z</dcterms:created>
  <dcterms:modified xsi:type="dcterms:W3CDTF">2017-05-25T16:03:19Z</dcterms:modified>
</cp:coreProperties>
</file>