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live.uxpin.com/14155e0cb08682c2d38ac7c5aa0ab875f58027bb#/pages/3487818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PAVE Usability Testing 1</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u="sng">
                <a:solidFill>
                  <a:schemeClr val="hlink"/>
                </a:solidFill>
                <a:hlinkClick r:id="rId3"/>
              </a:rPr>
              <a:t>https://live.uxpin.com/14155e0cb08682c2d38ac7c5aa0ab875f58027bb#/pages/34878181</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62" name="Shape 62"/>
          <p:cNvPicPr preferRelativeResize="0"/>
          <p:nvPr/>
        </p:nvPicPr>
        <p:blipFill>
          <a:blip r:embed="rId3">
            <a:alphaModFix/>
          </a:blip>
          <a:stretch>
            <a:fillRect/>
          </a:stretch>
        </p:blipFill>
        <p:spPr>
          <a:xfrm>
            <a:off x="3123356" y="0"/>
            <a:ext cx="2897288"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General impressions</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t>“Simple, nothing confusing, nothing difficult”</a:t>
            </a:r>
          </a:p>
          <a:p>
            <a:pPr lvl="0" rtl="0">
              <a:spcBef>
                <a:spcPts val="0"/>
              </a:spcBef>
              <a:buNone/>
            </a:pPr>
            <a:r>
              <a:rPr lang="en"/>
              <a:t>“Easy. I like being able to log interactions by name, rather than by IDs. Messages is a good feature.”</a:t>
            </a:r>
          </a:p>
          <a:p>
            <a:pPr lvl="0" rtl="0">
              <a:spcBef>
                <a:spcPts val="0"/>
              </a:spcBef>
              <a:buNone/>
            </a:pPr>
            <a:r>
              <a:rPr lang="en"/>
              <a:t>“Beneficial to have local resources ready at hand, rather than inputting them in all myself - it’s helpful to see what resources are available and easier for me to refer them to help.”</a:t>
            </a:r>
          </a:p>
          <a:p>
            <a:pPr lvl="0">
              <a:spcBef>
                <a:spcPts val="0"/>
              </a:spcBef>
              <a:buNone/>
            </a:pPr>
            <a:r>
              <a:rPr lang="en"/>
              <a:t>“It’s nice to be able to log from my phone as well as on my computer - sometimes it’s hard to remember everything.”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Logging interaction</a:t>
            </a:r>
          </a:p>
        </p:txBody>
      </p:sp>
      <p:sp>
        <p:nvSpPr>
          <p:cNvPr id="74" name="Shape 74"/>
          <p:cNvSpPr txBox="1"/>
          <p:nvPr>
            <p:ph idx="1" type="body"/>
          </p:nvPr>
        </p:nvSpPr>
        <p:spPr>
          <a:xfrm>
            <a:off x="311700" y="1152475"/>
            <a:ext cx="5268300" cy="3416400"/>
          </a:xfrm>
          <a:prstGeom prst="rect">
            <a:avLst/>
          </a:prstGeom>
        </p:spPr>
        <p:txBody>
          <a:bodyPr anchorCtr="0" anchor="t" bIns="91425" lIns="91425" rIns="91425" wrap="square" tIns="91425">
            <a:noAutofit/>
          </a:bodyPr>
          <a:lstStyle/>
          <a:p>
            <a:pPr lvl="0" rtl="0">
              <a:spcBef>
                <a:spcPts val="0"/>
              </a:spcBef>
              <a:buNone/>
            </a:pPr>
            <a:r>
              <a:rPr lang="en"/>
              <a:t>Q: “Say you just met one of your student veterans, and you want to make a log. Please log an entry for this student.”</a:t>
            </a:r>
          </a:p>
          <a:p>
            <a:pPr lvl="0" rtl="0">
              <a:spcBef>
                <a:spcPts val="0"/>
              </a:spcBef>
              <a:buNone/>
            </a:pPr>
            <a:r>
              <a:rPr i="1" lang="en"/>
              <a:t>Unclear call-to-action</a:t>
            </a:r>
          </a:p>
          <a:p>
            <a:pPr lvl="0" rtl="0">
              <a:spcBef>
                <a:spcPts val="0"/>
              </a:spcBef>
              <a:buNone/>
            </a:pPr>
            <a:r>
              <a:rPr i="1" lang="en"/>
              <a:t>Possibly put “Log interaction” at top of screen. </a:t>
            </a:r>
          </a:p>
          <a:p>
            <a:pPr lvl="0" rtl="0">
              <a:spcBef>
                <a:spcPts val="0"/>
              </a:spcBef>
              <a:buNone/>
            </a:pPr>
            <a:r>
              <a:rPr i="1" lang="en"/>
              <a:t>Consider consolidating all Student Veteran related interactions into “My contacts”</a:t>
            </a:r>
          </a:p>
          <a:p>
            <a:pPr lvl="0" rtl="0">
              <a:spcBef>
                <a:spcPts val="0"/>
              </a:spcBef>
              <a:buNone/>
            </a:pPr>
            <a:r>
              <a:t/>
            </a:r>
            <a:endParaRPr/>
          </a:p>
        </p:txBody>
      </p:sp>
      <p:pic>
        <p:nvPicPr>
          <p:cNvPr id="75" name="Shape 75"/>
          <p:cNvPicPr preferRelativeResize="0"/>
          <p:nvPr/>
        </p:nvPicPr>
        <p:blipFill>
          <a:blip r:embed="rId3">
            <a:alphaModFix/>
          </a:blip>
          <a:stretch>
            <a:fillRect/>
          </a:stretch>
        </p:blipFill>
        <p:spPr>
          <a:xfrm>
            <a:off x="5935006" y="0"/>
            <a:ext cx="2897288" cy="5143500"/>
          </a:xfrm>
          <a:prstGeom prst="rect">
            <a:avLst/>
          </a:prstGeom>
          <a:noFill/>
          <a:ln>
            <a:noFill/>
          </a:ln>
        </p:spPr>
      </p:pic>
      <p:sp>
        <p:nvSpPr>
          <p:cNvPr id="76" name="Shape 76"/>
          <p:cNvSpPr/>
          <p:nvPr/>
        </p:nvSpPr>
        <p:spPr>
          <a:xfrm>
            <a:off x="6008750" y="1853800"/>
            <a:ext cx="1329000" cy="1379700"/>
          </a:xfrm>
          <a:prstGeom prst="rect">
            <a:avLst/>
          </a:prstGeom>
          <a:noFill/>
          <a:ln cap="flat" cmpd="sng" w="28575">
            <a:solidFill>
              <a:srgbClr val="FF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a:off x="6008750" y="445025"/>
            <a:ext cx="2748300" cy="707400"/>
          </a:xfrm>
          <a:prstGeom prst="rect">
            <a:avLst/>
          </a:prstGeom>
          <a:noFill/>
          <a:ln cap="flat" cmpd="sng" w="28575">
            <a:solidFill>
              <a:srgbClr val="FF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a:off x="6008750" y="3233500"/>
            <a:ext cx="1329000" cy="1379700"/>
          </a:xfrm>
          <a:prstGeom prst="rect">
            <a:avLst/>
          </a:prstGeom>
          <a:noFill/>
          <a:ln cap="flat" cmpd="sng" w="28575">
            <a:solidFill>
              <a:srgbClr val="FF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My contacts</a:t>
            </a:r>
          </a:p>
        </p:txBody>
      </p:sp>
      <p:sp>
        <p:nvSpPr>
          <p:cNvPr id="84" name="Shape 84"/>
          <p:cNvSpPr txBox="1"/>
          <p:nvPr>
            <p:ph idx="1" type="body"/>
          </p:nvPr>
        </p:nvSpPr>
        <p:spPr>
          <a:xfrm>
            <a:off x="311700" y="1152475"/>
            <a:ext cx="5380200" cy="3416400"/>
          </a:xfrm>
          <a:prstGeom prst="rect">
            <a:avLst/>
          </a:prstGeom>
        </p:spPr>
        <p:txBody>
          <a:bodyPr anchorCtr="0" anchor="t" bIns="91425" lIns="91425" rIns="91425" wrap="square" tIns="91425">
            <a:noAutofit/>
          </a:bodyPr>
          <a:lstStyle/>
          <a:p>
            <a:pPr lvl="0" rtl="0">
              <a:spcBef>
                <a:spcPts val="0"/>
              </a:spcBef>
              <a:buNone/>
            </a:pPr>
            <a:r>
              <a:rPr lang="en"/>
              <a:t>Q: “Where would you go in the app to ask a question?”</a:t>
            </a:r>
          </a:p>
          <a:p>
            <a:pPr lvl="0" rtl="0">
              <a:spcBef>
                <a:spcPts val="0"/>
              </a:spcBef>
              <a:buNone/>
            </a:pPr>
            <a:r>
              <a:rPr i="1" lang="en"/>
              <a:t>Ambiguity of whose info can be found under “My contacts”</a:t>
            </a:r>
          </a:p>
          <a:p>
            <a:pPr lvl="0" rtl="0">
              <a:spcBef>
                <a:spcPts val="0"/>
              </a:spcBef>
              <a:buNone/>
            </a:pPr>
            <a:r>
              <a:rPr i="1" lang="en"/>
              <a:t>Possibly change: </a:t>
            </a:r>
          </a:p>
          <a:p>
            <a:pPr indent="-342900" lvl="0" marL="457200" rtl="0">
              <a:spcBef>
                <a:spcPts val="0"/>
              </a:spcBef>
              <a:spcAft>
                <a:spcPts val="0"/>
              </a:spcAft>
              <a:buSzPct val="100000"/>
            </a:pPr>
            <a:r>
              <a:rPr i="1" lang="en"/>
              <a:t>“My Contacts” to “My peers / Peers / Mentees”</a:t>
            </a:r>
          </a:p>
          <a:p>
            <a:pPr indent="-342900" lvl="0" marL="457200" rtl="0">
              <a:spcBef>
                <a:spcPts val="0"/>
              </a:spcBef>
              <a:buSzPct val="100000"/>
            </a:pPr>
            <a:r>
              <a:rPr i="1" lang="en"/>
              <a:t>“Messages” to “PAVE messages”  </a:t>
            </a:r>
          </a:p>
        </p:txBody>
      </p:sp>
      <p:pic>
        <p:nvPicPr>
          <p:cNvPr id="85" name="Shape 85"/>
          <p:cNvPicPr preferRelativeResize="0"/>
          <p:nvPr/>
        </p:nvPicPr>
        <p:blipFill>
          <a:blip r:embed="rId3">
            <a:alphaModFix/>
          </a:blip>
          <a:stretch>
            <a:fillRect/>
          </a:stretch>
        </p:blipFill>
        <p:spPr>
          <a:xfrm>
            <a:off x="5935006" y="0"/>
            <a:ext cx="2897288" cy="5143500"/>
          </a:xfrm>
          <a:prstGeom prst="rect">
            <a:avLst/>
          </a:prstGeom>
          <a:noFill/>
          <a:ln>
            <a:noFill/>
          </a:ln>
        </p:spPr>
      </p:pic>
      <p:sp>
        <p:nvSpPr>
          <p:cNvPr id="86" name="Shape 86"/>
          <p:cNvSpPr/>
          <p:nvPr/>
        </p:nvSpPr>
        <p:spPr>
          <a:xfrm>
            <a:off x="5980625" y="3265725"/>
            <a:ext cx="1386900" cy="1303200"/>
          </a:xfrm>
          <a:prstGeom prst="rect">
            <a:avLst/>
          </a:prstGeom>
          <a:noFill/>
          <a:ln cap="flat" cmpd="sng" w="28575">
            <a:solidFill>
              <a:srgbClr val="FF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a:off x="7407050" y="1861875"/>
            <a:ext cx="1333800" cy="1303200"/>
          </a:xfrm>
          <a:prstGeom prst="rect">
            <a:avLst/>
          </a:prstGeom>
          <a:noFill/>
          <a:ln cap="flat" cmpd="sng" w="28575">
            <a:solidFill>
              <a:srgbClr val="FF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Logging multiple entries</a:t>
            </a:r>
          </a:p>
        </p:txBody>
      </p:sp>
      <p:sp>
        <p:nvSpPr>
          <p:cNvPr id="93" name="Shape 93"/>
          <p:cNvSpPr txBox="1"/>
          <p:nvPr>
            <p:ph idx="1" type="body"/>
          </p:nvPr>
        </p:nvSpPr>
        <p:spPr>
          <a:xfrm>
            <a:off x="311700" y="1152475"/>
            <a:ext cx="41475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a:t>Some PAs interact with peers mostly through mass emails</a:t>
            </a:r>
          </a:p>
          <a:p>
            <a:pPr indent="-342900" lvl="0" marL="457200" rtl="0">
              <a:spcBef>
                <a:spcPts val="0"/>
              </a:spcBef>
              <a:buSzPct val="100000"/>
            </a:pPr>
            <a:r>
              <a:rPr lang="en"/>
              <a:t>Manually entering identical information for each peer is repetitious</a:t>
            </a:r>
          </a:p>
          <a:p>
            <a:pPr lvl="0" rtl="0">
              <a:spcBef>
                <a:spcPts val="0"/>
              </a:spcBef>
              <a:buNone/>
            </a:pPr>
            <a:r>
              <a:rPr i="1" lang="en"/>
              <a:t>Consider adding ‘Select all peers’ feature in the ‘Add log’ screen</a:t>
            </a:r>
          </a:p>
          <a:p>
            <a:pPr lvl="0" rtl="0">
              <a:spcBef>
                <a:spcPts val="0"/>
              </a:spcBef>
              <a:buNone/>
            </a:pPr>
            <a:r>
              <a:t/>
            </a:r>
            <a:endParaRPr/>
          </a:p>
        </p:txBody>
      </p:sp>
      <p:pic>
        <p:nvPicPr>
          <p:cNvPr id="94" name="Shape 94"/>
          <p:cNvPicPr preferRelativeResize="0"/>
          <p:nvPr/>
        </p:nvPicPr>
        <p:blipFill>
          <a:blip r:embed="rId3">
            <a:alphaModFix/>
          </a:blip>
          <a:stretch>
            <a:fillRect/>
          </a:stretch>
        </p:blipFill>
        <p:spPr>
          <a:xfrm>
            <a:off x="4781824" y="1063775"/>
            <a:ext cx="2104652" cy="3708200"/>
          </a:xfrm>
          <a:prstGeom prst="rect">
            <a:avLst/>
          </a:prstGeom>
          <a:noFill/>
          <a:ln>
            <a:noFill/>
          </a:ln>
        </p:spPr>
      </p:pic>
      <p:pic>
        <p:nvPicPr>
          <p:cNvPr id="95" name="Shape 95"/>
          <p:cNvPicPr preferRelativeResize="0"/>
          <p:nvPr/>
        </p:nvPicPr>
        <p:blipFill>
          <a:blip r:embed="rId4">
            <a:alphaModFix/>
          </a:blip>
          <a:stretch>
            <a:fillRect/>
          </a:stretch>
        </p:blipFill>
        <p:spPr>
          <a:xfrm>
            <a:off x="6913033" y="1063775"/>
            <a:ext cx="2077766" cy="3708200"/>
          </a:xfrm>
          <a:prstGeom prst="rect">
            <a:avLst/>
          </a:prstGeom>
          <a:noFill/>
          <a:ln>
            <a:noFill/>
          </a:ln>
        </p:spPr>
      </p:pic>
      <p:sp>
        <p:nvSpPr>
          <p:cNvPr id="96" name="Shape 96"/>
          <p:cNvSpPr/>
          <p:nvPr/>
        </p:nvSpPr>
        <p:spPr>
          <a:xfrm>
            <a:off x="6555625" y="1063775"/>
            <a:ext cx="298200" cy="291000"/>
          </a:xfrm>
          <a:prstGeom prst="rect">
            <a:avLst/>
          </a:prstGeom>
          <a:noFill/>
          <a:ln cap="flat" cmpd="sng" w="28575">
            <a:solidFill>
              <a:srgbClr val="FF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Logging interaction</a:t>
            </a:r>
          </a:p>
        </p:txBody>
      </p:sp>
      <p:sp>
        <p:nvSpPr>
          <p:cNvPr id="102" name="Shape 102"/>
          <p:cNvSpPr txBox="1"/>
          <p:nvPr>
            <p:ph idx="1" type="body"/>
          </p:nvPr>
        </p:nvSpPr>
        <p:spPr>
          <a:xfrm>
            <a:off x="311700" y="1152475"/>
            <a:ext cx="5268300" cy="3416400"/>
          </a:xfrm>
          <a:prstGeom prst="rect">
            <a:avLst/>
          </a:prstGeom>
        </p:spPr>
        <p:txBody>
          <a:bodyPr anchorCtr="0" anchor="t" bIns="91425" lIns="91425" rIns="91425" wrap="square" tIns="91425">
            <a:noAutofit/>
          </a:bodyPr>
          <a:lstStyle/>
          <a:p>
            <a:pPr lvl="0" rtl="0">
              <a:spcBef>
                <a:spcPts val="0"/>
              </a:spcBef>
              <a:buNone/>
            </a:pPr>
            <a:r>
              <a:rPr lang="en"/>
              <a:t>Q: “How do you feel about setting goals and measuring your progress for interaction logs”</a:t>
            </a:r>
          </a:p>
          <a:p>
            <a:pPr lvl="0" rtl="0">
              <a:lnSpc>
                <a:spcPct val="130434"/>
              </a:lnSpc>
              <a:spcBef>
                <a:spcPts val="0"/>
              </a:spcBef>
              <a:spcAft>
                <a:spcPts val="0"/>
              </a:spcAft>
              <a:buNone/>
            </a:pPr>
            <a:r>
              <a:rPr i="1" lang="en" sz="1400"/>
              <a:t>“I definitely think it's good to keep you honest, so you're not slacking or just being lazy. I think it's a good feature to definitely have that. And then it's cool to compare it to your school's interactions, to see where you're at compared to where everyone else is that, and if you're way behind, it'd be cool to meet up with the other pave advisor and ask what they're doing differently”</a:t>
            </a:r>
          </a:p>
          <a:p>
            <a:pPr lvl="0" rtl="0">
              <a:lnSpc>
                <a:spcPct val="130434"/>
              </a:lnSpc>
              <a:spcBef>
                <a:spcPts val="0"/>
              </a:spcBef>
              <a:spcAft>
                <a:spcPts val="0"/>
              </a:spcAft>
              <a:buClr>
                <a:schemeClr val="dk1"/>
              </a:buClr>
              <a:buSzPct val="95652"/>
              <a:buFont typeface="Arial"/>
              <a:buNone/>
            </a:pPr>
            <a:r>
              <a:t/>
            </a:r>
            <a:endParaRPr sz="1150">
              <a:solidFill>
                <a:srgbClr val="262626"/>
              </a:solidFill>
            </a:endParaRPr>
          </a:p>
          <a:p>
            <a:pPr lvl="0" rtl="0">
              <a:spcBef>
                <a:spcPts val="0"/>
              </a:spcBef>
              <a:buNone/>
            </a:pPr>
            <a:r>
              <a:rPr i="1" lang="en" sz="1400"/>
              <a:t>“It’s something good to do and see. I have a general idea of what’s going on, but seeing a visual would be beneficial.”</a:t>
            </a:r>
          </a:p>
          <a:p>
            <a:pPr lvl="0" rtl="0">
              <a:spcBef>
                <a:spcPts val="0"/>
              </a:spcBef>
              <a:buNone/>
            </a:pPr>
            <a:r>
              <a:t/>
            </a:r>
            <a:endParaRPr i="1" sz="1400"/>
          </a:p>
          <a:p>
            <a:pPr lvl="0" rtl="0">
              <a:spcBef>
                <a:spcPts val="0"/>
              </a:spcBef>
              <a:buNone/>
            </a:pPr>
            <a:r>
              <a:t/>
            </a:r>
            <a:endParaRPr/>
          </a:p>
        </p:txBody>
      </p:sp>
      <p:pic>
        <p:nvPicPr>
          <p:cNvPr id="103" name="Shape 103"/>
          <p:cNvPicPr preferRelativeResize="0"/>
          <p:nvPr/>
        </p:nvPicPr>
        <p:blipFill>
          <a:blip r:embed="rId3">
            <a:alphaModFix/>
          </a:blip>
          <a:stretch>
            <a:fillRect/>
          </a:stretch>
        </p:blipFill>
        <p:spPr>
          <a:xfrm>
            <a:off x="5816556" y="0"/>
            <a:ext cx="2897288"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Additional features</a:t>
            </a:r>
          </a:p>
        </p:txBody>
      </p:sp>
      <p:sp>
        <p:nvSpPr>
          <p:cNvPr id="109" name="Shape 109"/>
          <p:cNvSpPr txBox="1"/>
          <p:nvPr>
            <p:ph idx="1" type="body"/>
          </p:nvPr>
        </p:nvSpPr>
        <p:spPr>
          <a:xfrm>
            <a:off x="311700" y="1152475"/>
            <a:ext cx="4821000" cy="3416400"/>
          </a:xfrm>
          <a:prstGeom prst="rect">
            <a:avLst/>
          </a:prstGeom>
        </p:spPr>
        <p:txBody>
          <a:bodyPr anchorCtr="0" anchor="t" bIns="91425" lIns="91425" rIns="91425" wrap="square" tIns="91425">
            <a:noAutofit/>
          </a:bodyPr>
          <a:lstStyle/>
          <a:p>
            <a:pPr lvl="0" rtl="0">
              <a:spcBef>
                <a:spcPts val="0"/>
              </a:spcBef>
              <a:buNone/>
            </a:pPr>
            <a:r>
              <a:rPr lang="en"/>
              <a:t>Q: “Anything else you’d like to see?”</a:t>
            </a:r>
          </a:p>
          <a:p>
            <a:pPr lvl="0" rtl="0">
              <a:spcBef>
                <a:spcPts val="0"/>
              </a:spcBef>
              <a:buNone/>
            </a:pPr>
            <a:r>
              <a:rPr i="1" lang="en"/>
              <a:t>“I have a lot going on..it’d be nice to set up a follow-up reminder. If it could link to google calendar it would be helpful.”</a:t>
            </a:r>
          </a:p>
          <a:p>
            <a:pPr lvl="0" rtl="0">
              <a:spcBef>
                <a:spcPts val="0"/>
              </a:spcBef>
              <a:buNone/>
            </a:pPr>
            <a:r>
              <a:rPr i="1" lang="en"/>
              <a:t>“[Notifications] would be helpful for me, especially when you’re busy, because sometimes you totally forget about it”  </a:t>
            </a:r>
          </a:p>
        </p:txBody>
      </p:sp>
      <p:pic>
        <p:nvPicPr>
          <p:cNvPr id="110" name="Shape 110"/>
          <p:cNvPicPr preferRelativeResize="0"/>
          <p:nvPr/>
        </p:nvPicPr>
        <p:blipFill>
          <a:blip r:embed="rId3">
            <a:alphaModFix/>
          </a:blip>
          <a:stretch>
            <a:fillRect/>
          </a:stretch>
        </p:blipFill>
        <p:spPr>
          <a:xfrm>
            <a:off x="5450150" y="1234550"/>
            <a:ext cx="3333750" cy="260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Questions</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en"/>
              <a:t>How will the new process of entering a new Peer (student veteran) into the tracking system differ from the current method, where PAs manually create accounts? </a:t>
            </a:r>
          </a:p>
          <a:p>
            <a:pPr lvl="0" rtl="0">
              <a:spcBef>
                <a:spcPts val="0"/>
              </a:spcBef>
              <a:buNone/>
            </a:pPr>
            <a:r>
              <a:rPr lang="en"/>
              <a:t>For new Peers, should PAs input information that goes beyond the traditional interaction log?</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