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0" r:id="rId6"/>
    <p:sldId id="263" r:id="rId7"/>
    <p:sldId id="266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624"/>
  </p:normalViewPr>
  <p:slideViewPr>
    <p:cSldViewPr snapToGrid="0">
      <p:cViewPr varScale="1">
        <p:scale>
          <a:sx n="70" d="100"/>
          <a:sy n="70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奈" userId="cee6f7d336d5b34a" providerId="LiveId" clId="{0238F4B9-E3C1-4C20-94A5-9684BB4777A2}"/>
    <pc:docChg chg="undo custSel addSld modSld">
      <pc:chgData name="王 奈" userId="cee6f7d336d5b34a" providerId="LiveId" clId="{0238F4B9-E3C1-4C20-94A5-9684BB4777A2}" dt="2019-08-05T00:49:21.092" v="1541" actId="20577"/>
      <pc:docMkLst>
        <pc:docMk/>
      </pc:docMkLst>
      <pc:sldChg chg="modSp add">
        <pc:chgData name="王 奈" userId="cee6f7d336d5b34a" providerId="LiveId" clId="{0238F4B9-E3C1-4C20-94A5-9684BB4777A2}" dt="2019-08-04T23:59:00.267" v="9" actId="20577"/>
        <pc:sldMkLst>
          <pc:docMk/>
          <pc:sldMk cId="336169877" sldId="256"/>
        </pc:sldMkLst>
        <pc:spChg chg="mod">
          <ac:chgData name="王 奈" userId="cee6f7d336d5b34a" providerId="LiveId" clId="{0238F4B9-E3C1-4C20-94A5-9684BB4777A2}" dt="2019-08-04T23:59:00.267" v="9" actId="20577"/>
          <ac:spMkLst>
            <pc:docMk/>
            <pc:sldMk cId="336169877" sldId="256"/>
            <ac:spMk id="2" creationId="{D7DB44AF-8CB3-4091-BA4C-C756F22F8D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3/9/19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Lab5: Immutable Objects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97E-A91E-F342-8BAF-0C47A2A0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“this” keyword</a:t>
            </a:r>
          </a:p>
          <a:p>
            <a:pPr lvl="1"/>
            <a:r>
              <a:rPr lang="en-US" sz="2800" b="1" dirty="0"/>
              <a:t>refer to the current class</a:t>
            </a:r>
          </a:p>
          <a:p>
            <a:pPr marL="457200" lvl="1" indent="0">
              <a:buNone/>
            </a:pPr>
            <a:endParaRPr lang="en-US" sz="1900" b="1" dirty="0"/>
          </a:p>
          <a:p>
            <a:pPr marL="457200" lvl="1" indent="0" algn="just">
              <a:buNone/>
            </a:pPr>
            <a:r>
              <a:rPr lang="en-US" dirty="0"/>
              <a:t>public class Person{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familyName</a:t>
            </a:r>
            <a:r>
              <a:rPr lang="en-US" dirty="0"/>
              <a:t> ;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givenName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b="1" dirty="0"/>
              <a:t>	</a:t>
            </a:r>
            <a:r>
              <a:rPr lang="en-US" dirty="0"/>
              <a:t>public Person (String </a:t>
            </a:r>
            <a:r>
              <a:rPr lang="en-US" dirty="0" err="1"/>
              <a:t>familyName</a:t>
            </a:r>
            <a:r>
              <a:rPr lang="en-US" dirty="0"/>
              <a:t>, String </a:t>
            </a:r>
            <a:r>
              <a:rPr lang="en-US" dirty="0" err="1"/>
              <a:t>givenName</a:t>
            </a:r>
            <a:r>
              <a:rPr lang="en-US" dirty="0"/>
              <a:t>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this.familyName</a:t>
            </a:r>
            <a:r>
              <a:rPr lang="en-US" dirty="0"/>
              <a:t> = </a:t>
            </a:r>
            <a:r>
              <a:rPr lang="en-US" dirty="0" err="1"/>
              <a:t>familyName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this.givenName</a:t>
            </a:r>
            <a:r>
              <a:rPr lang="en-US" dirty="0"/>
              <a:t> = </a:t>
            </a:r>
            <a:r>
              <a:rPr lang="en-US" dirty="0" err="1"/>
              <a:t>givenName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9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Class</a:t>
            </a:r>
          </a:p>
          <a:p>
            <a:pPr lvl="1" algn="just"/>
            <a:r>
              <a:rPr lang="en-US" b="1" dirty="0"/>
              <a:t>Class contains: </a:t>
            </a:r>
          </a:p>
          <a:p>
            <a:pPr lvl="2" algn="just"/>
            <a:r>
              <a:rPr lang="en-US" b="1" dirty="0"/>
              <a:t>Instance variables: </a:t>
            </a:r>
            <a:r>
              <a:rPr lang="en-US" dirty="0"/>
              <a:t>hold data of an object</a:t>
            </a:r>
          </a:p>
          <a:p>
            <a:pPr lvl="2" algn="just"/>
            <a:r>
              <a:rPr lang="en-US" b="1" dirty="0"/>
              <a:t>Methods: </a:t>
            </a:r>
            <a:r>
              <a:rPr lang="en-US" dirty="0"/>
              <a:t>define operations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39285-D179-A746-ACAF-D6433EAE3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3"/>
          <a:stretch/>
        </p:blipFill>
        <p:spPr>
          <a:xfrm>
            <a:off x="1076198" y="3449828"/>
            <a:ext cx="8012938" cy="2946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C1142B-1520-754B-9B49-7FF258FDEA8A}"/>
              </a:ext>
            </a:extLst>
          </p:cNvPr>
          <p:cNvSpPr/>
          <p:nvPr/>
        </p:nvSpPr>
        <p:spPr>
          <a:xfrm>
            <a:off x="1664208" y="3913632"/>
            <a:ext cx="5120640" cy="713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8861A-E199-DD4F-951D-24E387C6F271}"/>
              </a:ext>
            </a:extLst>
          </p:cNvPr>
          <p:cNvSpPr/>
          <p:nvPr/>
        </p:nvSpPr>
        <p:spPr>
          <a:xfrm>
            <a:off x="1664208" y="5157216"/>
            <a:ext cx="7260336" cy="123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Class</a:t>
            </a:r>
          </a:p>
          <a:p>
            <a:pPr lvl="1" algn="just"/>
            <a:r>
              <a:rPr lang="en-US" b="1" dirty="0"/>
              <a:t>Class is a type – can be used to declare variables that hold instances of that type</a:t>
            </a:r>
          </a:p>
          <a:p>
            <a:pPr marL="457200" lvl="1" indent="0" algn="just">
              <a:buNone/>
            </a:pPr>
            <a:endParaRPr lang="en-US" b="1" dirty="0"/>
          </a:p>
          <a:p>
            <a:pPr marL="457200" lvl="1" indent="0" algn="just">
              <a:buNone/>
            </a:pPr>
            <a:r>
              <a:rPr lang="en-US" dirty="0"/>
              <a:t>public class Test {</a:t>
            </a:r>
          </a:p>
          <a:p>
            <a:pPr marL="457200" lvl="1" indent="0" algn="just">
              <a:buNone/>
            </a:pPr>
            <a:r>
              <a:rPr lang="en-US" dirty="0"/>
              <a:t>	private Person teacher;</a:t>
            </a:r>
          </a:p>
          <a:p>
            <a:pPr marL="457200" lvl="1" indent="0" algn="just">
              <a:buNone/>
            </a:pPr>
            <a:r>
              <a:rPr lang="en-US" dirty="0"/>
              <a:t>	private Person [ ] classmates;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0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80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b="1" dirty="0"/>
              <a:t>Instance variables</a:t>
            </a:r>
          </a:p>
          <a:p>
            <a:pPr lvl="1" algn="just"/>
            <a:r>
              <a:rPr lang="en-US" b="1" dirty="0"/>
              <a:t>Best practice: make it private and use accessor and mutators</a:t>
            </a:r>
          </a:p>
          <a:p>
            <a:pPr lvl="1" algn="just"/>
            <a:endParaRPr lang="en-US" b="1" dirty="0"/>
          </a:p>
          <a:p>
            <a:pPr marL="457200" lvl="1" indent="0" algn="just">
              <a:buNone/>
            </a:pPr>
            <a:r>
              <a:rPr lang="en-US" dirty="0"/>
              <a:t>public class Person{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familyName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b="1" dirty="0"/>
              <a:t>	//accessor</a:t>
            </a:r>
          </a:p>
          <a:p>
            <a:pPr marL="457200" lvl="1" indent="0" algn="just">
              <a:buNone/>
            </a:pPr>
            <a:r>
              <a:rPr lang="en-US" dirty="0"/>
              <a:t>	public String </a:t>
            </a:r>
            <a:r>
              <a:rPr lang="en-US" dirty="0" err="1"/>
              <a:t>getFamilyName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return </a:t>
            </a:r>
            <a:r>
              <a:rPr lang="en-US" dirty="0" err="1"/>
              <a:t>this.familyName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b="1" dirty="0"/>
              <a:t>	//mutator</a:t>
            </a:r>
          </a:p>
          <a:p>
            <a:pPr marL="457200" lvl="1" indent="0" algn="just">
              <a:buNone/>
            </a:pPr>
            <a:r>
              <a:rPr lang="en-US" dirty="0"/>
              <a:t>	public void </a:t>
            </a:r>
            <a:r>
              <a:rPr lang="en-US" dirty="0" err="1"/>
              <a:t>setFamilyName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this.familyName</a:t>
            </a:r>
            <a:r>
              <a:rPr lang="en-US" dirty="0"/>
              <a:t> = </a:t>
            </a:r>
            <a:r>
              <a:rPr lang="en-US" dirty="0" err="1"/>
              <a:t>newName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8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EB7B-1424-8C4C-9E02-7F6B8D2C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47FC-F86D-EE45-B359-8500C8C3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191"/>
          </a:xfrm>
        </p:spPr>
        <p:txBody>
          <a:bodyPr/>
          <a:lstStyle/>
          <a:p>
            <a:r>
              <a:rPr lang="en-US" sz="3200" b="1" dirty="0"/>
              <a:t>Instance variables (cont.)</a:t>
            </a:r>
          </a:p>
          <a:p>
            <a:pPr lvl="1" algn="just"/>
            <a:r>
              <a:rPr lang="en-US" b="1" dirty="0"/>
              <a:t>What will happen if we have public instance variables….</a:t>
            </a:r>
          </a:p>
          <a:p>
            <a:pPr lvl="2" algn="just"/>
            <a:r>
              <a:rPr lang="en-US" dirty="0"/>
              <a:t>For the Person class example:</a:t>
            </a:r>
          </a:p>
          <a:p>
            <a:pPr lvl="3" algn="just"/>
            <a:r>
              <a:rPr lang="en-US" sz="2000" dirty="0"/>
              <a:t>Create a new object of class Person: </a:t>
            </a:r>
            <a:r>
              <a:rPr lang="en-US" sz="2000" b="1" dirty="0"/>
              <a:t>Person a = new Person(); </a:t>
            </a:r>
          </a:p>
          <a:p>
            <a:pPr lvl="3" algn="just"/>
            <a:r>
              <a:rPr lang="en-US" sz="2000" dirty="0"/>
              <a:t>Change instance variable by: </a:t>
            </a:r>
            <a:r>
              <a:rPr lang="en-US" sz="2000" b="1" dirty="0" err="1"/>
              <a:t>a.familyName</a:t>
            </a:r>
            <a:r>
              <a:rPr lang="en-US" sz="2000" b="1" dirty="0"/>
              <a:t> = “Li”</a:t>
            </a:r>
          </a:p>
          <a:p>
            <a:pPr marL="1371600" lvl="3" indent="0" algn="just">
              <a:buNone/>
            </a:pPr>
            <a:endParaRPr lang="en-US" dirty="0"/>
          </a:p>
          <a:p>
            <a:pPr lvl="1" algn="just"/>
            <a:r>
              <a:rPr lang="en-US" b="1" dirty="0"/>
              <a:t>What will happen if we have public static instance variables… </a:t>
            </a:r>
          </a:p>
          <a:p>
            <a:pPr lvl="2" algn="just"/>
            <a:r>
              <a:rPr lang="en-US" dirty="0"/>
              <a:t>For the Person class example:</a:t>
            </a:r>
          </a:p>
          <a:p>
            <a:pPr lvl="3" algn="just"/>
            <a:r>
              <a:rPr lang="en-US" sz="2000" dirty="0"/>
              <a:t>Create a new object of class Person: </a:t>
            </a:r>
            <a:r>
              <a:rPr lang="en-US" sz="2000" b="1" dirty="0"/>
              <a:t>Person a = new Person(); </a:t>
            </a:r>
          </a:p>
          <a:p>
            <a:pPr lvl="3" algn="just"/>
            <a:r>
              <a:rPr lang="en-US" sz="2000" dirty="0"/>
              <a:t>Change instance variable by: </a:t>
            </a:r>
            <a:r>
              <a:rPr lang="en-US" sz="2000" b="1" dirty="0" err="1"/>
              <a:t>a.familyName</a:t>
            </a:r>
            <a:r>
              <a:rPr lang="en-US" sz="2000" b="1" dirty="0"/>
              <a:t> = “Li”</a:t>
            </a:r>
          </a:p>
          <a:p>
            <a:pPr lvl="3" algn="just"/>
            <a:r>
              <a:rPr lang="en-US" sz="2000" dirty="0"/>
              <a:t>When other people create their own object of Person: </a:t>
            </a:r>
            <a:r>
              <a:rPr lang="en-US" sz="2000" b="1" dirty="0"/>
              <a:t>Person b = new Person(); </a:t>
            </a:r>
          </a:p>
          <a:p>
            <a:pPr lvl="3" algn="just"/>
            <a:r>
              <a:rPr lang="en-US" sz="2000" b="1" dirty="0" err="1">
                <a:solidFill>
                  <a:srgbClr val="FF0000"/>
                </a:solidFill>
              </a:rPr>
              <a:t>b.familyName</a:t>
            </a:r>
            <a:r>
              <a:rPr lang="en-US" sz="2000" b="1" dirty="0">
                <a:solidFill>
                  <a:srgbClr val="FF0000"/>
                </a:solidFill>
              </a:rPr>
              <a:t> will be changed as well!</a:t>
            </a:r>
          </a:p>
        </p:txBody>
      </p:sp>
    </p:spTree>
    <p:extLst>
      <p:ext uri="{BB962C8B-B14F-4D97-AF65-F5344CB8AC3E}">
        <p14:creationId xmlns:p14="http://schemas.microsoft.com/office/powerpoint/2010/main" val="30186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898-D9C5-3947-95F4-B65E523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37EA-9291-8842-B6F5-0795545D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Instance variables (cont.)</a:t>
            </a:r>
          </a:p>
          <a:p>
            <a:pPr lvl="1"/>
            <a:r>
              <a:rPr lang="en-US" sz="2800" b="1" dirty="0"/>
              <a:t>Why?</a:t>
            </a:r>
          </a:p>
          <a:p>
            <a:pPr lvl="2"/>
            <a:r>
              <a:rPr lang="en-US" sz="2400" dirty="0"/>
              <a:t>Avoid privacy leaks</a:t>
            </a:r>
          </a:p>
          <a:p>
            <a:pPr lvl="2"/>
            <a:r>
              <a:rPr lang="en-US" sz="2400" dirty="0"/>
              <a:t>Restrict access to read only (do not include mutators)</a:t>
            </a:r>
          </a:p>
          <a:p>
            <a:pPr lvl="2"/>
            <a:r>
              <a:rPr lang="en-US" sz="2400" dirty="0"/>
              <a:t>Add some checks before trying to make changes to the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412144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898-D9C5-3947-95F4-B65E523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37EA-9291-8842-B6F5-0795545D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/>
              <a:t>Instance variables (cont.)</a:t>
            </a:r>
          </a:p>
          <a:p>
            <a:pPr lvl="1"/>
            <a:r>
              <a:rPr lang="en-US" sz="3000" b="1" dirty="0"/>
              <a:t>Initialization: </a:t>
            </a:r>
          </a:p>
          <a:p>
            <a:pPr lvl="2"/>
            <a:r>
              <a:rPr lang="en-US" sz="3000" dirty="0"/>
              <a:t>Initialize within constructors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public class Person{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familyName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givenName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	</a:t>
            </a:r>
            <a:r>
              <a:rPr lang="en-US" dirty="0"/>
              <a:t>public Person (String </a:t>
            </a:r>
            <a:r>
              <a:rPr lang="en-US" dirty="0" err="1"/>
              <a:t>familyName</a:t>
            </a:r>
            <a:r>
              <a:rPr lang="en-US" dirty="0"/>
              <a:t>, String </a:t>
            </a:r>
            <a:r>
              <a:rPr lang="en-US" dirty="0" err="1"/>
              <a:t>givenName</a:t>
            </a:r>
            <a:r>
              <a:rPr lang="en-US" dirty="0"/>
              <a:t>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this.familyName</a:t>
            </a:r>
            <a:r>
              <a:rPr lang="en-US" dirty="0"/>
              <a:t> = </a:t>
            </a:r>
            <a:r>
              <a:rPr lang="en-US" dirty="0" err="1"/>
              <a:t>familyName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this.givenName</a:t>
            </a:r>
            <a:r>
              <a:rPr lang="en-US" dirty="0"/>
              <a:t> = </a:t>
            </a:r>
            <a:r>
              <a:rPr lang="en-US" dirty="0" err="1"/>
              <a:t>givenName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lvl="2"/>
            <a:endParaRPr lang="en-US" sz="2400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77F6BCD2-70A2-7F4C-8C8F-08B23A42CF00}"/>
              </a:ext>
            </a:extLst>
          </p:cNvPr>
          <p:cNvSpPr/>
          <p:nvPr/>
        </p:nvSpPr>
        <p:spPr>
          <a:xfrm>
            <a:off x="7863840" y="1170432"/>
            <a:ext cx="3639312" cy="193852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Constructors: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have same name as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Never specify the 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 class has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3537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97E-A91E-F342-8BAF-0C47A2A0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Instance variables (cont.)</a:t>
            </a:r>
          </a:p>
          <a:p>
            <a:pPr lvl="1"/>
            <a:r>
              <a:rPr lang="en-US" sz="2800" b="1" dirty="0"/>
              <a:t>Initialization: </a:t>
            </a:r>
          </a:p>
          <a:p>
            <a:pPr lvl="2"/>
            <a:r>
              <a:rPr lang="en-US" sz="2300" b="1" dirty="0"/>
              <a:t>Assign value when created</a:t>
            </a:r>
          </a:p>
          <a:p>
            <a:pPr marL="914400" lvl="2" indent="0">
              <a:buNone/>
            </a:pPr>
            <a:endParaRPr lang="en-US" sz="2300" b="1" dirty="0"/>
          </a:p>
          <a:p>
            <a:pPr marL="457200" lvl="1" indent="0" algn="just">
              <a:buNone/>
            </a:pPr>
            <a:r>
              <a:rPr lang="en-US" dirty="0"/>
              <a:t>public class Person{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familyName</a:t>
            </a:r>
            <a:r>
              <a:rPr lang="en-US" dirty="0"/>
              <a:t> = “Li”;</a:t>
            </a:r>
          </a:p>
          <a:p>
            <a:pPr marL="457200" lvl="1" indent="0" algn="just">
              <a:buNone/>
            </a:pPr>
            <a:r>
              <a:rPr lang="en-US" dirty="0"/>
              <a:t>	private String </a:t>
            </a:r>
            <a:r>
              <a:rPr lang="en-US" dirty="0" err="1"/>
              <a:t>givenName</a:t>
            </a:r>
            <a:r>
              <a:rPr lang="en-US"/>
              <a:t> = </a:t>
            </a:r>
            <a:r>
              <a:rPr lang="en-US" dirty="0"/>
              <a:t>“Lucy”;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40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AEB4-F5EB-8F49-B6AD-52D8978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0D28-AB11-ED48-9596-223D543B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Immutable objects </a:t>
            </a:r>
          </a:p>
          <a:p>
            <a:pPr lvl="1"/>
            <a:r>
              <a:rPr lang="en-US" dirty="0"/>
              <a:t>Def: cannot be changed once they are created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No public methods that can modify the object (no mutators)</a:t>
            </a:r>
          </a:p>
          <a:p>
            <a:pPr lvl="2"/>
            <a:r>
              <a:rPr lang="en-US" dirty="0"/>
              <a:t>Use final keyword to instance variables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B95CD-7A42-F444-9FF6-6B55F6933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2" y="3800348"/>
            <a:ext cx="6273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371149-B79C-F545-8992-FFC984CF2E2C}"/>
              </a:ext>
            </a:extLst>
          </p:cNvPr>
          <p:cNvCxnSpPr/>
          <p:nvPr/>
        </p:nvCxnSpPr>
        <p:spPr>
          <a:xfrm>
            <a:off x="2395728" y="4370832"/>
            <a:ext cx="41879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5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311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COMP90041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52</cp:revision>
  <dcterms:created xsi:type="dcterms:W3CDTF">2019-08-04T23:58:50Z</dcterms:created>
  <dcterms:modified xsi:type="dcterms:W3CDTF">2019-09-03T06:41:36Z</dcterms:modified>
</cp:coreProperties>
</file>