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9" r:id="rId6"/>
    <p:sldId id="271" r:id="rId7"/>
    <p:sldId id="261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6326"/>
  </p:normalViewPr>
  <p:slideViewPr>
    <p:cSldViewPr snapToGrid="0" snapToObjects="1">
      <p:cViewPr varScale="1">
        <p:scale>
          <a:sx n="108" d="100"/>
          <a:sy n="108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6F449-75B6-0043-A774-C6DEED128AE1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F8A5-1F16-5546-86F9-955419CE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image </a:t>
            </a:r>
            <a:r>
              <a:rPr lang="en-US" dirty="0" err="1" smtClean="0"/>
              <a:t>Offiacl</a:t>
            </a:r>
            <a:r>
              <a:rPr lang="en-US" baseline="0" dirty="0" smtClean="0"/>
              <a:t> acts of </a:t>
            </a:r>
            <a:r>
              <a:rPr lang="en-US" baseline="0" dirty="0" err="1" smtClean="0"/>
              <a:t>canada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languaegs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F8A5-1F16-5546-86F9-955419CE2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F8A5-1F16-5546-86F9-955419CE29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facebook.com/tools/fairseq/" TargetMode="External"/><Relationship Id="rId4" Type="http://schemas.openxmlformats.org/officeDocument/2006/relationships/hyperlink" Target="https://arxiv.org/abs/1706.03762" TargetMode="External"/><Relationship Id="rId5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orch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mt.org/wmt14/translation-task.html#Download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seq.readthedocs.io/en/latest/models.html#module-fairseq.models.transformer" TargetMode="External"/><Relationship Id="rId4" Type="http://schemas.openxmlformats.org/officeDocument/2006/relationships/hyperlink" Target="https://laws-lois.justice.gc.ca/eng/acts/o-3.01/page-1.html" TargetMode="External"/><Relationship Id="rId5" Type="http://schemas.openxmlformats.org/officeDocument/2006/relationships/hyperlink" Target="https://github.com/MaximumEntropy/Seq2Seq-PyTorch" TargetMode="External"/><Relationship Id="rId6" Type="http://schemas.openxmlformats.org/officeDocument/2006/relationships/hyperlink" Target="https://github.com/IBM/pytorch-seq2seq" TargetMode="External"/><Relationship Id="rId7" Type="http://schemas.openxmlformats.org/officeDocument/2006/relationships/hyperlink" Target="https://pytorch.org/tutorials/intermediate/seq2seq_translation_tutorial.html#sphx-glr-intermediate-seq2seq-translation-tutorial-py" TargetMode="External"/><Relationship Id="rId8" Type="http://schemas.openxmlformats.org/officeDocument/2006/relationships/hyperlink" Target="https://arxiv.org/abs/1705.03122" TargetMode="External"/><Relationship Id="rId9" Type="http://schemas.openxmlformats.org/officeDocument/2006/relationships/hyperlink" Target="https://www.dagshub.com/Guy/fairseq/src/67af40c9cca0241d797be13ae557d59c3732b409/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706.037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 smtClean="0"/>
              <a:t>français</a:t>
            </a:r>
            <a:r>
              <a:rPr lang="en-US" b="1" dirty="0" smtClean="0"/>
              <a:t>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/>
              <a:t>vous</a:t>
            </a:r>
            <a:r>
              <a:rPr lang="en-US" b="1" dirty="0"/>
              <a:t> plait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6862869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AI-Powered </a:t>
            </a:r>
            <a:r>
              <a:rPr lang="en-US" dirty="0" smtClean="0"/>
              <a:t>French-English </a:t>
            </a:r>
            <a:r>
              <a:rPr lang="en-US" dirty="0"/>
              <a:t>translations using </a:t>
            </a:r>
            <a:r>
              <a:rPr lang="en-US" dirty="0" err="1"/>
              <a:t>PyTorch’s</a:t>
            </a:r>
            <a:r>
              <a:rPr lang="en-US" dirty="0"/>
              <a:t> Transformer model and paper implementation of "Attention is All You Need”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: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francais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plait?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 of connecting </a:t>
            </a:r>
            <a:r>
              <a:rPr lang="en-US" b="1" dirty="0"/>
              <a:t>people through </a:t>
            </a:r>
            <a:r>
              <a:rPr lang="en-US" b="1" dirty="0" smtClean="0"/>
              <a:t>language</a:t>
            </a:r>
            <a:r>
              <a:rPr lang="en-US" dirty="0" smtClean="0"/>
              <a:t>, </a:t>
            </a:r>
            <a:r>
              <a:rPr lang="en-US" dirty="0"/>
              <a:t>and advancing a </a:t>
            </a:r>
            <a:r>
              <a:rPr lang="en-US" dirty="0" smtClean="0"/>
              <a:t>barrier </a:t>
            </a:r>
            <a:r>
              <a:rPr lang="en-US" dirty="0"/>
              <a:t>free society for </a:t>
            </a:r>
            <a:r>
              <a:rPr lang="en-US" b="1" dirty="0" smtClean="0"/>
              <a:t>bilingual </a:t>
            </a:r>
            <a:r>
              <a:rPr lang="en-US" b="1" dirty="0"/>
              <a:t>speakers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respect for </a:t>
            </a:r>
            <a:r>
              <a:rPr lang="en-US" b="1" dirty="0"/>
              <a:t>English and French as the </a:t>
            </a:r>
            <a:r>
              <a:rPr lang="en-US" b="1" dirty="0" smtClean="0"/>
              <a:t>two official </a:t>
            </a:r>
            <a:r>
              <a:rPr lang="en-US" b="1" dirty="0"/>
              <a:t>languages of Canada</a:t>
            </a:r>
            <a:r>
              <a:rPr lang="en-US" dirty="0"/>
              <a:t> and have equality of status, rights, and </a:t>
            </a:r>
            <a:r>
              <a:rPr lang="en-US" dirty="0" smtClean="0"/>
              <a:t>privileges</a:t>
            </a:r>
          </a:p>
          <a:p>
            <a:r>
              <a:rPr lang="en-US" dirty="0" smtClean="0"/>
              <a:t>Solve the </a:t>
            </a:r>
            <a:r>
              <a:rPr lang="en-US" b="1" dirty="0" smtClean="0"/>
              <a:t>technical language translation </a:t>
            </a:r>
            <a:r>
              <a:rPr lang="en-US" dirty="0" smtClean="0"/>
              <a:t>problem which costs companies/industries time and money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700"/>
            <a:ext cx="12192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Sub-field </a:t>
            </a:r>
            <a:r>
              <a:rPr lang="en-US" dirty="0"/>
              <a:t>in </a:t>
            </a:r>
            <a:r>
              <a:rPr lang="en-US" b="1" dirty="0" smtClean="0"/>
              <a:t>Artificial </a:t>
            </a:r>
            <a:r>
              <a:rPr lang="en-US" b="1" dirty="0"/>
              <a:t>Intelligence using machine learning and </a:t>
            </a:r>
            <a:r>
              <a:rPr lang="en-US" b="1" dirty="0" smtClean="0"/>
              <a:t>artificial </a:t>
            </a:r>
            <a:r>
              <a:rPr lang="en-US" b="1" dirty="0"/>
              <a:t>neural networks</a:t>
            </a:r>
            <a:endParaRPr lang="en-US" dirty="0"/>
          </a:p>
          <a:p>
            <a:r>
              <a:rPr lang="en-US" dirty="0"/>
              <a:t>Ability </a:t>
            </a:r>
            <a:r>
              <a:rPr lang="en-US" dirty="0" smtClean="0"/>
              <a:t>for machines </a:t>
            </a:r>
            <a:r>
              <a:rPr lang="en-US" dirty="0"/>
              <a:t>to </a:t>
            </a:r>
            <a:r>
              <a:rPr lang="en-US" dirty="0" smtClean="0"/>
              <a:t>analyze, </a:t>
            </a:r>
            <a:r>
              <a:rPr lang="en-US" dirty="0"/>
              <a:t>understand, and generate human </a:t>
            </a:r>
            <a:r>
              <a:rPr lang="en-US" dirty="0" smtClean="0"/>
              <a:t>speech</a:t>
            </a:r>
          </a:p>
          <a:p>
            <a:r>
              <a:rPr lang="en-US" dirty="0" smtClean="0"/>
              <a:t>Natural </a:t>
            </a:r>
            <a:r>
              <a:rPr lang="en-US" dirty="0"/>
              <a:t>languages</a:t>
            </a:r>
          </a:p>
          <a:p>
            <a:pPr lvl="1"/>
            <a:r>
              <a:rPr lang="en-US" b="1" dirty="0"/>
              <a:t>Languages that are native to people</a:t>
            </a:r>
            <a:endParaRPr lang="en-US" dirty="0"/>
          </a:p>
          <a:p>
            <a:pPr lvl="1"/>
            <a:r>
              <a:rPr lang="en-US" dirty="0"/>
              <a:t>Ex: English, French, or Mandarin</a:t>
            </a:r>
          </a:p>
          <a:p>
            <a:r>
              <a:rPr lang="en-US" dirty="0"/>
              <a:t>Artificial languages</a:t>
            </a:r>
          </a:p>
          <a:p>
            <a:pPr lvl="1"/>
            <a:r>
              <a:rPr lang="en-US" b="1" dirty="0"/>
              <a:t>Languages that computers can operate on</a:t>
            </a:r>
            <a:endParaRPr lang="en-US" dirty="0"/>
          </a:p>
          <a:p>
            <a:pPr lvl="1"/>
            <a:r>
              <a:rPr lang="en-US" dirty="0"/>
              <a:t>Ex: Python, Java, or C++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47" y="3265716"/>
            <a:ext cx="5444299" cy="29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PYTORCH </a:t>
            </a:r>
            <a:r>
              <a:rPr lang="en-US" dirty="0" smtClean="0"/>
              <a:t>MACHINE LEARNING model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Pytorch</a:t>
            </a:r>
            <a:endParaRPr lang="en-US" dirty="0"/>
          </a:p>
          <a:p>
            <a:pPr lvl="1"/>
            <a:r>
              <a:rPr lang="en-US" dirty="0"/>
              <a:t>Open source </a:t>
            </a:r>
            <a:r>
              <a:rPr lang="en-US" b="1" dirty="0"/>
              <a:t>deep learning research platform </a:t>
            </a:r>
            <a:r>
              <a:rPr lang="en-US" dirty="0"/>
              <a:t>that provides maximum </a:t>
            </a:r>
            <a:r>
              <a:rPr lang="en-US" dirty="0" smtClean="0"/>
              <a:t>flexibility, speed, </a:t>
            </a:r>
            <a:r>
              <a:rPr lang="en-US" dirty="0"/>
              <a:t>and provides tensors that live on the GPU accelerating the computation</a:t>
            </a:r>
          </a:p>
          <a:p>
            <a:r>
              <a:rPr lang="en-US" b="1" dirty="0">
                <a:hlinkClick r:id="rId3"/>
              </a:rPr>
              <a:t>Facebook Research's Fairseq</a:t>
            </a:r>
            <a:endParaRPr lang="en-US" dirty="0"/>
          </a:p>
          <a:p>
            <a:pPr lvl="1"/>
            <a:r>
              <a:rPr lang="en-US" dirty="0"/>
              <a:t>Sequence modeling toolkit written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Train custom models for </a:t>
            </a:r>
            <a:r>
              <a:rPr lang="en-US" b="1" dirty="0"/>
              <a:t>Neural Machine Translation (NMT)</a:t>
            </a:r>
            <a:r>
              <a:rPr lang="en-US" dirty="0"/>
              <a:t> - translation, summarization, language modeling, </a:t>
            </a:r>
            <a:r>
              <a:rPr lang="en-US" dirty="0" smtClean="0"/>
              <a:t>text generation, and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b="1" i="1" dirty="0">
                <a:hlinkClick r:id="rId4"/>
              </a:rPr>
              <a:t>Attention Is All You Need</a:t>
            </a:r>
            <a:endParaRPr lang="en-US" b="1" dirty="0" smtClean="0">
              <a:hlinkClick r:id="rId5"/>
            </a:endParaRPr>
          </a:p>
          <a:p>
            <a:pPr lvl="1"/>
            <a:r>
              <a:rPr lang="en-US" b="1" dirty="0" smtClean="0"/>
              <a:t>Transformer model </a:t>
            </a:r>
            <a:r>
              <a:rPr lang="en-US" dirty="0" smtClean="0"/>
              <a:t>with</a:t>
            </a:r>
            <a:r>
              <a:rPr lang="en-US" b="1" dirty="0" smtClean="0"/>
              <a:t> sequence-aligned CNNs</a:t>
            </a:r>
            <a:endParaRPr lang="en-US" dirty="0"/>
          </a:p>
          <a:p>
            <a:pPr lvl="1"/>
            <a:r>
              <a:rPr lang="en-US" dirty="0" smtClean="0"/>
              <a:t>Uses</a:t>
            </a:r>
            <a:r>
              <a:rPr lang="en-US" dirty="0"/>
              <a:t> </a:t>
            </a:r>
            <a:r>
              <a:rPr lang="en-US" b="1" dirty="0"/>
              <a:t>encoder-decoder attention mechanisms</a:t>
            </a:r>
            <a:r>
              <a:rPr lang="en-US" dirty="0"/>
              <a:t> in a </a:t>
            </a:r>
            <a:r>
              <a:rPr lang="en-US" b="1" dirty="0"/>
              <a:t>sequence-to-sequence model</a:t>
            </a:r>
            <a:r>
              <a:rPr lang="en-US" dirty="0"/>
              <a:t> that features stacked self attention layers</a:t>
            </a:r>
          </a:p>
          <a:p>
            <a:pPr lvl="1"/>
            <a:r>
              <a:rPr lang="en-US" dirty="0"/>
              <a:t>Transduction model relying on </a:t>
            </a:r>
            <a:r>
              <a:rPr lang="en-US" b="1" dirty="0"/>
              <a:t>self-attention layers to compute input and output </a:t>
            </a:r>
            <a:r>
              <a:rPr lang="en-US" b="1" dirty="0" smtClean="0"/>
              <a:t>representations</a:t>
            </a:r>
            <a:r>
              <a:rPr lang="en-US" dirty="0"/>
              <a:t> where the attention functions maps [query, key-value pairs] to vector outputs of [query, key-value pairs]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27" y="320340"/>
            <a:ext cx="3030242" cy="374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aTTENTION</a:t>
            </a:r>
            <a:r>
              <a:rPr lang="en-US" dirty="0" smtClean="0"/>
              <a:t> IS ALL YOU NEED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6962043" cy="395257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Convolutional Self-Attention Transformer Model</a:t>
            </a:r>
          </a:p>
          <a:p>
            <a:r>
              <a:rPr lang="en-US" dirty="0"/>
              <a:t>Statistical machine translation </a:t>
            </a:r>
            <a:r>
              <a:rPr lang="en-US" dirty="0">
                <a:hlinkClick r:id="rId3"/>
              </a:rPr>
              <a:t>WMT 2014 French-English Benchmark</a:t>
            </a:r>
            <a:r>
              <a:rPr lang="en-US" dirty="0"/>
              <a:t> with </a:t>
            </a:r>
            <a:r>
              <a:rPr lang="en-US" b="1" dirty="0"/>
              <a:t>corpus size 2.3GB and 36 million sentence pairs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On the </a:t>
            </a:r>
            <a:r>
              <a:rPr lang="en-US" b="1" dirty="0"/>
              <a:t>WMT 2014 English-to-French translation task</a:t>
            </a:r>
            <a:r>
              <a:rPr lang="en-US" dirty="0"/>
              <a:t> (a widely used </a:t>
            </a:r>
            <a:r>
              <a:rPr lang="en-US" b="1" dirty="0"/>
              <a:t>benchmark metric</a:t>
            </a:r>
            <a:r>
              <a:rPr lang="en-US" dirty="0"/>
              <a:t> for judging the accuracy of machine translation), attention model establishes a BLEU score of 41.8 after training for 3.5 days on eight GPUs, a small fraction of the training costs of the best models from the literature"</a:t>
            </a:r>
          </a:p>
          <a:p>
            <a:r>
              <a:rPr lang="en-US" dirty="0"/>
              <a:t>Gating to control flow of hidden-units</a:t>
            </a:r>
          </a:p>
          <a:p>
            <a:r>
              <a:rPr lang="en-US" b="1" dirty="0"/>
              <a:t>Multi-Hop Attention </a:t>
            </a:r>
            <a:r>
              <a:rPr lang="en-US" b="1" dirty="0" smtClean="0"/>
              <a:t>Functionality</a:t>
            </a:r>
          </a:p>
          <a:p>
            <a:pPr lvl="1"/>
            <a:r>
              <a:rPr lang="en-US" dirty="0"/>
              <a:t>Self attention layers - where all the keys, values, and queries come from the same input</a:t>
            </a:r>
          </a:p>
          <a:p>
            <a:pPr lvl="1"/>
            <a:r>
              <a:rPr lang="en-US" dirty="0"/>
              <a:t>CNN encoder creates a vector for each word to be translated, and CNN decoder translates words while </a:t>
            </a:r>
            <a:r>
              <a:rPr lang="en-US" dirty="0" err="1"/>
              <a:t>PyTorch</a:t>
            </a:r>
            <a:r>
              <a:rPr lang="en-US" dirty="0"/>
              <a:t> computations are being simultaneously made.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99" y="4242518"/>
            <a:ext cx="4151870" cy="1804035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7814499" y="5793458"/>
            <a:ext cx="4151870" cy="2530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Technical Train the French-English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029200" cy="4050792"/>
          </a:xfrm>
        </p:spPr>
        <p:txBody>
          <a:bodyPr/>
          <a:lstStyle/>
          <a:p>
            <a:r>
              <a:rPr lang="en-US" b="1" dirty="0"/>
              <a:t>Train new CNN model (dropout rate of 0.2) with </a:t>
            </a:r>
            <a:r>
              <a:rPr lang="en-US" b="1" i="1" dirty="0"/>
              <a:t>-</a:t>
            </a:r>
            <a:r>
              <a:rPr lang="en-US" b="1" i="1" dirty="0" err="1"/>
              <a:t>fairseq</a:t>
            </a:r>
            <a:r>
              <a:rPr lang="en-US" b="1" i="1" dirty="0"/>
              <a:t> train</a:t>
            </a:r>
            <a:endParaRPr lang="en-US" dirty="0"/>
          </a:p>
          <a:p>
            <a:r>
              <a:rPr lang="en-US" b="1" dirty="0"/>
              <a:t>Model Generation with </a:t>
            </a:r>
            <a:r>
              <a:rPr lang="en-US" b="1" i="1" dirty="0"/>
              <a:t>-</a:t>
            </a:r>
            <a:r>
              <a:rPr lang="en-US" b="1" i="1" dirty="0" err="1"/>
              <a:t>fairseq</a:t>
            </a:r>
            <a:r>
              <a:rPr lang="en-US" b="1" i="1" dirty="0"/>
              <a:t> </a:t>
            </a:r>
            <a:r>
              <a:rPr lang="en-US" b="1" i="1" dirty="0" smtClean="0"/>
              <a:t>generate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89" y="1396314"/>
            <a:ext cx="5620401" cy="5461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4" y="3588908"/>
            <a:ext cx="4104682" cy="30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Market </a:t>
            </a:r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Businesses moving to digital platforms and building their technical stacks</a:t>
            </a:r>
          </a:p>
          <a:p>
            <a:r>
              <a:rPr lang="en-US" b="1" dirty="0" smtClean="0"/>
              <a:t>Customer Service </a:t>
            </a:r>
          </a:p>
          <a:p>
            <a:pPr lvl="1"/>
            <a:r>
              <a:rPr lang="en-US" dirty="0" err="1" smtClean="0"/>
              <a:t>Chatbots</a:t>
            </a:r>
            <a:r>
              <a:rPr lang="en-US" dirty="0" smtClean="0"/>
              <a:t> </a:t>
            </a:r>
            <a:r>
              <a:rPr lang="en-US" dirty="0"/>
              <a:t>taking over repetitive </a:t>
            </a:r>
            <a:r>
              <a:rPr lang="en-US" b="1" dirty="0"/>
              <a:t>easy-to-automate human jobs</a:t>
            </a:r>
            <a:endParaRPr lang="en-US" dirty="0"/>
          </a:p>
          <a:p>
            <a:pPr lvl="1"/>
            <a:r>
              <a:rPr lang="en-US" dirty="0"/>
              <a:t>Ex: Bank tellers, cashiers, or sales associates</a:t>
            </a:r>
          </a:p>
          <a:p>
            <a:r>
              <a:rPr lang="en-US" b="1" dirty="0"/>
              <a:t>Legal </a:t>
            </a:r>
            <a:r>
              <a:rPr lang="en-US" b="1" dirty="0" smtClean="0"/>
              <a:t>Industry </a:t>
            </a:r>
          </a:p>
          <a:p>
            <a:pPr lvl="1"/>
            <a:r>
              <a:rPr lang="en-US" dirty="0" smtClean="0"/>
              <a:t>NLP used to </a:t>
            </a:r>
            <a:r>
              <a:rPr lang="en-US" b="1" dirty="0" smtClean="0"/>
              <a:t>automate or summarize</a:t>
            </a:r>
            <a:r>
              <a:rPr lang="en-US" dirty="0" smtClean="0"/>
              <a:t> long and mundane documents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: One legal case has an average of 400-500 pages</a:t>
            </a:r>
          </a:p>
          <a:p>
            <a:r>
              <a:rPr lang="en-US" b="1" dirty="0"/>
              <a:t>Financial </a:t>
            </a:r>
            <a:r>
              <a:rPr lang="en-US" b="1" dirty="0" smtClean="0"/>
              <a:t>Industry </a:t>
            </a:r>
          </a:p>
          <a:p>
            <a:pPr lvl="1"/>
            <a:r>
              <a:rPr lang="en-US" b="1" dirty="0" smtClean="0"/>
              <a:t>Reduce </a:t>
            </a:r>
            <a:r>
              <a:rPr lang="en-US" b="1" dirty="0"/>
              <a:t>the manual processing</a:t>
            </a:r>
            <a:r>
              <a:rPr lang="en-US" dirty="0"/>
              <a:t> required to </a:t>
            </a:r>
            <a:r>
              <a:rPr lang="en-US" dirty="0" smtClean="0"/>
              <a:t>retrieve </a:t>
            </a:r>
            <a:r>
              <a:rPr lang="en-US" dirty="0"/>
              <a:t>corporate data</a:t>
            </a:r>
          </a:p>
          <a:p>
            <a:pPr lvl="1"/>
            <a:r>
              <a:rPr lang="en-US" dirty="0"/>
              <a:t>Ex: Information from financial reports, press releases, or news articles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700"/>
            <a:ext cx="12192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5314"/>
            <a:ext cx="10058400" cy="30852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Running costs </a:t>
            </a:r>
          </a:p>
          <a:p>
            <a:pPr lvl="1"/>
            <a:r>
              <a:rPr lang="en-US" dirty="0"/>
              <a:t>Data for </a:t>
            </a:r>
            <a:r>
              <a:rPr lang="en-US" b="1" dirty="0"/>
              <a:t>building corpus</a:t>
            </a:r>
            <a:r>
              <a:rPr lang="en-US" dirty="0"/>
              <a:t> and </a:t>
            </a:r>
            <a:r>
              <a:rPr lang="en-US" b="1" dirty="0"/>
              <a:t>AI training </a:t>
            </a:r>
          </a:p>
          <a:p>
            <a:pPr lvl="1"/>
            <a:r>
              <a:rPr lang="en-US" dirty="0"/>
              <a:t>Large amounts of raw computing power </a:t>
            </a:r>
          </a:p>
          <a:p>
            <a:pPr lvl="1"/>
            <a:r>
              <a:rPr lang="en-US" dirty="0" smtClean="0"/>
              <a:t>Algorithms</a:t>
            </a:r>
            <a:endParaRPr lang="en-US" b="1" dirty="0" smtClean="0"/>
          </a:p>
          <a:p>
            <a:r>
              <a:rPr lang="en-US" b="1" dirty="0" smtClean="0"/>
              <a:t>AI as a Service (</a:t>
            </a:r>
            <a:r>
              <a:rPr lang="en-US" b="1" dirty="0" err="1" smtClean="0"/>
              <a:t>AlaaS</a:t>
            </a:r>
            <a:r>
              <a:rPr lang="en-US" b="1" dirty="0" smtClean="0"/>
              <a:t>) </a:t>
            </a:r>
          </a:p>
          <a:p>
            <a:pPr lvl="1"/>
            <a:r>
              <a:rPr lang="en-US" b="1" dirty="0" err="1" smtClean="0"/>
              <a:t>Artifical</a:t>
            </a:r>
            <a:r>
              <a:rPr lang="en-US" b="1" dirty="0" smtClean="0"/>
              <a:t> Intelligence Solutions </a:t>
            </a:r>
            <a:r>
              <a:rPr lang="en-US" dirty="0" smtClean="0"/>
              <a:t>as a subscription service</a:t>
            </a:r>
          </a:p>
          <a:p>
            <a:pPr lvl="1"/>
            <a:r>
              <a:rPr lang="en-US" dirty="0" smtClean="0"/>
              <a:t>B2B create </a:t>
            </a:r>
            <a:r>
              <a:rPr lang="en-US" dirty="0" err="1" smtClean="0"/>
              <a:t>PoC</a:t>
            </a:r>
            <a:r>
              <a:rPr lang="en-US" dirty="0" smtClean="0"/>
              <a:t> applications for clients</a:t>
            </a:r>
          </a:p>
          <a:p>
            <a:r>
              <a:rPr lang="en-US" b="1" dirty="0" smtClean="0"/>
              <a:t>Revenue Model</a:t>
            </a:r>
          </a:p>
          <a:p>
            <a:pPr lvl="1"/>
            <a:r>
              <a:rPr lang="en-US" dirty="0" smtClean="0"/>
              <a:t>Monthly fee</a:t>
            </a:r>
          </a:p>
          <a:p>
            <a:pPr lvl="1"/>
            <a:r>
              <a:rPr lang="en-US" dirty="0" smtClean="0"/>
              <a:t>Per-user option allowing company </a:t>
            </a:r>
            <a:r>
              <a:rPr lang="en-US" dirty="0"/>
              <a:t>to scale up/down on employee headcount </a:t>
            </a:r>
            <a:endParaRPr lang="en-US" dirty="0" smtClean="0"/>
          </a:p>
          <a:p>
            <a:pPr lvl="1"/>
            <a:r>
              <a:rPr lang="en-US" dirty="0" smtClean="0"/>
              <a:t>Fast </a:t>
            </a:r>
            <a:r>
              <a:rPr lang="en-US" dirty="0"/>
              <a:t>sales </a:t>
            </a:r>
            <a:r>
              <a:rPr lang="en-US" dirty="0" smtClean="0"/>
              <a:t>cycle </a:t>
            </a:r>
            <a:r>
              <a:rPr lang="en-US" dirty="0"/>
              <a:t>with a proven ROI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66" y="4693512"/>
            <a:ext cx="7143078" cy="170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79" y="939985"/>
            <a:ext cx="3550722" cy="23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"Attention Is All You Need": </a:t>
            </a:r>
            <a:r>
              <a:rPr lang="en-US" dirty="0">
                <a:hlinkClick r:id="rId2"/>
              </a:rPr>
              <a:t>https://arxiv.org/abs/1706.03762</a:t>
            </a:r>
            <a:endParaRPr lang="en-US" dirty="0"/>
          </a:p>
          <a:p>
            <a:r>
              <a:rPr lang="en-US" dirty="0" err="1"/>
              <a:t>Fairseq</a:t>
            </a:r>
            <a:r>
              <a:rPr lang="en-US" dirty="0"/>
              <a:t> Technical Documentation: </a:t>
            </a:r>
            <a:r>
              <a:rPr lang="en-US" dirty="0">
                <a:hlinkClick r:id="rId3"/>
              </a:rPr>
              <a:t>https://fairseq.readthedocs.io/en/latest/models.html#module-fairseq.models.transformer</a:t>
            </a:r>
            <a:endParaRPr lang="en-US" dirty="0"/>
          </a:p>
          <a:p>
            <a:r>
              <a:rPr lang="en-US" dirty="0"/>
              <a:t>Canada's </a:t>
            </a:r>
            <a:r>
              <a:rPr lang="en-US" dirty="0" err="1"/>
              <a:t>Offical</a:t>
            </a:r>
            <a:r>
              <a:rPr lang="en-US" dirty="0"/>
              <a:t> Languages Act </a:t>
            </a:r>
            <a:r>
              <a:rPr lang="en-US" dirty="0">
                <a:hlinkClick r:id="rId4"/>
              </a:rPr>
              <a:t>https://laws-lois.justice.gc.ca/eng/acts/o-3.01/page-1.html</a:t>
            </a:r>
            <a:endParaRPr lang="en-US" dirty="0"/>
          </a:p>
          <a:p>
            <a:r>
              <a:rPr lang="en-US" dirty="0"/>
              <a:t>Sequence to Sequence models with </a:t>
            </a:r>
            <a:r>
              <a:rPr lang="en-US" dirty="0" err="1"/>
              <a:t>PyTorch</a:t>
            </a:r>
            <a:r>
              <a:rPr lang="en-US" dirty="0"/>
              <a:t>: </a:t>
            </a:r>
            <a:r>
              <a:rPr lang="en-US" dirty="0">
                <a:hlinkClick r:id="rId5"/>
              </a:rPr>
              <a:t>https://github.com/MaximumEntropy/Seq2Seq-PyTorch</a:t>
            </a:r>
            <a:endParaRPr lang="en-US" dirty="0"/>
          </a:p>
          <a:p>
            <a:r>
              <a:rPr lang="en-US" dirty="0"/>
              <a:t>IBM's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-to-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 err="1"/>
              <a:t>model:</a:t>
            </a:r>
            <a:r>
              <a:rPr lang="en-US" dirty="0" err="1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://github.com/IBM/pytorch-seq2seq</a:t>
            </a:r>
            <a:endParaRPr lang="en-US" dirty="0"/>
          </a:p>
          <a:p>
            <a:r>
              <a:rPr lang="en-US" dirty="0"/>
              <a:t>Translation with Sequence to Sequence Network and Attention: </a:t>
            </a:r>
            <a:r>
              <a:rPr lang="en-US" dirty="0">
                <a:hlinkClick r:id="rId7"/>
              </a:rPr>
              <a:t>https://pytorch.org/tutorials/intermediate/seq2seq_translation_tutorial.html#sphx-glr-intermediate-seq2seq-translation-tutorial-py</a:t>
            </a:r>
            <a:endParaRPr lang="en-US" dirty="0"/>
          </a:p>
          <a:p>
            <a:r>
              <a:rPr lang="en-US" dirty="0"/>
              <a:t>"Convolutional Sequence to Sequence Learning": </a:t>
            </a:r>
            <a:r>
              <a:rPr lang="en-US" dirty="0">
                <a:hlinkClick r:id="rId8"/>
              </a:rPr>
              <a:t>https://arxiv.org/abs/1705.03122</a:t>
            </a:r>
            <a:endParaRPr lang="en-US" dirty="0"/>
          </a:p>
          <a:p>
            <a:r>
              <a:rPr lang="en-US" dirty="0"/>
              <a:t>Data processing scripts: </a:t>
            </a:r>
            <a:r>
              <a:rPr lang="en-US" dirty="0">
                <a:hlinkClick r:id="rId9"/>
              </a:rPr>
              <a:t>https://www.dagshub.com/Guy/fairseq/src/67af40c9cca0241d797be13ae557d59c3732b409/data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1391</TotalTime>
  <Words>208</Words>
  <Application>Microsoft Macintosh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En français,  si vous plait?</vt:lpstr>
      <vt:lpstr>Problem : En francais, si vous plait?</vt:lpstr>
      <vt:lpstr>Solution:  natural language processing</vt:lpstr>
      <vt:lpstr>SOLUTION: PYTORCH MACHINE LEARNING model INTEGRATION</vt:lpstr>
      <vt:lpstr>aTTENTION IS ALL YOU NEED MODEL</vt:lpstr>
      <vt:lpstr>Technical Train the French-English Model</vt:lpstr>
      <vt:lpstr>APPLICATIONS: Market opportunity</vt:lpstr>
      <vt:lpstr>Ai business model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Low</dc:creator>
  <cp:lastModifiedBy>Lucy Low</cp:lastModifiedBy>
  <cp:revision>27</cp:revision>
  <dcterms:created xsi:type="dcterms:W3CDTF">2019-09-12T20:03:45Z</dcterms:created>
  <dcterms:modified xsi:type="dcterms:W3CDTF">2019-09-15T19:44:05Z</dcterms:modified>
</cp:coreProperties>
</file>