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65" r:id="rId5"/>
    <p:sldId id="267" r:id="rId6"/>
    <p:sldId id="269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70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8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6333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169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73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229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3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349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070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45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90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318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498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290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098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B5A0-9BD2-234E-8C46-11CF82A17A5A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4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472000"/>
            <a:ext cx="8520600" cy="10436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200" dirty="0" smtClean="0">
                <a:latin typeface="Helvetica Neue"/>
                <a:ea typeface="Helvetica Neue"/>
                <a:cs typeface="Helvetica Neue"/>
                <a:sym typeface="Helvetica Neue"/>
              </a:rPr>
              <a:t>Modeling PCV7 Introduction</a:t>
            </a:r>
            <a:endParaRPr lang="en" sz="4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556361"/>
            <a:ext cx="8520600" cy="8806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Lucy Li</a:t>
            </a:r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97850" y="220806"/>
            <a:ext cx="53349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Shortcuts exploited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10" name="Shape 110"/>
          <p:cNvSpPr txBox="1"/>
          <p:nvPr/>
        </p:nvSpPr>
        <p:spPr>
          <a:xfrm>
            <a:off x="835437" y="1833306"/>
            <a:ext cx="14841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453412" y="2080111"/>
            <a:ext cx="127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1922162" y="1580750"/>
            <a:ext cx="24072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stochastic simulation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861387" y="1697945"/>
            <a:ext cx="1484100" cy="76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simulated prevalences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5469812" y="2080111"/>
            <a:ext cx="127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5116887" y="1106306"/>
            <a:ext cx="2028600" cy="9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observed data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probabilistic model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69562" y="1697945"/>
            <a:ext cx="1484100" cy="76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likelihood estimate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42975" y="803417"/>
            <a:ext cx="5958000" cy="5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data.</a:t>
            </a:r>
          </a:p>
        </p:txBody>
      </p:sp>
      <p:sp>
        <p:nvSpPr>
          <p:cNvPr id="118" name="Shape 118"/>
          <p:cNvSpPr/>
          <p:nvPr/>
        </p:nvSpPr>
        <p:spPr>
          <a:xfrm>
            <a:off x="923925" y="1240167"/>
            <a:ext cx="4309800" cy="1402667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91350" y="2653472"/>
            <a:ext cx="8610900" cy="2866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Things we had going for us: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If the simulated prevalences matched the observed prevalences, this will maximize the likelihood.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→ Focus on finding parameters that reproduce the observed prevalences (green box).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Monotonic relationship between fitness rank and prevalence.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Based on our current simulated prevalence, we know how to adjust the fitness rank.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  <a:buAutoNum type="arabicPeriod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Adjusting a serotype’s fitness rank does not affect prevalences of other serotypes excessively.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Fitness parameters can be fit in parallel.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97850" y="220806"/>
            <a:ext cx="54927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Now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27" name="Shape 127"/>
          <p:cNvSpPr txBox="1"/>
          <p:nvPr/>
        </p:nvSpPr>
        <p:spPr>
          <a:xfrm>
            <a:off x="242976" y="803417"/>
            <a:ext cx="6607200" cy="5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</a:t>
            </a:r>
            <a:r>
              <a:rPr lang="en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2009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1350" y="2738139"/>
            <a:ext cx="8610900" cy="2866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Things we used to have going for us </a:t>
            </a:r>
            <a:r>
              <a:rPr lang="en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(now with complications)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simulated prevalences matched the observed prevalences, this will maximize the likelihood.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Focus on finding parameters that reproduce the observed prevalences. </a:t>
            </a:r>
          </a:p>
          <a:p>
            <a:pPr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simulated prevalences now have to match the observed data at two time points.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Monotonic relationship between fitness rank and prevalence.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Based on our current simulated prevalence, we know how to adjust the fitness rank.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now adjust one rank and hope it reproduces the observed prevalence at two time points.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Font typeface="Helvetica Neue"/>
              <a:buAutoNum type="arabicPeriod"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Adjusting a serotype’s fitness rank does not affect prevalences of other serotypes excessively.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→ Fitness parameters can be fit in parallel.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to be fit now also include vaccine efficacy.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590462" y="1150722"/>
            <a:ext cx="7358400" cy="1797791"/>
            <a:chOff x="819062" y="1300475"/>
            <a:chExt cx="7358400" cy="1618012"/>
          </a:xfrm>
        </p:grpSpPr>
        <p:sp>
          <p:nvSpPr>
            <p:cNvPr id="130" name="Shape 130"/>
            <p:cNvSpPr txBox="1"/>
            <p:nvPr/>
          </p:nvSpPr>
          <p:spPr>
            <a:xfrm>
              <a:off x="819062" y="1956075"/>
              <a:ext cx="1484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latin typeface="Helvetica Neue"/>
                  <a:ea typeface="Helvetica Neue"/>
                  <a:cs typeface="Helvetica Neue"/>
                  <a:sym typeface="Helvetica Neue"/>
                </a:rPr>
                <a:t>parameters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rot="10800000" flipH="1">
              <a:off x="2221300" y="1726301"/>
              <a:ext cx="1481400" cy="39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1312562" y="1498875"/>
              <a:ext cx="2407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1200" i="1">
                  <a:latin typeface="Helvetica Neue"/>
                  <a:ea typeface="Helvetica Neue"/>
                  <a:cs typeface="Helvetica Neue"/>
                  <a:sym typeface="Helvetica Neue"/>
                </a:rPr>
                <a:t>stochastic simulation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3790575" y="1452875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latin typeface="Helvetica Neue"/>
                  <a:ea typeface="Helvetica Neue"/>
                  <a:cs typeface="Helvetica Neue"/>
                  <a:sym typeface="Helvetica Neue"/>
                </a:rPr>
                <a:t>simulated 2001 prevalences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5497900" y="1300475"/>
              <a:ext cx="20286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" sz="1200" i="1">
                  <a:latin typeface="Helvetica Neue"/>
                  <a:ea typeface="Helvetica Neue"/>
                  <a:cs typeface="Helvetica Neue"/>
                  <a:sym typeface="Helvetica Neue"/>
                </a:rPr>
                <a:t>observed data +</a:t>
              </a:r>
            </a:p>
            <a:p>
              <a:pPr lvl="0" algn="ctr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" sz="1200" i="1">
                  <a:latin typeface="Helvetica Neue"/>
                  <a:ea typeface="Helvetica Neue"/>
                  <a:cs typeface="Helvetica Neue"/>
                  <a:sym typeface="Helvetica Neue"/>
                </a:rPr>
                <a:t>probabilistic model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6693362" y="1832950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latin typeface="Helvetica Neue"/>
                  <a:ea typeface="Helvetica Neue"/>
                  <a:cs typeface="Helvetica Neue"/>
                  <a:sym typeface="Helvetica Neue"/>
                </a:rPr>
                <a:t>likelihood estimate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2223984" y="2180595"/>
              <a:ext cx="1481399" cy="39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37" name="Shape 137"/>
            <p:cNvSpPr txBox="1"/>
            <p:nvPr/>
          </p:nvSpPr>
          <p:spPr>
            <a:xfrm>
              <a:off x="3790575" y="2230587"/>
              <a:ext cx="14841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simulated 2009 prevalences</a:t>
              </a:r>
            </a:p>
          </p:txBody>
        </p:sp>
        <p:cxnSp>
          <p:nvCxnSpPr>
            <p:cNvPr id="138" name="Shape 138"/>
            <p:cNvCxnSpPr/>
            <p:nvPr/>
          </p:nvCxnSpPr>
          <p:spPr>
            <a:xfrm rot="10800000">
              <a:off x="5353559" y="1753401"/>
              <a:ext cx="1481400" cy="39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stealth" w="lg" len="lg"/>
              <a:tailEnd type="none" w="lg" len="lg"/>
            </a:ln>
          </p:spPr>
        </p:cxnSp>
        <p:cxnSp>
          <p:nvCxnSpPr>
            <p:cNvPr id="139" name="Shape 139"/>
            <p:cNvCxnSpPr/>
            <p:nvPr/>
          </p:nvCxnSpPr>
          <p:spPr>
            <a:xfrm flipH="1">
              <a:off x="5350875" y="2207695"/>
              <a:ext cx="1481400" cy="392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stealth" w="lg" len="lg"/>
              <a:tailEnd type="none" w="lg" len="lg"/>
            </a:ln>
          </p:spPr>
        </p:cxnSp>
      </p:grpSp>
      <p:sp>
        <p:nvSpPr>
          <p:cNvPr id="140" name="Shape 140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11691" t="6414" r="8391" b="27250"/>
          <a:stretch/>
        </p:blipFill>
        <p:spPr>
          <a:xfrm>
            <a:off x="1860225" y="949694"/>
            <a:ext cx="1350450" cy="1245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680450" y="5269361"/>
            <a:ext cx="3089700" cy="26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Helvetica Neue"/>
                <a:ea typeface="Helvetica Neue"/>
                <a:cs typeface="Helvetica Neue"/>
                <a:sym typeface="Helvetica Neue"/>
              </a:rPr>
              <a:t>Icons: Ashley Worobec, Sarah Tan. Noun Project. thenounproject.com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49925" y="1353834"/>
            <a:ext cx="807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Before: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3300875" y="1525389"/>
            <a:ext cx="7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11691" t="6414" r="8391" b="27250"/>
          <a:stretch/>
        </p:blipFill>
        <p:spPr>
          <a:xfrm>
            <a:off x="1860225" y="3235694"/>
            <a:ext cx="1350450" cy="12455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49925" y="3639834"/>
            <a:ext cx="807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Now:</a:t>
            </a:r>
          </a:p>
        </p:txBody>
      </p:sp>
      <p:cxnSp>
        <p:nvCxnSpPr>
          <p:cNvPr id="152" name="Shape 152"/>
          <p:cNvCxnSpPr/>
          <p:nvPr/>
        </p:nvCxnSpPr>
        <p:spPr>
          <a:xfrm rot="10800000" flipH="1">
            <a:off x="3297425" y="3233348"/>
            <a:ext cx="807900" cy="56666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3" name="Shape 153"/>
          <p:cNvCxnSpPr/>
          <p:nvPr/>
        </p:nvCxnSpPr>
        <p:spPr>
          <a:xfrm>
            <a:off x="4804250" y="1587486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l="36996" r="21795" b="13367"/>
          <a:stretch/>
        </p:blipFill>
        <p:spPr>
          <a:xfrm flipH="1">
            <a:off x="4232650" y="912945"/>
            <a:ext cx="548700" cy="128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l="36996" r="21795" b="13367"/>
          <a:stretch/>
        </p:blipFill>
        <p:spPr>
          <a:xfrm flipH="1">
            <a:off x="4232649" y="3995362"/>
            <a:ext cx="548700" cy="128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4804250" y="3111486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lg" len="lg"/>
            <a:tailEnd type="none" w="lg" len="lg"/>
          </a:ln>
        </p:spPr>
      </p:cxn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l="36996" r="21795" b="13367"/>
          <a:stretch/>
        </p:blipFill>
        <p:spPr>
          <a:xfrm flipH="1">
            <a:off x="4232650" y="2521612"/>
            <a:ext cx="548700" cy="1281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/>
          <p:nvPr/>
        </p:nvCxnSpPr>
        <p:spPr>
          <a:xfrm>
            <a:off x="4779950" y="4565930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6217700" y="1389834"/>
            <a:ext cx="23547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Raise thermostat a little bit.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217700" y="3660834"/>
            <a:ext cx="19479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 clear what to do.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97425" y="3995348"/>
            <a:ext cx="807900" cy="56666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62" name="Shape 162"/>
          <p:cNvSpPr/>
          <p:nvPr/>
        </p:nvSpPr>
        <p:spPr>
          <a:xfrm>
            <a:off x="4417748" y="4292124"/>
            <a:ext cx="178500" cy="5666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828225" y="919250"/>
            <a:ext cx="11574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828225" y="2521611"/>
            <a:ext cx="11937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28225" y="3896778"/>
            <a:ext cx="11574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 2009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104875" y="1356084"/>
            <a:ext cx="9417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104875" y="2883639"/>
            <a:ext cx="9417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104875" y="4338084"/>
            <a:ext cx="941700" cy="395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Target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97850" y="220806"/>
            <a:ext cx="54927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Analogy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76" name="Shape 176"/>
          <p:cNvSpPr txBox="1"/>
          <p:nvPr/>
        </p:nvSpPr>
        <p:spPr>
          <a:xfrm>
            <a:off x="231450" y="737945"/>
            <a:ext cx="8241000" cy="405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Challenges and how to address them: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Difficult to determine which direction to explore next in parameter space (no analytical gradient)</a:t>
            </a:r>
          </a:p>
          <a:p>
            <a:pPr marL="9144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 perturbation stochastic approximation</a:t>
            </a:r>
          </a:p>
          <a:p>
            <a:pPr marL="1371600" lvl="1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Simultaneously perturb all parameters to estimate all components of the gradient. </a:t>
            </a:r>
          </a:p>
          <a:p>
            <a:pPr marL="1828800" lvl="2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parameters requires only 2 simulations / iteration)</a:t>
            </a:r>
          </a:p>
          <a:p>
            <a:pPr marL="1371600" lvl="1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simulations may be too noisy… If so, will try increasing population size or averaging results from multiple simulations.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AutoNum type="arabicPeriod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 space is large.</a:t>
            </a:r>
          </a:p>
          <a:p>
            <a:pPr marL="9144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fitting fitness ranks in parallel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i.e. adjust each fitness rank as if it only affected the terms in the log-likelihood involving its serotype.</a:t>
            </a:r>
          </a:p>
          <a:p>
            <a:pPr marL="91440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Helvetica Neue"/>
              <a:buChar char="-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 the fitness ranks and the vaccine efficacy on alternate iterations.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-225750" y="184584"/>
            <a:ext cx="24492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Initial plan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794917"/>
            <a:ext cx="8520600" cy="131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reproduce previous results, i.e. fit only peri-PCV7 data using new algorithm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  <a:buChar char="-"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before, use absolute prevalence error, rather than log-likelihood, to quantify how well we are doing.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84" name="Shape 184"/>
          <p:cNvSpPr txBox="1"/>
          <p:nvPr/>
        </p:nvSpPr>
        <p:spPr>
          <a:xfrm>
            <a:off x="231450" y="184584"/>
            <a:ext cx="24492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First milestone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167"/>
            <a:ext cx="9143998" cy="2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5639"/>
            <a:ext cx="9143998" cy="2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94200" cy="636333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2.5x population size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4639"/>
            <a:ext cx="9143998" cy="2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9153"/>
            <a:ext cx="9143998" cy="2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65600" cy="636333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Averaging 5 simulations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556"/>
            <a:ext cx="9143998" cy="203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22806"/>
            <a:ext cx="9143998" cy="2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00" y="839603"/>
            <a:ext cx="914400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3000" y="130806"/>
            <a:ext cx="8520600" cy="636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Aim: Estimating fitness before and after PCV7 introduction</a:t>
            </a:r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1" name="Shape 71"/>
          <p:cNvSpPr/>
          <p:nvPr/>
        </p:nvSpPr>
        <p:spPr>
          <a:xfrm>
            <a:off x="2314125" y="1232214"/>
            <a:ext cx="1315200" cy="28070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972650" y="2595130"/>
            <a:ext cx="648000" cy="14440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23875" y="1232103"/>
            <a:ext cx="1968000" cy="28070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556150" y="3012992"/>
            <a:ext cx="2418000" cy="1026333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5" name="Shape 75"/>
          <p:cNvCxnSpPr>
            <a:stCxn id="73" idx="2"/>
            <a:endCxn id="76" idx="0"/>
          </p:cNvCxnSpPr>
          <p:nvPr/>
        </p:nvCxnSpPr>
        <p:spPr>
          <a:xfrm>
            <a:off x="1207875" y="4039103"/>
            <a:ext cx="122100" cy="41533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223875" y="4454269"/>
            <a:ext cx="2211900" cy="734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Peri-PCV data is more informative of vaccine types</a:t>
            </a:r>
          </a:p>
        </p:txBody>
      </p:sp>
      <p:cxnSp>
        <p:nvCxnSpPr>
          <p:cNvPr id="77" name="Shape 77"/>
          <p:cNvCxnSpPr>
            <a:stCxn id="71" idx="2"/>
            <a:endCxn id="78" idx="0"/>
          </p:cNvCxnSpPr>
          <p:nvPr/>
        </p:nvCxnSpPr>
        <p:spPr>
          <a:xfrm>
            <a:off x="2971725" y="4039214"/>
            <a:ext cx="1214400" cy="41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2549575" y="4454269"/>
            <a:ext cx="3273000" cy="734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PCV7-era data is more informative for VRTs and non-vaccine types (NVTs) that expanded after vaccine introduction...</a:t>
            </a:r>
          </a:p>
        </p:txBody>
      </p:sp>
      <p:cxnSp>
        <p:nvCxnSpPr>
          <p:cNvPr id="79" name="Shape 79"/>
          <p:cNvCxnSpPr>
            <a:stCxn id="72" idx="2"/>
            <a:endCxn id="78" idx="0"/>
          </p:cNvCxnSpPr>
          <p:nvPr/>
        </p:nvCxnSpPr>
        <p:spPr>
          <a:xfrm flipH="1">
            <a:off x="4186050" y="4039130"/>
            <a:ext cx="1110600" cy="41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80" name="Shape 80"/>
          <p:cNvSpPr txBox="1"/>
          <p:nvPr/>
        </p:nvSpPr>
        <p:spPr>
          <a:xfrm>
            <a:off x="6438425" y="4454269"/>
            <a:ext cx="2490300" cy="734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...particularly for NVTs that were not sampled in 2001.</a:t>
            </a:r>
          </a:p>
        </p:txBody>
      </p:sp>
      <p:cxnSp>
        <p:nvCxnSpPr>
          <p:cNvPr id="81" name="Shape 81"/>
          <p:cNvCxnSpPr>
            <a:stCxn id="74" idx="2"/>
            <a:endCxn id="80" idx="0"/>
          </p:cNvCxnSpPr>
          <p:nvPr/>
        </p:nvCxnSpPr>
        <p:spPr>
          <a:xfrm flipH="1">
            <a:off x="7683550" y="4039325"/>
            <a:ext cx="81600" cy="415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2999" y="130806"/>
            <a:ext cx="8523163" cy="636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Difficulties with fitting to both </a:t>
            </a:r>
            <a:r>
              <a:rPr lang="en-US" sz="24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peri</a:t>
            </a: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-PCV and PCV7-era data</a:t>
            </a:r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3000" y="827750"/>
            <a:ext cx="8811000" cy="4790934"/>
          </a:xfrm>
          <a:prstGeom prst="rect">
            <a:avLst/>
          </a:prstGeom>
        </p:spPr>
        <p:txBody>
          <a:bodyPr lIns="91425" tIns="91425" rIns="91425" bIns="91425" anchor="t" anchorCtr="0">
            <a:normAutofit fontScale="62500" lnSpcReduction="20000"/>
          </a:bodyPr>
          <a:lstStyle/>
          <a:p>
            <a:pPr marL="596900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parameters to estimate (40) and data points to explain:</a:t>
            </a:r>
          </a:p>
          <a:p>
            <a:pPr marL="996950" lvl="1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quantities to fit to as more serotypes were sampled in 2009</a:t>
            </a:r>
          </a:p>
          <a:p>
            <a:pPr marL="996950" lvl="1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estimate reduction in fitness due to vaccination</a:t>
            </a:r>
          </a:p>
          <a:p>
            <a:pPr marL="596900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e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6 vaccine-related types (VRTs) were consistently underestimated </a:t>
            </a:r>
            <a:r>
              <a:rPr lang="e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(19A, 23A, 23B, </a:t>
            </a:r>
            <a:r>
              <a:rPr lang="e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6C</a:t>
            </a:r>
            <a:r>
              <a:rPr lang="en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96950" lvl="1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</a:t>
            </a:r>
            <a:r>
              <a:rPr 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cross-immunity slightly improved fit</a:t>
            </a:r>
          </a:p>
          <a:p>
            <a:pPr marL="596900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general, model could not accommodate changes to the fitness ordering of </a:t>
            </a:r>
            <a:r>
              <a:rPr lang="en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serotypes</a:t>
            </a:r>
            <a:endParaRPr 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96900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closed-form likelihood expression</a:t>
            </a:r>
          </a:p>
          <a:p>
            <a:pPr marL="996950" lvl="1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compare model simulations to data</a:t>
            </a:r>
          </a:p>
          <a:p>
            <a:pPr marL="596900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Stochasticity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agent-based model</a:t>
            </a:r>
          </a:p>
          <a:p>
            <a:pPr marL="996950" lvl="1" indent="-457200">
              <a:lnSpc>
                <a:spcPct val="140000"/>
              </a:lnSpc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Averaging across many simulations and/or simulating larger population size</a:t>
            </a:r>
            <a:endParaRPr lang="en-US" dirty="0" smtClean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651500" cy="636333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test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71638"/>
            <a:ext cx="9144001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3175000"/>
            <a:ext cx="9144001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94200" cy="636333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2.5x population size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36332"/>
            <a:ext cx="9144001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3176333"/>
            <a:ext cx="9144001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830862"/>
            <a:ext cx="6060625" cy="28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65600" cy="636333"/>
          </a:xfrm>
          <a:prstGeom prst="rect">
            <a:avLst/>
          </a:prstGeom>
          <a:solidFill>
            <a:srgbClr val="666666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Averaging 5 simulations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6334"/>
            <a:ext cx="6365926" cy="23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174973"/>
            <a:ext cx="8520600" cy="6363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lang="en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669017"/>
            <a:ext cx="8520600" cy="493258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900" b="1" dirty="0" smtClean="0"/>
              <a:t>Model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Account for changes in both directions in prevalence of VRTs and NVTs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900" b="1" dirty="0" smtClean="0"/>
              <a:t>Fitting algorithm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Use peri-PCV7 data to estimate VT fitness and PCV7-era data to estimate the rest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Then fit model to both sets of data at the same time to estimate vaccine efficacy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Explore relationship between number of simulations </a:t>
            </a:r>
            <a:r>
              <a:rPr lang="en-US" sz="1900" dirty="0" err="1" smtClean="0"/>
              <a:t>vs</a:t>
            </a:r>
            <a:r>
              <a:rPr lang="en-US" sz="1900" dirty="0" smtClean="0"/>
              <a:t> simulating from larger population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Try an MCMC approach </a:t>
            </a:r>
            <a:r>
              <a:rPr lang="mr-IN" sz="1900" dirty="0" smtClean="0"/>
              <a:t>–</a:t>
            </a:r>
            <a:r>
              <a:rPr lang="en-US" sz="1900" dirty="0" smtClean="0"/>
              <a:t> don’t need to know beforehand which direction to tune parameters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900" b="1" dirty="0" smtClean="0"/>
              <a:t>Likelihood calculation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Instead of a distance from prevalence, calculate binomial likelihood of observing prevalence</a:t>
            </a:r>
          </a:p>
          <a:p>
            <a:pPr>
              <a:lnSpc>
                <a:spcPct val="140000"/>
              </a:lnSpc>
            </a:pPr>
            <a:r>
              <a:rPr lang="en-US" sz="1900" dirty="0" smtClean="0"/>
              <a:t>Fit to data from more time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US_sim_pre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50" y="732064"/>
            <a:ext cx="6363321" cy="41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21650" y="220806"/>
            <a:ext cx="4580700" cy="610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Helvetica Neue"/>
                <a:ea typeface="Helvetica Neue"/>
                <a:cs typeface="Helvetica Neue"/>
                <a:sym typeface="Helvetica Neue"/>
              </a:rPr>
              <a:t>Model fitting: Before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90" name="Shape 90"/>
          <p:cNvSpPr txBox="1"/>
          <p:nvPr/>
        </p:nvSpPr>
        <p:spPr>
          <a:xfrm>
            <a:off x="835437" y="1833306"/>
            <a:ext cx="14841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2453412" y="2080111"/>
            <a:ext cx="127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1922162" y="1580750"/>
            <a:ext cx="24072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stochastic simulation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861387" y="1697945"/>
            <a:ext cx="1484100" cy="76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simulated prevalences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469812" y="2080111"/>
            <a:ext cx="127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5116887" y="1106306"/>
            <a:ext cx="2028600" cy="9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observed data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probabilistic model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769562" y="1697945"/>
            <a:ext cx="1484100" cy="76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likelihood estimate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2975" y="803417"/>
            <a:ext cx="6526500" cy="5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Maximize expected likelihood of parameters given 2001 data.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3800" y="2661722"/>
            <a:ext cx="8241000" cy="2448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: The likelihood…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is a function of many (40) parameters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has no closed form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cannot calculate gradient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 cannot even be calculated directly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only have a noisy estimate of it by running a stochastic simulation, which takes time (1-2 min.)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803725" y="3765361"/>
            <a:ext cx="3507000" cy="764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Difficult to determine which direction to explore next in parameter space.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553250" y="2671306"/>
            <a:ext cx="678000" cy="11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latin typeface="Amatic SC"/>
                <a:ea typeface="Amatic SC"/>
                <a:cs typeface="Amatic SC"/>
                <a:sym typeface="Amatic SC"/>
              </a:rPr>
              <a:t>}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866700" y="2968222"/>
            <a:ext cx="2244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Parameter space is big.</a:t>
            </a:r>
          </a:p>
        </p:txBody>
      </p:sp>
      <p:sp>
        <p:nvSpPr>
          <p:cNvPr id="102" name="Shape 102"/>
          <p:cNvSpPr txBox="1"/>
          <p:nvPr/>
        </p:nvSpPr>
        <p:spPr>
          <a:xfrm rot="-1521">
            <a:off x="3484749" y="3217413"/>
            <a:ext cx="678000" cy="165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}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833100" y="0"/>
            <a:ext cx="2310900" cy="43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PCV Modeling Update 02/2017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794</Words>
  <Application>Microsoft Macintosh PowerPoint</Application>
  <PresentationFormat>On-screen Show (16:10)</PresentationFormat>
  <Paragraphs>135</Paragraphs>
  <Slides>17</Slides>
  <Notes>16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Amatic SC</vt:lpstr>
      <vt:lpstr>Helvetica Neue</vt:lpstr>
      <vt:lpstr>Office Theme</vt:lpstr>
      <vt:lpstr>Modeling PCV7 Introduction</vt:lpstr>
      <vt:lpstr>Aim: Estimating fitness before and after PCV7 introduction</vt:lpstr>
      <vt:lpstr>Difficulties with fitting to both peri-PCV and PCV7-era data</vt:lpstr>
      <vt:lpstr>First test</vt:lpstr>
      <vt:lpstr>2.5x population size</vt:lpstr>
      <vt:lpstr>Averaging 5 simulations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2.5x population size</vt:lpstr>
      <vt:lpstr>Averaging 5 simulations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PCV Modeling Update 02/2017</dc:title>
  <cp:lastModifiedBy>Lucy Li</cp:lastModifiedBy>
  <cp:revision>41</cp:revision>
  <dcterms:modified xsi:type="dcterms:W3CDTF">2017-07-26T14:19:51Z</dcterms:modified>
</cp:coreProperties>
</file>