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embeddings/Microsoft_Equation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Microsoft_Equation3.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Microsoft_Equation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57" r:id="rId4"/>
    <p:sldId id="258" r:id="rId5"/>
    <p:sldId id="259" r:id="rId6"/>
    <p:sldId id="260" r:id="rId7"/>
    <p:sldId id="261" r:id="rId8"/>
    <p:sldId id="262" r:id="rId9"/>
    <p:sldId id="270" r:id="rId10"/>
    <p:sldId id="267" r:id="rId11"/>
    <p:sldId id="265"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40" autoAdjust="0"/>
  </p:normalViewPr>
  <p:slideViewPr>
    <p:cSldViewPr snapToGrid="0" snapToObjects="1">
      <p:cViewPr>
        <p:scale>
          <a:sx n="100" d="100"/>
          <a:sy n="100" d="100"/>
        </p:scale>
        <p:origin x="-616"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A422-76C4-0144-A3DA-803054BC8394}" type="datetimeFigureOut">
              <a:rPr lang="en-US" smtClean="0"/>
              <a:t>5/17/16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95EA0-9D26-AD4C-86D1-79A92EE01E32}" type="slidenum">
              <a:rPr lang="en-US" smtClean="0"/>
              <a:t>‹#›</a:t>
            </a:fld>
            <a:endParaRPr lang="en-US"/>
          </a:p>
        </p:txBody>
      </p:sp>
    </p:spTree>
    <p:extLst>
      <p:ext uri="{BB962C8B-B14F-4D97-AF65-F5344CB8AC3E}">
        <p14:creationId xmlns:p14="http://schemas.microsoft.com/office/powerpoint/2010/main" val="34387590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in progress!</a:t>
            </a:r>
          </a:p>
          <a:p>
            <a:r>
              <a:rPr lang="en-US" dirty="0" smtClean="0"/>
              <a:t>Also I’m not a statistician</a:t>
            </a:r>
            <a:endParaRPr lang="en-US" dirty="0"/>
          </a:p>
        </p:txBody>
      </p:sp>
      <p:sp>
        <p:nvSpPr>
          <p:cNvPr id="4" name="Slide Number Placeholder 3"/>
          <p:cNvSpPr>
            <a:spLocks noGrp="1"/>
          </p:cNvSpPr>
          <p:nvPr>
            <p:ph type="sldNum" sz="quarter" idx="10"/>
          </p:nvPr>
        </p:nvSpPr>
        <p:spPr/>
        <p:txBody>
          <a:bodyPr/>
          <a:lstStyle/>
          <a:p>
            <a:fld id="{CD595EA0-9D26-AD4C-86D1-79A92EE01E32}" type="slidenum">
              <a:rPr lang="en-US" smtClean="0"/>
              <a:t>1</a:t>
            </a:fld>
            <a:endParaRPr lang="en-US"/>
          </a:p>
        </p:txBody>
      </p:sp>
    </p:spTree>
    <p:extLst>
      <p:ext uri="{BB962C8B-B14F-4D97-AF65-F5344CB8AC3E}">
        <p14:creationId xmlns:p14="http://schemas.microsoft.com/office/powerpoint/2010/main" val="244068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dotted red line represents the true objective function, and the blue line is the GPR mean, shaded blue is the variance.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acquisition </a:t>
            </a:r>
            <a:r>
              <a:rPr lang="en-US" baseline="0" dirty="0" smtClean="0"/>
              <a:t>function is pure exploitation, new points that offer even an infinitesimal improvement, but with high certainty, will be chosen over potentially larger gains that have less certainty,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rest of the time, we would sample around this optimum, accurately characterizing it. For other parts of parameter space, GPR of objective isn’t as accurate (i.e. on left of t=6), but it’s expensive/pointless to accurately characterize uninteresting/low likelihood areas</a:t>
            </a:r>
          </a:p>
          <a:p>
            <a:endParaRPr lang="en-US" dirty="0" smtClean="0"/>
          </a:p>
        </p:txBody>
      </p:sp>
      <p:sp>
        <p:nvSpPr>
          <p:cNvPr id="4" name="Slide Number Placeholder 3"/>
          <p:cNvSpPr>
            <a:spLocks noGrp="1"/>
          </p:cNvSpPr>
          <p:nvPr>
            <p:ph type="sldNum" sz="quarter" idx="10"/>
          </p:nvPr>
        </p:nvSpPr>
        <p:spPr/>
        <p:txBody>
          <a:bodyPr/>
          <a:lstStyle/>
          <a:p>
            <a:fld id="{4327C667-F382-5346-BEC3-27E6CD402976}" type="slidenum">
              <a:rPr lang="en-US" smtClean="0"/>
              <a:t>10</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Sobol</a:t>
            </a:r>
            <a:r>
              <a:rPr lang="en-US" dirty="0" smtClean="0"/>
              <a:t> sequence</a:t>
            </a:r>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11</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simulated </a:t>
            </a:r>
            <a:r>
              <a:rPr lang="en-US" baseline="0" dirty="0" smtClean="0"/>
              <a:t>a dataset with parameter values I designated as true (black star), and then simulated datasets with parameter values plus or minus an order of magnitude, and each time I calculated the discrepancy between simulated and “observed” or the truth.</a:t>
            </a:r>
            <a:endParaRPr lang="en-US" dirty="0" smtClean="0"/>
          </a:p>
          <a:p>
            <a:endParaRPr lang="en-US" dirty="0" smtClean="0"/>
          </a:p>
          <a:p>
            <a:r>
              <a:rPr lang="en-US" dirty="0" smtClean="0"/>
              <a:t>These figure</a:t>
            </a:r>
            <a:r>
              <a:rPr lang="en-US" baseline="0" dirty="0" smtClean="0"/>
              <a:t> show several useful pieces of information:</a:t>
            </a:r>
          </a:p>
          <a:p>
            <a:r>
              <a:rPr lang="en-US" baseline="0" dirty="0" smtClean="0"/>
              <a:t>	-discrepancy between simulated and observed data (which will be our “objective function” to model) is smooth: </a:t>
            </a:r>
            <a:r>
              <a:rPr lang="en-US" baseline="0" dirty="0" err="1" smtClean="0"/>
              <a:t>similarl</a:t>
            </a:r>
            <a:r>
              <a:rPr lang="en-US" baseline="0" dirty="0" smtClean="0"/>
              <a:t> parameter values have similar discrepancies</a:t>
            </a:r>
          </a:p>
          <a:p>
            <a:r>
              <a:rPr lang="en-US" baseline="0" dirty="0" smtClean="0"/>
              <a:t>	-surfaces are largely </a:t>
            </a:r>
            <a:r>
              <a:rPr lang="en-US" baseline="0" dirty="0" err="1" smtClean="0"/>
              <a:t>unimodal</a:t>
            </a:r>
            <a:r>
              <a:rPr lang="en-US" baseline="0" dirty="0" smtClean="0"/>
              <a:t>, although they don’t need to be this avoids discussion of local optima</a:t>
            </a:r>
          </a:p>
          <a:p>
            <a:r>
              <a:rPr lang="en-US" baseline="0" dirty="0" smtClean="0"/>
              <a:t>	-my summary statistics are informative</a:t>
            </a:r>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12</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327C667-F382-5346-BEC3-27E6CD402976}" type="slidenum">
              <a:rPr lang="en-US" smtClean="0"/>
              <a:t>13</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ABC is widely used</a:t>
            </a:r>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2</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3</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(5/18/16 11:30) -----</a:t>
            </a:r>
          </a:p>
          <a:p>
            <a:r>
              <a:rPr lang="en-US"/>
              <a:t>way to figure out if parameter value is good fit, how likely is that data to be generated given that parameter value</a:t>
            </a:r>
          </a:p>
        </p:txBody>
      </p:sp>
      <p:sp>
        <p:nvSpPr>
          <p:cNvPr id="4" name="Slide Number Placeholder 3"/>
          <p:cNvSpPr>
            <a:spLocks noGrp="1"/>
          </p:cNvSpPr>
          <p:nvPr>
            <p:ph type="sldNum" sz="quarter" idx="10"/>
          </p:nvPr>
        </p:nvSpPr>
        <p:spPr/>
        <p:txBody>
          <a:bodyPr/>
          <a:lstStyle/>
          <a:p>
            <a:fld id="{CD595EA0-9D26-AD4C-86D1-79A92EE01E32}" type="slidenum">
              <a:rPr lang="en-US" smtClean="0"/>
              <a:t>4</a:t>
            </a:fld>
            <a:endParaRPr lang="en-US"/>
          </a:p>
        </p:txBody>
      </p:sp>
    </p:spTree>
    <p:extLst>
      <p:ext uri="{BB962C8B-B14F-4D97-AF65-F5344CB8AC3E}">
        <p14:creationId xmlns:p14="http://schemas.microsoft.com/office/powerpoint/2010/main" val="95772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histogram using example of coin toss</a:t>
            </a:r>
          </a:p>
          <a:p>
            <a:r>
              <a:rPr lang="en-US" baseline="0" dirty="0" smtClean="0"/>
              <a:t>	-observed data is 5 heads, 5 tails</a:t>
            </a:r>
          </a:p>
          <a:p>
            <a:r>
              <a:rPr lang="en-US" baseline="0" dirty="0" smtClean="0"/>
              <a:t>	-prior graph: flat prior of P(heads)</a:t>
            </a:r>
          </a:p>
          <a:p>
            <a:r>
              <a:rPr lang="en-US" baseline="0" dirty="0" smtClean="0"/>
              <a:t>	-posterior graph: </a:t>
            </a:r>
            <a:r>
              <a:rPr lang="en-US" baseline="0" dirty="0" err="1" smtClean="0"/>
              <a:t>unimodal</a:t>
            </a:r>
            <a:r>
              <a:rPr lang="en-US" baseline="0" dirty="0" smtClean="0"/>
              <a:t> around 0.5, because when we draw from the prior and flip our coin 10 times, these values in the middle are more likely going to result in 5heads,5tails</a:t>
            </a:r>
          </a:p>
        </p:txBody>
      </p:sp>
      <p:sp>
        <p:nvSpPr>
          <p:cNvPr id="4" name="Slide Number Placeholder 3"/>
          <p:cNvSpPr>
            <a:spLocks noGrp="1"/>
          </p:cNvSpPr>
          <p:nvPr>
            <p:ph type="sldNum" sz="quarter" idx="10"/>
          </p:nvPr>
        </p:nvSpPr>
        <p:spPr/>
        <p:txBody>
          <a:bodyPr/>
          <a:lstStyle/>
          <a:p>
            <a:fld id="{4327C667-F382-5346-BEC3-27E6CD402976}" type="slidenum">
              <a:rPr lang="en-US" smtClean="0"/>
              <a:t>5</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6</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7</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a:t>
            </a:r>
            <a:r>
              <a:rPr lang="en-US" baseline="0" dirty="0" smtClean="0"/>
              <a:t> probabilistic model of this objective function, obtained using a special type of regression called a Gaussian Process Regression. When we want to predict potentially noisy outcomes of an independent variable, regression is a natural choice. We could use a linear regression model, or a quadratic or cubic etc. but a GPR is an even finer approach.</a:t>
            </a:r>
          </a:p>
          <a:p>
            <a:r>
              <a:rPr lang="en-US" baseline="0" dirty="0" smtClean="0"/>
              <a:t>A GP is an extension of the multivariate Gaussian distribution to an infinite-dimension stochastic process for which any finite combination of dimensions will be a Gaussian distribution</a:t>
            </a:r>
          </a:p>
          <a:p>
            <a:r>
              <a:rPr lang="en-US" baseline="0" dirty="0" smtClean="0"/>
              <a:t>It’s useful to intuitively think of a GP as analogous to a function, but instead of returning a scalar f(x) for an arbitrary x, it returns the mean and variance of a normal distribution, so instead of being a random variable it’s more like a “random function”</a:t>
            </a:r>
          </a:p>
          <a:p>
            <a:r>
              <a:rPr lang="en-US" baseline="0" dirty="0" smtClean="0"/>
              <a:t>The black line is the mean of the GPR regression, and the blue shaded region is plus/minus the variance. Here, observations are noise free, so this is why the variance collapses at particular observations (I’m pretty sure).</a:t>
            </a:r>
          </a:p>
          <a:p>
            <a:endParaRPr lang="en-US" dirty="0" smtClean="0"/>
          </a:p>
          <a:p>
            <a:r>
              <a:rPr lang="en-US" dirty="0" smtClean="0"/>
              <a:t>Bayesian optimization uses an acquisition</a:t>
            </a:r>
            <a:r>
              <a:rPr lang="en-US" baseline="0" dirty="0" smtClean="0"/>
              <a:t> function to determine the next location to sample. The role of the acquisition function is to guide the search for the optimum. Typically, acquisition functions are defined such that high acquisition corresponds to potentially high values of the objective function, whether because the prediction is high, the uncertainty is great, or both.</a:t>
            </a:r>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8</a:t>
            </a:fld>
            <a:endParaRPr lang="en-US"/>
          </a:p>
        </p:txBody>
      </p:sp>
    </p:spTree>
    <p:extLst>
      <p:ext uri="{BB962C8B-B14F-4D97-AF65-F5344CB8AC3E}">
        <p14:creationId xmlns:p14="http://schemas.microsoft.com/office/powerpoint/2010/main" val="167386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variance function is very important,</a:t>
            </a:r>
            <a:r>
              <a:rPr lang="en-US" baseline="0" dirty="0" smtClean="0"/>
              <a:t> and a very popular choice is this squared exponential function, where the variance increases as a function of distance</a:t>
            </a:r>
            <a:endParaRPr lang="en-US" dirty="0"/>
          </a:p>
        </p:txBody>
      </p:sp>
      <p:sp>
        <p:nvSpPr>
          <p:cNvPr id="4" name="Slide Number Placeholder 3"/>
          <p:cNvSpPr>
            <a:spLocks noGrp="1"/>
          </p:cNvSpPr>
          <p:nvPr>
            <p:ph type="sldNum" sz="quarter" idx="10"/>
          </p:nvPr>
        </p:nvSpPr>
        <p:spPr/>
        <p:txBody>
          <a:bodyPr/>
          <a:lstStyle/>
          <a:p>
            <a:fld id="{4327C667-F382-5346-BEC3-27E6CD402976}" type="slidenum">
              <a:rPr lang="en-US" smtClean="0"/>
              <a:t>9</a:t>
            </a:fld>
            <a:endParaRPr lang="en-US"/>
          </a:p>
        </p:txBody>
      </p:sp>
    </p:spTree>
    <p:extLst>
      <p:ext uri="{BB962C8B-B14F-4D97-AF65-F5344CB8AC3E}">
        <p14:creationId xmlns:p14="http://schemas.microsoft.com/office/powerpoint/2010/main" val="167386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4C0919-ED98-404C-BF13-33AB539D483A}"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20719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C0919-ED98-404C-BF13-33AB539D483A}"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93601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C0919-ED98-404C-BF13-33AB539D483A}"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32849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C0919-ED98-404C-BF13-33AB539D483A}"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90389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C0919-ED98-404C-BF13-33AB539D483A}"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324501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C0919-ED98-404C-BF13-33AB539D483A}"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3154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4C0919-ED98-404C-BF13-33AB539D483A}" type="datetimeFigureOut">
              <a:rPr lang="en-US" smtClean="0"/>
              <a:t>5/17/16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260136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4C0919-ED98-404C-BF13-33AB539D483A}" type="datetimeFigureOut">
              <a:rPr lang="en-US" smtClean="0"/>
              <a:t>5/17/16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64254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C0919-ED98-404C-BF13-33AB539D483A}" type="datetimeFigureOut">
              <a:rPr lang="en-US" smtClean="0"/>
              <a:t>5/17/16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367142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C0919-ED98-404C-BF13-33AB539D483A}"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61282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C0919-ED98-404C-BF13-33AB539D483A}"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8E13B-0C4E-2B48-B9AF-BE391D36C2E3}" type="slidenum">
              <a:rPr lang="en-US" smtClean="0"/>
              <a:t>‹#›</a:t>
            </a:fld>
            <a:endParaRPr lang="en-US"/>
          </a:p>
        </p:txBody>
      </p:sp>
    </p:spTree>
    <p:extLst>
      <p:ext uri="{BB962C8B-B14F-4D97-AF65-F5344CB8AC3E}">
        <p14:creationId xmlns:p14="http://schemas.microsoft.com/office/powerpoint/2010/main" val="1768492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C0919-ED98-404C-BF13-33AB539D483A}" type="datetimeFigureOut">
              <a:rPr lang="en-US" smtClean="0"/>
              <a:t>5/17/16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8E13B-0C4E-2B48-B9AF-BE391D36C2E3}" type="slidenum">
              <a:rPr lang="en-US" smtClean="0"/>
              <a:t>‹#›</a:t>
            </a:fld>
            <a:endParaRPr lang="en-US"/>
          </a:p>
        </p:txBody>
      </p:sp>
    </p:spTree>
    <p:extLst>
      <p:ext uri="{BB962C8B-B14F-4D97-AF65-F5344CB8AC3E}">
        <p14:creationId xmlns:p14="http://schemas.microsoft.com/office/powerpoint/2010/main" val="348296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4.bin"/><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Microsoft_Equation1.bin"/><Relationship Id="rId7" Type="http://schemas.openxmlformats.org/officeDocument/2006/relationships/image" Target="../media/image2.emf"/><Relationship Id="rId8" Type="http://schemas.openxmlformats.org/officeDocument/2006/relationships/image" Target="../media/image3.gi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oleObject" Target="../embeddings/Microsoft_Equation2.bin"/><Relationship Id="rId7"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5" Type="http://schemas.openxmlformats.org/officeDocument/2006/relationships/oleObject" Target="../embeddings/Microsoft_Equation3.bin"/><Relationship Id="rId6"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82245"/>
            <a:ext cx="9144000" cy="1470025"/>
          </a:xfrm>
        </p:spPr>
        <p:txBody>
          <a:bodyPr>
            <a:normAutofit fontScale="90000"/>
          </a:bodyPr>
          <a:lstStyle/>
          <a:p>
            <a:r>
              <a:rPr lang="en-US" dirty="0" smtClean="0"/>
              <a:t>Estimating recombination rates from bacterial genomes using Approximate </a:t>
            </a:r>
            <a:r>
              <a:rPr lang="en-US" dirty="0"/>
              <a:t>B</a:t>
            </a:r>
            <a:r>
              <a:rPr lang="en-US" dirty="0" smtClean="0"/>
              <a:t>ayesian Computation (ABC) coupled with Bayesian optimization</a:t>
            </a:r>
            <a:endParaRPr lang="en-US" dirty="0"/>
          </a:p>
        </p:txBody>
      </p:sp>
    </p:spTree>
    <p:extLst>
      <p:ext uri="{BB962C8B-B14F-4D97-AF65-F5344CB8AC3E}">
        <p14:creationId xmlns:p14="http://schemas.microsoft.com/office/powerpoint/2010/main" val="33018530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0" y="1"/>
            <a:ext cx="9144000" cy="857772"/>
          </a:xfrm>
        </p:spPr>
        <p:txBody>
          <a:bodyPr>
            <a:noAutofit/>
          </a:bodyPr>
          <a:lstStyle/>
          <a:p>
            <a:pPr marL="285750" indent="-285750"/>
            <a:r>
              <a:rPr lang="en-US" sz="3200" dirty="0" smtClean="0"/>
              <a:t>Different types of acquisition functions</a:t>
            </a:r>
            <a:endParaRPr lang="en-US" sz="3200" dirty="0"/>
          </a:p>
        </p:txBody>
      </p:sp>
      <p:pic>
        <p:nvPicPr>
          <p:cNvPr id="5" name="Picture 4" descr="1012.2599 (1) (dragged).pdf"/>
          <p:cNvPicPr>
            <a:picLocks noChangeAspect="1"/>
          </p:cNvPicPr>
          <p:nvPr/>
        </p:nvPicPr>
        <p:blipFill rotWithShape="1">
          <a:blip r:embed="rId3">
            <a:extLst>
              <a:ext uri="{28A0092B-C50C-407E-A947-70E740481C1C}">
                <a14:useLocalDpi xmlns:a14="http://schemas.microsoft.com/office/drawing/2010/main" val="0"/>
              </a:ext>
            </a:extLst>
          </a:blip>
          <a:srcRect l="12479" t="18277" r="66053" b="18367"/>
          <a:stretch/>
        </p:blipFill>
        <p:spPr>
          <a:xfrm rot="5400000">
            <a:off x="4195793" y="-1975649"/>
            <a:ext cx="2116778" cy="8084436"/>
          </a:xfrm>
          <a:prstGeom prst="rect">
            <a:avLst/>
          </a:prstGeom>
        </p:spPr>
      </p:pic>
      <p:sp>
        <p:nvSpPr>
          <p:cNvPr id="10" name="TextBox 9"/>
          <p:cNvSpPr txBox="1"/>
          <p:nvPr/>
        </p:nvSpPr>
        <p:spPr>
          <a:xfrm>
            <a:off x="183800" y="2256067"/>
            <a:ext cx="1211964" cy="523220"/>
          </a:xfrm>
          <a:prstGeom prst="rect">
            <a:avLst/>
          </a:prstGeom>
          <a:noFill/>
        </p:spPr>
        <p:txBody>
          <a:bodyPr wrap="square" rtlCol="0">
            <a:spAutoFit/>
          </a:bodyPr>
          <a:lstStyle/>
          <a:p>
            <a:pPr algn="ctr"/>
            <a:r>
              <a:rPr lang="en-US" sz="1400" dirty="0" smtClean="0"/>
              <a:t>Pure exploitation</a:t>
            </a:r>
          </a:p>
        </p:txBody>
      </p:sp>
      <p:grpSp>
        <p:nvGrpSpPr>
          <p:cNvPr id="8" name="Group 7"/>
          <p:cNvGrpSpPr/>
          <p:nvPr/>
        </p:nvGrpSpPr>
        <p:grpSpPr>
          <a:xfrm>
            <a:off x="0" y="3342208"/>
            <a:ext cx="9296400" cy="2995662"/>
            <a:chOff x="0" y="3342208"/>
            <a:chExt cx="9296400" cy="2995662"/>
          </a:xfrm>
        </p:grpSpPr>
        <p:pic>
          <p:nvPicPr>
            <p:cNvPr id="9" name="Picture 8" descr="1012.2599 (1) (dragged).pdf"/>
            <p:cNvPicPr>
              <a:picLocks noChangeAspect="1"/>
            </p:cNvPicPr>
            <p:nvPr/>
          </p:nvPicPr>
          <p:blipFill rotWithShape="1">
            <a:blip r:embed="rId4">
              <a:extLst>
                <a:ext uri="{28A0092B-C50C-407E-A947-70E740481C1C}">
                  <a14:useLocalDpi xmlns:a14="http://schemas.microsoft.com/office/drawing/2010/main" val="0"/>
                </a:ext>
              </a:extLst>
            </a:blip>
            <a:srcRect l="53588" t="18277" r="26668" b="18367"/>
            <a:stretch/>
          </p:blipFill>
          <p:spPr>
            <a:xfrm rot="5400000">
              <a:off x="4280779" y="273393"/>
              <a:ext cx="1946806" cy="8084436"/>
            </a:xfrm>
            <a:prstGeom prst="rect">
              <a:avLst/>
            </a:prstGeom>
          </p:spPr>
        </p:pic>
        <p:sp>
          <p:nvSpPr>
            <p:cNvPr id="11" name="TextBox 10"/>
            <p:cNvSpPr txBox="1"/>
            <p:nvPr/>
          </p:nvSpPr>
          <p:spPr>
            <a:xfrm>
              <a:off x="0" y="4441491"/>
              <a:ext cx="1311094" cy="523220"/>
            </a:xfrm>
            <a:prstGeom prst="rect">
              <a:avLst/>
            </a:prstGeom>
            <a:noFill/>
          </p:spPr>
          <p:txBody>
            <a:bodyPr wrap="square" rtlCol="0">
              <a:spAutoFit/>
            </a:bodyPr>
            <a:lstStyle/>
            <a:p>
              <a:pPr algn="ctr"/>
              <a:r>
                <a:rPr lang="en-US" sz="1400" dirty="0" smtClean="0"/>
                <a:t>Exploitation + exploration</a:t>
              </a:r>
            </a:p>
          </p:txBody>
        </p:sp>
        <p:sp>
          <p:nvSpPr>
            <p:cNvPr id="6" name="TextBox 5"/>
            <p:cNvSpPr txBox="1"/>
            <p:nvPr/>
          </p:nvSpPr>
          <p:spPr>
            <a:xfrm>
              <a:off x="484560" y="5414540"/>
              <a:ext cx="8659439" cy="923330"/>
            </a:xfrm>
            <a:prstGeom prst="rect">
              <a:avLst/>
            </a:prstGeom>
            <a:noFill/>
          </p:spPr>
          <p:txBody>
            <a:bodyPr wrap="square" rtlCol="0">
              <a:spAutoFit/>
            </a:bodyPr>
            <a:lstStyle/>
            <a:p>
              <a:r>
                <a:rPr lang="en-US" dirty="0" smtClean="0"/>
                <a:t>Upper confidence bound criteria (bottom) :</a:t>
              </a:r>
            </a:p>
            <a:p>
              <a:pPr marL="285750" indent="-285750">
                <a:buFont typeface="Arial"/>
                <a:buChar char="•"/>
              </a:pPr>
              <a:r>
                <a:rPr lang="en-US" dirty="0" smtClean="0"/>
                <a:t>UCB(x) = u(x) + </a:t>
              </a:r>
              <a:r>
                <a:rPr lang="en-US" dirty="0" err="1" smtClean="0"/>
                <a:t>kσ</a:t>
              </a:r>
              <a:r>
                <a:rPr lang="en-US" dirty="0" smtClean="0"/>
                <a:t>(x)</a:t>
              </a:r>
            </a:p>
            <a:p>
              <a:pPr marL="285750" indent="-285750">
                <a:buFont typeface="Arial"/>
                <a:buChar char="•"/>
              </a:pPr>
              <a:r>
                <a:rPr lang="en-US" dirty="0" smtClean="0"/>
                <a:t>makes sure to explore potentially promising areas before focusing on global maximum</a:t>
              </a:r>
              <a:endParaRPr lang="en-US" dirty="0"/>
            </a:p>
          </p:txBody>
        </p:sp>
      </p:grpSp>
      <p:sp>
        <p:nvSpPr>
          <p:cNvPr id="15" name="TextBox 14"/>
          <p:cNvSpPr txBox="1"/>
          <p:nvPr/>
        </p:nvSpPr>
        <p:spPr>
          <a:xfrm>
            <a:off x="0" y="1319102"/>
            <a:ext cx="1395764" cy="738664"/>
          </a:xfrm>
          <a:prstGeom prst="rect">
            <a:avLst/>
          </a:prstGeom>
          <a:noFill/>
        </p:spPr>
        <p:txBody>
          <a:bodyPr wrap="square" rtlCol="0">
            <a:spAutoFit/>
          </a:bodyPr>
          <a:lstStyle/>
          <a:p>
            <a:pPr algn="ctr"/>
            <a:r>
              <a:rPr lang="en-US" sz="1400" dirty="0" smtClean="0">
                <a:solidFill>
                  <a:srgbClr val="FF0000"/>
                </a:solidFill>
              </a:rPr>
              <a:t>Dotted red line = true objective function</a:t>
            </a:r>
          </a:p>
        </p:txBody>
      </p:sp>
    </p:spTree>
    <p:extLst>
      <p:ext uri="{BB962C8B-B14F-4D97-AF65-F5344CB8AC3E}">
        <p14:creationId xmlns:p14="http://schemas.microsoft.com/office/powerpoint/2010/main" val="36217649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0" y="1"/>
            <a:ext cx="9144000" cy="857772"/>
          </a:xfrm>
        </p:spPr>
        <p:txBody>
          <a:bodyPr>
            <a:noAutofit/>
          </a:bodyPr>
          <a:lstStyle/>
          <a:p>
            <a:r>
              <a:rPr lang="en-US" sz="3200" dirty="0" smtClean="0"/>
              <a:t>Bayesian optimization: good for finding </a:t>
            </a:r>
            <a:r>
              <a:rPr lang="en-US" sz="3200" dirty="0" err="1" smtClean="0"/>
              <a:t>extrema</a:t>
            </a:r>
            <a:r>
              <a:rPr lang="en-US" sz="3200" dirty="0" smtClean="0"/>
              <a:t> of objective functions that are expensive to evaluate</a:t>
            </a:r>
            <a:endParaRPr lang="en-US" sz="3200" dirty="0"/>
          </a:p>
        </p:txBody>
      </p:sp>
      <p:sp>
        <p:nvSpPr>
          <p:cNvPr id="6" name="TextBox 5"/>
          <p:cNvSpPr txBox="1"/>
          <p:nvPr/>
        </p:nvSpPr>
        <p:spPr>
          <a:xfrm>
            <a:off x="751905" y="51805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65829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205" y="5840979"/>
            <a:ext cx="184666" cy="369332"/>
          </a:xfrm>
          <a:prstGeom prst="rect">
            <a:avLst/>
          </a:prstGeom>
          <a:noFill/>
        </p:spPr>
        <p:txBody>
          <a:bodyPr wrap="none" rtlCol="0">
            <a:spAutoFit/>
          </a:bodyPr>
          <a:lstStyle/>
          <a:p>
            <a:endParaRPr lang="en-US" dirty="0"/>
          </a:p>
        </p:txBody>
      </p:sp>
      <p:grpSp>
        <p:nvGrpSpPr>
          <p:cNvPr id="33" name="Group 32"/>
          <p:cNvGrpSpPr>
            <a:grpSpLocks noChangeAspect="1"/>
          </p:cNvGrpSpPr>
          <p:nvPr/>
        </p:nvGrpSpPr>
        <p:grpSpPr>
          <a:xfrm>
            <a:off x="-23283" y="3663397"/>
            <a:ext cx="2852677" cy="2888260"/>
            <a:chOff x="167217" y="2717745"/>
            <a:chExt cx="3730018" cy="3776545"/>
          </a:xfrm>
        </p:grpSpPr>
        <p:grpSp>
          <p:nvGrpSpPr>
            <p:cNvPr id="23" name="Group 22"/>
            <p:cNvGrpSpPr/>
            <p:nvPr/>
          </p:nvGrpSpPr>
          <p:grpSpPr>
            <a:xfrm>
              <a:off x="167217" y="3204207"/>
              <a:ext cx="3730018" cy="3290083"/>
              <a:chOff x="230717" y="776817"/>
              <a:chExt cx="3730018" cy="3290083"/>
            </a:xfrm>
          </p:grpSpPr>
          <p:sp>
            <p:nvSpPr>
              <p:cNvPr id="11" name="TextBox 10"/>
              <p:cNvSpPr txBox="1"/>
              <p:nvPr/>
            </p:nvSpPr>
            <p:spPr>
              <a:xfrm>
                <a:off x="3088909" y="1847889"/>
                <a:ext cx="871826" cy="684136"/>
              </a:xfrm>
              <a:prstGeom prst="rect">
                <a:avLst/>
              </a:prstGeom>
              <a:noFill/>
            </p:spPr>
            <p:txBody>
              <a:bodyPr wrap="square" rtlCol="0">
                <a:spAutoFit/>
              </a:bodyPr>
              <a:lstStyle/>
              <a:p>
                <a:pPr algn="ctr"/>
                <a:r>
                  <a:rPr lang="en-US" sz="1400" b="1" dirty="0" err="1" smtClean="0"/>
                  <a:t>Mut</a:t>
                </a:r>
                <a:r>
                  <a:rPr lang="en-US" sz="1400" b="1" dirty="0" smtClean="0"/>
                  <a:t>. rate</a:t>
                </a:r>
                <a:endParaRPr lang="en-US" sz="1400" b="1" dirty="0"/>
              </a:p>
            </p:txBody>
          </p:sp>
          <p:grpSp>
            <p:nvGrpSpPr>
              <p:cNvPr id="13" name="Group 12"/>
              <p:cNvGrpSpPr/>
              <p:nvPr/>
            </p:nvGrpSpPr>
            <p:grpSpPr>
              <a:xfrm>
                <a:off x="230717" y="776817"/>
                <a:ext cx="3397024" cy="3290083"/>
                <a:chOff x="230717" y="776817"/>
                <a:chExt cx="3397024" cy="3290083"/>
              </a:xfrm>
            </p:grpSpPr>
            <p:pic>
              <p:nvPicPr>
                <p:cNvPr id="3" name="Picture 2" descr="Theta_GC.pdf"/>
                <p:cNvPicPr>
                  <a:picLocks noChangeAspect="1"/>
                </p:cNvPicPr>
                <p:nvPr/>
              </p:nvPicPr>
              <p:blipFill rotWithShape="1">
                <a:blip r:embed="rId3">
                  <a:extLst>
                    <a:ext uri="{28A0092B-C50C-407E-A947-70E740481C1C}">
                      <a14:useLocalDpi xmlns:a14="http://schemas.microsoft.com/office/drawing/2010/main" val="0"/>
                    </a:ext>
                  </a:extLst>
                </a:blip>
                <a:srcRect r="21318" b="19006"/>
                <a:stretch/>
              </p:blipFill>
              <p:spPr>
                <a:xfrm>
                  <a:off x="230717" y="776817"/>
                  <a:ext cx="3007783" cy="2931583"/>
                </a:xfrm>
                <a:prstGeom prst="rect">
                  <a:avLst/>
                </a:prstGeom>
              </p:spPr>
            </p:pic>
            <p:sp>
              <p:nvSpPr>
                <p:cNvPr id="5" name="TextBox 4"/>
                <p:cNvSpPr txBox="1"/>
                <p:nvPr/>
              </p:nvSpPr>
              <p:spPr>
                <a:xfrm>
                  <a:off x="3128711" y="3295134"/>
                  <a:ext cx="453970" cy="307777"/>
                </a:xfrm>
                <a:prstGeom prst="rect">
                  <a:avLst/>
                </a:prstGeom>
                <a:noFill/>
              </p:spPr>
              <p:txBody>
                <a:bodyPr wrap="none" rtlCol="0">
                  <a:spAutoFit/>
                </a:bodyPr>
                <a:lstStyle/>
                <a:p>
                  <a:r>
                    <a:rPr lang="en-US" sz="1400" dirty="0" smtClean="0"/>
                    <a:t>low</a:t>
                  </a:r>
                  <a:endParaRPr lang="en-US" sz="1400" dirty="0"/>
                </a:p>
              </p:txBody>
            </p:sp>
            <p:sp>
              <p:nvSpPr>
                <p:cNvPr id="8" name="TextBox 7"/>
                <p:cNvSpPr txBox="1"/>
                <p:nvPr/>
              </p:nvSpPr>
              <p:spPr>
                <a:xfrm>
                  <a:off x="3128711" y="829734"/>
                  <a:ext cx="499030" cy="307777"/>
                </a:xfrm>
                <a:prstGeom prst="rect">
                  <a:avLst/>
                </a:prstGeom>
                <a:noFill/>
              </p:spPr>
              <p:txBody>
                <a:bodyPr wrap="none" rtlCol="0">
                  <a:spAutoFit/>
                </a:bodyPr>
                <a:lstStyle/>
                <a:p>
                  <a:r>
                    <a:rPr lang="en-US" sz="1400" dirty="0" smtClean="0"/>
                    <a:t>high</a:t>
                  </a:r>
                  <a:endParaRPr lang="en-US" sz="1400" dirty="0"/>
                </a:p>
              </p:txBody>
            </p:sp>
            <p:sp>
              <p:nvSpPr>
                <p:cNvPr id="9" name="TextBox 8"/>
                <p:cNvSpPr txBox="1"/>
                <p:nvPr/>
              </p:nvSpPr>
              <p:spPr>
                <a:xfrm>
                  <a:off x="363999" y="3632200"/>
                  <a:ext cx="453970" cy="307777"/>
                </a:xfrm>
                <a:prstGeom prst="rect">
                  <a:avLst/>
                </a:prstGeom>
                <a:noFill/>
              </p:spPr>
              <p:txBody>
                <a:bodyPr wrap="none" rtlCol="0">
                  <a:spAutoFit/>
                </a:bodyPr>
                <a:lstStyle/>
                <a:p>
                  <a:r>
                    <a:rPr lang="en-US" sz="1400" dirty="0" smtClean="0"/>
                    <a:t>low</a:t>
                  </a:r>
                  <a:endParaRPr lang="en-US" sz="1400" dirty="0"/>
                </a:p>
              </p:txBody>
            </p:sp>
            <p:sp>
              <p:nvSpPr>
                <p:cNvPr id="10" name="TextBox 9"/>
                <p:cNvSpPr txBox="1"/>
                <p:nvPr/>
              </p:nvSpPr>
              <p:spPr>
                <a:xfrm>
                  <a:off x="2709611" y="3632200"/>
                  <a:ext cx="499030" cy="307777"/>
                </a:xfrm>
                <a:prstGeom prst="rect">
                  <a:avLst/>
                </a:prstGeom>
                <a:noFill/>
              </p:spPr>
              <p:txBody>
                <a:bodyPr wrap="none" rtlCol="0">
                  <a:spAutoFit/>
                </a:bodyPr>
                <a:lstStyle/>
                <a:p>
                  <a:r>
                    <a:rPr lang="en-US" sz="1400" dirty="0" smtClean="0"/>
                    <a:t>high</a:t>
                  </a:r>
                  <a:endParaRPr lang="en-US" sz="1400" dirty="0"/>
                </a:p>
              </p:txBody>
            </p:sp>
            <p:sp>
              <p:nvSpPr>
                <p:cNvPr id="12" name="TextBox 11"/>
                <p:cNvSpPr txBox="1"/>
                <p:nvPr/>
              </p:nvSpPr>
              <p:spPr>
                <a:xfrm>
                  <a:off x="888375" y="3664466"/>
                  <a:ext cx="1661094" cy="402434"/>
                </a:xfrm>
                <a:prstGeom prst="rect">
                  <a:avLst/>
                </a:prstGeom>
                <a:noFill/>
              </p:spPr>
              <p:txBody>
                <a:bodyPr wrap="square" rtlCol="0">
                  <a:spAutoFit/>
                </a:bodyPr>
                <a:lstStyle/>
                <a:p>
                  <a:pPr algn="ctr"/>
                  <a:r>
                    <a:rPr lang="en-US" sz="1400" b="1" dirty="0" smtClean="0"/>
                    <a:t>Rec. rate</a:t>
                  </a:r>
                  <a:endParaRPr lang="en-US" sz="1400" b="1" dirty="0"/>
                </a:p>
              </p:txBody>
            </p:sp>
          </p:grpSp>
        </p:grpSp>
        <p:sp>
          <p:nvSpPr>
            <p:cNvPr id="24" name="5-Point Star 23"/>
            <p:cNvSpPr>
              <a:spLocks noChangeAspect="1"/>
            </p:cNvSpPr>
            <p:nvPr/>
          </p:nvSpPr>
          <p:spPr>
            <a:xfrm>
              <a:off x="1765301" y="4617347"/>
              <a:ext cx="202690" cy="202690"/>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90094" y="2717745"/>
              <a:ext cx="1655579" cy="369332"/>
              <a:chOff x="384624" y="1337446"/>
              <a:chExt cx="1655579" cy="369332"/>
            </a:xfrm>
          </p:grpSpPr>
          <p:sp>
            <p:nvSpPr>
              <p:cNvPr id="26" name="5-Point Star 25"/>
              <p:cNvSpPr>
                <a:spLocks noChangeAspect="1"/>
              </p:cNvSpPr>
              <p:nvPr/>
            </p:nvSpPr>
            <p:spPr>
              <a:xfrm>
                <a:off x="384624" y="1481974"/>
                <a:ext cx="202690" cy="202690"/>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49214" y="1337446"/>
                <a:ext cx="1490989" cy="369332"/>
              </a:xfrm>
              <a:prstGeom prst="rect">
                <a:avLst/>
              </a:prstGeom>
              <a:noFill/>
            </p:spPr>
            <p:txBody>
              <a:bodyPr wrap="none" rtlCol="0">
                <a:spAutoFit/>
              </a:bodyPr>
              <a:lstStyle/>
              <a:p>
                <a:r>
                  <a:rPr lang="en-US" dirty="0" smtClean="0"/>
                  <a:t>= “true” value</a:t>
                </a:r>
                <a:endParaRPr lang="en-US" dirty="0"/>
              </a:p>
            </p:txBody>
          </p:sp>
        </p:grpSp>
      </p:grpSp>
      <p:sp>
        <p:nvSpPr>
          <p:cNvPr id="29" name="TextBox 28"/>
          <p:cNvSpPr txBox="1"/>
          <p:nvPr/>
        </p:nvSpPr>
        <p:spPr>
          <a:xfrm>
            <a:off x="156898" y="567035"/>
            <a:ext cx="7148111" cy="1477328"/>
          </a:xfrm>
          <a:prstGeom prst="rect">
            <a:avLst/>
          </a:prstGeom>
          <a:noFill/>
        </p:spPr>
        <p:txBody>
          <a:bodyPr wrap="none" rtlCol="0">
            <a:spAutoFit/>
          </a:bodyPr>
          <a:lstStyle/>
          <a:p>
            <a:r>
              <a:rPr lang="en-US" dirty="0" smtClean="0"/>
              <a:t>3 Parameters I want to infer:</a:t>
            </a:r>
          </a:p>
          <a:p>
            <a:pPr marL="285750" indent="-285750">
              <a:buFont typeface="Arial"/>
              <a:buChar char="•"/>
            </a:pPr>
            <a:r>
              <a:rPr lang="en-US" dirty="0" smtClean="0"/>
              <a:t>Mutation rate</a:t>
            </a:r>
          </a:p>
          <a:p>
            <a:pPr marL="285750" indent="-285750">
              <a:buFont typeface="Arial"/>
              <a:buChar char="•"/>
            </a:pPr>
            <a:r>
              <a:rPr lang="en-US" dirty="0" smtClean="0"/>
              <a:t>Recombination Rate</a:t>
            </a:r>
          </a:p>
          <a:p>
            <a:pPr marL="285750" indent="-285750">
              <a:buFont typeface="Arial"/>
              <a:buChar char="•"/>
            </a:pPr>
            <a:r>
              <a:rPr lang="en-US" dirty="0" smtClean="0"/>
              <a:t>Recombination tract length</a:t>
            </a:r>
          </a:p>
          <a:p>
            <a:pPr marL="742950" lvl="1" indent="-285750">
              <a:buFont typeface="Arial"/>
              <a:buChar char="•"/>
            </a:pPr>
            <a:r>
              <a:rPr lang="en-US" dirty="0" smtClean="0"/>
              <a:t>Length of DNA donor gives to recipient (Geometrically distributed)</a:t>
            </a:r>
            <a:endParaRPr lang="en-US" dirty="0"/>
          </a:p>
        </p:txBody>
      </p:sp>
      <p:grpSp>
        <p:nvGrpSpPr>
          <p:cNvPr id="34" name="Group 33"/>
          <p:cNvGrpSpPr>
            <a:grpSpLocks noChangeAspect="1"/>
          </p:cNvGrpSpPr>
          <p:nvPr/>
        </p:nvGrpSpPr>
        <p:grpSpPr>
          <a:xfrm>
            <a:off x="3045294" y="3738811"/>
            <a:ext cx="3084780" cy="2776523"/>
            <a:chOff x="4282709" y="2731827"/>
            <a:chExt cx="4154223" cy="3739097"/>
          </a:xfrm>
        </p:grpSpPr>
        <p:grpSp>
          <p:nvGrpSpPr>
            <p:cNvPr id="22" name="Group 21"/>
            <p:cNvGrpSpPr/>
            <p:nvPr/>
          </p:nvGrpSpPr>
          <p:grpSpPr>
            <a:xfrm>
              <a:off x="4282709" y="3152465"/>
              <a:ext cx="4154223" cy="3318459"/>
              <a:chOff x="4305300" y="726618"/>
              <a:chExt cx="4154223" cy="3318459"/>
            </a:xfrm>
          </p:grpSpPr>
          <p:pic>
            <p:nvPicPr>
              <p:cNvPr id="15" name="Picture 14" descr="GC_GeoP.pdf"/>
              <p:cNvPicPr>
                <a:picLocks noChangeAspect="1"/>
              </p:cNvPicPr>
              <p:nvPr/>
            </p:nvPicPr>
            <p:blipFill rotWithShape="1">
              <a:blip r:embed="rId4">
                <a:extLst>
                  <a:ext uri="{28A0092B-C50C-407E-A947-70E740481C1C}">
                    <a14:useLocalDpi xmlns:a14="http://schemas.microsoft.com/office/drawing/2010/main" val="0"/>
                  </a:ext>
                </a:extLst>
              </a:blip>
              <a:srcRect r="26557" b="21942"/>
              <a:stretch/>
            </p:blipFill>
            <p:spPr>
              <a:xfrm>
                <a:off x="4305300" y="726618"/>
                <a:ext cx="3390900" cy="2981782"/>
              </a:xfrm>
              <a:prstGeom prst="rect">
                <a:avLst/>
              </a:prstGeom>
            </p:spPr>
          </p:pic>
          <p:sp>
            <p:nvSpPr>
              <p:cNvPr id="16" name="TextBox 15"/>
              <p:cNvSpPr txBox="1"/>
              <p:nvPr/>
            </p:nvSpPr>
            <p:spPr>
              <a:xfrm>
                <a:off x="7586411" y="3261268"/>
                <a:ext cx="453970" cy="307777"/>
              </a:xfrm>
              <a:prstGeom prst="rect">
                <a:avLst/>
              </a:prstGeom>
              <a:noFill/>
            </p:spPr>
            <p:txBody>
              <a:bodyPr wrap="none" rtlCol="0">
                <a:spAutoFit/>
              </a:bodyPr>
              <a:lstStyle/>
              <a:p>
                <a:r>
                  <a:rPr lang="en-US" sz="1400" dirty="0" smtClean="0"/>
                  <a:t>low</a:t>
                </a:r>
                <a:endParaRPr lang="en-US" sz="1400" dirty="0"/>
              </a:p>
            </p:txBody>
          </p:sp>
          <p:sp>
            <p:nvSpPr>
              <p:cNvPr id="17" name="TextBox 16"/>
              <p:cNvSpPr txBox="1"/>
              <p:nvPr/>
            </p:nvSpPr>
            <p:spPr>
              <a:xfrm>
                <a:off x="7586411" y="795868"/>
                <a:ext cx="499030" cy="307777"/>
              </a:xfrm>
              <a:prstGeom prst="rect">
                <a:avLst/>
              </a:prstGeom>
              <a:noFill/>
            </p:spPr>
            <p:txBody>
              <a:bodyPr wrap="none" rtlCol="0">
                <a:spAutoFit/>
              </a:bodyPr>
              <a:lstStyle/>
              <a:p>
                <a:r>
                  <a:rPr lang="en-US" sz="1400" dirty="0" smtClean="0"/>
                  <a:t>high</a:t>
                </a:r>
                <a:endParaRPr lang="en-US" sz="1400" dirty="0"/>
              </a:p>
            </p:txBody>
          </p:sp>
          <p:sp>
            <p:nvSpPr>
              <p:cNvPr id="18" name="TextBox 17"/>
              <p:cNvSpPr txBox="1"/>
              <p:nvPr/>
            </p:nvSpPr>
            <p:spPr>
              <a:xfrm>
                <a:off x="4633568" y="3598334"/>
                <a:ext cx="738383" cy="414478"/>
              </a:xfrm>
              <a:prstGeom prst="rect">
                <a:avLst/>
              </a:prstGeom>
              <a:noFill/>
            </p:spPr>
            <p:txBody>
              <a:bodyPr wrap="none" rtlCol="0">
                <a:spAutoFit/>
              </a:bodyPr>
              <a:lstStyle/>
              <a:p>
                <a:r>
                  <a:rPr lang="en-US" sz="1400" dirty="0" smtClean="0"/>
                  <a:t>large</a:t>
                </a:r>
                <a:endParaRPr lang="en-US" sz="1400" dirty="0"/>
              </a:p>
            </p:txBody>
          </p:sp>
          <p:sp>
            <p:nvSpPr>
              <p:cNvPr id="19" name="TextBox 18"/>
              <p:cNvSpPr txBox="1"/>
              <p:nvPr/>
            </p:nvSpPr>
            <p:spPr>
              <a:xfrm>
                <a:off x="7047591" y="3598334"/>
                <a:ext cx="763175" cy="414478"/>
              </a:xfrm>
              <a:prstGeom prst="rect">
                <a:avLst/>
              </a:prstGeom>
              <a:noFill/>
            </p:spPr>
            <p:txBody>
              <a:bodyPr wrap="none" rtlCol="0">
                <a:spAutoFit/>
              </a:bodyPr>
              <a:lstStyle/>
              <a:p>
                <a:r>
                  <a:rPr lang="en-US" sz="1400" dirty="0" smtClean="0"/>
                  <a:t>small</a:t>
                </a:r>
                <a:endParaRPr lang="en-US" sz="1400" dirty="0"/>
              </a:p>
            </p:txBody>
          </p:sp>
          <p:sp>
            <p:nvSpPr>
              <p:cNvPr id="20" name="TextBox 19"/>
              <p:cNvSpPr txBox="1"/>
              <p:nvPr/>
            </p:nvSpPr>
            <p:spPr>
              <a:xfrm>
                <a:off x="7586410" y="1757268"/>
                <a:ext cx="873113" cy="704612"/>
              </a:xfrm>
              <a:prstGeom prst="rect">
                <a:avLst/>
              </a:prstGeom>
              <a:noFill/>
            </p:spPr>
            <p:txBody>
              <a:bodyPr wrap="square" rtlCol="0">
                <a:spAutoFit/>
              </a:bodyPr>
              <a:lstStyle/>
              <a:p>
                <a:pPr algn="ctr"/>
                <a:r>
                  <a:rPr lang="en-US" sz="1400" b="1" dirty="0" smtClean="0"/>
                  <a:t>Rec. rate</a:t>
                </a:r>
                <a:endParaRPr lang="en-US" sz="1400" b="1" dirty="0"/>
              </a:p>
            </p:txBody>
          </p:sp>
          <p:sp>
            <p:nvSpPr>
              <p:cNvPr id="21" name="TextBox 20"/>
              <p:cNvSpPr txBox="1"/>
              <p:nvPr/>
            </p:nvSpPr>
            <p:spPr>
              <a:xfrm>
                <a:off x="5346077" y="3630599"/>
                <a:ext cx="1661095" cy="414478"/>
              </a:xfrm>
              <a:prstGeom prst="rect">
                <a:avLst/>
              </a:prstGeom>
              <a:noFill/>
            </p:spPr>
            <p:txBody>
              <a:bodyPr wrap="square" rtlCol="0">
                <a:spAutoFit/>
              </a:bodyPr>
              <a:lstStyle/>
              <a:p>
                <a:pPr algn="ctr"/>
                <a:r>
                  <a:rPr lang="en-US" sz="1400" b="1" dirty="0" smtClean="0"/>
                  <a:t>Tract length</a:t>
                </a:r>
                <a:endParaRPr lang="en-US" sz="1400" b="1" dirty="0"/>
              </a:p>
            </p:txBody>
          </p:sp>
        </p:grpSp>
        <p:sp>
          <p:nvSpPr>
            <p:cNvPr id="25" name="5-Point Star 24"/>
            <p:cNvSpPr>
              <a:spLocks noChangeAspect="1"/>
            </p:cNvSpPr>
            <p:nvPr/>
          </p:nvSpPr>
          <p:spPr>
            <a:xfrm>
              <a:off x="6146801" y="4456802"/>
              <a:ext cx="202690" cy="202690"/>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5304388" y="2731827"/>
              <a:ext cx="1655578" cy="369332"/>
              <a:chOff x="384625" y="1351528"/>
              <a:chExt cx="1655578" cy="369332"/>
            </a:xfrm>
          </p:grpSpPr>
          <p:sp>
            <p:nvSpPr>
              <p:cNvPr id="31" name="5-Point Star 30"/>
              <p:cNvSpPr>
                <a:spLocks noChangeAspect="1"/>
              </p:cNvSpPr>
              <p:nvPr/>
            </p:nvSpPr>
            <p:spPr>
              <a:xfrm>
                <a:off x="384625" y="1505847"/>
                <a:ext cx="202689" cy="202689"/>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49215" y="1351528"/>
                <a:ext cx="1490988" cy="369332"/>
              </a:xfrm>
              <a:prstGeom prst="rect">
                <a:avLst/>
              </a:prstGeom>
              <a:noFill/>
            </p:spPr>
            <p:txBody>
              <a:bodyPr wrap="none" rtlCol="0">
                <a:spAutoFit/>
              </a:bodyPr>
              <a:lstStyle/>
              <a:p>
                <a:r>
                  <a:rPr lang="en-US" dirty="0" smtClean="0"/>
                  <a:t>= “true” value</a:t>
                </a:r>
                <a:endParaRPr lang="en-US" dirty="0"/>
              </a:p>
            </p:txBody>
          </p:sp>
        </p:grpSp>
      </p:grpSp>
      <p:grpSp>
        <p:nvGrpSpPr>
          <p:cNvPr id="45" name="Group 44"/>
          <p:cNvGrpSpPr/>
          <p:nvPr/>
        </p:nvGrpSpPr>
        <p:grpSpPr>
          <a:xfrm>
            <a:off x="6273800" y="3755860"/>
            <a:ext cx="2801770" cy="2687443"/>
            <a:chOff x="6121400" y="3755860"/>
            <a:chExt cx="2801770" cy="2687443"/>
          </a:xfrm>
        </p:grpSpPr>
        <p:pic>
          <p:nvPicPr>
            <p:cNvPr id="35" name="Picture 34" descr="GeoP_Theta.pdf"/>
            <p:cNvPicPr>
              <a:picLocks noChangeAspect="1"/>
            </p:cNvPicPr>
            <p:nvPr/>
          </p:nvPicPr>
          <p:blipFill rotWithShape="1">
            <a:blip r:embed="rId5">
              <a:extLst>
                <a:ext uri="{28A0092B-C50C-407E-A947-70E740481C1C}">
                  <a14:useLocalDpi xmlns:a14="http://schemas.microsoft.com/office/drawing/2010/main" val="0"/>
                </a:ext>
              </a:extLst>
            </a:blip>
            <a:srcRect l="6113" r="26459" b="21637"/>
            <a:stretch/>
          </p:blipFill>
          <p:spPr>
            <a:xfrm>
              <a:off x="6121400" y="4060222"/>
              <a:ext cx="2286000" cy="2192402"/>
            </a:xfrm>
            <a:prstGeom prst="rect">
              <a:avLst/>
            </a:prstGeom>
          </p:spPr>
        </p:pic>
        <p:sp>
          <p:nvSpPr>
            <p:cNvPr id="36" name="5-Point Star 35"/>
            <p:cNvSpPr>
              <a:spLocks noChangeAspect="1"/>
            </p:cNvSpPr>
            <p:nvPr/>
          </p:nvSpPr>
          <p:spPr>
            <a:xfrm>
              <a:off x="7217153" y="5082267"/>
              <a:ext cx="150510" cy="150510"/>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8274828" y="5861274"/>
              <a:ext cx="548297" cy="307777"/>
            </a:xfrm>
            <a:prstGeom prst="rect">
              <a:avLst/>
            </a:prstGeom>
            <a:noFill/>
          </p:spPr>
          <p:txBody>
            <a:bodyPr wrap="none" rtlCol="0">
              <a:spAutoFit/>
            </a:bodyPr>
            <a:lstStyle/>
            <a:p>
              <a:r>
                <a:rPr lang="en-US" sz="1400" dirty="0" smtClean="0"/>
                <a:t>large</a:t>
              </a:r>
              <a:endParaRPr lang="en-US" sz="1400" dirty="0"/>
            </a:p>
          </p:txBody>
        </p:sp>
        <p:sp>
          <p:nvSpPr>
            <p:cNvPr id="38" name="TextBox 37"/>
            <p:cNvSpPr txBox="1"/>
            <p:nvPr/>
          </p:nvSpPr>
          <p:spPr>
            <a:xfrm>
              <a:off x="8274828" y="4030556"/>
              <a:ext cx="566707" cy="307777"/>
            </a:xfrm>
            <a:prstGeom prst="rect">
              <a:avLst/>
            </a:prstGeom>
            <a:noFill/>
          </p:spPr>
          <p:txBody>
            <a:bodyPr wrap="none" rtlCol="0">
              <a:spAutoFit/>
            </a:bodyPr>
            <a:lstStyle/>
            <a:p>
              <a:r>
                <a:rPr lang="en-US" sz="1400" dirty="0" smtClean="0"/>
                <a:t>small</a:t>
              </a:r>
              <a:endParaRPr lang="en-US" sz="1400" dirty="0"/>
            </a:p>
          </p:txBody>
        </p:sp>
        <p:sp>
          <p:nvSpPr>
            <p:cNvPr id="39" name="TextBox 38"/>
            <p:cNvSpPr txBox="1"/>
            <p:nvPr/>
          </p:nvSpPr>
          <p:spPr>
            <a:xfrm>
              <a:off x="6221850" y="6111567"/>
              <a:ext cx="337102" cy="228544"/>
            </a:xfrm>
            <a:prstGeom prst="rect">
              <a:avLst/>
            </a:prstGeom>
            <a:noFill/>
          </p:spPr>
          <p:txBody>
            <a:bodyPr wrap="none" rtlCol="0">
              <a:spAutoFit/>
            </a:bodyPr>
            <a:lstStyle/>
            <a:p>
              <a:r>
                <a:rPr lang="en-US" sz="1400" dirty="0" smtClean="0"/>
                <a:t>low</a:t>
              </a:r>
              <a:endParaRPr lang="en-US" sz="1400" dirty="0"/>
            </a:p>
          </p:txBody>
        </p:sp>
        <p:sp>
          <p:nvSpPr>
            <p:cNvPr id="40" name="TextBox 39"/>
            <p:cNvSpPr txBox="1"/>
            <p:nvPr/>
          </p:nvSpPr>
          <p:spPr>
            <a:xfrm>
              <a:off x="7963619" y="6111567"/>
              <a:ext cx="370562" cy="228544"/>
            </a:xfrm>
            <a:prstGeom prst="rect">
              <a:avLst/>
            </a:prstGeom>
            <a:noFill/>
          </p:spPr>
          <p:txBody>
            <a:bodyPr wrap="none" rtlCol="0">
              <a:spAutoFit/>
            </a:bodyPr>
            <a:lstStyle/>
            <a:p>
              <a:r>
                <a:rPr lang="en-US" sz="1400" dirty="0" smtClean="0"/>
                <a:t>high</a:t>
              </a:r>
              <a:endParaRPr lang="en-US" sz="1400" dirty="0"/>
            </a:p>
          </p:txBody>
        </p:sp>
        <p:sp>
          <p:nvSpPr>
            <p:cNvPr id="41" name="TextBox 40"/>
            <p:cNvSpPr txBox="1"/>
            <p:nvPr/>
          </p:nvSpPr>
          <p:spPr>
            <a:xfrm>
              <a:off x="8274827" y="4744457"/>
              <a:ext cx="648343" cy="523220"/>
            </a:xfrm>
            <a:prstGeom prst="rect">
              <a:avLst/>
            </a:prstGeom>
            <a:noFill/>
          </p:spPr>
          <p:txBody>
            <a:bodyPr wrap="square" rtlCol="0">
              <a:spAutoFit/>
            </a:bodyPr>
            <a:lstStyle/>
            <a:p>
              <a:pPr algn="ctr"/>
              <a:r>
                <a:rPr lang="en-US" sz="1400" b="1" dirty="0" smtClean="0"/>
                <a:t>Tract</a:t>
              </a:r>
            </a:p>
            <a:p>
              <a:pPr algn="ctr"/>
              <a:r>
                <a:rPr lang="en-US" sz="1400" b="1" dirty="0" smtClean="0"/>
                <a:t>length</a:t>
              </a:r>
              <a:endParaRPr lang="en-US" sz="1400" b="1" dirty="0"/>
            </a:p>
          </p:txBody>
        </p:sp>
        <p:sp>
          <p:nvSpPr>
            <p:cNvPr id="42" name="TextBox 41"/>
            <p:cNvSpPr txBox="1"/>
            <p:nvPr/>
          </p:nvSpPr>
          <p:spPr>
            <a:xfrm>
              <a:off x="6611234" y="6135526"/>
              <a:ext cx="1233471" cy="307777"/>
            </a:xfrm>
            <a:prstGeom prst="rect">
              <a:avLst/>
            </a:prstGeom>
            <a:noFill/>
          </p:spPr>
          <p:txBody>
            <a:bodyPr wrap="square" rtlCol="0">
              <a:spAutoFit/>
            </a:bodyPr>
            <a:lstStyle/>
            <a:p>
              <a:pPr algn="ctr"/>
              <a:r>
                <a:rPr lang="en-US" sz="1400" b="1" dirty="0" err="1" smtClean="0"/>
                <a:t>Mut</a:t>
              </a:r>
              <a:r>
                <a:rPr lang="en-US" sz="1400" b="1" dirty="0" smtClean="0"/>
                <a:t>. rate</a:t>
              </a:r>
              <a:endParaRPr lang="en-US" sz="1400" b="1" dirty="0"/>
            </a:p>
          </p:txBody>
        </p:sp>
        <p:sp>
          <p:nvSpPr>
            <p:cNvPr id="43" name="5-Point Star 42"/>
            <p:cNvSpPr>
              <a:spLocks noChangeAspect="1"/>
            </p:cNvSpPr>
            <p:nvPr/>
          </p:nvSpPr>
          <p:spPr>
            <a:xfrm>
              <a:off x="6691866" y="3870454"/>
              <a:ext cx="150510" cy="150510"/>
            </a:xfrm>
            <a:prstGeom prst="star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814085" y="3755860"/>
              <a:ext cx="1107155" cy="274253"/>
            </a:xfrm>
            <a:prstGeom prst="rect">
              <a:avLst/>
            </a:prstGeom>
            <a:noFill/>
          </p:spPr>
          <p:txBody>
            <a:bodyPr wrap="none" rtlCol="0">
              <a:spAutoFit/>
            </a:bodyPr>
            <a:lstStyle/>
            <a:p>
              <a:r>
                <a:rPr lang="en-US" dirty="0" smtClean="0"/>
                <a:t>= “true” value</a:t>
              </a:r>
              <a:endParaRPr lang="en-US" dirty="0"/>
            </a:p>
          </p:txBody>
        </p:sp>
      </p:grpSp>
      <p:sp>
        <p:nvSpPr>
          <p:cNvPr id="46" name="TextBox 45"/>
          <p:cNvSpPr txBox="1"/>
          <p:nvPr/>
        </p:nvSpPr>
        <p:spPr>
          <a:xfrm>
            <a:off x="156898" y="2133263"/>
            <a:ext cx="7186583" cy="1477328"/>
          </a:xfrm>
          <a:prstGeom prst="rect">
            <a:avLst/>
          </a:prstGeom>
          <a:noFill/>
        </p:spPr>
        <p:txBody>
          <a:bodyPr wrap="none" rtlCol="0">
            <a:spAutoFit/>
          </a:bodyPr>
          <a:lstStyle/>
          <a:p>
            <a:r>
              <a:rPr lang="en-US" dirty="0" smtClean="0"/>
              <a:t>Simulation of parameter grid and calculation of discrepancy (below) shows:</a:t>
            </a:r>
          </a:p>
          <a:p>
            <a:pPr marL="742950" lvl="1" indent="-285750">
              <a:buFont typeface="Arial"/>
              <a:buChar char="•"/>
            </a:pPr>
            <a:r>
              <a:rPr lang="en-US" dirty="0" smtClean="0"/>
              <a:t>Summary statistics I’ve chosen are informative</a:t>
            </a:r>
          </a:p>
          <a:p>
            <a:pPr marL="742950" lvl="1" indent="-285750">
              <a:buFont typeface="Arial"/>
              <a:buChar char="•"/>
            </a:pPr>
            <a:r>
              <a:rPr lang="en-US" dirty="0" smtClean="0"/>
              <a:t>Discrepancy is relatively smooth</a:t>
            </a:r>
          </a:p>
          <a:p>
            <a:pPr marL="742950" lvl="1" indent="-285750">
              <a:buFont typeface="Arial"/>
              <a:buChar char="•"/>
            </a:pPr>
            <a:r>
              <a:rPr lang="en-US" dirty="0" err="1" smtClean="0"/>
              <a:t>Unimodal</a:t>
            </a:r>
            <a:r>
              <a:rPr lang="en-US" dirty="0" smtClean="0"/>
              <a:t>?</a:t>
            </a:r>
          </a:p>
          <a:p>
            <a:r>
              <a:rPr lang="en-US" dirty="0"/>
              <a:t>	</a:t>
            </a:r>
            <a:endParaRPr lang="en-US" dirty="0" smtClean="0"/>
          </a:p>
        </p:txBody>
      </p:sp>
    </p:spTree>
    <p:extLst>
      <p:ext uri="{BB962C8B-B14F-4D97-AF65-F5344CB8AC3E}">
        <p14:creationId xmlns:p14="http://schemas.microsoft.com/office/powerpoint/2010/main" val="22071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1905" y="5180579"/>
            <a:ext cx="184666" cy="369332"/>
          </a:xfrm>
          <a:prstGeom prst="rect">
            <a:avLst/>
          </a:prstGeom>
          <a:noFill/>
        </p:spPr>
        <p:txBody>
          <a:bodyPr wrap="none" rtlCol="0">
            <a:spAutoFit/>
          </a:bodyPr>
          <a:lstStyle/>
          <a:p>
            <a:endParaRPr lang="en-US" dirty="0"/>
          </a:p>
        </p:txBody>
      </p:sp>
      <p:sp>
        <p:nvSpPr>
          <p:cNvPr id="5" name="Title 1"/>
          <p:cNvSpPr>
            <a:spLocks noGrp="1"/>
          </p:cNvSpPr>
          <p:nvPr>
            <p:ph type="ctrTitle"/>
          </p:nvPr>
        </p:nvSpPr>
        <p:spPr>
          <a:xfrm>
            <a:off x="0" y="1"/>
            <a:ext cx="9144000" cy="857772"/>
          </a:xfrm>
        </p:spPr>
        <p:txBody>
          <a:bodyPr>
            <a:noAutofit/>
          </a:bodyPr>
          <a:lstStyle/>
          <a:p>
            <a:r>
              <a:rPr lang="en-US" sz="3200" dirty="0" smtClean="0"/>
              <a:t>Summary of inference framework</a:t>
            </a:r>
            <a:endParaRPr lang="en-US" sz="3200" dirty="0"/>
          </a:p>
        </p:txBody>
      </p:sp>
      <p:sp>
        <p:nvSpPr>
          <p:cNvPr id="2" name="TextBox 1"/>
          <p:cNvSpPr txBox="1"/>
          <p:nvPr/>
        </p:nvSpPr>
        <p:spPr>
          <a:xfrm>
            <a:off x="0" y="1441476"/>
            <a:ext cx="9143999" cy="923330"/>
          </a:xfrm>
          <a:prstGeom prst="rect">
            <a:avLst/>
          </a:prstGeom>
          <a:noFill/>
        </p:spPr>
        <p:txBody>
          <a:bodyPr wrap="square" rtlCol="0">
            <a:spAutoFit/>
          </a:bodyPr>
          <a:lstStyle/>
          <a:p>
            <a:r>
              <a:rPr lang="en-US" b="1" dirty="0" smtClean="0"/>
              <a:t>Bayesian optimization</a:t>
            </a:r>
          </a:p>
          <a:p>
            <a:pPr marL="285750" indent="-285750">
              <a:buFont typeface="Arial"/>
              <a:buChar char="•"/>
            </a:pPr>
            <a:r>
              <a:rPr lang="en-US" dirty="0" smtClean="0"/>
              <a:t>Simulate as many times as feasible, exploring parameter space via acquisition function, calculating discrepancy between simulated and observed data each time</a:t>
            </a:r>
            <a:endParaRPr lang="en-US" dirty="0"/>
          </a:p>
        </p:txBody>
      </p:sp>
      <p:grpSp>
        <p:nvGrpSpPr>
          <p:cNvPr id="10" name="Group 9"/>
          <p:cNvGrpSpPr/>
          <p:nvPr/>
        </p:nvGrpSpPr>
        <p:grpSpPr>
          <a:xfrm>
            <a:off x="0" y="2379907"/>
            <a:ext cx="9143999" cy="923330"/>
            <a:chOff x="0" y="2379907"/>
            <a:chExt cx="9143999" cy="923330"/>
          </a:xfrm>
        </p:grpSpPr>
        <p:sp>
          <p:nvSpPr>
            <p:cNvPr id="8" name="TextBox 7"/>
            <p:cNvSpPr txBox="1"/>
            <p:nvPr/>
          </p:nvSpPr>
          <p:spPr>
            <a:xfrm>
              <a:off x="0" y="2379907"/>
              <a:ext cx="9143999" cy="923330"/>
            </a:xfrm>
            <a:prstGeom prst="rect">
              <a:avLst/>
            </a:prstGeom>
            <a:noFill/>
          </p:spPr>
          <p:txBody>
            <a:bodyPr wrap="square" rtlCol="0">
              <a:spAutoFit/>
            </a:bodyPr>
            <a:lstStyle/>
            <a:p>
              <a:pPr marL="285750" indent="-285750">
                <a:buFont typeface="Arial"/>
                <a:buChar char="•"/>
              </a:pPr>
              <a:r>
                <a:rPr lang="en-US" dirty="0" smtClean="0"/>
                <a:t>Use these discrepancies and a Gaussian Process Regression to construct a probabilistic model for the discrepancy between simulated and observed data</a:t>
              </a:r>
            </a:p>
            <a:p>
              <a:pPr marL="742950" lvl="1" indent="-285750">
                <a:buFont typeface="Arial"/>
                <a:buChar char="•"/>
              </a:pPr>
              <a:r>
                <a:rPr lang="en-US" dirty="0" smtClean="0"/>
                <a:t>Why? b/c  discrepancy       Likelihood </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048108250"/>
                </p:ext>
              </p:extLst>
            </p:nvPr>
          </p:nvGraphicFramePr>
          <p:xfrm>
            <a:off x="2973285" y="3039425"/>
            <a:ext cx="271566" cy="246878"/>
          </p:xfrm>
          <a:graphic>
            <a:graphicData uri="http://schemas.openxmlformats.org/presentationml/2006/ole">
              <mc:AlternateContent xmlns:mc="http://schemas.openxmlformats.org/markup-compatibility/2006">
                <mc:Choice xmlns:v="urn:schemas-microsoft-com:vml" Requires="v">
                  <p:oleObj spid="_x0000_s5130" name="Equation" r:id="rId4" imgW="139700" imgH="127000" progId="Equation.3">
                    <p:embed/>
                  </p:oleObj>
                </mc:Choice>
                <mc:Fallback>
                  <p:oleObj name="Equation" r:id="rId4" imgW="139700" imgH="127000" progId="Equation.3">
                    <p:embed/>
                    <p:pic>
                      <p:nvPicPr>
                        <p:cNvPr id="0" name=""/>
                        <p:cNvPicPr/>
                        <p:nvPr/>
                      </p:nvPicPr>
                      <p:blipFill>
                        <a:blip r:embed="rId5"/>
                        <a:stretch>
                          <a:fillRect/>
                        </a:stretch>
                      </p:blipFill>
                      <p:spPr>
                        <a:xfrm>
                          <a:off x="2973285" y="3039425"/>
                          <a:ext cx="271566" cy="246878"/>
                        </a:xfrm>
                        <a:prstGeom prst="rect">
                          <a:avLst/>
                        </a:prstGeom>
                      </p:spPr>
                    </p:pic>
                  </p:oleObj>
                </mc:Fallback>
              </mc:AlternateContent>
            </a:graphicData>
          </a:graphic>
        </p:graphicFrame>
      </p:grpSp>
      <p:grpSp>
        <p:nvGrpSpPr>
          <p:cNvPr id="20" name="Group 19"/>
          <p:cNvGrpSpPr/>
          <p:nvPr/>
        </p:nvGrpSpPr>
        <p:grpSpPr>
          <a:xfrm>
            <a:off x="32238" y="3430288"/>
            <a:ext cx="5547295" cy="2892268"/>
            <a:chOff x="32238" y="3430288"/>
            <a:chExt cx="5547295" cy="2892268"/>
          </a:xfrm>
        </p:grpSpPr>
        <p:sp>
          <p:nvSpPr>
            <p:cNvPr id="7" name="TextBox 6"/>
            <p:cNvSpPr txBox="1"/>
            <p:nvPr/>
          </p:nvSpPr>
          <p:spPr>
            <a:xfrm>
              <a:off x="32238" y="3430288"/>
              <a:ext cx="3339376" cy="646331"/>
            </a:xfrm>
            <a:prstGeom prst="rect">
              <a:avLst/>
            </a:prstGeom>
            <a:noFill/>
          </p:spPr>
          <p:txBody>
            <a:bodyPr wrap="none" rtlCol="0">
              <a:spAutoFit/>
            </a:bodyPr>
            <a:lstStyle/>
            <a:p>
              <a:r>
                <a:rPr lang="en-US" b="1" dirty="0" smtClean="0"/>
                <a:t>ABC</a:t>
              </a:r>
            </a:p>
            <a:p>
              <a:pPr marL="285750" indent="-285750">
                <a:buFont typeface="Arial"/>
                <a:buChar char="•"/>
              </a:pPr>
              <a:r>
                <a:rPr lang="en-US" dirty="0" smtClean="0"/>
                <a:t>Follow typical ABC framework</a:t>
              </a:r>
              <a:endParaRPr lang="en-US" dirty="0"/>
            </a:p>
          </p:txBody>
        </p:sp>
        <p:sp>
          <p:nvSpPr>
            <p:cNvPr id="12" name="TextBox 11"/>
            <p:cNvSpPr txBox="1"/>
            <p:nvPr/>
          </p:nvSpPr>
          <p:spPr>
            <a:xfrm>
              <a:off x="337038" y="4014232"/>
              <a:ext cx="5242495" cy="2308324"/>
            </a:xfrm>
            <a:prstGeom prst="rect">
              <a:avLst/>
            </a:prstGeom>
            <a:noFill/>
          </p:spPr>
          <p:txBody>
            <a:bodyPr wrap="square" rtlCol="0">
              <a:spAutoFit/>
            </a:bodyPr>
            <a:lstStyle/>
            <a:p>
              <a:r>
                <a:rPr lang="en-US" dirty="0" smtClean="0"/>
                <a:t>Algorithm</a:t>
              </a:r>
              <a:r>
                <a:rPr lang="en-US" dirty="0" smtClean="0"/>
                <a:t>:</a:t>
              </a:r>
            </a:p>
            <a:p>
              <a:r>
                <a:rPr lang="en-US" dirty="0" smtClean="0"/>
                <a:t>Repeat until N points accepted</a:t>
              </a:r>
            </a:p>
            <a:p>
              <a:r>
                <a:rPr lang="en-US" dirty="0" smtClean="0"/>
                <a:t>1.) Draw </a:t>
              </a:r>
              <a:r>
                <a:rPr lang="en-US" dirty="0" err="1" smtClean="0"/>
                <a:t>θ</a:t>
              </a:r>
              <a:r>
                <a:rPr lang="en-US" baseline="-25000" dirty="0" err="1" smtClean="0"/>
                <a:t>i</a:t>
              </a:r>
              <a:r>
                <a:rPr lang="en-US" baseline="-25000" dirty="0" smtClean="0"/>
                <a:t> </a:t>
              </a:r>
              <a:r>
                <a:rPr lang="en-US" dirty="0" smtClean="0"/>
                <a:t>~ P(</a:t>
              </a:r>
              <a:r>
                <a:rPr lang="en-US" dirty="0" err="1" smtClean="0"/>
                <a:t>θ</a:t>
              </a:r>
              <a:r>
                <a:rPr lang="en-US" dirty="0" smtClean="0"/>
                <a:t>)</a:t>
              </a:r>
            </a:p>
            <a:p>
              <a:r>
                <a:rPr lang="en-US" strike="sngStrike" dirty="0" smtClean="0"/>
                <a:t>2.) Simulate </a:t>
              </a:r>
              <a:r>
                <a:rPr lang="en-US" i="1" strike="sngStrike" dirty="0" smtClean="0"/>
                <a:t>d</a:t>
              </a:r>
              <a:r>
                <a:rPr lang="en-US" i="1" strike="sngStrike" baseline="-25000" dirty="0" smtClean="0"/>
                <a:t>i </a:t>
              </a:r>
              <a:r>
                <a:rPr lang="en-US" strike="sngStrike" dirty="0" smtClean="0"/>
                <a:t>~ P(</a:t>
              </a:r>
              <a:r>
                <a:rPr lang="en-US" strike="sngStrike" dirty="0" err="1" smtClean="0"/>
                <a:t>d|θ</a:t>
              </a:r>
              <a:r>
                <a:rPr lang="en-US" strike="sngStrike" baseline="-25000" dirty="0" err="1" smtClean="0"/>
                <a:t>i</a:t>
              </a:r>
              <a:r>
                <a:rPr lang="en-US" strike="sngStrike" dirty="0" smtClean="0"/>
                <a:t>)</a:t>
              </a:r>
            </a:p>
            <a:p>
              <a:r>
                <a:rPr lang="en-US" dirty="0" smtClean="0"/>
                <a:t>2.) Simulate discrepancy from GPR!</a:t>
              </a:r>
              <a:endParaRPr lang="en-US" dirty="0" smtClean="0"/>
            </a:p>
            <a:p>
              <a:r>
                <a:rPr lang="en-US" dirty="0" smtClean="0"/>
                <a:t>3.</a:t>
              </a:r>
              <a:r>
                <a:rPr lang="en-US" dirty="0" smtClean="0"/>
                <a:t>) </a:t>
              </a:r>
              <a:r>
                <a:rPr lang="en-US" dirty="0" smtClean="0"/>
                <a:t>Reject </a:t>
              </a:r>
              <a:r>
                <a:rPr lang="en-US" dirty="0" err="1" smtClean="0"/>
                <a:t>θ</a:t>
              </a:r>
              <a:r>
                <a:rPr lang="en-US" baseline="-25000" dirty="0" err="1" smtClean="0"/>
                <a:t>i</a:t>
              </a:r>
              <a:r>
                <a:rPr lang="en-US" baseline="-25000" dirty="0" smtClean="0"/>
                <a:t> </a:t>
              </a:r>
              <a:r>
                <a:rPr lang="en-US" dirty="0" smtClean="0"/>
                <a:t>if </a:t>
              </a:r>
              <a:r>
                <a:rPr lang="en-US" i="1" dirty="0" smtClean="0"/>
                <a:t>f</a:t>
              </a:r>
              <a:r>
                <a:rPr lang="en-US" dirty="0" smtClean="0"/>
                <a:t>( S(</a:t>
              </a:r>
              <a:r>
                <a:rPr lang="en-US" i="1" dirty="0" smtClean="0"/>
                <a:t>d</a:t>
              </a:r>
              <a:r>
                <a:rPr lang="en-US" i="1" baseline="-25000" dirty="0" smtClean="0"/>
                <a:t>i</a:t>
              </a:r>
              <a:r>
                <a:rPr lang="en-US" dirty="0" smtClean="0"/>
                <a:t>), S(</a:t>
              </a:r>
              <a:r>
                <a:rPr lang="en-US" dirty="0" err="1" smtClean="0"/>
                <a:t>D</a:t>
              </a:r>
              <a:r>
                <a:rPr lang="en-US" baseline="-25000" dirty="0" err="1" smtClean="0"/>
                <a:t>obs</a:t>
              </a:r>
              <a:r>
                <a:rPr lang="en-US" dirty="0" smtClean="0"/>
                <a:t>) ) &gt; </a:t>
              </a:r>
              <a:r>
                <a:rPr lang="en-US" dirty="0" err="1" smtClean="0"/>
                <a:t>ε</a:t>
              </a:r>
              <a:r>
                <a:rPr lang="en-US" dirty="0" smtClean="0"/>
                <a:t>	</a:t>
              </a:r>
            </a:p>
            <a:p>
              <a:r>
                <a:rPr lang="en-US" dirty="0" smtClean="0"/>
                <a:t>4.) Repeat using Sequential Monte Carlo sampler</a:t>
              </a:r>
              <a:endParaRPr lang="en-US" dirty="0" smtClean="0"/>
            </a:p>
            <a:p>
              <a:endParaRPr lang="en-US" dirty="0"/>
            </a:p>
          </p:txBody>
        </p:sp>
      </p:grpSp>
      <p:grpSp>
        <p:nvGrpSpPr>
          <p:cNvPr id="18" name="Group 17"/>
          <p:cNvGrpSpPr/>
          <p:nvPr/>
        </p:nvGrpSpPr>
        <p:grpSpPr>
          <a:xfrm>
            <a:off x="3886200" y="5205980"/>
            <a:ext cx="1371627" cy="439686"/>
            <a:chOff x="3886200" y="5205980"/>
            <a:chExt cx="1371627" cy="439686"/>
          </a:xfrm>
        </p:grpSpPr>
        <p:sp>
          <p:nvSpPr>
            <p:cNvPr id="16" name="Right Brace 15"/>
            <p:cNvSpPr/>
            <p:nvPr/>
          </p:nvSpPr>
          <p:spPr>
            <a:xfrm>
              <a:off x="3886200" y="5205980"/>
              <a:ext cx="237067" cy="439686"/>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166400" y="5250933"/>
              <a:ext cx="1091427" cy="369332"/>
            </a:xfrm>
            <a:prstGeom prst="rect">
              <a:avLst/>
            </a:prstGeom>
            <a:noFill/>
          </p:spPr>
          <p:txBody>
            <a:bodyPr wrap="none" rtlCol="0">
              <a:spAutoFit/>
            </a:bodyPr>
            <a:lstStyle/>
            <a:p>
              <a:r>
                <a:rPr lang="en-US" dirty="0" smtClean="0"/>
                <a:t>Very fast!</a:t>
              </a:r>
              <a:endParaRPr lang="en-US" dirty="0"/>
            </a:p>
          </p:txBody>
        </p:sp>
      </p:grpSp>
      <p:sp>
        <p:nvSpPr>
          <p:cNvPr id="19" name="TextBox 18"/>
          <p:cNvSpPr txBox="1"/>
          <p:nvPr/>
        </p:nvSpPr>
        <p:spPr>
          <a:xfrm>
            <a:off x="337038" y="6322556"/>
            <a:ext cx="6142803" cy="369332"/>
          </a:xfrm>
          <a:prstGeom prst="rect">
            <a:avLst/>
          </a:prstGeom>
          <a:noFill/>
        </p:spPr>
        <p:txBody>
          <a:bodyPr wrap="none" rtlCol="0">
            <a:spAutoFit/>
          </a:bodyPr>
          <a:lstStyle/>
          <a:p>
            <a:r>
              <a:rPr lang="en-US" dirty="0" smtClean="0"/>
              <a:t>*Just finished parallelizing, submitting many jobs per acquisition</a:t>
            </a:r>
            <a:endParaRPr lang="en-US" dirty="0"/>
          </a:p>
        </p:txBody>
      </p:sp>
    </p:spTree>
    <p:extLst>
      <p:ext uri="{BB962C8B-B14F-4D97-AF65-F5344CB8AC3E}">
        <p14:creationId xmlns:p14="http://schemas.microsoft.com/office/powerpoint/2010/main" val="407583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2583" y="1580643"/>
            <a:ext cx="6327373" cy="2554545"/>
          </a:xfrm>
          <a:prstGeom prst="rect">
            <a:avLst/>
          </a:prstGeom>
          <a:noFill/>
        </p:spPr>
        <p:txBody>
          <a:bodyPr wrap="square" rtlCol="0">
            <a:spAutoFit/>
          </a:bodyPr>
          <a:lstStyle/>
          <a:p>
            <a:r>
              <a:rPr lang="en-US" sz="2000" dirty="0" smtClean="0"/>
              <a:t>Used extensively in</a:t>
            </a:r>
            <a:endParaRPr lang="en-US" sz="2000" dirty="0" smtClean="0"/>
          </a:p>
          <a:p>
            <a:pPr marL="285750" indent="-285750">
              <a:buFont typeface="Arial"/>
              <a:buChar char="•"/>
            </a:pPr>
            <a:r>
              <a:rPr lang="en-US" sz="2000" dirty="0" smtClean="0"/>
              <a:t>Population genetics</a:t>
            </a:r>
          </a:p>
          <a:p>
            <a:pPr marL="285750" indent="-285750">
              <a:buFont typeface="Arial"/>
              <a:buChar char="•"/>
            </a:pPr>
            <a:r>
              <a:rPr lang="en-US" sz="2000" dirty="0" smtClean="0"/>
              <a:t>Ecology</a:t>
            </a:r>
          </a:p>
          <a:p>
            <a:pPr marL="285750" indent="-285750">
              <a:buFont typeface="Arial"/>
              <a:buChar char="•"/>
            </a:pPr>
            <a:r>
              <a:rPr lang="en-US" sz="2000" dirty="0" smtClean="0"/>
              <a:t>Epidemiology</a:t>
            </a:r>
          </a:p>
          <a:p>
            <a:pPr marL="285750" indent="-285750">
              <a:buFont typeface="Arial"/>
              <a:buChar char="•"/>
            </a:pPr>
            <a:r>
              <a:rPr lang="en-US" sz="2000" dirty="0" smtClean="0"/>
              <a:t>Systems Biology</a:t>
            </a:r>
          </a:p>
          <a:p>
            <a:pPr marL="285750" indent="-285750">
              <a:buFont typeface="Arial"/>
              <a:buChar char="•"/>
            </a:pPr>
            <a:r>
              <a:rPr lang="en-US" sz="2000" dirty="0" smtClean="0"/>
              <a:t>Probably other fields too, where more exact methods are mathematically/computationally intractable</a:t>
            </a:r>
          </a:p>
          <a:p>
            <a:pPr marL="285750" indent="-285750">
              <a:buFont typeface="Arial"/>
              <a:buChar char="•"/>
            </a:pPr>
            <a:endParaRPr lang="en-US" sz="2000" dirty="0" smtClean="0"/>
          </a:p>
        </p:txBody>
      </p:sp>
      <p:sp>
        <p:nvSpPr>
          <p:cNvPr id="6" name="Title 1"/>
          <p:cNvSpPr>
            <a:spLocks noGrp="1"/>
          </p:cNvSpPr>
          <p:nvPr>
            <p:ph type="ctrTitle"/>
          </p:nvPr>
        </p:nvSpPr>
        <p:spPr>
          <a:xfrm>
            <a:off x="0" y="1"/>
            <a:ext cx="9144000" cy="857772"/>
          </a:xfrm>
        </p:spPr>
        <p:txBody>
          <a:bodyPr>
            <a:normAutofit/>
          </a:bodyPr>
          <a:lstStyle/>
          <a:p>
            <a:r>
              <a:rPr lang="en-US" dirty="0" smtClean="0"/>
              <a:t>ABC is pretty useful</a:t>
            </a:r>
            <a:endParaRPr lang="en-US" dirty="0"/>
          </a:p>
        </p:txBody>
      </p:sp>
      <p:sp>
        <p:nvSpPr>
          <p:cNvPr id="2" name="TextBox 1"/>
          <p:cNvSpPr txBox="1"/>
          <p:nvPr/>
        </p:nvSpPr>
        <p:spPr>
          <a:xfrm>
            <a:off x="7462192" y="6488668"/>
            <a:ext cx="1681808" cy="369332"/>
          </a:xfrm>
          <a:prstGeom prst="rect">
            <a:avLst/>
          </a:prstGeom>
          <a:noFill/>
        </p:spPr>
        <p:txBody>
          <a:bodyPr wrap="none" rtlCol="0">
            <a:spAutoFit/>
          </a:bodyPr>
          <a:lstStyle/>
          <a:p>
            <a:r>
              <a:rPr lang="en-US" dirty="0" smtClean="0"/>
              <a:t>Beaumont 2010</a:t>
            </a:r>
            <a:endParaRPr lang="en-US" dirty="0"/>
          </a:p>
        </p:txBody>
      </p:sp>
    </p:spTree>
    <p:extLst>
      <p:ext uri="{BB962C8B-B14F-4D97-AF65-F5344CB8AC3E}">
        <p14:creationId xmlns:p14="http://schemas.microsoft.com/office/powerpoint/2010/main" val="3194426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14793" y="2687696"/>
            <a:ext cx="6327373" cy="923330"/>
          </a:xfrm>
          <a:prstGeom prst="rect">
            <a:avLst/>
          </a:prstGeom>
          <a:noFill/>
        </p:spPr>
        <p:txBody>
          <a:bodyPr wrap="none" rtlCol="0">
            <a:spAutoFit/>
          </a:bodyPr>
          <a:lstStyle/>
          <a:p>
            <a:r>
              <a:rPr lang="en-US" dirty="0" smtClean="0"/>
              <a:t>Easy  to </a:t>
            </a:r>
          </a:p>
          <a:p>
            <a:pPr marL="285750" indent="-285750">
              <a:buFont typeface="Arial"/>
              <a:buChar char="•"/>
            </a:pPr>
            <a:r>
              <a:rPr lang="en-US" dirty="0"/>
              <a:t>C</a:t>
            </a:r>
            <a:r>
              <a:rPr lang="en-US" dirty="0" smtClean="0"/>
              <a:t>onstruct models that might plausibly describe observations</a:t>
            </a:r>
          </a:p>
          <a:p>
            <a:pPr marL="285750" indent="-285750">
              <a:buFont typeface="Arial"/>
              <a:buChar char="•"/>
            </a:pPr>
            <a:r>
              <a:rPr lang="en-US" dirty="0" smtClean="0"/>
              <a:t>Simulate artificial datasets for given parameter values in model</a:t>
            </a:r>
            <a:endParaRPr lang="en-US" dirty="0"/>
          </a:p>
        </p:txBody>
      </p:sp>
      <p:sp>
        <p:nvSpPr>
          <p:cNvPr id="13" name="TextBox 12"/>
          <p:cNvSpPr txBox="1"/>
          <p:nvPr/>
        </p:nvSpPr>
        <p:spPr>
          <a:xfrm>
            <a:off x="1314793" y="1179591"/>
            <a:ext cx="6327373" cy="1508105"/>
          </a:xfrm>
          <a:prstGeom prst="rect">
            <a:avLst/>
          </a:prstGeom>
          <a:noFill/>
        </p:spPr>
        <p:txBody>
          <a:bodyPr wrap="square" rtlCol="0">
            <a:spAutoFit/>
          </a:bodyPr>
          <a:lstStyle/>
          <a:p>
            <a:r>
              <a:rPr lang="en-US" dirty="0" smtClean="0"/>
              <a:t>Hard to </a:t>
            </a:r>
          </a:p>
          <a:p>
            <a:pPr marL="285750" indent="-285750">
              <a:buFont typeface="Arial"/>
              <a:buChar char="•"/>
            </a:pPr>
            <a:r>
              <a:rPr lang="en-US" dirty="0" smtClean="0"/>
              <a:t>Simulate parameter values that could have given rise to </a:t>
            </a:r>
            <a:r>
              <a:rPr lang="en-US" dirty="0" smtClean="0"/>
              <a:t>data</a:t>
            </a:r>
          </a:p>
          <a:p>
            <a:pPr marL="742950" lvl="1" indent="-285750">
              <a:buFont typeface="Arial"/>
              <a:buChar char="•"/>
            </a:pPr>
            <a:r>
              <a:rPr lang="en-US" sz="1400" b="1" dirty="0" smtClean="0"/>
              <a:t>My case</a:t>
            </a:r>
            <a:r>
              <a:rPr lang="en-US" sz="1400" dirty="0" smtClean="0"/>
              <a:t>: I observe DNA sequences, and I want to know recombination rates that could have produced these data (I’m studying epistasis, but it’s more meaningful to contextualize it with biologically meaningful recombination rates).</a:t>
            </a:r>
            <a:endParaRPr lang="en-US" sz="1400" dirty="0" smtClean="0"/>
          </a:p>
        </p:txBody>
      </p:sp>
      <p:sp>
        <p:nvSpPr>
          <p:cNvPr id="14" name="TextBox 13"/>
          <p:cNvSpPr txBox="1"/>
          <p:nvPr/>
        </p:nvSpPr>
        <p:spPr>
          <a:xfrm>
            <a:off x="1181100" y="4102103"/>
            <a:ext cx="7734300" cy="923330"/>
          </a:xfrm>
          <a:prstGeom prst="rect">
            <a:avLst/>
          </a:prstGeom>
          <a:noFill/>
        </p:spPr>
        <p:txBody>
          <a:bodyPr wrap="square" rtlCol="0">
            <a:spAutoFit/>
          </a:bodyPr>
          <a:lstStyle/>
          <a:p>
            <a:r>
              <a:rPr lang="en-US" dirty="0" smtClean="0"/>
              <a:t>Bayesian statistics provides a nice framework to address this problem</a:t>
            </a:r>
          </a:p>
          <a:p>
            <a:pPr marL="285750" indent="-285750">
              <a:buFont typeface="Arial"/>
              <a:buChar char="•"/>
            </a:pPr>
            <a:r>
              <a:rPr lang="en-US" dirty="0" smtClean="0"/>
              <a:t>But, we’ll </a:t>
            </a:r>
            <a:r>
              <a:rPr lang="en-US" dirty="0" smtClean="0"/>
              <a:t>need a likelihood function (probability of obtaining </a:t>
            </a:r>
            <a:r>
              <a:rPr lang="en-US" dirty="0" smtClean="0"/>
              <a:t>data given parameter values)</a:t>
            </a:r>
            <a:r>
              <a:rPr lang="en-US" dirty="0" smtClean="0"/>
              <a:t>, which may be difficult to calculate</a:t>
            </a:r>
          </a:p>
        </p:txBody>
      </p:sp>
      <p:sp>
        <p:nvSpPr>
          <p:cNvPr id="16" name="TextBox 15"/>
          <p:cNvSpPr txBox="1"/>
          <p:nvPr/>
        </p:nvSpPr>
        <p:spPr>
          <a:xfrm>
            <a:off x="1181100" y="5287852"/>
            <a:ext cx="7734300" cy="923330"/>
          </a:xfrm>
          <a:prstGeom prst="rect">
            <a:avLst/>
          </a:prstGeom>
          <a:noFill/>
        </p:spPr>
        <p:txBody>
          <a:bodyPr wrap="square" rtlCol="0">
            <a:spAutoFit/>
          </a:bodyPr>
          <a:lstStyle/>
          <a:p>
            <a:r>
              <a:rPr lang="en-US" dirty="0" smtClean="0"/>
              <a:t>Approximate Bayesian Computation (ABC)</a:t>
            </a:r>
          </a:p>
          <a:p>
            <a:pPr marL="285750" indent="-285750">
              <a:buFont typeface="Arial"/>
              <a:buChar char="•"/>
            </a:pPr>
            <a:r>
              <a:rPr lang="en-US" dirty="0" smtClean="0"/>
              <a:t>Likelihood-free</a:t>
            </a:r>
            <a:r>
              <a:rPr lang="en-US" dirty="0" smtClean="0"/>
              <a:t>! We can simulate data instead and use simulated v. observed similarity as a proxy for a likelihood.</a:t>
            </a:r>
            <a:endParaRPr lang="en-US" dirty="0" smtClean="0"/>
          </a:p>
        </p:txBody>
      </p:sp>
      <p:sp>
        <p:nvSpPr>
          <p:cNvPr id="6" name="Title 1"/>
          <p:cNvSpPr>
            <a:spLocks noGrp="1"/>
          </p:cNvSpPr>
          <p:nvPr>
            <p:ph type="ctrTitle"/>
          </p:nvPr>
        </p:nvSpPr>
        <p:spPr>
          <a:xfrm>
            <a:off x="0" y="1"/>
            <a:ext cx="9144000" cy="857772"/>
          </a:xfrm>
        </p:spPr>
        <p:txBody>
          <a:bodyPr>
            <a:normAutofit fontScale="90000"/>
          </a:bodyPr>
          <a:lstStyle/>
          <a:p>
            <a:r>
              <a:rPr lang="en-US" dirty="0" smtClean="0"/>
              <a:t>Motivation for fitting parameters with ABC</a:t>
            </a:r>
            <a:endParaRPr lang="en-US" dirty="0"/>
          </a:p>
        </p:txBody>
      </p:sp>
      <p:sp>
        <p:nvSpPr>
          <p:cNvPr id="7" name="TextBox 6"/>
          <p:cNvSpPr txBox="1"/>
          <p:nvPr/>
        </p:nvSpPr>
        <p:spPr>
          <a:xfrm>
            <a:off x="7462192" y="6488668"/>
            <a:ext cx="1681808" cy="369332"/>
          </a:xfrm>
          <a:prstGeom prst="rect">
            <a:avLst/>
          </a:prstGeom>
          <a:noFill/>
        </p:spPr>
        <p:txBody>
          <a:bodyPr wrap="none" rtlCol="0">
            <a:spAutoFit/>
          </a:bodyPr>
          <a:lstStyle/>
          <a:p>
            <a:r>
              <a:rPr lang="en-US" dirty="0" smtClean="0"/>
              <a:t>Beaumont 2010</a:t>
            </a:r>
            <a:endParaRPr lang="en-US" dirty="0"/>
          </a:p>
        </p:txBody>
      </p:sp>
    </p:spTree>
    <p:extLst>
      <p:ext uri="{BB962C8B-B14F-4D97-AF65-F5344CB8AC3E}">
        <p14:creationId xmlns:p14="http://schemas.microsoft.com/office/powerpoint/2010/main" val="2165111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802973304"/>
              </p:ext>
            </p:extLst>
          </p:nvPr>
        </p:nvGraphicFramePr>
        <p:xfrm>
          <a:off x="3144029" y="2801658"/>
          <a:ext cx="3731071" cy="1122623"/>
        </p:xfrm>
        <a:graphic>
          <a:graphicData uri="http://schemas.openxmlformats.org/presentationml/2006/ole">
            <mc:AlternateContent xmlns:mc="http://schemas.openxmlformats.org/markup-compatibility/2006">
              <mc:Choice xmlns:v="urn:schemas-microsoft-com:vml" Requires="v">
                <p:oleObj spid="_x0000_s1045" name="Equation" r:id="rId4" imgW="1435100" imgH="431800" progId="Equation.3">
                  <p:embed/>
                </p:oleObj>
              </mc:Choice>
              <mc:Fallback>
                <p:oleObj name="Equation" r:id="rId4" imgW="1435100" imgH="431800" progId="Equation.3">
                  <p:embed/>
                  <p:pic>
                    <p:nvPicPr>
                      <p:cNvPr id="0" name=""/>
                      <p:cNvPicPr/>
                      <p:nvPr/>
                    </p:nvPicPr>
                    <p:blipFill>
                      <a:blip r:embed="rId5"/>
                      <a:stretch>
                        <a:fillRect/>
                      </a:stretch>
                    </p:blipFill>
                    <p:spPr>
                      <a:xfrm>
                        <a:off x="3144029" y="2801658"/>
                        <a:ext cx="3731071" cy="1122623"/>
                      </a:xfrm>
                      <a:prstGeom prst="rect">
                        <a:avLst/>
                      </a:prstGeom>
                    </p:spPr>
                  </p:pic>
                </p:oleObj>
              </mc:Fallback>
            </mc:AlternateContent>
          </a:graphicData>
        </a:graphic>
      </p:graphicFrame>
      <p:grpSp>
        <p:nvGrpSpPr>
          <p:cNvPr id="35" name="Group 34"/>
          <p:cNvGrpSpPr/>
          <p:nvPr/>
        </p:nvGrpSpPr>
        <p:grpSpPr>
          <a:xfrm>
            <a:off x="4886416" y="1940570"/>
            <a:ext cx="1155161" cy="861088"/>
            <a:chOff x="4886416" y="1940570"/>
            <a:chExt cx="1155161" cy="861088"/>
          </a:xfrm>
        </p:grpSpPr>
        <p:sp>
          <p:nvSpPr>
            <p:cNvPr id="5" name="Right Brace 4"/>
            <p:cNvSpPr/>
            <p:nvPr/>
          </p:nvSpPr>
          <p:spPr>
            <a:xfrm rot="16200000">
              <a:off x="5249370" y="2009450"/>
              <a:ext cx="429254" cy="1155161"/>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886416" y="1940570"/>
              <a:ext cx="1146430" cy="369332"/>
            </a:xfrm>
            <a:prstGeom prst="rect">
              <a:avLst/>
            </a:prstGeom>
            <a:noFill/>
          </p:spPr>
          <p:txBody>
            <a:bodyPr wrap="none" rtlCol="0">
              <a:spAutoFit/>
            </a:bodyPr>
            <a:lstStyle/>
            <a:p>
              <a:r>
                <a:rPr lang="en-US" dirty="0" smtClean="0"/>
                <a:t>Likelihood</a:t>
              </a:r>
              <a:endParaRPr lang="en-US" dirty="0"/>
            </a:p>
          </p:txBody>
        </p:sp>
      </p:grpSp>
      <p:grpSp>
        <p:nvGrpSpPr>
          <p:cNvPr id="36" name="Group 35"/>
          <p:cNvGrpSpPr/>
          <p:nvPr/>
        </p:nvGrpSpPr>
        <p:grpSpPr>
          <a:xfrm>
            <a:off x="6105078" y="1940570"/>
            <a:ext cx="647700" cy="861088"/>
            <a:chOff x="6105078" y="1940570"/>
            <a:chExt cx="647700" cy="861088"/>
          </a:xfrm>
        </p:grpSpPr>
        <p:sp>
          <p:nvSpPr>
            <p:cNvPr id="7" name="Right Brace 6"/>
            <p:cNvSpPr/>
            <p:nvPr/>
          </p:nvSpPr>
          <p:spPr>
            <a:xfrm rot="16200000">
              <a:off x="6216288" y="2265168"/>
              <a:ext cx="429254" cy="643726"/>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6105078" y="1940570"/>
              <a:ext cx="639568" cy="369332"/>
            </a:xfrm>
            <a:prstGeom prst="rect">
              <a:avLst/>
            </a:prstGeom>
            <a:noFill/>
          </p:spPr>
          <p:txBody>
            <a:bodyPr wrap="none" rtlCol="0">
              <a:spAutoFit/>
            </a:bodyPr>
            <a:lstStyle/>
            <a:p>
              <a:r>
                <a:rPr lang="en-US" dirty="0" smtClean="0"/>
                <a:t>Prior</a:t>
              </a:r>
              <a:endParaRPr lang="en-US" dirty="0"/>
            </a:p>
          </p:txBody>
        </p:sp>
      </p:grpSp>
      <p:grpSp>
        <p:nvGrpSpPr>
          <p:cNvPr id="38" name="Group 37"/>
          <p:cNvGrpSpPr/>
          <p:nvPr/>
        </p:nvGrpSpPr>
        <p:grpSpPr>
          <a:xfrm>
            <a:off x="3652773" y="3924281"/>
            <a:ext cx="5157405" cy="983327"/>
            <a:chOff x="3652773" y="3924281"/>
            <a:chExt cx="5157405" cy="983327"/>
          </a:xfrm>
        </p:grpSpPr>
        <p:sp>
          <p:nvSpPr>
            <p:cNvPr id="9" name="Right Brace 8"/>
            <p:cNvSpPr/>
            <p:nvPr/>
          </p:nvSpPr>
          <p:spPr>
            <a:xfrm rot="5400000">
              <a:off x="5568588" y="3817045"/>
              <a:ext cx="429254" cy="643726"/>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7" name="Group 36"/>
            <p:cNvGrpSpPr/>
            <p:nvPr/>
          </p:nvGrpSpPr>
          <p:grpSpPr>
            <a:xfrm>
              <a:off x="3652773" y="4180533"/>
              <a:ext cx="5157405" cy="727075"/>
              <a:chOff x="3652773" y="4180533"/>
              <a:chExt cx="5157405" cy="727075"/>
            </a:xfrm>
          </p:grpSpPr>
          <p:sp>
            <p:nvSpPr>
              <p:cNvPr id="10" name="TextBox 9"/>
              <p:cNvSpPr txBox="1"/>
              <p:nvPr/>
            </p:nvSpPr>
            <p:spPr>
              <a:xfrm>
                <a:off x="3652773" y="4353535"/>
                <a:ext cx="2020505" cy="369332"/>
              </a:xfrm>
              <a:prstGeom prst="rect">
                <a:avLst/>
              </a:prstGeom>
              <a:noFill/>
            </p:spPr>
            <p:txBody>
              <a:bodyPr wrap="none" rtlCol="0">
                <a:spAutoFit/>
              </a:bodyPr>
              <a:lstStyle/>
              <a:p>
                <a:r>
                  <a:rPr lang="en-US" dirty="0" smtClean="0"/>
                  <a:t>Marginal Likelihood</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2746142992"/>
                  </p:ext>
                </p:extLst>
              </p:nvPr>
            </p:nvGraphicFramePr>
            <p:xfrm>
              <a:off x="5673278" y="4180533"/>
              <a:ext cx="3136900" cy="727075"/>
            </p:xfrm>
            <a:graphic>
              <a:graphicData uri="http://schemas.openxmlformats.org/presentationml/2006/ole">
                <mc:AlternateContent xmlns:mc="http://schemas.openxmlformats.org/markup-compatibility/2006">
                  <mc:Choice xmlns:v="urn:schemas-microsoft-com:vml" Requires="v">
                    <p:oleObj spid="_x0000_s1046" name="Equation" r:id="rId6" imgW="1206500" imgH="279400" progId="Equation.3">
                      <p:embed/>
                    </p:oleObj>
                  </mc:Choice>
                  <mc:Fallback>
                    <p:oleObj name="Equation" r:id="rId6" imgW="1206500" imgH="279400" progId="Equation.3">
                      <p:embed/>
                      <p:pic>
                        <p:nvPicPr>
                          <p:cNvPr id="0" name=""/>
                          <p:cNvPicPr/>
                          <p:nvPr/>
                        </p:nvPicPr>
                        <p:blipFill>
                          <a:blip r:embed="rId7"/>
                          <a:stretch>
                            <a:fillRect/>
                          </a:stretch>
                        </p:blipFill>
                        <p:spPr>
                          <a:xfrm>
                            <a:off x="5673278" y="4180533"/>
                            <a:ext cx="3136900" cy="727075"/>
                          </a:xfrm>
                          <a:prstGeom prst="rect">
                            <a:avLst/>
                          </a:prstGeom>
                        </p:spPr>
                      </p:pic>
                    </p:oleObj>
                  </mc:Fallback>
                </mc:AlternateContent>
              </a:graphicData>
            </a:graphic>
          </p:graphicFrame>
        </p:grpSp>
      </p:grpSp>
      <p:pic>
        <p:nvPicPr>
          <p:cNvPr id="2" name="Picture 1" descr="Thomas_Bayes.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2209054"/>
            <a:ext cx="1960821" cy="2102723"/>
          </a:xfrm>
          <a:prstGeom prst="rect">
            <a:avLst/>
          </a:prstGeom>
        </p:spPr>
      </p:pic>
      <p:sp>
        <p:nvSpPr>
          <p:cNvPr id="12" name="Title 1"/>
          <p:cNvSpPr>
            <a:spLocks noGrp="1"/>
          </p:cNvSpPr>
          <p:nvPr>
            <p:ph type="ctrTitle"/>
          </p:nvPr>
        </p:nvSpPr>
        <p:spPr>
          <a:xfrm>
            <a:off x="0" y="1"/>
            <a:ext cx="9144000" cy="857772"/>
          </a:xfrm>
        </p:spPr>
        <p:txBody>
          <a:bodyPr>
            <a:normAutofit/>
          </a:bodyPr>
          <a:lstStyle/>
          <a:p>
            <a:r>
              <a:rPr lang="en-US" dirty="0" smtClean="0"/>
              <a:t>Bayes Rule</a:t>
            </a:r>
            <a:endParaRPr lang="en-US" dirty="0"/>
          </a:p>
        </p:txBody>
      </p:sp>
      <p:grpSp>
        <p:nvGrpSpPr>
          <p:cNvPr id="26" name="Group 25"/>
          <p:cNvGrpSpPr/>
          <p:nvPr/>
        </p:nvGrpSpPr>
        <p:grpSpPr>
          <a:xfrm>
            <a:off x="5459631" y="1015800"/>
            <a:ext cx="3259058" cy="924770"/>
            <a:chOff x="5459631" y="1015800"/>
            <a:chExt cx="3259058" cy="924770"/>
          </a:xfrm>
        </p:grpSpPr>
        <p:cxnSp>
          <p:nvCxnSpPr>
            <p:cNvPr id="14" name="Straight Arrow Connector 13"/>
            <p:cNvCxnSpPr>
              <a:endCxn id="6" idx="0"/>
            </p:cNvCxnSpPr>
            <p:nvPr/>
          </p:nvCxnSpPr>
          <p:spPr>
            <a:xfrm flipH="1">
              <a:off x="5459631" y="1225389"/>
              <a:ext cx="649421" cy="715181"/>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60677" y="1015800"/>
              <a:ext cx="2658012" cy="307777"/>
            </a:xfrm>
            <a:prstGeom prst="rect">
              <a:avLst/>
            </a:prstGeom>
            <a:noFill/>
          </p:spPr>
          <p:txBody>
            <a:bodyPr wrap="none" rtlCol="0">
              <a:spAutoFit/>
            </a:bodyPr>
            <a:lstStyle/>
            <a:p>
              <a:r>
                <a:rPr lang="en-US" sz="1400" i="1" dirty="0" smtClean="0">
                  <a:solidFill>
                    <a:srgbClr val="3366FF"/>
                  </a:solidFill>
                </a:rPr>
                <a:t>P(</a:t>
              </a:r>
              <a:r>
                <a:rPr lang="en-US" sz="1400" i="1" dirty="0" err="1" smtClean="0">
                  <a:solidFill>
                    <a:srgbClr val="3366FF"/>
                  </a:solidFill>
                </a:rPr>
                <a:t>DNA|recombination</a:t>
              </a:r>
              <a:r>
                <a:rPr lang="en-US" sz="1400" i="1" dirty="0" smtClean="0">
                  <a:solidFill>
                    <a:srgbClr val="3366FF"/>
                  </a:solidFill>
                </a:rPr>
                <a:t>, mutation)</a:t>
              </a:r>
              <a:endParaRPr lang="en-US" sz="1400" i="1" dirty="0">
                <a:solidFill>
                  <a:srgbClr val="3366FF"/>
                </a:solidFill>
              </a:endParaRPr>
            </a:p>
          </p:txBody>
        </p:sp>
      </p:grpSp>
      <p:grpSp>
        <p:nvGrpSpPr>
          <p:cNvPr id="27" name="Group 26"/>
          <p:cNvGrpSpPr/>
          <p:nvPr/>
        </p:nvGrpSpPr>
        <p:grpSpPr>
          <a:xfrm>
            <a:off x="6428069" y="1401439"/>
            <a:ext cx="2517302" cy="539131"/>
            <a:chOff x="6428069" y="1401439"/>
            <a:chExt cx="2517302" cy="539131"/>
          </a:xfrm>
        </p:grpSpPr>
        <p:sp>
          <p:nvSpPr>
            <p:cNvPr id="17" name="TextBox 16"/>
            <p:cNvSpPr txBox="1"/>
            <p:nvPr/>
          </p:nvSpPr>
          <p:spPr>
            <a:xfrm>
              <a:off x="6700082" y="1401439"/>
              <a:ext cx="2245289" cy="307777"/>
            </a:xfrm>
            <a:prstGeom prst="rect">
              <a:avLst/>
            </a:prstGeom>
            <a:noFill/>
          </p:spPr>
          <p:txBody>
            <a:bodyPr wrap="none" rtlCol="0">
              <a:spAutoFit/>
            </a:bodyPr>
            <a:lstStyle/>
            <a:p>
              <a:r>
                <a:rPr lang="en-US" sz="1400" i="1" dirty="0" smtClean="0">
                  <a:solidFill>
                    <a:srgbClr val="3366FF"/>
                  </a:solidFill>
                </a:rPr>
                <a:t>P(recombination, mutation)</a:t>
              </a:r>
              <a:endParaRPr lang="en-US" sz="1400" i="1" dirty="0">
                <a:solidFill>
                  <a:srgbClr val="3366FF"/>
                </a:solidFill>
              </a:endParaRPr>
            </a:p>
          </p:txBody>
        </p:sp>
        <p:cxnSp>
          <p:nvCxnSpPr>
            <p:cNvPr id="18" name="Straight Arrow Connector 17"/>
            <p:cNvCxnSpPr/>
            <p:nvPr/>
          </p:nvCxnSpPr>
          <p:spPr>
            <a:xfrm flipH="1">
              <a:off x="6428069" y="1604145"/>
              <a:ext cx="316577" cy="33642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1556127" y="1108137"/>
            <a:ext cx="2658012" cy="1202158"/>
            <a:chOff x="1556127" y="1861314"/>
            <a:chExt cx="2658012" cy="1202158"/>
          </a:xfrm>
        </p:grpSpPr>
        <p:sp>
          <p:nvSpPr>
            <p:cNvPr id="21" name="TextBox 20"/>
            <p:cNvSpPr txBox="1"/>
            <p:nvPr/>
          </p:nvSpPr>
          <p:spPr>
            <a:xfrm>
              <a:off x="1556127" y="1861314"/>
              <a:ext cx="2658012" cy="307777"/>
            </a:xfrm>
            <a:prstGeom prst="rect">
              <a:avLst/>
            </a:prstGeom>
            <a:noFill/>
          </p:spPr>
          <p:txBody>
            <a:bodyPr wrap="none" rtlCol="0">
              <a:spAutoFit/>
            </a:bodyPr>
            <a:lstStyle/>
            <a:p>
              <a:r>
                <a:rPr lang="en-US" sz="1400" i="1" dirty="0" smtClean="0">
                  <a:solidFill>
                    <a:srgbClr val="3366FF"/>
                  </a:solidFill>
                </a:rPr>
                <a:t>P(recombination, </a:t>
              </a:r>
              <a:r>
                <a:rPr lang="en-US" sz="1400" i="1" dirty="0" err="1" smtClean="0">
                  <a:solidFill>
                    <a:srgbClr val="3366FF"/>
                  </a:solidFill>
                </a:rPr>
                <a:t>mutation|DNA</a:t>
              </a:r>
              <a:r>
                <a:rPr lang="en-US" sz="1400" i="1" dirty="0" smtClean="0">
                  <a:solidFill>
                    <a:srgbClr val="3366FF"/>
                  </a:solidFill>
                </a:rPr>
                <a:t>)</a:t>
              </a:r>
              <a:endParaRPr lang="en-US" sz="1400" i="1" dirty="0">
                <a:solidFill>
                  <a:srgbClr val="3366FF"/>
                </a:solidFill>
              </a:endParaRPr>
            </a:p>
          </p:txBody>
        </p:sp>
        <p:cxnSp>
          <p:nvCxnSpPr>
            <p:cNvPr id="22" name="Straight Arrow Connector 21"/>
            <p:cNvCxnSpPr>
              <a:stCxn id="21" idx="2"/>
            </p:cNvCxnSpPr>
            <p:nvPr/>
          </p:nvCxnSpPr>
          <p:spPr>
            <a:xfrm>
              <a:off x="2885133" y="2169091"/>
              <a:ext cx="1004295" cy="894381"/>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6294682" y="3485833"/>
            <a:ext cx="1317794" cy="307777"/>
            <a:chOff x="6294682" y="3485833"/>
            <a:chExt cx="1317794" cy="307777"/>
          </a:xfrm>
        </p:grpSpPr>
        <p:sp>
          <p:nvSpPr>
            <p:cNvPr id="29" name="TextBox 28"/>
            <p:cNvSpPr txBox="1"/>
            <p:nvPr/>
          </p:nvSpPr>
          <p:spPr>
            <a:xfrm>
              <a:off x="6852482" y="3485833"/>
              <a:ext cx="759994" cy="307777"/>
            </a:xfrm>
            <a:prstGeom prst="rect">
              <a:avLst/>
            </a:prstGeom>
            <a:noFill/>
          </p:spPr>
          <p:txBody>
            <a:bodyPr wrap="none" rtlCol="0">
              <a:spAutoFit/>
            </a:bodyPr>
            <a:lstStyle/>
            <a:p>
              <a:r>
                <a:rPr lang="en-US" sz="1400" i="1" dirty="0" smtClean="0">
                  <a:solidFill>
                    <a:srgbClr val="3366FF"/>
                  </a:solidFill>
                </a:rPr>
                <a:t>P(DNA)</a:t>
              </a:r>
              <a:endParaRPr lang="en-US" sz="1400" i="1" dirty="0">
                <a:solidFill>
                  <a:srgbClr val="3366FF"/>
                </a:solidFill>
              </a:endParaRPr>
            </a:p>
          </p:txBody>
        </p:sp>
        <p:cxnSp>
          <p:nvCxnSpPr>
            <p:cNvPr id="30" name="Straight Arrow Connector 29"/>
            <p:cNvCxnSpPr/>
            <p:nvPr/>
          </p:nvCxnSpPr>
          <p:spPr>
            <a:xfrm flipH="1">
              <a:off x="6294682" y="3655119"/>
              <a:ext cx="602365" cy="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316213" y="2277636"/>
            <a:ext cx="1155161" cy="861088"/>
            <a:chOff x="3316213" y="2277636"/>
            <a:chExt cx="1155161" cy="861088"/>
          </a:xfrm>
        </p:grpSpPr>
        <p:sp>
          <p:nvSpPr>
            <p:cNvPr id="32" name="Right Brace 31"/>
            <p:cNvSpPr/>
            <p:nvPr/>
          </p:nvSpPr>
          <p:spPr>
            <a:xfrm rot="16200000">
              <a:off x="3679167" y="2346516"/>
              <a:ext cx="429254" cy="1155161"/>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3360777" y="2277636"/>
              <a:ext cx="1043876" cy="369332"/>
            </a:xfrm>
            <a:prstGeom prst="rect">
              <a:avLst/>
            </a:prstGeom>
            <a:noFill/>
          </p:spPr>
          <p:txBody>
            <a:bodyPr wrap="none" rtlCol="0">
              <a:spAutoFit/>
            </a:bodyPr>
            <a:lstStyle/>
            <a:p>
              <a:r>
                <a:rPr lang="en-US" dirty="0" smtClean="0"/>
                <a:t>Posterior</a:t>
              </a:r>
              <a:endParaRPr lang="en-US" dirty="0"/>
            </a:p>
          </p:txBody>
        </p:sp>
      </p:grpSp>
    </p:spTree>
    <p:extLst>
      <p:ext uri="{BB962C8B-B14F-4D97-AF65-F5344CB8AC3E}">
        <p14:creationId xmlns:p14="http://schemas.microsoft.com/office/powerpoint/2010/main" val="996357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4800" y="1287839"/>
            <a:ext cx="8521700" cy="1477328"/>
          </a:xfrm>
          <a:prstGeom prst="rect">
            <a:avLst/>
          </a:prstGeom>
          <a:noFill/>
        </p:spPr>
        <p:txBody>
          <a:bodyPr wrap="square" rtlCol="0">
            <a:spAutoFit/>
          </a:bodyPr>
          <a:lstStyle/>
          <a:p>
            <a:r>
              <a:rPr lang="en-US" b="1" dirty="0" smtClean="0"/>
              <a:t>Solution</a:t>
            </a:r>
            <a:r>
              <a:rPr lang="en-US" dirty="0" smtClean="0"/>
              <a:t>: If likelihood can be evaluated up to normalizing constant, we can take samples from the posterior distribution even if this posterior distribution itself is unavailable using Monte Carlo methods (MCMC, IS, SMC). Here, samples are drawn relative to their likelihoods</a:t>
            </a:r>
          </a:p>
          <a:p>
            <a:endParaRPr lang="en-US" dirty="0" smtClean="0"/>
          </a:p>
        </p:txBody>
      </p:sp>
      <p:sp>
        <p:nvSpPr>
          <p:cNvPr id="6" name="TextBox 5"/>
          <p:cNvSpPr txBox="1"/>
          <p:nvPr/>
        </p:nvSpPr>
        <p:spPr>
          <a:xfrm>
            <a:off x="304800" y="678934"/>
            <a:ext cx="8521700" cy="923330"/>
          </a:xfrm>
          <a:prstGeom prst="rect">
            <a:avLst/>
          </a:prstGeom>
          <a:noFill/>
        </p:spPr>
        <p:txBody>
          <a:bodyPr wrap="square" rtlCol="0">
            <a:spAutoFit/>
          </a:bodyPr>
          <a:lstStyle/>
          <a:p>
            <a:r>
              <a:rPr lang="en-US" b="1" dirty="0" smtClean="0"/>
              <a:t>Problem 1</a:t>
            </a:r>
            <a:r>
              <a:rPr lang="en-US" dirty="0" smtClean="0"/>
              <a:t>: marginal likelihood too hard to compute (often involves high dimensional integral)</a:t>
            </a:r>
          </a:p>
          <a:p>
            <a:endParaRPr lang="en-US" dirty="0"/>
          </a:p>
        </p:txBody>
      </p:sp>
      <p:sp>
        <p:nvSpPr>
          <p:cNvPr id="7" name="TextBox 6"/>
          <p:cNvSpPr txBox="1"/>
          <p:nvPr/>
        </p:nvSpPr>
        <p:spPr>
          <a:xfrm>
            <a:off x="304800" y="3756526"/>
            <a:ext cx="8521700" cy="2031325"/>
          </a:xfrm>
          <a:prstGeom prst="rect">
            <a:avLst/>
          </a:prstGeom>
          <a:noFill/>
        </p:spPr>
        <p:txBody>
          <a:bodyPr wrap="square" rtlCol="0">
            <a:spAutoFit/>
          </a:bodyPr>
          <a:lstStyle/>
          <a:p>
            <a:r>
              <a:rPr lang="en-US" dirty="0" smtClean="0"/>
              <a:t>Algorithm:</a:t>
            </a:r>
          </a:p>
          <a:p>
            <a:r>
              <a:rPr lang="en-US" dirty="0" smtClean="0"/>
              <a:t>Repeat until N points accepted</a:t>
            </a:r>
          </a:p>
          <a:p>
            <a:r>
              <a:rPr lang="en-US" dirty="0" smtClean="0"/>
              <a:t>1.) Draw </a:t>
            </a:r>
            <a:r>
              <a:rPr lang="en-US" dirty="0" err="1" smtClean="0"/>
              <a:t>θ</a:t>
            </a:r>
            <a:r>
              <a:rPr lang="en-US" baseline="-25000" dirty="0" err="1" smtClean="0"/>
              <a:t>i</a:t>
            </a:r>
            <a:r>
              <a:rPr lang="en-US" baseline="-25000" dirty="0"/>
              <a:t> </a:t>
            </a:r>
            <a:r>
              <a:rPr lang="en-US" dirty="0" smtClean="0"/>
              <a:t>~ P(</a:t>
            </a:r>
            <a:r>
              <a:rPr lang="en-US" dirty="0" err="1" smtClean="0"/>
              <a:t>θ</a:t>
            </a:r>
            <a:r>
              <a:rPr lang="en-US" dirty="0" smtClean="0"/>
              <a:t>)</a:t>
            </a:r>
          </a:p>
          <a:p>
            <a:r>
              <a:rPr lang="en-US" dirty="0" smtClean="0"/>
              <a:t>2.) Simulate </a:t>
            </a:r>
            <a:r>
              <a:rPr lang="en-US" i="1" dirty="0" smtClean="0"/>
              <a:t>d</a:t>
            </a:r>
            <a:r>
              <a:rPr lang="en-US" i="1" baseline="-25000" dirty="0" smtClean="0"/>
              <a:t>i </a:t>
            </a:r>
            <a:r>
              <a:rPr lang="en-US" dirty="0" smtClean="0"/>
              <a:t>~ P(</a:t>
            </a:r>
            <a:r>
              <a:rPr lang="en-US" dirty="0" err="1" smtClean="0"/>
              <a:t>d|θ</a:t>
            </a:r>
            <a:r>
              <a:rPr lang="en-US" baseline="-25000" dirty="0" err="1" smtClean="0"/>
              <a:t>i</a:t>
            </a:r>
            <a:r>
              <a:rPr lang="en-US" dirty="0" smtClean="0"/>
              <a:t>)</a:t>
            </a:r>
          </a:p>
          <a:p>
            <a:r>
              <a:rPr lang="en-US" dirty="0" smtClean="0"/>
              <a:t>3a.) Reject </a:t>
            </a:r>
            <a:r>
              <a:rPr lang="en-US" dirty="0" err="1" smtClean="0"/>
              <a:t>θ</a:t>
            </a:r>
            <a:r>
              <a:rPr lang="en-US" baseline="-25000" dirty="0" err="1" smtClean="0"/>
              <a:t>i</a:t>
            </a:r>
            <a:r>
              <a:rPr lang="en-US" baseline="-25000" dirty="0" smtClean="0"/>
              <a:t> </a:t>
            </a:r>
            <a:r>
              <a:rPr lang="en-US" dirty="0" smtClean="0"/>
              <a:t>if </a:t>
            </a:r>
            <a:r>
              <a:rPr lang="en-US" i="1" dirty="0" smtClean="0"/>
              <a:t>d</a:t>
            </a:r>
            <a:r>
              <a:rPr lang="en-US" i="1" baseline="-25000" dirty="0" smtClean="0"/>
              <a:t>i</a:t>
            </a:r>
            <a:r>
              <a:rPr lang="en-US" dirty="0" smtClean="0"/>
              <a:t> ≠ </a:t>
            </a:r>
            <a:r>
              <a:rPr lang="en-US" dirty="0" err="1" smtClean="0"/>
              <a:t>D</a:t>
            </a:r>
            <a:r>
              <a:rPr lang="en-US" baseline="-25000" dirty="0" err="1" smtClean="0"/>
              <a:t>obs</a:t>
            </a:r>
            <a:r>
              <a:rPr lang="en-US" dirty="0" smtClean="0"/>
              <a:t>		(discrete data)</a:t>
            </a:r>
          </a:p>
          <a:p>
            <a:r>
              <a:rPr lang="en-US" dirty="0" smtClean="0"/>
              <a:t>3b.)  Reject </a:t>
            </a:r>
            <a:r>
              <a:rPr lang="en-US" dirty="0" err="1" smtClean="0"/>
              <a:t>θ</a:t>
            </a:r>
            <a:r>
              <a:rPr lang="en-US" baseline="-25000" dirty="0" err="1" smtClean="0"/>
              <a:t>i</a:t>
            </a:r>
            <a:r>
              <a:rPr lang="en-US" baseline="-25000" dirty="0" smtClean="0"/>
              <a:t> </a:t>
            </a:r>
            <a:r>
              <a:rPr lang="en-US" dirty="0" smtClean="0"/>
              <a:t>if </a:t>
            </a:r>
            <a:r>
              <a:rPr lang="en-US" i="1" dirty="0" smtClean="0"/>
              <a:t>f</a:t>
            </a:r>
            <a:r>
              <a:rPr lang="en-US" dirty="0" smtClean="0"/>
              <a:t>(</a:t>
            </a:r>
            <a:r>
              <a:rPr lang="en-US" i="1" dirty="0" smtClean="0"/>
              <a:t>d</a:t>
            </a:r>
            <a:r>
              <a:rPr lang="en-US" i="1" baseline="-25000" dirty="0" smtClean="0"/>
              <a:t>i</a:t>
            </a:r>
            <a:r>
              <a:rPr lang="en-US" dirty="0" smtClean="0"/>
              <a:t>, </a:t>
            </a:r>
            <a:r>
              <a:rPr lang="en-US" dirty="0" err="1" smtClean="0"/>
              <a:t>D</a:t>
            </a:r>
            <a:r>
              <a:rPr lang="en-US" baseline="-25000" dirty="0" err="1" smtClean="0"/>
              <a:t>obs</a:t>
            </a:r>
            <a:r>
              <a:rPr lang="en-US" dirty="0" smtClean="0"/>
              <a:t>) &gt; </a:t>
            </a:r>
            <a:r>
              <a:rPr lang="en-US" dirty="0" err="1" smtClean="0"/>
              <a:t>ε</a:t>
            </a:r>
            <a:r>
              <a:rPr lang="en-US" dirty="0" smtClean="0"/>
              <a:t>	(continuous data)</a:t>
            </a:r>
          </a:p>
          <a:p>
            <a:r>
              <a:rPr lang="en-US" dirty="0" smtClean="0"/>
              <a:t>These are sampled from P(</a:t>
            </a:r>
            <a:r>
              <a:rPr lang="en-US" dirty="0" err="1" smtClean="0"/>
              <a:t>θ|D</a:t>
            </a:r>
            <a:r>
              <a:rPr lang="en-US" baseline="-25000" dirty="0" err="1" smtClean="0"/>
              <a:t>obs</a:t>
            </a:r>
            <a:r>
              <a:rPr lang="en-US" dirty="0" smtClean="0"/>
              <a:t>)</a:t>
            </a:r>
            <a:endParaRPr lang="en-US" dirty="0"/>
          </a:p>
        </p:txBody>
      </p:sp>
      <p:sp>
        <p:nvSpPr>
          <p:cNvPr id="8" name="TextBox 7"/>
          <p:cNvSpPr txBox="1"/>
          <p:nvPr/>
        </p:nvSpPr>
        <p:spPr>
          <a:xfrm>
            <a:off x="304800" y="2510493"/>
            <a:ext cx="8521700" cy="646331"/>
          </a:xfrm>
          <a:prstGeom prst="rect">
            <a:avLst/>
          </a:prstGeom>
          <a:noFill/>
        </p:spPr>
        <p:txBody>
          <a:bodyPr wrap="square" rtlCol="0">
            <a:spAutoFit/>
          </a:bodyPr>
          <a:lstStyle/>
          <a:p>
            <a:r>
              <a:rPr lang="en-US" b="1" dirty="0" smtClean="0"/>
              <a:t>Problem 2</a:t>
            </a:r>
            <a:r>
              <a:rPr lang="en-US" dirty="0" smtClean="0"/>
              <a:t>: likelihood function becomes hard to define/compute (esp. with complicated models)</a:t>
            </a:r>
            <a:endParaRPr lang="en-US" dirty="0"/>
          </a:p>
        </p:txBody>
      </p:sp>
      <p:sp>
        <p:nvSpPr>
          <p:cNvPr id="10" name="TextBox 9"/>
          <p:cNvSpPr txBox="1"/>
          <p:nvPr/>
        </p:nvSpPr>
        <p:spPr>
          <a:xfrm>
            <a:off x="304800" y="5787851"/>
            <a:ext cx="8521700" cy="369332"/>
          </a:xfrm>
          <a:prstGeom prst="rect">
            <a:avLst/>
          </a:prstGeom>
          <a:noFill/>
        </p:spPr>
        <p:txBody>
          <a:bodyPr wrap="square" rtlCol="0">
            <a:spAutoFit/>
          </a:bodyPr>
          <a:lstStyle/>
          <a:p>
            <a:r>
              <a:rPr lang="en-US" dirty="0" smtClean="0"/>
              <a:t>3a.) is Not-Approximate Bayesian computation, 3.) is ABC</a:t>
            </a:r>
            <a:endParaRPr lang="en-US" dirty="0"/>
          </a:p>
        </p:txBody>
      </p:sp>
      <p:sp>
        <p:nvSpPr>
          <p:cNvPr id="11" name="TextBox 10"/>
          <p:cNvSpPr txBox="1"/>
          <p:nvPr/>
        </p:nvSpPr>
        <p:spPr>
          <a:xfrm>
            <a:off x="304800" y="6157183"/>
            <a:ext cx="8521700" cy="646331"/>
          </a:xfrm>
          <a:prstGeom prst="rect">
            <a:avLst/>
          </a:prstGeom>
          <a:noFill/>
        </p:spPr>
        <p:txBody>
          <a:bodyPr wrap="square" rtlCol="0">
            <a:spAutoFit/>
          </a:bodyPr>
          <a:lstStyle/>
          <a:p>
            <a:r>
              <a:rPr lang="en-US" dirty="0" smtClean="0"/>
              <a:t>With these N points from the distribution P(</a:t>
            </a:r>
            <a:r>
              <a:rPr lang="en-US" dirty="0" err="1" smtClean="0"/>
              <a:t>θ|D</a:t>
            </a:r>
            <a:r>
              <a:rPr lang="en-US" baseline="-25000" dirty="0" err="1" smtClean="0"/>
              <a:t>obs</a:t>
            </a:r>
            <a:r>
              <a:rPr lang="en-US" dirty="0" smtClean="0"/>
              <a:t>), we can compute summaries (mode, mean, credible intervals etc.)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124726418"/>
              </p:ext>
            </p:extLst>
          </p:nvPr>
        </p:nvGraphicFramePr>
        <p:xfrm>
          <a:off x="5412929" y="4238705"/>
          <a:ext cx="3731071" cy="1122623"/>
        </p:xfrm>
        <a:graphic>
          <a:graphicData uri="http://schemas.openxmlformats.org/presentationml/2006/ole">
            <mc:AlternateContent xmlns:mc="http://schemas.openxmlformats.org/markup-compatibility/2006">
              <mc:Choice xmlns:v="urn:schemas-microsoft-com:vml" Requires="v">
                <p:oleObj spid="_x0000_s2063" name="Equation" r:id="rId4" imgW="1435100" imgH="431800" progId="Equation.3">
                  <p:embed/>
                </p:oleObj>
              </mc:Choice>
              <mc:Fallback>
                <p:oleObj name="Equation" r:id="rId4" imgW="1435100" imgH="431800" progId="Equation.3">
                  <p:embed/>
                  <p:pic>
                    <p:nvPicPr>
                      <p:cNvPr id="0" name=""/>
                      <p:cNvPicPr/>
                      <p:nvPr/>
                    </p:nvPicPr>
                    <p:blipFill>
                      <a:blip r:embed="rId5"/>
                      <a:stretch>
                        <a:fillRect/>
                      </a:stretch>
                    </p:blipFill>
                    <p:spPr>
                      <a:xfrm>
                        <a:off x="5412929" y="4238705"/>
                        <a:ext cx="3731071" cy="1122623"/>
                      </a:xfrm>
                      <a:prstGeom prst="rect">
                        <a:avLst/>
                      </a:prstGeom>
                    </p:spPr>
                  </p:pic>
                </p:oleObj>
              </mc:Fallback>
            </mc:AlternateContent>
          </a:graphicData>
        </a:graphic>
      </p:graphicFrame>
      <p:sp>
        <p:nvSpPr>
          <p:cNvPr id="14" name="Title 1"/>
          <p:cNvSpPr>
            <a:spLocks noGrp="1"/>
          </p:cNvSpPr>
          <p:nvPr>
            <p:ph type="ctrTitle"/>
          </p:nvPr>
        </p:nvSpPr>
        <p:spPr>
          <a:xfrm>
            <a:off x="0" y="-147047"/>
            <a:ext cx="9144000" cy="857772"/>
          </a:xfrm>
        </p:spPr>
        <p:txBody>
          <a:bodyPr>
            <a:normAutofit/>
          </a:bodyPr>
          <a:lstStyle/>
          <a:p>
            <a:r>
              <a:rPr lang="en-US" sz="3600" dirty="0" smtClean="0"/>
              <a:t>ABC: “approximate” to circumvent difficulties</a:t>
            </a:r>
            <a:endParaRPr lang="en-US" sz="3600" dirty="0"/>
          </a:p>
        </p:txBody>
      </p:sp>
      <p:grpSp>
        <p:nvGrpSpPr>
          <p:cNvPr id="2" name="Group 1"/>
          <p:cNvGrpSpPr/>
          <p:nvPr/>
        </p:nvGrpSpPr>
        <p:grpSpPr>
          <a:xfrm>
            <a:off x="304800" y="3138648"/>
            <a:ext cx="8521700" cy="923330"/>
            <a:chOff x="304800" y="3138648"/>
            <a:chExt cx="8521700" cy="923330"/>
          </a:xfrm>
        </p:grpSpPr>
        <p:sp>
          <p:nvSpPr>
            <p:cNvPr id="9" name="TextBox 8"/>
            <p:cNvSpPr txBox="1"/>
            <p:nvPr/>
          </p:nvSpPr>
          <p:spPr>
            <a:xfrm>
              <a:off x="304800" y="3138648"/>
              <a:ext cx="8521700" cy="923330"/>
            </a:xfrm>
            <a:prstGeom prst="rect">
              <a:avLst/>
            </a:prstGeom>
            <a:noFill/>
          </p:spPr>
          <p:txBody>
            <a:bodyPr wrap="square" rtlCol="0">
              <a:spAutoFit/>
            </a:bodyPr>
            <a:lstStyle/>
            <a:p>
              <a:r>
                <a:rPr lang="en-US" b="1" dirty="0" smtClean="0"/>
                <a:t>Solution</a:t>
              </a:r>
              <a:r>
                <a:rPr lang="en-US" dirty="0" smtClean="0"/>
                <a:t>: Simulate data samples from your model given a </a:t>
              </a:r>
              <a:r>
                <a:rPr lang="en-US" dirty="0" smtClean="0"/>
                <a:t>parameter, calculate difference between simulated and observed, discrepancy       likelihood, reject if too great</a:t>
              </a:r>
              <a:endParaRPr lang="en-US" dirty="0" smtClean="0"/>
            </a:p>
            <a:p>
              <a:endParaRPr lang="en-US" dirty="0" smtClean="0"/>
            </a:p>
          </p:txBody>
        </p:sp>
        <p:graphicFrame>
          <p:nvGraphicFramePr>
            <p:cNvPr id="15" name="Object 14"/>
            <p:cNvGraphicFramePr>
              <a:graphicFrameLocks noChangeAspect="1"/>
            </p:cNvGraphicFramePr>
            <p:nvPr>
              <p:extLst>
                <p:ext uri="{D42A27DB-BD31-4B8C-83A1-F6EECF244321}">
                  <p14:modId xmlns:p14="http://schemas.microsoft.com/office/powerpoint/2010/main" val="2038552461"/>
                </p:ext>
              </p:extLst>
            </p:nvPr>
          </p:nvGraphicFramePr>
          <p:xfrm>
            <a:off x="4756151" y="3504172"/>
            <a:ext cx="271566" cy="246878"/>
          </p:xfrm>
          <a:graphic>
            <a:graphicData uri="http://schemas.openxmlformats.org/presentationml/2006/ole">
              <mc:AlternateContent xmlns:mc="http://schemas.openxmlformats.org/markup-compatibility/2006">
                <mc:Choice xmlns:v="urn:schemas-microsoft-com:vml" Requires="v">
                  <p:oleObj spid="_x0000_s2064" name="Equation" r:id="rId6" imgW="139700" imgH="127000" progId="Equation.3">
                    <p:embed/>
                  </p:oleObj>
                </mc:Choice>
                <mc:Fallback>
                  <p:oleObj name="Equation" r:id="rId6" imgW="139700" imgH="127000" progId="Equation.3">
                    <p:embed/>
                    <p:pic>
                      <p:nvPicPr>
                        <p:cNvPr id="0" name=""/>
                        <p:cNvPicPr/>
                        <p:nvPr/>
                      </p:nvPicPr>
                      <p:blipFill>
                        <a:blip r:embed="rId7"/>
                        <a:stretch>
                          <a:fillRect/>
                        </a:stretch>
                      </p:blipFill>
                      <p:spPr>
                        <a:xfrm>
                          <a:off x="4756151" y="3504172"/>
                          <a:ext cx="271566" cy="246878"/>
                        </a:xfrm>
                        <a:prstGeom prst="rect">
                          <a:avLst/>
                        </a:prstGeom>
                      </p:spPr>
                    </p:pic>
                  </p:oleObj>
                </mc:Fallback>
              </mc:AlternateContent>
            </a:graphicData>
          </a:graphic>
        </p:graphicFrame>
      </p:grpSp>
    </p:spTree>
    <p:extLst>
      <p:ext uri="{BB962C8B-B14F-4D97-AF65-F5344CB8AC3E}">
        <p14:creationId xmlns:p14="http://schemas.microsoft.com/office/powerpoint/2010/main" val="1017888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P spid="8"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78934"/>
            <a:ext cx="8521700" cy="646331"/>
          </a:xfrm>
          <a:prstGeom prst="rect">
            <a:avLst/>
          </a:prstGeom>
          <a:noFill/>
        </p:spPr>
        <p:txBody>
          <a:bodyPr wrap="square" rtlCol="0">
            <a:spAutoFit/>
          </a:bodyPr>
          <a:lstStyle/>
          <a:p>
            <a:r>
              <a:rPr lang="en-US" b="1" dirty="0" smtClean="0"/>
              <a:t>Problem 3</a:t>
            </a:r>
            <a:r>
              <a:rPr lang="en-US" dirty="0" smtClean="0"/>
              <a:t>: the previous example works if data are of low dimension</a:t>
            </a:r>
          </a:p>
          <a:p>
            <a:endParaRPr lang="en-US" dirty="0"/>
          </a:p>
        </p:txBody>
      </p:sp>
      <p:sp>
        <p:nvSpPr>
          <p:cNvPr id="13" name="TextBox 12"/>
          <p:cNvSpPr txBox="1"/>
          <p:nvPr/>
        </p:nvSpPr>
        <p:spPr>
          <a:xfrm>
            <a:off x="304800" y="1154499"/>
            <a:ext cx="8521700" cy="2308324"/>
          </a:xfrm>
          <a:prstGeom prst="rect">
            <a:avLst/>
          </a:prstGeom>
          <a:noFill/>
        </p:spPr>
        <p:txBody>
          <a:bodyPr wrap="square" rtlCol="0">
            <a:spAutoFit/>
          </a:bodyPr>
          <a:lstStyle/>
          <a:p>
            <a:r>
              <a:rPr lang="en-US" b="1" dirty="0" smtClean="0"/>
              <a:t>Solution</a:t>
            </a:r>
            <a:r>
              <a:rPr lang="en-US" dirty="0" smtClean="0"/>
              <a:t>: use summary statistics instead</a:t>
            </a:r>
          </a:p>
          <a:p>
            <a:r>
              <a:rPr lang="en-US" dirty="0" smtClean="0"/>
              <a:t>Algorithm:</a:t>
            </a:r>
          </a:p>
          <a:p>
            <a:r>
              <a:rPr lang="en-US" dirty="0" smtClean="0"/>
              <a:t>Repeat until N points accepted</a:t>
            </a:r>
          </a:p>
          <a:p>
            <a:r>
              <a:rPr lang="en-US" dirty="0" smtClean="0"/>
              <a:t>1.) Draw </a:t>
            </a:r>
            <a:r>
              <a:rPr lang="en-US" dirty="0" err="1" smtClean="0"/>
              <a:t>θ</a:t>
            </a:r>
            <a:r>
              <a:rPr lang="en-US" baseline="-25000" dirty="0" err="1" smtClean="0"/>
              <a:t>i</a:t>
            </a:r>
            <a:r>
              <a:rPr lang="en-US" baseline="-25000" dirty="0" smtClean="0"/>
              <a:t> </a:t>
            </a:r>
            <a:r>
              <a:rPr lang="en-US" dirty="0" smtClean="0"/>
              <a:t>~ P(</a:t>
            </a:r>
            <a:r>
              <a:rPr lang="en-US" dirty="0" err="1" smtClean="0"/>
              <a:t>θ</a:t>
            </a:r>
            <a:r>
              <a:rPr lang="en-US" dirty="0" smtClean="0"/>
              <a:t>)</a:t>
            </a:r>
          </a:p>
          <a:p>
            <a:r>
              <a:rPr lang="en-US" dirty="0" smtClean="0"/>
              <a:t>2.) Simulate </a:t>
            </a:r>
            <a:r>
              <a:rPr lang="en-US" i="1" dirty="0" smtClean="0"/>
              <a:t>d</a:t>
            </a:r>
            <a:r>
              <a:rPr lang="en-US" i="1" baseline="-25000" dirty="0" smtClean="0"/>
              <a:t>i </a:t>
            </a:r>
            <a:r>
              <a:rPr lang="en-US" dirty="0" smtClean="0"/>
              <a:t>~ P(</a:t>
            </a:r>
            <a:r>
              <a:rPr lang="en-US" dirty="0" err="1" smtClean="0"/>
              <a:t>d|θ</a:t>
            </a:r>
            <a:r>
              <a:rPr lang="en-US" baseline="-25000" dirty="0" err="1" smtClean="0"/>
              <a:t>i</a:t>
            </a:r>
            <a:r>
              <a:rPr lang="en-US" dirty="0" smtClean="0"/>
              <a:t>)</a:t>
            </a:r>
          </a:p>
          <a:p>
            <a:r>
              <a:rPr lang="en-US" dirty="0" smtClean="0"/>
              <a:t>3.)  Reject </a:t>
            </a:r>
            <a:r>
              <a:rPr lang="en-US" dirty="0" err="1" smtClean="0"/>
              <a:t>θ</a:t>
            </a:r>
            <a:r>
              <a:rPr lang="en-US" baseline="-25000" dirty="0" err="1" smtClean="0"/>
              <a:t>i</a:t>
            </a:r>
            <a:r>
              <a:rPr lang="en-US" baseline="-25000" dirty="0" smtClean="0"/>
              <a:t> </a:t>
            </a:r>
            <a:r>
              <a:rPr lang="en-US" dirty="0" smtClean="0"/>
              <a:t>if </a:t>
            </a:r>
            <a:r>
              <a:rPr lang="en-US" i="1" dirty="0" smtClean="0"/>
              <a:t>f</a:t>
            </a:r>
            <a:r>
              <a:rPr lang="en-US" dirty="0" smtClean="0"/>
              <a:t>( S(</a:t>
            </a:r>
            <a:r>
              <a:rPr lang="en-US" i="1" dirty="0" smtClean="0"/>
              <a:t>d</a:t>
            </a:r>
            <a:r>
              <a:rPr lang="en-US" i="1" baseline="-25000" dirty="0" smtClean="0"/>
              <a:t>i</a:t>
            </a:r>
            <a:r>
              <a:rPr lang="en-US" dirty="0" smtClean="0"/>
              <a:t>), S(</a:t>
            </a:r>
            <a:r>
              <a:rPr lang="en-US" dirty="0" err="1" smtClean="0"/>
              <a:t>D</a:t>
            </a:r>
            <a:r>
              <a:rPr lang="en-US" baseline="-25000" dirty="0" err="1" smtClean="0"/>
              <a:t>obs</a:t>
            </a:r>
            <a:r>
              <a:rPr lang="en-US" dirty="0" smtClean="0"/>
              <a:t>) ) &gt; </a:t>
            </a:r>
            <a:r>
              <a:rPr lang="en-US" dirty="0" err="1" smtClean="0"/>
              <a:t>ε</a:t>
            </a:r>
            <a:r>
              <a:rPr lang="en-US" dirty="0" smtClean="0"/>
              <a:t>	</a:t>
            </a:r>
          </a:p>
          <a:p>
            <a:endParaRPr lang="en-US" dirty="0" smtClean="0"/>
          </a:p>
          <a:p>
            <a:endParaRPr lang="en-US" dirty="0"/>
          </a:p>
        </p:txBody>
      </p:sp>
      <p:sp>
        <p:nvSpPr>
          <p:cNvPr id="14" name="TextBox 13"/>
          <p:cNvSpPr txBox="1"/>
          <p:nvPr/>
        </p:nvSpPr>
        <p:spPr>
          <a:xfrm>
            <a:off x="304800" y="4387334"/>
            <a:ext cx="8521700" cy="2031325"/>
          </a:xfrm>
          <a:prstGeom prst="rect">
            <a:avLst/>
          </a:prstGeom>
          <a:noFill/>
        </p:spPr>
        <p:txBody>
          <a:bodyPr wrap="square" rtlCol="0">
            <a:spAutoFit/>
          </a:bodyPr>
          <a:lstStyle/>
          <a:p>
            <a:r>
              <a:rPr lang="en-US" dirty="0" smtClean="0"/>
              <a:t>Although information is lost when summarizing data (mapping high-dimensional data to fewer dimensions), with enough of these low dimensional summaries we may capture much of the original information </a:t>
            </a:r>
          </a:p>
          <a:p>
            <a:pPr marL="742950" lvl="1" indent="-285750">
              <a:buFont typeface="Arial"/>
              <a:buChar char="•"/>
            </a:pPr>
            <a:r>
              <a:rPr lang="en-US" b="1" dirty="0" smtClean="0"/>
              <a:t>Sufficient statistic</a:t>
            </a:r>
            <a:r>
              <a:rPr lang="en-US" dirty="0" smtClean="0"/>
              <a:t> – captures all the information for parameter of interest, original sample provides no additional information (</a:t>
            </a:r>
            <a:r>
              <a:rPr lang="en-US" dirty="0" smtClean="0"/>
              <a:t>examples: </a:t>
            </a:r>
            <a:r>
              <a:rPr lang="en-US" dirty="0" smtClean="0"/>
              <a:t>sample mean sufficient for mean (μ) of a normal </a:t>
            </a:r>
            <a:r>
              <a:rPr lang="en-US" dirty="0" smtClean="0"/>
              <a:t>distribution, number of variable positions sufficient for population mutation rate)</a:t>
            </a:r>
            <a:endParaRPr lang="en-US" dirty="0"/>
          </a:p>
        </p:txBody>
      </p:sp>
      <p:sp>
        <p:nvSpPr>
          <p:cNvPr id="5" name="Title 1"/>
          <p:cNvSpPr>
            <a:spLocks noGrp="1"/>
          </p:cNvSpPr>
          <p:nvPr>
            <p:ph type="ctrTitle"/>
          </p:nvPr>
        </p:nvSpPr>
        <p:spPr>
          <a:xfrm>
            <a:off x="0" y="-147047"/>
            <a:ext cx="9144000" cy="857772"/>
          </a:xfrm>
        </p:spPr>
        <p:txBody>
          <a:bodyPr>
            <a:normAutofit/>
          </a:bodyPr>
          <a:lstStyle/>
          <a:p>
            <a:r>
              <a:rPr lang="en-US" sz="3600" dirty="0" smtClean="0"/>
              <a:t>ABC: “approximate” to circumvent difficulties</a:t>
            </a:r>
            <a:endParaRPr lang="en-US" sz="3600" dirty="0"/>
          </a:p>
        </p:txBody>
      </p:sp>
      <p:sp>
        <p:nvSpPr>
          <p:cNvPr id="7" name="TextBox 6"/>
          <p:cNvSpPr txBox="1"/>
          <p:nvPr/>
        </p:nvSpPr>
        <p:spPr>
          <a:xfrm>
            <a:off x="304800" y="3367057"/>
            <a:ext cx="8521700" cy="369332"/>
          </a:xfrm>
          <a:prstGeom prst="rect">
            <a:avLst/>
          </a:prstGeom>
          <a:noFill/>
        </p:spPr>
        <p:txBody>
          <a:bodyPr wrap="square" rtlCol="0">
            <a:spAutoFit/>
          </a:bodyPr>
          <a:lstStyle/>
          <a:p>
            <a:r>
              <a:rPr lang="en-US" dirty="0" smtClean="0"/>
              <a:t>But choose your summaries wisely!!!</a:t>
            </a:r>
            <a:endParaRPr lang="en-US" dirty="0"/>
          </a:p>
        </p:txBody>
      </p:sp>
    </p:spTree>
    <p:extLst>
      <p:ext uri="{BB962C8B-B14F-4D97-AF65-F5344CB8AC3E}">
        <p14:creationId xmlns:p14="http://schemas.microsoft.com/office/powerpoint/2010/main" val="2636487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20" y="1160196"/>
            <a:ext cx="8932779" cy="3970318"/>
          </a:xfrm>
          <a:prstGeom prst="rect">
            <a:avLst/>
          </a:prstGeom>
          <a:noFill/>
        </p:spPr>
        <p:txBody>
          <a:bodyPr wrap="square" rtlCol="0">
            <a:spAutoFit/>
          </a:bodyPr>
          <a:lstStyle/>
          <a:p>
            <a:r>
              <a:rPr lang="en-US" b="1" dirty="0" smtClean="0"/>
              <a:t>Problem </a:t>
            </a:r>
            <a:r>
              <a:rPr lang="en-US" b="1" dirty="0" smtClean="0"/>
              <a:t>4</a:t>
            </a:r>
            <a:r>
              <a:rPr lang="en-US" dirty="0" smtClean="0"/>
              <a:t>:  lots of simulations get rejected during step</a:t>
            </a:r>
          </a:p>
          <a:p>
            <a:r>
              <a:rPr lang="en-US" b="1" dirty="0"/>
              <a:t>	</a:t>
            </a:r>
            <a:r>
              <a:rPr lang="en-US" b="1" dirty="0" smtClean="0"/>
              <a:t>			</a:t>
            </a:r>
            <a:r>
              <a:rPr lang="en-US" b="1" dirty="0" smtClean="0"/>
              <a:t>3.) Reject </a:t>
            </a:r>
            <a:r>
              <a:rPr lang="en-US" b="1" dirty="0" err="1" smtClean="0"/>
              <a:t>θ</a:t>
            </a:r>
            <a:r>
              <a:rPr lang="en-US" b="1" baseline="-25000" dirty="0" err="1" smtClean="0"/>
              <a:t>i</a:t>
            </a:r>
            <a:r>
              <a:rPr lang="en-US" b="1" baseline="-25000" dirty="0" smtClean="0"/>
              <a:t> </a:t>
            </a:r>
            <a:r>
              <a:rPr lang="en-US" b="1" dirty="0" smtClean="0"/>
              <a:t>if </a:t>
            </a:r>
            <a:r>
              <a:rPr lang="en-US" b="1" i="1" dirty="0" smtClean="0"/>
              <a:t>f</a:t>
            </a:r>
            <a:r>
              <a:rPr lang="en-US" b="1" dirty="0" smtClean="0"/>
              <a:t>( S(</a:t>
            </a:r>
            <a:r>
              <a:rPr lang="en-US" b="1" i="1" dirty="0" smtClean="0"/>
              <a:t>d</a:t>
            </a:r>
            <a:r>
              <a:rPr lang="en-US" b="1" i="1" baseline="-25000" dirty="0" smtClean="0"/>
              <a:t>i</a:t>
            </a:r>
            <a:r>
              <a:rPr lang="en-US" b="1" dirty="0" smtClean="0"/>
              <a:t>), S(</a:t>
            </a:r>
            <a:r>
              <a:rPr lang="en-US" b="1" dirty="0" err="1" smtClean="0"/>
              <a:t>D</a:t>
            </a:r>
            <a:r>
              <a:rPr lang="en-US" b="1" baseline="-25000" dirty="0" err="1" smtClean="0"/>
              <a:t>obs</a:t>
            </a:r>
            <a:r>
              <a:rPr lang="en-US" b="1" dirty="0" smtClean="0"/>
              <a:t>) ) &gt; </a:t>
            </a:r>
            <a:r>
              <a:rPr lang="en-US" b="1" dirty="0" err="1" smtClean="0"/>
              <a:t>ε</a:t>
            </a:r>
            <a:r>
              <a:rPr lang="en-US" b="1" dirty="0" smtClean="0"/>
              <a:t>	</a:t>
            </a:r>
          </a:p>
          <a:p>
            <a:pPr marL="1200150" lvl="2" indent="-285750">
              <a:buFont typeface="Arial"/>
              <a:buChar char="•"/>
            </a:pPr>
            <a:r>
              <a:rPr lang="en-US" dirty="0" smtClean="0"/>
              <a:t>especially for small </a:t>
            </a:r>
            <a:r>
              <a:rPr lang="en-US" dirty="0" err="1" smtClean="0"/>
              <a:t>ε</a:t>
            </a:r>
            <a:r>
              <a:rPr lang="en-US" dirty="0" smtClean="0"/>
              <a:t> </a:t>
            </a:r>
          </a:p>
          <a:p>
            <a:pPr marL="1657350" lvl="3" indent="-285750">
              <a:buFont typeface="Arial"/>
              <a:buChar char="•"/>
            </a:pPr>
            <a:r>
              <a:rPr lang="en-US" dirty="0" smtClean="0"/>
              <a:t>Inference less accurate for large </a:t>
            </a:r>
            <a:r>
              <a:rPr lang="en-US" dirty="0" err="1" smtClean="0"/>
              <a:t>ε</a:t>
            </a:r>
            <a:endParaRPr lang="en-US" dirty="0" smtClean="0"/>
          </a:p>
          <a:p>
            <a:pPr marL="1200150" lvl="2" indent="-285750">
              <a:buFont typeface="Arial"/>
              <a:buChar char="•"/>
            </a:pPr>
            <a:r>
              <a:rPr lang="en-US" dirty="0" smtClean="0"/>
              <a:t>large parameter spaces </a:t>
            </a:r>
          </a:p>
          <a:p>
            <a:pPr marL="1657350" lvl="3" indent="-285750">
              <a:buFont typeface="Arial"/>
              <a:buChar char="•"/>
            </a:pPr>
            <a:r>
              <a:rPr lang="en-US" dirty="0" smtClean="0"/>
              <a:t>Most of which produces simulated data that looks nothing like observed</a:t>
            </a:r>
            <a:endParaRPr lang="en-US" dirty="0" smtClean="0"/>
          </a:p>
          <a:p>
            <a:pPr marL="1200150" lvl="2" indent="-285750">
              <a:buFont typeface="Arial"/>
              <a:buChar char="•"/>
            </a:pPr>
            <a:r>
              <a:rPr lang="en-US" dirty="0" smtClean="0"/>
              <a:t>use of many summaries</a:t>
            </a:r>
            <a:r>
              <a:rPr lang="en-US" dirty="0" smtClean="0"/>
              <a:t> </a:t>
            </a:r>
          </a:p>
          <a:p>
            <a:pPr marL="1657350" lvl="3" indent="-285750">
              <a:buFont typeface="Arial"/>
              <a:buChar char="•"/>
            </a:pPr>
            <a:r>
              <a:rPr lang="en-US" dirty="0" smtClean="0"/>
              <a:t>i.e. if </a:t>
            </a:r>
            <a:r>
              <a:rPr lang="en-US" dirty="0" err="1" smtClean="0"/>
              <a:t>ε</a:t>
            </a:r>
            <a:r>
              <a:rPr lang="en-US" dirty="0" smtClean="0"/>
              <a:t> = 0.1, </a:t>
            </a:r>
            <a:r>
              <a:rPr lang="en-US" dirty="0" err="1" smtClean="0"/>
              <a:t>Prob</a:t>
            </a:r>
            <a:r>
              <a:rPr lang="en-US" dirty="0" smtClean="0"/>
              <a:t>(10 summaries pass threshold) &lt;&lt; </a:t>
            </a:r>
            <a:r>
              <a:rPr lang="en-US" dirty="0" err="1" smtClean="0"/>
              <a:t>Prob</a:t>
            </a:r>
            <a:r>
              <a:rPr lang="en-US" dirty="0" smtClean="0"/>
              <a:t>(1 summary passes threshold)</a:t>
            </a:r>
          </a:p>
          <a:p>
            <a:pPr marL="1657350" lvl="3" indent="-285750">
              <a:buFont typeface="Arial"/>
              <a:buChar char="•"/>
            </a:pPr>
            <a:r>
              <a:rPr lang="en-US" dirty="0" smtClean="0"/>
              <a:t>Intuition: for 2 datasets (simulated/observed), the more dimensions you compare between them the more differences you’ll potentially find</a:t>
            </a:r>
          </a:p>
          <a:p>
            <a:pPr marL="1657350" lvl="3" indent="-285750">
              <a:buFont typeface="Arial"/>
              <a:buChar char="•"/>
            </a:pPr>
            <a:endParaRPr lang="en-US" dirty="0"/>
          </a:p>
          <a:p>
            <a:r>
              <a:rPr lang="en-US" dirty="0" smtClean="0"/>
              <a:t> </a:t>
            </a:r>
            <a:endParaRPr lang="en-US" dirty="0" smtClean="0"/>
          </a:p>
          <a:p>
            <a:endParaRPr lang="en-US" dirty="0"/>
          </a:p>
        </p:txBody>
      </p:sp>
      <p:sp>
        <p:nvSpPr>
          <p:cNvPr id="2" name="TextBox 1"/>
          <p:cNvSpPr txBox="1"/>
          <p:nvPr/>
        </p:nvSpPr>
        <p:spPr>
          <a:xfrm>
            <a:off x="211221" y="765542"/>
            <a:ext cx="6045245" cy="646331"/>
          </a:xfrm>
          <a:prstGeom prst="rect">
            <a:avLst/>
          </a:prstGeom>
          <a:noFill/>
        </p:spPr>
        <p:txBody>
          <a:bodyPr wrap="none" rtlCol="0">
            <a:spAutoFit/>
          </a:bodyPr>
          <a:lstStyle/>
          <a:p>
            <a:pPr marL="0" lvl="2"/>
            <a:r>
              <a:rPr lang="en-US" dirty="0" smtClean="0"/>
              <a:t>If simulating data is very quick, this next problem doesn’t apply</a:t>
            </a:r>
          </a:p>
          <a:p>
            <a:endParaRPr lang="en-US" dirty="0"/>
          </a:p>
        </p:txBody>
      </p:sp>
      <p:sp>
        <p:nvSpPr>
          <p:cNvPr id="7" name="TextBox 6"/>
          <p:cNvSpPr txBox="1"/>
          <p:nvPr/>
        </p:nvSpPr>
        <p:spPr>
          <a:xfrm>
            <a:off x="211221" y="4593623"/>
            <a:ext cx="8208835" cy="646331"/>
          </a:xfrm>
          <a:prstGeom prst="rect">
            <a:avLst/>
          </a:prstGeom>
          <a:noFill/>
        </p:spPr>
        <p:txBody>
          <a:bodyPr wrap="none" rtlCol="0">
            <a:spAutoFit/>
          </a:bodyPr>
          <a:lstStyle/>
          <a:p>
            <a:pPr marL="0" lvl="2"/>
            <a:r>
              <a:rPr lang="en-US" dirty="0" smtClean="0"/>
              <a:t>This is especially problematic if step </a:t>
            </a:r>
            <a:r>
              <a:rPr lang="en-US" b="1" dirty="0" smtClean="0"/>
              <a:t>2.) Simulate </a:t>
            </a:r>
            <a:r>
              <a:rPr lang="en-US" b="1" i="1" dirty="0" smtClean="0"/>
              <a:t>d</a:t>
            </a:r>
            <a:r>
              <a:rPr lang="en-US" b="1" i="1" baseline="-25000" dirty="0" smtClean="0"/>
              <a:t>i </a:t>
            </a:r>
            <a:r>
              <a:rPr lang="en-US" b="1" dirty="0" smtClean="0"/>
              <a:t>~ P(</a:t>
            </a:r>
            <a:r>
              <a:rPr lang="en-US" b="1" dirty="0" err="1" smtClean="0"/>
              <a:t>d|θ</a:t>
            </a:r>
            <a:r>
              <a:rPr lang="en-US" b="1" baseline="-25000" dirty="0" err="1" smtClean="0"/>
              <a:t>i</a:t>
            </a:r>
            <a:r>
              <a:rPr lang="en-US" b="1" dirty="0" smtClean="0"/>
              <a:t>) </a:t>
            </a:r>
            <a:r>
              <a:rPr lang="en-US" dirty="0" smtClean="0"/>
              <a:t>is computationally costly!</a:t>
            </a:r>
          </a:p>
          <a:p>
            <a:endParaRPr lang="en-US" dirty="0"/>
          </a:p>
        </p:txBody>
      </p:sp>
      <p:sp>
        <p:nvSpPr>
          <p:cNvPr id="8" name="Title 1"/>
          <p:cNvSpPr>
            <a:spLocks noGrp="1"/>
          </p:cNvSpPr>
          <p:nvPr>
            <p:ph type="ctrTitle"/>
          </p:nvPr>
        </p:nvSpPr>
        <p:spPr>
          <a:xfrm>
            <a:off x="0" y="-147047"/>
            <a:ext cx="9144000" cy="857772"/>
          </a:xfrm>
        </p:spPr>
        <p:txBody>
          <a:bodyPr>
            <a:normAutofit/>
          </a:bodyPr>
          <a:lstStyle/>
          <a:p>
            <a:r>
              <a:rPr lang="en-US" sz="3600" dirty="0" smtClean="0"/>
              <a:t>ABC: “approximate” to circumvent difficulties</a:t>
            </a:r>
            <a:endParaRPr lang="en-US" sz="3600" dirty="0"/>
          </a:p>
        </p:txBody>
      </p:sp>
      <p:sp>
        <p:nvSpPr>
          <p:cNvPr id="9" name="TextBox 8"/>
          <p:cNvSpPr txBox="1"/>
          <p:nvPr/>
        </p:nvSpPr>
        <p:spPr>
          <a:xfrm>
            <a:off x="211221" y="5250363"/>
            <a:ext cx="8521700" cy="646331"/>
          </a:xfrm>
          <a:prstGeom prst="rect">
            <a:avLst/>
          </a:prstGeom>
          <a:noFill/>
        </p:spPr>
        <p:txBody>
          <a:bodyPr wrap="square" rtlCol="0">
            <a:spAutoFit/>
          </a:bodyPr>
          <a:lstStyle/>
          <a:p>
            <a:r>
              <a:rPr lang="en-US" b="1" dirty="0" smtClean="0"/>
              <a:t>Solution</a:t>
            </a:r>
            <a:r>
              <a:rPr lang="en-US" dirty="0" smtClean="0"/>
              <a:t>: </a:t>
            </a:r>
            <a:r>
              <a:rPr lang="en-US" dirty="0" smtClean="0"/>
              <a:t>Don’t know but will find out, pretty sure they involve MCMC, IS, SMC</a:t>
            </a:r>
            <a:endParaRPr lang="en-US" dirty="0" smtClean="0"/>
          </a:p>
          <a:p>
            <a:endParaRPr lang="en-US" dirty="0" smtClean="0"/>
          </a:p>
        </p:txBody>
      </p:sp>
      <p:sp>
        <p:nvSpPr>
          <p:cNvPr id="10" name="TextBox 9"/>
          <p:cNvSpPr txBox="1"/>
          <p:nvPr/>
        </p:nvSpPr>
        <p:spPr>
          <a:xfrm>
            <a:off x="211221" y="5737534"/>
            <a:ext cx="8521700" cy="646331"/>
          </a:xfrm>
          <a:prstGeom prst="rect">
            <a:avLst/>
          </a:prstGeom>
          <a:noFill/>
        </p:spPr>
        <p:txBody>
          <a:bodyPr wrap="square" rtlCol="0">
            <a:spAutoFit/>
          </a:bodyPr>
          <a:lstStyle/>
          <a:p>
            <a:r>
              <a:rPr lang="en-US" b="1" dirty="0" err="1" smtClean="0"/>
              <a:t>Gutmann</a:t>
            </a:r>
            <a:r>
              <a:rPr lang="en-US" b="1" dirty="0" smtClean="0"/>
              <a:t> and </a:t>
            </a:r>
            <a:r>
              <a:rPr lang="en-US" b="1" dirty="0" err="1" smtClean="0"/>
              <a:t>Corander</a:t>
            </a:r>
            <a:r>
              <a:rPr lang="en-US" b="1" dirty="0" smtClean="0"/>
              <a:t> 2015 propose Bayesian optimization </a:t>
            </a:r>
            <a:endParaRPr lang="en-US" dirty="0" smtClean="0"/>
          </a:p>
          <a:p>
            <a:endParaRPr lang="en-US" dirty="0" smtClean="0"/>
          </a:p>
        </p:txBody>
      </p:sp>
    </p:spTree>
    <p:extLst>
      <p:ext uri="{BB962C8B-B14F-4D97-AF65-F5344CB8AC3E}">
        <p14:creationId xmlns:p14="http://schemas.microsoft.com/office/powerpoint/2010/main" val="911127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5-17 at 1.46.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426" y="1333587"/>
            <a:ext cx="5520150" cy="5511026"/>
          </a:xfrm>
          <a:prstGeom prst="rect">
            <a:avLst/>
          </a:prstGeom>
        </p:spPr>
      </p:pic>
      <p:sp>
        <p:nvSpPr>
          <p:cNvPr id="14" name="Title 1"/>
          <p:cNvSpPr>
            <a:spLocks noGrp="1"/>
          </p:cNvSpPr>
          <p:nvPr>
            <p:ph type="ctrTitle"/>
          </p:nvPr>
        </p:nvSpPr>
        <p:spPr>
          <a:xfrm>
            <a:off x="0" y="1"/>
            <a:ext cx="9144000" cy="857772"/>
          </a:xfrm>
        </p:spPr>
        <p:txBody>
          <a:bodyPr>
            <a:noAutofit/>
          </a:bodyPr>
          <a:lstStyle/>
          <a:p>
            <a:r>
              <a:rPr lang="en-US" sz="3200" dirty="0" smtClean="0"/>
              <a:t>Bayesian optimization: good for finding </a:t>
            </a:r>
            <a:r>
              <a:rPr lang="en-US" sz="3200" dirty="0" err="1" smtClean="0"/>
              <a:t>extrema</a:t>
            </a:r>
            <a:r>
              <a:rPr lang="en-US" sz="3200" dirty="0" smtClean="0"/>
              <a:t> of objective functions that are expensive to evaluate</a:t>
            </a:r>
            <a:endParaRPr lang="en-US" sz="3200" dirty="0"/>
          </a:p>
        </p:txBody>
      </p:sp>
      <p:sp>
        <p:nvSpPr>
          <p:cNvPr id="16" name="TextBox 15"/>
          <p:cNvSpPr txBox="1"/>
          <p:nvPr/>
        </p:nvSpPr>
        <p:spPr>
          <a:xfrm>
            <a:off x="125655" y="1095449"/>
            <a:ext cx="3483815" cy="646331"/>
          </a:xfrm>
          <a:prstGeom prst="rect">
            <a:avLst/>
          </a:prstGeom>
          <a:noFill/>
        </p:spPr>
        <p:txBody>
          <a:bodyPr wrap="square" rtlCol="0">
            <a:spAutoFit/>
          </a:bodyPr>
          <a:lstStyle/>
          <a:p>
            <a:r>
              <a:rPr lang="en-US" dirty="0" smtClean="0"/>
              <a:t>Obj. </a:t>
            </a:r>
            <a:r>
              <a:rPr lang="en-US" dirty="0" err="1" smtClean="0"/>
              <a:t>func</a:t>
            </a:r>
            <a:r>
              <a:rPr lang="en-US" dirty="0" smtClean="0"/>
              <a:t>. example: similarity b/t simulated and observed datasets</a:t>
            </a:r>
            <a:endParaRPr lang="en-US" dirty="0"/>
          </a:p>
        </p:txBody>
      </p:sp>
      <p:grpSp>
        <p:nvGrpSpPr>
          <p:cNvPr id="25" name="Group 24"/>
          <p:cNvGrpSpPr/>
          <p:nvPr/>
        </p:nvGrpSpPr>
        <p:grpSpPr>
          <a:xfrm>
            <a:off x="1043743" y="1828051"/>
            <a:ext cx="2859835" cy="382700"/>
            <a:chOff x="1043743" y="1828051"/>
            <a:chExt cx="2859835" cy="382700"/>
          </a:xfrm>
        </p:grpSpPr>
        <p:sp>
          <p:nvSpPr>
            <p:cNvPr id="11" name="TextBox 10"/>
            <p:cNvSpPr txBox="1"/>
            <p:nvPr/>
          </p:nvSpPr>
          <p:spPr>
            <a:xfrm>
              <a:off x="1043743" y="1828051"/>
              <a:ext cx="2378571" cy="369332"/>
            </a:xfrm>
            <a:prstGeom prst="rect">
              <a:avLst/>
            </a:prstGeom>
            <a:noFill/>
          </p:spPr>
          <p:txBody>
            <a:bodyPr wrap="square" rtlCol="0">
              <a:spAutoFit/>
            </a:bodyPr>
            <a:lstStyle/>
            <a:p>
              <a:r>
                <a:rPr lang="en-US" dirty="0" smtClean="0"/>
                <a:t>True objective function</a:t>
              </a:r>
              <a:endParaRPr lang="en-US" dirty="0"/>
            </a:p>
          </p:txBody>
        </p:sp>
        <p:cxnSp>
          <p:nvCxnSpPr>
            <p:cNvPr id="12" name="Straight Arrow Connector 11"/>
            <p:cNvCxnSpPr/>
            <p:nvPr/>
          </p:nvCxnSpPr>
          <p:spPr>
            <a:xfrm>
              <a:off x="3328737" y="2033390"/>
              <a:ext cx="57484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070479" y="1841419"/>
              <a:ext cx="2258258"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62523" y="2237156"/>
            <a:ext cx="3007895" cy="842209"/>
            <a:chOff x="962523" y="2237156"/>
            <a:chExt cx="3007895" cy="842209"/>
          </a:xfrm>
        </p:grpSpPr>
        <p:sp>
          <p:nvSpPr>
            <p:cNvPr id="3" name="TextBox 2"/>
            <p:cNvSpPr txBox="1"/>
            <p:nvPr/>
          </p:nvSpPr>
          <p:spPr>
            <a:xfrm>
              <a:off x="962523" y="2433034"/>
              <a:ext cx="2646947" cy="646331"/>
            </a:xfrm>
            <a:prstGeom prst="rect">
              <a:avLst/>
            </a:prstGeom>
            <a:noFill/>
          </p:spPr>
          <p:txBody>
            <a:bodyPr wrap="square" rtlCol="0">
              <a:spAutoFit/>
            </a:bodyPr>
            <a:lstStyle/>
            <a:p>
              <a:r>
                <a:rPr lang="en-US" dirty="0" smtClean="0"/>
                <a:t>Gaussian Process approx. of objective function</a:t>
              </a:r>
              <a:endParaRPr lang="en-US" dirty="0"/>
            </a:p>
          </p:txBody>
        </p:sp>
        <p:cxnSp>
          <p:nvCxnSpPr>
            <p:cNvPr id="5" name="Straight Arrow Connector 4"/>
            <p:cNvCxnSpPr/>
            <p:nvPr/>
          </p:nvCxnSpPr>
          <p:spPr>
            <a:xfrm flipV="1">
              <a:off x="3449050" y="2237156"/>
              <a:ext cx="521368" cy="4655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017006" y="2451221"/>
              <a:ext cx="2432043" cy="57467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341339" y="3039261"/>
            <a:ext cx="2562239" cy="650238"/>
            <a:chOff x="1341339" y="3039261"/>
            <a:chExt cx="2562239" cy="650238"/>
          </a:xfrm>
        </p:grpSpPr>
        <p:cxnSp>
          <p:nvCxnSpPr>
            <p:cNvPr id="20" name="Straight Arrow Connector 19"/>
            <p:cNvCxnSpPr/>
            <p:nvPr/>
          </p:nvCxnSpPr>
          <p:spPr>
            <a:xfrm flipV="1">
              <a:off x="3382210" y="3039261"/>
              <a:ext cx="521368" cy="4655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341339" y="3320167"/>
              <a:ext cx="204087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341339" y="3320167"/>
              <a:ext cx="2378571" cy="369332"/>
            </a:xfrm>
            <a:prstGeom prst="rect">
              <a:avLst/>
            </a:prstGeom>
            <a:noFill/>
          </p:spPr>
          <p:txBody>
            <a:bodyPr wrap="square" rtlCol="0">
              <a:spAutoFit/>
            </a:bodyPr>
            <a:lstStyle/>
            <a:p>
              <a:r>
                <a:rPr lang="en-US" dirty="0" smtClean="0"/>
                <a:t>Acquisition function</a:t>
              </a:r>
              <a:endParaRPr lang="en-US" dirty="0"/>
            </a:p>
          </p:txBody>
        </p:sp>
      </p:grpSp>
      <p:sp>
        <p:nvSpPr>
          <p:cNvPr id="23" name="TextBox 22"/>
          <p:cNvSpPr txBox="1"/>
          <p:nvPr/>
        </p:nvSpPr>
        <p:spPr>
          <a:xfrm>
            <a:off x="0" y="3732840"/>
            <a:ext cx="3128206" cy="1569660"/>
          </a:xfrm>
          <a:prstGeom prst="rect">
            <a:avLst/>
          </a:prstGeom>
          <a:noFill/>
        </p:spPr>
        <p:txBody>
          <a:bodyPr wrap="square" rtlCol="0">
            <a:spAutoFit/>
          </a:bodyPr>
          <a:lstStyle/>
          <a:p>
            <a:pPr marL="285750" indent="-285750">
              <a:buFont typeface="Arial"/>
              <a:buChar char="•"/>
            </a:pPr>
            <a:r>
              <a:rPr lang="en-US" sz="1600" dirty="0" smtClean="0"/>
              <a:t>The acquisition is high where the GP predicts a high objective (exploitation) and where the prediction uncertainty is high (exploration)—areas with both attributes are sampled first</a:t>
            </a:r>
            <a:endParaRPr lang="en-US" sz="1600" dirty="0"/>
          </a:p>
        </p:txBody>
      </p:sp>
      <p:sp>
        <p:nvSpPr>
          <p:cNvPr id="24" name="TextBox 23"/>
          <p:cNvSpPr txBox="1"/>
          <p:nvPr/>
        </p:nvSpPr>
        <p:spPr>
          <a:xfrm>
            <a:off x="0" y="5289267"/>
            <a:ext cx="3128206" cy="1569660"/>
          </a:xfrm>
          <a:prstGeom prst="rect">
            <a:avLst/>
          </a:prstGeom>
          <a:noFill/>
        </p:spPr>
        <p:txBody>
          <a:bodyPr wrap="square" rtlCol="0">
            <a:spAutoFit/>
          </a:bodyPr>
          <a:lstStyle/>
          <a:p>
            <a:pPr marL="285750" indent="-285750">
              <a:buFont typeface="Arial"/>
              <a:buChar char="•"/>
              <a:defRPr/>
            </a:pPr>
            <a:r>
              <a:rPr lang="en-US" sz="1600" dirty="0"/>
              <a:t>Note that the area on the far left remains </a:t>
            </a:r>
            <a:r>
              <a:rPr lang="en-US" sz="1600" dirty="0" err="1"/>
              <a:t>unsampled</a:t>
            </a:r>
            <a:r>
              <a:rPr lang="en-US" sz="1600" dirty="0"/>
              <a:t>, as while it has high uncertainty, it is (correctly) predicted to offer little improvement over the highest observation.</a:t>
            </a:r>
          </a:p>
        </p:txBody>
      </p:sp>
    </p:spTree>
    <p:extLst>
      <p:ext uri="{BB962C8B-B14F-4D97-AF65-F5344CB8AC3E}">
        <p14:creationId xmlns:p14="http://schemas.microsoft.com/office/powerpoint/2010/main" val="2953993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5-17 at 1.46.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426" y="1333587"/>
            <a:ext cx="5520150" cy="5511026"/>
          </a:xfrm>
          <a:prstGeom prst="rect">
            <a:avLst/>
          </a:prstGeom>
        </p:spPr>
      </p:pic>
      <p:sp>
        <p:nvSpPr>
          <p:cNvPr id="14" name="Title 1"/>
          <p:cNvSpPr>
            <a:spLocks noGrp="1"/>
          </p:cNvSpPr>
          <p:nvPr>
            <p:ph type="ctrTitle"/>
          </p:nvPr>
        </p:nvSpPr>
        <p:spPr>
          <a:xfrm>
            <a:off x="0" y="1"/>
            <a:ext cx="9144000" cy="857772"/>
          </a:xfrm>
        </p:spPr>
        <p:txBody>
          <a:bodyPr>
            <a:noAutofit/>
          </a:bodyPr>
          <a:lstStyle/>
          <a:p>
            <a:r>
              <a:rPr lang="en-US" sz="3200" dirty="0" smtClean="0"/>
              <a:t>Bayesian optimization: good for finding </a:t>
            </a:r>
            <a:r>
              <a:rPr lang="en-US" sz="3200" dirty="0" err="1" smtClean="0"/>
              <a:t>extrema</a:t>
            </a:r>
            <a:r>
              <a:rPr lang="en-US" sz="3200" dirty="0" smtClean="0"/>
              <a:t> of objective functions that are expensive to evaluate</a:t>
            </a:r>
            <a:endParaRPr lang="en-US" sz="3200" dirty="0"/>
          </a:p>
        </p:txBody>
      </p:sp>
      <p:sp>
        <p:nvSpPr>
          <p:cNvPr id="16" name="TextBox 15"/>
          <p:cNvSpPr txBox="1"/>
          <p:nvPr/>
        </p:nvSpPr>
        <p:spPr>
          <a:xfrm>
            <a:off x="125655" y="1095449"/>
            <a:ext cx="3483815" cy="646331"/>
          </a:xfrm>
          <a:prstGeom prst="rect">
            <a:avLst/>
          </a:prstGeom>
          <a:noFill/>
        </p:spPr>
        <p:txBody>
          <a:bodyPr wrap="square" rtlCol="0">
            <a:spAutoFit/>
          </a:bodyPr>
          <a:lstStyle/>
          <a:p>
            <a:r>
              <a:rPr lang="en-US" dirty="0" smtClean="0"/>
              <a:t>Obj. </a:t>
            </a:r>
            <a:r>
              <a:rPr lang="en-US" dirty="0" err="1" smtClean="0"/>
              <a:t>func</a:t>
            </a:r>
            <a:r>
              <a:rPr lang="en-US" dirty="0" smtClean="0"/>
              <a:t>. example: similarity b/t simulated and observed datasets</a:t>
            </a:r>
            <a:endParaRPr lang="en-US" dirty="0"/>
          </a:p>
        </p:txBody>
      </p:sp>
      <p:grpSp>
        <p:nvGrpSpPr>
          <p:cNvPr id="25" name="Group 24"/>
          <p:cNvGrpSpPr/>
          <p:nvPr/>
        </p:nvGrpSpPr>
        <p:grpSpPr>
          <a:xfrm>
            <a:off x="1043743" y="1828051"/>
            <a:ext cx="2859835" cy="382700"/>
            <a:chOff x="1043743" y="1828051"/>
            <a:chExt cx="2859835" cy="382700"/>
          </a:xfrm>
        </p:grpSpPr>
        <p:sp>
          <p:nvSpPr>
            <p:cNvPr id="11" name="TextBox 10"/>
            <p:cNvSpPr txBox="1"/>
            <p:nvPr/>
          </p:nvSpPr>
          <p:spPr>
            <a:xfrm>
              <a:off x="1043743" y="1828051"/>
              <a:ext cx="2378571" cy="369332"/>
            </a:xfrm>
            <a:prstGeom prst="rect">
              <a:avLst/>
            </a:prstGeom>
            <a:noFill/>
          </p:spPr>
          <p:txBody>
            <a:bodyPr wrap="square" rtlCol="0">
              <a:spAutoFit/>
            </a:bodyPr>
            <a:lstStyle/>
            <a:p>
              <a:r>
                <a:rPr lang="en-US" dirty="0" smtClean="0"/>
                <a:t>True objective function</a:t>
              </a:r>
              <a:endParaRPr lang="en-US" dirty="0"/>
            </a:p>
          </p:txBody>
        </p:sp>
        <p:cxnSp>
          <p:nvCxnSpPr>
            <p:cNvPr id="12" name="Straight Arrow Connector 11"/>
            <p:cNvCxnSpPr/>
            <p:nvPr/>
          </p:nvCxnSpPr>
          <p:spPr>
            <a:xfrm>
              <a:off x="3328737" y="2033390"/>
              <a:ext cx="57484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070479" y="1841419"/>
              <a:ext cx="2258258"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62523" y="2237156"/>
            <a:ext cx="3007895" cy="842209"/>
            <a:chOff x="962523" y="2237156"/>
            <a:chExt cx="3007895" cy="842209"/>
          </a:xfrm>
        </p:grpSpPr>
        <p:sp>
          <p:nvSpPr>
            <p:cNvPr id="3" name="TextBox 2"/>
            <p:cNvSpPr txBox="1"/>
            <p:nvPr/>
          </p:nvSpPr>
          <p:spPr>
            <a:xfrm>
              <a:off x="962523" y="2433034"/>
              <a:ext cx="2646947" cy="646331"/>
            </a:xfrm>
            <a:prstGeom prst="rect">
              <a:avLst/>
            </a:prstGeom>
            <a:noFill/>
          </p:spPr>
          <p:txBody>
            <a:bodyPr wrap="square" rtlCol="0">
              <a:spAutoFit/>
            </a:bodyPr>
            <a:lstStyle/>
            <a:p>
              <a:r>
                <a:rPr lang="en-US" dirty="0" smtClean="0"/>
                <a:t>Gaussian Process approx. of objective function</a:t>
              </a:r>
              <a:endParaRPr lang="en-US" dirty="0"/>
            </a:p>
          </p:txBody>
        </p:sp>
        <p:cxnSp>
          <p:nvCxnSpPr>
            <p:cNvPr id="5" name="Straight Arrow Connector 4"/>
            <p:cNvCxnSpPr/>
            <p:nvPr/>
          </p:nvCxnSpPr>
          <p:spPr>
            <a:xfrm flipV="1">
              <a:off x="3449050" y="2237156"/>
              <a:ext cx="521368" cy="4655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017006" y="2451221"/>
              <a:ext cx="2432043" cy="57467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341339" y="3039261"/>
            <a:ext cx="2562239" cy="650238"/>
            <a:chOff x="1341339" y="3039261"/>
            <a:chExt cx="2562239" cy="650238"/>
          </a:xfrm>
        </p:grpSpPr>
        <p:cxnSp>
          <p:nvCxnSpPr>
            <p:cNvPr id="20" name="Straight Arrow Connector 19"/>
            <p:cNvCxnSpPr/>
            <p:nvPr/>
          </p:nvCxnSpPr>
          <p:spPr>
            <a:xfrm flipV="1">
              <a:off x="3382210" y="3039261"/>
              <a:ext cx="521368" cy="4655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341339" y="3320167"/>
              <a:ext cx="204087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341339" y="3320167"/>
              <a:ext cx="2378571" cy="369332"/>
            </a:xfrm>
            <a:prstGeom prst="rect">
              <a:avLst/>
            </a:prstGeom>
            <a:noFill/>
          </p:spPr>
          <p:txBody>
            <a:bodyPr wrap="square" rtlCol="0">
              <a:spAutoFit/>
            </a:bodyPr>
            <a:lstStyle/>
            <a:p>
              <a:r>
                <a:rPr lang="en-US" dirty="0" smtClean="0"/>
                <a:t>Acquisition function</a:t>
              </a:r>
              <a:endParaRPr lang="en-US" dirty="0"/>
            </a:p>
          </p:txBody>
        </p:sp>
      </p:grpSp>
      <p:graphicFrame>
        <p:nvGraphicFramePr>
          <p:cNvPr id="4" name="Object 3"/>
          <p:cNvGraphicFramePr>
            <a:graphicFrameLocks noChangeAspect="1"/>
          </p:cNvGraphicFramePr>
          <p:nvPr>
            <p:extLst>
              <p:ext uri="{D42A27DB-BD31-4B8C-83A1-F6EECF244321}">
                <p14:modId xmlns:p14="http://schemas.microsoft.com/office/powerpoint/2010/main" val="2648830219"/>
              </p:ext>
            </p:extLst>
          </p:nvPr>
        </p:nvGraphicFramePr>
        <p:xfrm>
          <a:off x="125655" y="5200650"/>
          <a:ext cx="3378200" cy="844550"/>
        </p:xfrm>
        <a:graphic>
          <a:graphicData uri="http://schemas.openxmlformats.org/presentationml/2006/ole">
            <mc:AlternateContent xmlns:mc="http://schemas.openxmlformats.org/markup-compatibility/2006">
              <mc:Choice xmlns:v="urn:schemas-microsoft-com:vml" Requires="v">
                <p:oleObj spid="_x0000_s6150" name="Equation" r:id="rId5" imgW="2082800" imgH="520700" progId="Equation.3">
                  <p:embed/>
                </p:oleObj>
              </mc:Choice>
              <mc:Fallback>
                <p:oleObj name="Equation" r:id="rId5" imgW="2082800" imgH="520700" progId="Equation.3">
                  <p:embed/>
                  <p:pic>
                    <p:nvPicPr>
                      <p:cNvPr id="0" name=""/>
                      <p:cNvPicPr/>
                      <p:nvPr/>
                    </p:nvPicPr>
                    <p:blipFill>
                      <a:blip r:embed="rId6"/>
                      <a:stretch>
                        <a:fillRect/>
                      </a:stretch>
                    </p:blipFill>
                    <p:spPr>
                      <a:xfrm>
                        <a:off x="125655" y="5200650"/>
                        <a:ext cx="3378200" cy="844550"/>
                      </a:xfrm>
                      <a:prstGeom prst="rect">
                        <a:avLst/>
                      </a:prstGeom>
                    </p:spPr>
                  </p:pic>
                </p:oleObj>
              </mc:Fallback>
            </mc:AlternateContent>
          </a:graphicData>
        </a:graphic>
      </p:graphicFrame>
      <p:sp>
        <p:nvSpPr>
          <p:cNvPr id="6" name="TextBox 5"/>
          <p:cNvSpPr txBox="1"/>
          <p:nvPr/>
        </p:nvSpPr>
        <p:spPr>
          <a:xfrm>
            <a:off x="962523" y="4794766"/>
            <a:ext cx="1900129" cy="369332"/>
          </a:xfrm>
          <a:prstGeom prst="rect">
            <a:avLst/>
          </a:prstGeom>
          <a:noFill/>
        </p:spPr>
        <p:txBody>
          <a:bodyPr wrap="none" rtlCol="0">
            <a:spAutoFit/>
          </a:bodyPr>
          <a:lstStyle/>
          <a:p>
            <a:r>
              <a:rPr lang="en-US" dirty="0" smtClean="0"/>
              <a:t>Variance function:</a:t>
            </a:r>
            <a:endParaRPr lang="en-US" dirty="0"/>
          </a:p>
        </p:txBody>
      </p:sp>
    </p:spTree>
    <p:extLst>
      <p:ext uri="{BB962C8B-B14F-4D97-AF65-F5344CB8AC3E}">
        <p14:creationId xmlns:p14="http://schemas.microsoft.com/office/powerpoint/2010/main" val="40373008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3597</TotalTime>
  <Words>1634</Words>
  <Application>Microsoft Macintosh PowerPoint</Application>
  <PresentationFormat>On-screen Show (4:3)</PresentationFormat>
  <Paragraphs>182</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Office Theme</vt:lpstr>
      <vt:lpstr>Equation</vt:lpstr>
      <vt:lpstr>Microsoft Equation</vt:lpstr>
      <vt:lpstr>Estimating recombination rates from bacterial genomes using Approximate Bayesian Computation (ABC) coupled with Bayesian optimization</vt:lpstr>
      <vt:lpstr>ABC is pretty useful</vt:lpstr>
      <vt:lpstr>Motivation for fitting parameters with ABC</vt:lpstr>
      <vt:lpstr>Bayes Rule</vt:lpstr>
      <vt:lpstr>ABC: “approximate” to circumvent difficulties</vt:lpstr>
      <vt:lpstr>ABC: “approximate” to circumvent difficulties</vt:lpstr>
      <vt:lpstr>ABC: “approximate” to circumvent difficulties</vt:lpstr>
      <vt:lpstr>Bayesian optimization: good for finding extrema of objective functions that are expensive to evaluate</vt:lpstr>
      <vt:lpstr>Bayesian optimization: good for finding extrema of objective functions that are expensive to evaluate</vt:lpstr>
      <vt:lpstr>Different types of acquisition functions</vt:lpstr>
      <vt:lpstr>Bayesian optimization: good for finding extrema of objective functions that are expensive to evaluate</vt:lpstr>
      <vt:lpstr>PowerPoint Presentation</vt:lpstr>
      <vt:lpstr>Summary of inference framework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recombination from genome-wide data using Approximate Bayesian Computation coupled with Bayesian optimization</dc:title>
  <dc:creator>Brian Arnold</dc:creator>
  <cp:lastModifiedBy>Brian Arnold</cp:lastModifiedBy>
  <cp:revision>43</cp:revision>
  <dcterms:created xsi:type="dcterms:W3CDTF">2016-05-17T15:19:58Z</dcterms:created>
  <dcterms:modified xsi:type="dcterms:W3CDTF">2016-05-20T03:17:25Z</dcterms:modified>
</cp:coreProperties>
</file>