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324800"/>
            <a:ext cx="8520600" cy="93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Marc Lipsitch, PI and Francisco Cai, Programmer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0" y="0"/>
            <a:ext cx="1651500" cy="5727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test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4474"/>
            <a:ext cx="914400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57500"/>
            <a:ext cx="9144001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0" y="0"/>
            <a:ext cx="1651500" cy="5727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test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150"/>
            <a:ext cx="9143998" cy="18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67075"/>
            <a:ext cx="9143998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0" y="0"/>
            <a:ext cx="3394200" cy="5727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2.5x population size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699"/>
            <a:ext cx="914400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58700"/>
            <a:ext cx="9144001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0"/>
            <a:ext cx="3394200" cy="5727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2.5x population size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8175"/>
            <a:ext cx="9143998" cy="18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72237"/>
            <a:ext cx="9143998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47775"/>
            <a:ext cx="6060625" cy="2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type="title"/>
          </p:nvPr>
        </p:nvSpPr>
        <p:spPr>
          <a:xfrm>
            <a:off x="0" y="0"/>
            <a:ext cx="4065600" cy="5727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Averaging 5 simulations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2700"/>
            <a:ext cx="6365926" cy="21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0" y="0"/>
            <a:ext cx="4065600" cy="5727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Averaging 5 simulations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400"/>
            <a:ext cx="9143998" cy="18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90525"/>
            <a:ext cx="9143998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27675"/>
            <a:ext cx="1716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860275"/>
            <a:ext cx="8520600" cy="370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challenge seems to be stochastic noise affecting the fitting of individual serotype parameters.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we reduce noise, without increasing computational time too much?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simple ideas: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 combination of larger population sizes and averaging more simulations.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averaging, consider the </a:t>
            </a:r>
            <a:r>
              <a:rPr i="1"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distribution</a:t>
            </a: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results in each simulation set.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Perturb one parameter at a time for gradient estimation (runtime would increase dramatically, however).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 for a more principled approach to statistical inference in individual-based models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 exploring this as a possible project, with Professor Pierre Jacob at Harvard (Statistics)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3000" y="117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Recap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3000" y="744975"/>
            <a:ext cx="8811000" cy="371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b="1"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Fitness parameters of the model are fit using peri-PCV7 (2001) data.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b="1"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reproduces peri-PCV7 </a:t>
            </a:r>
            <a:r>
              <a:rPr b="1"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serotype-specific </a:t>
            </a:r>
            <a:r>
              <a:rPr b="1"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prevalences.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Expected, since number of free parameters =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observed quantities.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b="1"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had trouble reproducing PCV7-era serotype-specific prevalences.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surprising, since there are 40 more quantities, but only 1 new parameter, vaccine efficacy.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of 6 vaccine-related types (VRTs) were consistently underestimated (19A, 23A, 23B, 6C).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general, model could not accommodate changes to the fitness ordering of serotypes.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Serogroup cross-immunity and shortened colonizations led to mild improvements.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 in Phase II Tasks 3 and 4 Report.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" name="Shape 63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00" y="1020975"/>
            <a:ext cx="9144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163000" y="117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Next step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63000" y="668775"/>
            <a:ext cx="8811000" cy="50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Fit model using both peri-PCV and PCV-era data.</a:t>
            </a:r>
          </a:p>
        </p:txBody>
      </p:sp>
      <p:sp>
        <p:nvSpPr>
          <p:cNvPr id="71" name="Shape 71"/>
          <p:cNvSpPr/>
          <p:nvPr/>
        </p:nvSpPr>
        <p:spPr>
          <a:xfrm>
            <a:off x="2314125" y="1374325"/>
            <a:ext cx="1315200" cy="2526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972650" y="2600950"/>
            <a:ext cx="648000" cy="12996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23875" y="1374225"/>
            <a:ext cx="1968000" cy="2526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6556150" y="2977025"/>
            <a:ext cx="2418000" cy="9237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>
            <a:stCxn id="73" idx="2"/>
            <a:endCxn id="76" idx="0"/>
          </p:cNvCxnSpPr>
          <p:nvPr/>
        </p:nvCxnSpPr>
        <p:spPr>
          <a:xfrm>
            <a:off x="1207875" y="3900525"/>
            <a:ext cx="122100" cy="37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6" name="Shape 76"/>
          <p:cNvSpPr txBox="1"/>
          <p:nvPr/>
        </p:nvSpPr>
        <p:spPr>
          <a:xfrm>
            <a:off x="223875" y="4274175"/>
            <a:ext cx="2211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Peri-PCV data is more informative of vaccine types</a:t>
            </a:r>
          </a:p>
        </p:txBody>
      </p:sp>
      <p:cxnSp>
        <p:nvCxnSpPr>
          <p:cNvPr id="77" name="Shape 77"/>
          <p:cNvCxnSpPr>
            <a:stCxn id="71" idx="2"/>
            <a:endCxn id="78" idx="0"/>
          </p:cNvCxnSpPr>
          <p:nvPr/>
        </p:nvCxnSpPr>
        <p:spPr>
          <a:xfrm>
            <a:off x="2971725" y="3900625"/>
            <a:ext cx="1214400" cy="37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8" name="Shape 78"/>
          <p:cNvSpPr txBox="1"/>
          <p:nvPr/>
        </p:nvSpPr>
        <p:spPr>
          <a:xfrm>
            <a:off x="2549575" y="4274175"/>
            <a:ext cx="3273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PCV7-era data is more informative for VRTs and non-vaccine types (NVTs) that expanded after vaccine introduction...</a:t>
            </a:r>
          </a:p>
        </p:txBody>
      </p:sp>
      <p:cxnSp>
        <p:nvCxnSpPr>
          <p:cNvPr id="79" name="Shape 79"/>
          <p:cNvCxnSpPr>
            <a:stCxn id="72" idx="2"/>
            <a:endCxn id="78" idx="0"/>
          </p:cNvCxnSpPr>
          <p:nvPr/>
        </p:nvCxnSpPr>
        <p:spPr>
          <a:xfrm flipH="1">
            <a:off x="4186050" y="3900550"/>
            <a:ext cx="1110600" cy="37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80" name="Shape 80"/>
          <p:cNvSpPr txBox="1"/>
          <p:nvPr/>
        </p:nvSpPr>
        <p:spPr>
          <a:xfrm>
            <a:off x="6438425" y="4274175"/>
            <a:ext cx="2490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...particularly for NVTs that were not sampled in 2001.</a:t>
            </a:r>
          </a:p>
        </p:txBody>
      </p:sp>
      <p:cxnSp>
        <p:nvCxnSpPr>
          <p:cNvPr id="81" name="Shape 81"/>
          <p:cNvCxnSpPr>
            <a:stCxn id="74" idx="2"/>
            <a:endCxn id="80" idx="0"/>
          </p:cNvCxnSpPr>
          <p:nvPr/>
        </p:nvCxnSpPr>
        <p:spPr>
          <a:xfrm flipH="1">
            <a:off x="7683550" y="3900725"/>
            <a:ext cx="81600" cy="37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" name="Shape 83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21650" y="198725"/>
            <a:ext cx="45807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Model fitting: Before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0" name="Shape 90"/>
          <p:cNvSpPr txBox="1"/>
          <p:nvPr/>
        </p:nvSpPr>
        <p:spPr>
          <a:xfrm>
            <a:off x="835437" y="1649975"/>
            <a:ext cx="148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2453412" y="1872100"/>
            <a:ext cx="127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2" name="Shape 92"/>
          <p:cNvSpPr txBox="1"/>
          <p:nvPr/>
        </p:nvSpPr>
        <p:spPr>
          <a:xfrm>
            <a:off x="1922162" y="1422675"/>
            <a:ext cx="240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stochastic simulation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861387" y="1528150"/>
            <a:ext cx="1484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simulated prevalences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469812" y="1872100"/>
            <a:ext cx="127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5" name="Shape 95"/>
          <p:cNvSpPr txBox="1"/>
          <p:nvPr/>
        </p:nvSpPr>
        <p:spPr>
          <a:xfrm>
            <a:off x="5116887" y="995675"/>
            <a:ext cx="20286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observed data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probabilistic model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769562" y="1528150"/>
            <a:ext cx="1484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likelihood estimate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42975" y="723075"/>
            <a:ext cx="6526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Maximize expected likelihood of parameters given 2001 data.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3800" y="2395550"/>
            <a:ext cx="8241000" cy="2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: The likelihood…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 is a function of many (40) parameters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 has no closed form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cannot calculate gradient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 cannot even be calculated directly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only have a noisy estimate of it by running a stochastic simulation, which takes time (1-2 min.)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803725" y="3388825"/>
            <a:ext cx="35070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Difficult to determine which direction to explore next in parameter space.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553250" y="2404175"/>
            <a:ext cx="6780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latin typeface="Amatic SC"/>
                <a:ea typeface="Amatic SC"/>
                <a:cs typeface="Amatic SC"/>
                <a:sym typeface="Amatic SC"/>
              </a:rPr>
              <a:t>}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866700" y="2671400"/>
            <a:ext cx="224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Parameter space is big.</a:t>
            </a:r>
          </a:p>
        </p:txBody>
      </p:sp>
      <p:sp>
        <p:nvSpPr>
          <p:cNvPr id="102" name="Shape 102"/>
          <p:cNvSpPr txBox="1"/>
          <p:nvPr/>
        </p:nvSpPr>
        <p:spPr>
          <a:xfrm rot="-1521">
            <a:off x="3484749" y="2895671"/>
            <a:ext cx="678000" cy="149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}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97850" y="198725"/>
            <a:ext cx="53349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Model fitting: Shortcuts exploited 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835437" y="1649975"/>
            <a:ext cx="148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453412" y="1872100"/>
            <a:ext cx="127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2" name="Shape 112"/>
          <p:cNvSpPr txBox="1"/>
          <p:nvPr/>
        </p:nvSpPr>
        <p:spPr>
          <a:xfrm>
            <a:off x="1922162" y="1422675"/>
            <a:ext cx="240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stochastic simulation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861387" y="1528150"/>
            <a:ext cx="1484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simulated prevalences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5469812" y="1872100"/>
            <a:ext cx="127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5" name="Shape 115"/>
          <p:cNvSpPr txBox="1"/>
          <p:nvPr/>
        </p:nvSpPr>
        <p:spPr>
          <a:xfrm>
            <a:off x="5116887" y="995675"/>
            <a:ext cx="20286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observed data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probabilistic model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769562" y="1528150"/>
            <a:ext cx="1484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likelihood estimate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42975" y="723075"/>
            <a:ext cx="5958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Maximize expected likelihood of parameters given 2001 data.</a:t>
            </a:r>
          </a:p>
        </p:txBody>
      </p:sp>
      <p:sp>
        <p:nvSpPr>
          <p:cNvPr id="118" name="Shape 118"/>
          <p:cNvSpPr/>
          <p:nvPr/>
        </p:nvSpPr>
        <p:spPr>
          <a:xfrm>
            <a:off x="923925" y="1116150"/>
            <a:ext cx="4309800" cy="1262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91350" y="2388125"/>
            <a:ext cx="86109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Things we had going for us: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If the simulated prevalences matched the observed prevalences, this will maximize the likelihood.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→ Focus on finding parameters that reproduce the observed prevalences (green box).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AutoNum type="arabicPeriod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Monotonic relationship between fitness rank and prevalence.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→ Based on our current simulated prevalence, we know how to adjust the fitness rank.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Adjusting a serotype’s fitness rank does not affect prevalences of other serotypes excessively.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Fitness parameters can be fit in parallel.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97850" y="198725"/>
            <a:ext cx="54927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Model Fitting: Now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7" name="Shape 127"/>
          <p:cNvSpPr txBox="1"/>
          <p:nvPr/>
        </p:nvSpPr>
        <p:spPr>
          <a:xfrm>
            <a:off x="242976" y="723075"/>
            <a:ext cx="6607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Maximize expected likelihood of parameters given 2001 </a:t>
            </a: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2009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91350" y="2464325"/>
            <a:ext cx="86109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Things we used to have going for us </a:t>
            </a: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(now with complications)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Font typeface="Helvetica Neue"/>
              <a:buAutoNum type="arabicPeriod"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simulated prevalences matched the observed prevalences, this will maximize the likelihood.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Focus on finding parameters that reproduce the observed prevalences. 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simulated prevalences now have to match the observed data at two time points.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Font typeface="Helvetica Neue"/>
              <a:buAutoNum type="arabicPeriod"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Monotonic relationship between fitness rank and prevalence.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→ Based on our current simulated prevalence, we know how to adjust the fitness rank.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now adjust one rank and hope it reproduces the observed prevalence at two time points.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Font typeface="Helvetica Neue"/>
              <a:buAutoNum type="arabicPeriod"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Adjusting a serotype’s fitness rank does not affect prevalences of other serotypes excessively.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→ Fitness parameters can be fit in parallel.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 to be fit now also include vaccine efficacy.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590462" y="1035650"/>
            <a:ext cx="7358400" cy="1618012"/>
            <a:chOff x="819062" y="1300475"/>
            <a:chExt cx="7358400" cy="1618012"/>
          </a:xfrm>
        </p:grpSpPr>
        <p:sp>
          <p:nvSpPr>
            <p:cNvPr id="130" name="Shape 130"/>
            <p:cNvSpPr txBox="1"/>
            <p:nvPr/>
          </p:nvSpPr>
          <p:spPr>
            <a:xfrm>
              <a:off x="819062" y="1956075"/>
              <a:ext cx="1484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>
                  <a:latin typeface="Helvetica Neue"/>
                  <a:ea typeface="Helvetica Neue"/>
                  <a:cs typeface="Helvetica Neue"/>
                  <a:sym typeface="Helvetica Neue"/>
                </a:rPr>
                <a:t>parameters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 flipH="1" rot="10800000">
              <a:off x="2221300" y="1726301"/>
              <a:ext cx="1481400" cy="392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132" name="Shape 132"/>
            <p:cNvSpPr txBox="1"/>
            <p:nvPr/>
          </p:nvSpPr>
          <p:spPr>
            <a:xfrm>
              <a:off x="1312562" y="1498875"/>
              <a:ext cx="2407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i="1"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stochastic simulation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3790575" y="1452875"/>
              <a:ext cx="14841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>
                  <a:latin typeface="Helvetica Neue"/>
                  <a:ea typeface="Helvetica Neue"/>
                  <a:cs typeface="Helvetica Neue"/>
                  <a:sym typeface="Helvetica Neue"/>
                </a:rPr>
                <a:t>simulated 2001 prevalences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5497900" y="1300475"/>
              <a:ext cx="20286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i="1"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observed data +</a:t>
              </a:r>
            </a:p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i="1"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probabilistic model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6693362" y="1832950"/>
              <a:ext cx="14841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>
                  <a:latin typeface="Helvetica Neue"/>
                  <a:ea typeface="Helvetica Neue"/>
                  <a:cs typeface="Helvetica Neue"/>
                  <a:sym typeface="Helvetica Neue"/>
                </a:rPr>
                <a:t>likelihood estimate</a:t>
              </a:r>
            </a:p>
          </p:txBody>
        </p:sp>
        <p:cxnSp>
          <p:nvCxnSpPr>
            <p:cNvPr id="136" name="Shape 136"/>
            <p:cNvCxnSpPr/>
            <p:nvPr/>
          </p:nvCxnSpPr>
          <p:spPr>
            <a:xfrm>
              <a:off x="2223984" y="2180595"/>
              <a:ext cx="1481399" cy="392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137" name="Shape 137"/>
            <p:cNvSpPr txBox="1"/>
            <p:nvPr/>
          </p:nvSpPr>
          <p:spPr>
            <a:xfrm>
              <a:off x="3790575" y="2230587"/>
              <a:ext cx="14841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simulated 2009 prevalences</a:t>
              </a:r>
            </a:p>
          </p:txBody>
        </p:sp>
        <p:cxnSp>
          <p:nvCxnSpPr>
            <p:cNvPr id="138" name="Shape 138"/>
            <p:cNvCxnSpPr/>
            <p:nvPr/>
          </p:nvCxnSpPr>
          <p:spPr>
            <a:xfrm rot="10800000">
              <a:off x="5353559" y="1753401"/>
              <a:ext cx="1481400" cy="392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cxnSp>
          <p:nvCxnSpPr>
            <p:cNvPr id="139" name="Shape 139"/>
            <p:cNvCxnSpPr/>
            <p:nvPr/>
          </p:nvCxnSpPr>
          <p:spPr>
            <a:xfrm flipH="1">
              <a:off x="5350875" y="2207695"/>
              <a:ext cx="1481400" cy="392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</p:grpSp>
      <p:sp>
        <p:nvSpPr>
          <p:cNvPr id="140" name="Shape 140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27250" l="11691" r="8391" t="6414"/>
          <a:stretch/>
        </p:blipFill>
        <p:spPr>
          <a:xfrm>
            <a:off x="1860225" y="854724"/>
            <a:ext cx="1350450" cy="11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680450" y="4742425"/>
            <a:ext cx="30897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Helvetica Neue"/>
                <a:ea typeface="Helvetica Neue"/>
                <a:cs typeface="Helvetica Neue"/>
                <a:sym typeface="Helvetica Neue"/>
              </a:rPr>
              <a:t>Icons: Ashley Worobec, Sarah Tan. Noun Project. thenounproject.com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49925" y="1218450"/>
            <a:ext cx="80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3300875" y="1372850"/>
            <a:ext cx="772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27250" l="11691" r="8391" t="6414"/>
          <a:stretch/>
        </p:blipFill>
        <p:spPr>
          <a:xfrm>
            <a:off x="1860225" y="2912124"/>
            <a:ext cx="1350450" cy="11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49925" y="3275850"/>
            <a:ext cx="80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Now:</a:t>
            </a:r>
          </a:p>
        </p:txBody>
      </p:sp>
      <p:cxnSp>
        <p:nvCxnSpPr>
          <p:cNvPr id="152" name="Shape 152"/>
          <p:cNvCxnSpPr/>
          <p:nvPr/>
        </p:nvCxnSpPr>
        <p:spPr>
          <a:xfrm flipH="1" rot="10800000">
            <a:off x="3297425" y="2910013"/>
            <a:ext cx="807900" cy="510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3" name="Shape 153"/>
          <p:cNvCxnSpPr/>
          <p:nvPr/>
        </p:nvCxnSpPr>
        <p:spPr>
          <a:xfrm>
            <a:off x="4804250" y="1428737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lg" w="lg" type="triangle"/>
            <a:tailEnd len="lg" w="lg" type="none"/>
          </a:ln>
        </p:spPr>
      </p:cxnSp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13367" l="36996" r="21795" t="0"/>
          <a:stretch/>
        </p:blipFill>
        <p:spPr>
          <a:xfrm flipH="1">
            <a:off x="4232650" y="821650"/>
            <a:ext cx="548700" cy="115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13367" l="36996" r="21795" t="0"/>
          <a:stretch/>
        </p:blipFill>
        <p:spPr>
          <a:xfrm flipH="1">
            <a:off x="4232649" y="3595825"/>
            <a:ext cx="548700" cy="115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4804250" y="2800337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lg" w="lg" type="triangle"/>
            <a:tailEnd len="lg" w="lg" type="none"/>
          </a:ln>
        </p:spPr>
      </p:cxn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13367" l="36996" r="21795" t="0"/>
          <a:stretch/>
        </p:blipFill>
        <p:spPr>
          <a:xfrm flipH="1">
            <a:off x="4232650" y="2269450"/>
            <a:ext cx="548700" cy="11534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/>
          <p:nvPr/>
        </p:nvCxnSpPr>
        <p:spPr>
          <a:xfrm>
            <a:off x="4779950" y="4109337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59" name="Shape 159"/>
          <p:cNvSpPr txBox="1"/>
          <p:nvPr/>
        </p:nvSpPr>
        <p:spPr>
          <a:xfrm>
            <a:off x="6217700" y="1250850"/>
            <a:ext cx="2354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Raise </a:t>
            </a:r>
            <a:r>
              <a:rPr lang="en"/>
              <a:t>thermostat</a:t>
            </a:r>
            <a:r>
              <a:rPr lang="en"/>
              <a:t> a little bit.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217700" y="3294750"/>
            <a:ext cx="19479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 clear what to do.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297425" y="3595813"/>
            <a:ext cx="807900" cy="510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2" name="Shape 162"/>
          <p:cNvSpPr/>
          <p:nvPr/>
        </p:nvSpPr>
        <p:spPr>
          <a:xfrm>
            <a:off x="4417748" y="3862912"/>
            <a:ext cx="178500" cy="5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828225" y="827325"/>
            <a:ext cx="1157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 2001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828225" y="2269450"/>
            <a:ext cx="1193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 2001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828225" y="3507100"/>
            <a:ext cx="1157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 2009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104875" y="1220475"/>
            <a:ext cx="941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Target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104875" y="2595275"/>
            <a:ext cx="941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Target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104875" y="3904275"/>
            <a:ext cx="941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Target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97850" y="198725"/>
            <a:ext cx="54927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Analogy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6" name="Shape 176"/>
          <p:cNvSpPr txBox="1"/>
          <p:nvPr/>
        </p:nvSpPr>
        <p:spPr>
          <a:xfrm>
            <a:off x="231450" y="664150"/>
            <a:ext cx="82410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Challenges and how to address them: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AutoNum type="arabicPeriod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Difficult to determine which direction to explore next in parameter space (no analytical gradient)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Simultaneous perturbation stochastic approximation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Simultaneously perturb all parameters to estimate all components of the gradient. </a:t>
            </a:r>
          </a:p>
          <a:p>
            <a:pPr indent="-228600" lvl="2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i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parameters requires only 2 simulations / iteration)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simulations may be too noisy… If so, will try increasing population size or averaging results from multiple simulations.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AutoNum type="arabicPeriod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 space is large.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fitting fitness ranks in parallel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i.e. adjust each fitness rank as if it only affected the terms in the log-likelihood involving its serotype.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 the fitness ranks and the vaccine efficacy on alternate iterations.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-225750" y="166125"/>
            <a:ext cx="24492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Initial plan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4" name="Shape 184"/>
          <p:cNvSpPr txBox="1"/>
          <p:nvPr/>
        </p:nvSpPr>
        <p:spPr>
          <a:xfrm>
            <a:off x="231450" y="166125"/>
            <a:ext cx="24492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First milestone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715425"/>
            <a:ext cx="8520600" cy="11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reproduce previous results, i.e. fit only peri-PCV7 data using new algorithm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before, use absolute prevalence error, rather than log-likelihood, to quantify ho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 well we are doing.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833100" y="0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