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jpeg" Type="http://schemas.openxmlformats.org/officeDocument/2006/relationships/image"/><Relationship Id="rId3" Target="http%3A%2F%2Fwww.woodo.cn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3A3A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 rot="0">
            <a:off x="4319194" y="2184400"/>
            <a:ext cx="2918600" cy="5905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true" sz="3200">
                <a:solidFill>
                  <a:srgbClr val="EEEEEE"/>
                </a:solidFill>
                <a:latin typeface="Microsoft YaHei"/>
                <a:ea typeface="Microsoft YaHei"/>
              </a:rPr>
              <a:t>前端技术分享会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 rot="0">
            <a:off x="4765307" y="2996819"/>
            <a:ext cx="2026196" cy="3683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true" sz="1959">
                <a:solidFill>
                  <a:srgbClr val="EEEEEE"/>
                </a:solidFill>
                <a:latin typeface="Microsoft YaHei"/>
                <a:ea typeface="Microsoft YaHei"/>
              </a:rPr>
              <a:t>AST与模板编译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 rot="0">
            <a:off x="8944166" y="5467350"/>
            <a:ext cx="1457134" cy="2730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true" sz="1404">
                <a:solidFill>
                  <a:srgbClr val="EEEEEE"/>
                </a:solidFill>
                <a:latin typeface="Microsoft YaHei"/>
                <a:ea typeface="Microsoft YaHei"/>
              </a:rPr>
              <a:t>分享人：韩露杰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2" animBg="true"/>
      <p:bldP grpId="0" spid="3" animBg="true"/>
      <p:bldP grpId="0" spid="4" animBg="true"/>
    </p:bldLst>
  </p:timing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3A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63"/>
          <p:cNvSpPr txBox="true"/>
          <p:nvPr/>
        </p:nvSpPr>
        <p:spPr>
          <a:xfrm rot="0">
            <a:off x="787400" y="361950"/>
            <a:ext cx="5715000" cy="4000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true" sz="2132">
                <a:solidFill>
                  <a:srgbClr val="EEEEEE"/>
                </a:solidFill>
                <a:latin typeface="Microsoft YaHei"/>
                <a:ea typeface="Microsoft YaHei"/>
              </a:rPr>
              <a:t>Vue模板编译中Dom的AST</a:t>
            </a:r>
            <a:endParaRPr lang="en-US" sz="1100"/>
          </a:p>
        </p:txBody>
      </p:sp>
      <p:pic>
        <p:nvPicPr>
          <p:cNvPr name="Picture 2" id="6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93381" y="998538"/>
            <a:ext cx="4627519" cy="3289417"/>
          </a:xfrm>
          <a:prstGeom prst="rect">
            <a:avLst/>
          </a:prstGeom>
        </p:spPr>
      </p:pic>
      <p:sp>
        <p:nvSpPr>
          <p:cNvPr name="TextBox 3" id="65"/>
          <p:cNvSpPr txBox="true"/>
          <p:nvPr/>
        </p:nvSpPr>
        <p:spPr>
          <a:xfrm rot="0">
            <a:off x="5607253" y="457200"/>
            <a:ext cx="3569221" cy="3048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z="1600">
                <a:solidFill>
                  <a:srgbClr val="EEEEEE"/>
                </a:solidFill>
                <a:latin typeface="Microsoft YaHei"/>
                <a:ea typeface="Microsoft YaHei"/>
              </a:rPr>
              <a:t>Vue如何获取Template?</a:t>
            </a:r>
            <a:endParaRPr lang="en-US" sz="1100"/>
          </a:p>
        </p:txBody>
      </p:sp>
      <p:pic>
        <p:nvPicPr>
          <p:cNvPr name="Picture 4" id="6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607304" y="922858"/>
            <a:ext cx="3187185" cy="2683941"/>
          </a:xfrm>
          <a:prstGeom prst="rect">
            <a:avLst/>
          </a:prstGeom>
        </p:spPr>
      </p:pic>
      <p:pic>
        <p:nvPicPr>
          <p:cNvPr name="Picture 5" id="6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607253" y="3777843"/>
            <a:ext cx="3844641" cy="2502709"/>
          </a:xfrm>
          <a:prstGeom prst="rect">
            <a:avLst/>
          </a:prstGeom>
        </p:spPr>
      </p:pic>
      <p:pic>
        <p:nvPicPr>
          <p:cNvPr name="Picture 6" id="6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353933" y="1155929"/>
            <a:ext cx="2672310" cy="1446885"/>
          </a:xfrm>
          <a:prstGeom prst="rect">
            <a:avLst/>
          </a:prstGeom>
          <a:effectLst>
            <a:outerShdw dir="2700000" algn="br" dist="76200" blurRad="508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63" animBg="true"/>
      <p:bldP grpId="0" spid="64" animBg="true"/>
      <p:bldP grpId="0" spid="65" animBg="true"/>
      <p:bldP grpId="0" spid="66" animBg="true"/>
      <p:bldP grpId="0" spid="67" animBg="true"/>
      <p:bldP grpId="0" spid="68" animBg="true"/>
    </p:bldLst>
  </p:timing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3A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69"/>
          <p:cNvSpPr txBox="true"/>
          <p:nvPr/>
        </p:nvSpPr>
        <p:spPr>
          <a:xfrm rot="0">
            <a:off x="787324" y="363423"/>
            <a:ext cx="6352350" cy="3429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sz="1800">
                <a:solidFill>
                  <a:srgbClr val="EEEEEE"/>
                </a:solidFill>
                <a:latin typeface="Microsoft YaHei"/>
                <a:ea typeface="Microsoft YaHei"/>
              </a:rPr>
              <a:t>Compile函数</a:t>
            </a:r>
            <a:endParaRPr lang="en-US" sz="1100"/>
          </a:p>
        </p:txBody>
      </p:sp>
      <p:pic>
        <p:nvPicPr>
          <p:cNvPr name="Picture 2" id="7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07352" y="889419"/>
            <a:ext cx="4964545" cy="3597283"/>
          </a:xfrm>
          <a:prstGeom prst="rect">
            <a:avLst/>
          </a:prstGeom>
        </p:spPr>
      </p:pic>
      <p:sp>
        <p:nvSpPr>
          <p:cNvPr name="TextBox 3" id="71"/>
          <p:cNvSpPr txBox="true"/>
          <p:nvPr/>
        </p:nvSpPr>
        <p:spPr>
          <a:xfrm rot="0">
            <a:off x="6489700" y="1320800"/>
            <a:ext cx="3952900" cy="4508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true" sz="2400">
                <a:solidFill>
                  <a:srgbClr val="EEEEEE"/>
                </a:solidFill>
                <a:latin typeface="Microsoft YaHei"/>
                <a:ea typeface="Microsoft YaHei"/>
              </a:rPr>
              <a:t>parse ---&gt;DOM AST</a:t>
            </a:r>
            <a:endParaRPr lang="en-US" sz="1100"/>
          </a:p>
        </p:txBody>
      </p:sp>
      <p:sp>
        <p:nvSpPr>
          <p:cNvPr name="TextBox 4" id="72"/>
          <p:cNvSpPr txBox="true"/>
          <p:nvPr/>
        </p:nvSpPr>
        <p:spPr>
          <a:xfrm rot="0">
            <a:off x="6489700" y="1890586"/>
            <a:ext cx="26543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z="2000">
                <a:solidFill>
                  <a:srgbClr val="EEEEEE"/>
                </a:solidFill>
                <a:latin typeface="Microsoft YaHei"/>
                <a:ea typeface="Microsoft YaHei"/>
              </a:rPr>
              <a:t>optimize</a:t>
            </a:r>
            <a:endParaRPr lang="en-US" sz="1100"/>
          </a:p>
        </p:txBody>
      </p:sp>
      <p:sp>
        <p:nvSpPr>
          <p:cNvPr name="TextBox 5" id="73"/>
          <p:cNvSpPr txBox="true"/>
          <p:nvPr/>
        </p:nvSpPr>
        <p:spPr>
          <a:xfrm rot="0">
            <a:off x="6489700" y="2383231"/>
            <a:ext cx="4325201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z="2000">
                <a:solidFill>
                  <a:srgbClr val="EEEEEE"/>
                </a:solidFill>
                <a:latin typeface="Microsoft YaHei"/>
                <a:ea typeface="Microsoft YaHei"/>
              </a:rPr>
              <a:t>generate ---&gt;render function生成</a:t>
            </a:r>
            <a:endParaRPr lang="en-US" sz="1100"/>
          </a:p>
        </p:txBody>
      </p:sp>
      <p:sp>
        <p:nvSpPr>
          <p:cNvPr name="TextBox 6" id="74"/>
          <p:cNvSpPr txBox="true"/>
          <p:nvPr/>
        </p:nvSpPr>
        <p:spPr>
          <a:xfrm rot="0">
            <a:off x="4452264" y="5109147"/>
            <a:ext cx="5715000" cy="4826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z="2600">
                <a:solidFill>
                  <a:srgbClr val="EEEEEE"/>
                </a:solidFill>
                <a:latin typeface="Microsoft YaHei"/>
                <a:ea typeface="Microsoft YaHei"/>
              </a:rPr>
              <a:t>词法分析 -&gt; 句法分析 -&gt; 代码生成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69" animBg="true"/>
      <p:bldP grpId="0" spid="70" animBg="true"/>
      <p:bldP grpId="0" spid="71" animBg="true"/>
      <p:bldP grpId="0" spid="72" animBg="true"/>
      <p:bldP grpId="0" spid="73" animBg="true"/>
      <p:bldP grpId="0" spid="74" animBg="true"/>
    </p:bldLst>
  </p:timing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3A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75"/>
          <p:cNvSpPr txBox="true"/>
          <p:nvPr/>
        </p:nvSpPr>
        <p:spPr>
          <a:xfrm rot="0">
            <a:off x="444500" y="406400"/>
            <a:ext cx="3900805" cy="2857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z="1484">
                <a:solidFill>
                  <a:srgbClr val="CC99CD"/>
                </a:solidFill>
                <a:latin typeface="Microsoft YaHei"/>
                <a:ea typeface="Microsoft YaHei"/>
              </a:rPr>
              <a:t>const</a:t>
            </a:r>
            <a:r>
              <a:rPr lang="en-US" b="false" sz="1482">
                <a:solidFill>
                  <a:srgbClr val="FFFFFF"/>
                </a:solidFill>
                <a:latin typeface="Microsoft YaHei"/>
                <a:ea typeface="Microsoft YaHei"/>
              </a:rPr>
              <a:t>ast</a:t>
            </a:r>
            <a:r>
              <a:rPr lang="en-US" b="false" sz="1484">
                <a:solidFill>
                  <a:srgbClr val="67CDCC"/>
                </a:solidFill>
                <a:latin typeface="Microsoft YaHei"/>
                <a:ea typeface="Microsoft YaHei"/>
              </a:rPr>
              <a:t>=</a:t>
            </a:r>
            <a:r>
              <a:rPr lang="en-US" b="false" sz="1484">
                <a:solidFill>
                  <a:srgbClr val="F08D49"/>
                </a:solidFill>
                <a:latin typeface="Microsoft YaHei"/>
                <a:ea typeface="Microsoft YaHei"/>
              </a:rPr>
              <a:t>parse</a:t>
            </a:r>
            <a:r>
              <a:rPr lang="en-US" b="false" sz="1484">
                <a:solidFill>
                  <a:srgbClr val="CCCCCC"/>
                </a:solidFill>
                <a:latin typeface="Microsoft YaHei"/>
                <a:ea typeface="Microsoft YaHei"/>
              </a:rPr>
              <a:t>(</a:t>
            </a:r>
            <a:r>
              <a:rPr lang="en-US" b="false" sz="1482">
                <a:solidFill>
                  <a:srgbClr val="FFFFFF"/>
                </a:solidFill>
                <a:latin typeface="Microsoft YaHei"/>
                <a:ea typeface="Microsoft YaHei"/>
              </a:rPr>
              <a:t>template</a:t>
            </a:r>
            <a:r>
              <a:rPr lang="en-US" b="false" sz="1484">
                <a:solidFill>
                  <a:srgbClr val="CCCCCC"/>
                </a:solidFill>
                <a:latin typeface="Microsoft YaHei"/>
                <a:ea typeface="Microsoft YaHei"/>
              </a:rPr>
              <a:t>.</a:t>
            </a:r>
            <a:r>
              <a:rPr lang="en-US" b="false" sz="1484">
                <a:solidFill>
                  <a:srgbClr val="F08D49"/>
                </a:solidFill>
                <a:latin typeface="Microsoft YaHei"/>
                <a:ea typeface="Microsoft YaHei"/>
              </a:rPr>
              <a:t>trim</a:t>
            </a:r>
            <a:r>
              <a:rPr lang="en-US" b="false" sz="1484">
                <a:solidFill>
                  <a:srgbClr val="CCCCCC"/>
                </a:solidFill>
                <a:latin typeface="Microsoft YaHei"/>
                <a:ea typeface="Microsoft YaHei"/>
              </a:rPr>
              <a:t>(</a:t>
            </a:r>
            <a:r>
              <a:rPr lang="en-US" b="false" sz="1484">
                <a:solidFill>
                  <a:srgbClr val="CCCCCC"/>
                </a:solidFill>
                <a:latin typeface="Microsoft YaHei"/>
                <a:ea typeface="Microsoft YaHei"/>
              </a:rPr>
              <a:t>)</a:t>
            </a:r>
            <a:r>
              <a:rPr lang="en-US" b="false" sz="1484">
                <a:solidFill>
                  <a:srgbClr val="CCCCCC"/>
                </a:solidFill>
                <a:latin typeface="Microsoft YaHei"/>
                <a:ea typeface="Microsoft YaHei"/>
              </a:rPr>
              <a:t>,</a:t>
            </a:r>
            <a:r>
              <a:rPr lang="en-US" b="false" sz="1482">
                <a:solidFill>
                  <a:srgbClr val="FFFFFF"/>
                </a:solidFill>
                <a:latin typeface="Microsoft YaHei"/>
                <a:ea typeface="Microsoft YaHei"/>
              </a:rPr>
              <a:t>options</a:t>
            </a:r>
            <a:r>
              <a:rPr lang="en-US" b="false" sz="1484">
                <a:solidFill>
                  <a:srgbClr val="CCCCCC"/>
                </a:solidFill>
                <a:latin typeface="Microsoft YaHei"/>
                <a:ea typeface="Microsoft YaHei"/>
              </a:rPr>
              <a:t>)</a:t>
            </a:r>
            <a:endParaRPr lang="en-US" sz="1100"/>
          </a:p>
        </p:txBody>
      </p:sp>
      <p:pic>
        <p:nvPicPr>
          <p:cNvPr name="Picture 2" id="7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44500" y="894080"/>
            <a:ext cx="4031984" cy="5201920"/>
          </a:xfrm>
          <a:prstGeom prst="rect">
            <a:avLst/>
          </a:prstGeom>
        </p:spPr>
      </p:pic>
      <p:pic>
        <p:nvPicPr>
          <p:cNvPr name="Picture 3" id="7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422900" y="762000"/>
            <a:ext cx="4721981" cy="520192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75" animBg="true"/>
      <p:bldP grpId="0" spid="76" animBg="true"/>
      <p:bldP grpId="0" spid="77" animBg="true"/>
    </p:bldLst>
  </p:timing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3A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7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893357" y="2184400"/>
            <a:ext cx="4304005" cy="3811495"/>
          </a:xfrm>
          <a:prstGeom prst="rect">
            <a:avLst/>
          </a:prstGeom>
        </p:spPr>
      </p:pic>
      <p:pic>
        <p:nvPicPr>
          <p:cNvPr name="Picture 2" id="7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12458" y="514693"/>
            <a:ext cx="4191565" cy="1759033"/>
          </a:xfrm>
          <a:prstGeom prst="rect">
            <a:avLst/>
          </a:prstGeom>
        </p:spPr>
      </p:pic>
      <p:pic>
        <p:nvPicPr>
          <p:cNvPr name="Picture 3" id="8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25340" y="1320127"/>
            <a:ext cx="2190888" cy="4501931"/>
          </a:xfrm>
          <a:prstGeom prst="rect">
            <a:avLst/>
          </a:prstGeom>
        </p:spPr>
      </p:pic>
      <p:sp>
        <p:nvSpPr>
          <p:cNvPr name="Freeform 4" id="81"/>
          <p:cNvSpPr/>
          <p:nvPr/>
        </p:nvSpPr>
        <p:spPr>
          <a:xfrm>
            <a:off x="5778500" y="1197228"/>
            <a:ext cx="2116442" cy="1151928"/>
          </a:xfrm>
          <a:custGeom>
            <a:avLst/>
            <a:gdLst/>
            <a:ahLst/>
            <a:cxnLst/>
            <a:rect r="r" b="b" t="t" l="l"/>
            <a:pathLst>
              <a:path h="1151928" w="2116442">
                <a:moveTo>
                  <a:pt x="0" y="631571"/>
                </a:moveTo>
                <a:cubicBezTo>
                  <a:pt x="696900" y="0"/>
                  <a:pt x="1822742" y="149657"/>
                  <a:pt x="2116442" y="1151928"/>
                </a:cubicBezTo>
              </a:path>
            </a:pathLst>
          </a:custGeom>
          <a:noFill/>
          <a:ln w="12700">
            <a:solidFill>
              <a:srgbClr val="EEEEEE"/>
            </a:solidFill>
            <a:prstDash val="solid"/>
            <a:headEnd len="med" w="med" type="none"/>
            <a:tailEnd len="med" w="med" type="triangle"/>
          </a:ln>
        </p:spPr>
      </p:sp>
      <p:sp>
        <p:nvSpPr>
          <p:cNvPr name="Freeform 5" id="82"/>
          <p:cNvSpPr/>
          <p:nvPr/>
        </p:nvSpPr>
        <p:spPr>
          <a:xfrm>
            <a:off x="3830600" y="748270"/>
            <a:ext cx="1845615" cy="707771"/>
          </a:xfrm>
          <a:custGeom>
            <a:avLst/>
            <a:gdLst/>
            <a:ahLst/>
            <a:cxnLst/>
            <a:rect r="r" b="b" t="t" l="l"/>
            <a:pathLst>
              <a:path h="707771" w="1845615">
                <a:moveTo>
                  <a:pt x="0" y="0"/>
                </a:moveTo>
                <a:cubicBezTo>
                  <a:pt x="829614" y="0"/>
                  <a:pt x="1845614" y="137986"/>
                  <a:pt x="1659229" y="707771"/>
                </a:cubicBezTo>
              </a:path>
            </a:pathLst>
          </a:custGeom>
          <a:noFill/>
          <a:ln w="12700">
            <a:solidFill>
              <a:srgbClr val="EEEEEE"/>
            </a:solidFill>
            <a:prstDash val="solid"/>
            <a:headEnd len="med" w="med" type="none"/>
            <a:tailEnd len="med" w="med" type="triangle"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78" animBg="true"/>
      <p:bldP grpId="0" spid="79" animBg="true"/>
      <p:bldP grpId="0" spid="80" animBg="true"/>
      <p:bldP grpId="0" spid="81" animBg="true"/>
      <p:bldP grpId="0" spid="82" animBg="true"/>
    </p:bldLst>
  </p:timing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3A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83"/>
          <p:cNvSpPr txBox="true"/>
          <p:nvPr/>
        </p:nvSpPr>
        <p:spPr>
          <a:xfrm rot="0">
            <a:off x="787324" y="363423"/>
            <a:ext cx="6352350" cy="3429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sz="1800">
                <a:solidFill>
                  <a:srgbClr val="EEEEEE"/>
                </a:solidFill>
                <a:latin typeface="Microsoft YaHei"/>
                <a:ea typeface="Microsoft YaHei"/>
              </a:rPr>
              <a:t>render函数</a:t>
            </a:r>
            <a:endParaRPr lang="en-US" sz="1100"/>
          </a:p>
        </p:txBody>
      </p:sp>
      <p:pic>
        <p:nvPicPr>
          <p:cNvPr name="Picture 2" id="8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80415" y="1432598"/>
            <a:ext cx="4306584" cy="4211691"/>
          </a:xfrm>
          <a:prstGeom prst="rect">
            <a:avLst/>
          </a:prstGeom>
        </p:spPr>
      </p:pic>
      <p:sp>
        <p:nvSpPr>
          <p:cNvPr name="TextBox 3" id="85"/>
          <p:cNvSpPr txBox="true"/>
          <p:nvPr/>
        </p:nvSpPr>
        <p:spPr>
          <a:xfrm rot="0">
            <a:off x="800100" y="1003300"/>
            <a:ext cx="1904314" cy="3048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z="1600">
                <a:solidFill>
                  <a:srgbClr val="EEEEEE"/>
                </a:solidFill>
                <a:latin typeface="Microsoft YaHei"/>
                <a:ea typeface="Microsoft YaHei"/>
              </a:rPr>
              <a:t>辅助函数</a:t>
            </a:r>
            <a:endParaRPr lang="en-US" sz="1100"/>
          </a:p>
        </p:txBody>
      </p:sp>
      <p:pic>
        <p:nvPicPr>
          <p:cNvPr name="Picture 4" id="8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506060" y="167030"/>
            <a:ext cx="6945642" cy="12878953"/>
          </a:xfrm>
          <a:prstGeom prst="rect">
            <a:avLst/>
          </a:prstGeom>
        </p:spPr>
      </p:pic>
      <p:sp>
        <p:nvSpPr>
          <p:cNvPr name="TextBox 5" id="87"/>
          <p:cNvSpPr txBox="true"/>
          <p:nvPr/>
        </p:nvSpPr>
        <p:spPr>
          <a:xfrm rot="0">
            <a:off x="4588828" y="382384"/>
            <a:ext cx="995832" cy="3048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z="1600">
                <a:solidFill>
                  <a:srgbClr val="EEEEEE"/>
                </a:solidFill>
                <a:latin typeface="Microsoft YaHei"/>
                <a:ea typeface="Microsoft YaHei"/>
              </a:rPr>
              <a:t>VNode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83" animBg="true"/>
      <p:bldP grpId="0" spid="84" animBg="true"/>
      <p:bldP grpId="0" spid="85" animBg="true"/>
      <p:bldP grpId="0" spid="86" animBg="true"/>
      <p:bldP grpId="0" spid="87" animBg="true"/>
    </p:bldLst>
  </p:timing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3A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8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11646" y="262928"/>
            <a:ext cx="2599287" cy="1770785"/>
          </a:xfrm>
          <a:prstGeom prst="rect">
            <a:avLst/>
          </a:prstGeom>
        </p:spPr>
      </p:pic>
      <p:pic>
        <p:nvPicPr>
          <p:cNvPr name="Picture 2" id="8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972678" y="114097"/>
            <a:ext cx="4517010" cy="4055027"/>
          </a:xfrm>
          <a:prstGeom prst="rect">
            <a:avLst/>
          </a:prstGeom>
        </p:spPr>
      </p:pic>
      <p:pic>
        <p:nvPicPr>
          <p:cNvPr name="Picture 3" id="9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212122" y="2041423"/>
            <a:ext cx="4716065" cy="4079161"/>
          </a:xfrm>
          <a:prstGeom prst="rect">
            <a:avLst/>
          </a:prstGeom>
        </p:spPr>
      </p:pic>
      <p:pic>
        <p:nvPicPr>
          <p:cNvPr name="Picture 4" id="9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071944" y="651828"/>
            <a:ext cx="4268051" cy="34290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88" animBg="true"/>
      <p:bldP grpId="0" spid="89" animBg="true"/>
      <p:bldP grpId="0" spid="90" animBg="true"/>
      <p:bldP grpId="0" spid="91" animBg="true"/>
    </p:bldLst>
  </p:timing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rotWithShape="true">
          <a:blip r:embed="rId2">
            <a:alphaModFix amt="100000"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92"/>
          <p:cNvSpPr txBox="true"/>
          <p:nvPr/>
        </p:nvSpPr>
        <p:spPr>
          <a:xfrm rot="0">
            <a:off x="5105400" y="3900805"/>
            <a:ext cx="1334580" cy="315214"/>
          </a:xfrm>
          <a:prstGeom prst="rect">
            <a:avLst/>
          </a:prstGeom>
        </p:spPr>
        <p:txBody>
          <a:bodyPr anchor="t" rtlCol="false" lIns="127000" rIns="127000" tIns="63500" bIns="63500">
            <a:spAutoFit/>
          </a:bodyPr>
          <a:lstStyle/>
          <a:p>
            <a:pPr algn="ctr" latinLnBrk="true">
              <a:lnSpc>
                <a:spcPct val="89100"/>
              </a:lnSpc>
            </a:pPr>
            <a:r>
              <a:t/>
            </a:r>
            <a:r>
              <a:rPr lang="en-US" sz="1200">
                <a:solidFill>
                  <a:srgbClr val="3F3F3F"/>
                </a:solidFill>
                <a:latin typeface="Microsoft YaHei"/>
                <a:ea typeface="Microsoft YaHei"/>
              </a:rPr>
              <a:t>电脑端请访问</a:t>
            </a:r>
            <a:endParaRPr lang="en-US" sz="1100"/>
          </a:p>
          <a:p>
            <a:pPr latinLnBrk="true" algn="ctr">
              <a:lnSpc>
                <a:spcPct val="89100"/>
              </a:lnSpc>
            </a:pPr>
            <a:r>
              <a:rPr lang="en-US" sz="1200">
                <a:solidFill>
                  <a:srgbClr val="000000"/>
                </a:solidFill>
                <a:latin typeface="Microsoft YaHei"/>
                <a:ea typeface="Microsoft YaHei"/>
              </a:rPr>
              <a:t/>
            </a:r>
          </a:p>
        </p:txBody>
      </p:sp>
      <p:sp>
        <p:nvSpPr>
          <p:cNvPr name="TextBox 2" id="93"/>
          <p:cNvSpPr txBox="true"/>
          <p:nvPr/>
        </p:nvSpPr>
        <p:spPr>
          <a:xfrm rot="0">
            <a:off x="4946904" y="4077335"/>
            <a:ext cx="1655254" cy="336550"/>
          </a:xfrm>
          <a:prstGeom prst="rect">
            <a:avLst/>
          </a:prstGeom>
        </p:spPr>
        <p:txBody>
          <a:bodyPr anchor="t" rtlCol="false" lIns="127000" rIns="127000" tIns="63500" bIns="63500">
            <a:spAutoFit/>
          </a:bodyPr>
          <a:lstStyle/>
          <a:p>
            <a:pPr algn="ctr" latinLnBrk="true">
              <a:lnSpc>
                <a:spcPct val="113400"/>
              </a:lnSpc>
            </a:pPr>
            <a:r>
              <a:t/>
            </a:r>
            <a:r>
              <a:rPr lang="en-US" sz="1200">
                <a:solidFill>
                  <a:srgbClr val="169BD5"/>
                </a:solidFill>
                <a:latin typeface="Microsoft YaHei"/>
                <a:ea typeface="Microsoft YaHei"/>
                <a:hlinkClick r:id="rId3" tooltip="http%3A%2F%2Fwww.woodo.cn"/>
              </a:rPr>
              <a:t>www.woodo.cn</a:t>
            </a:r>
            <a:endParaRPr lang="en-US" sz="1100"/>
          </a:p>
          <a:p>
            <a:pPr latinLnBrk="true" algn="ctr">
              <a:lnSpc>
                <a:spcPct val="113400"/>
              </a:lnSpc>
            </a:pPr>
            <a:r>
              <a:rPr lang="en-US" sz="1200">
                <a:solidFill>
                  <a:srgbClr val="000000"/>
                </a:solidFill>
                <a:latin typeface="Microsoft YaHei"/>
                <a:ea typeface="Microsoft YaHei"/>
              </a:rPr>
              <a:t/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3A3A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5"/>
          <p:cNvSpPr txBox="true"/>
          <p:nvPr/>
        </p:nvSpPr>
        <p:spPr>
          <a:xfrm rot="0">
            <a:off x="1453490" y="940079"/>
            <a:ext cx="1009694" cy="4318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true" sz="2291">
                <a:solidFill>
                  <a:srgbClr val="FFFFFF"/>
                </a:solidFill>
                <a:latin typeface="Microsoft YaHei"/>
                <a:ea typeface="Microsoft YaHei"/>
              </a:rPr>
              <a:t>目录</a:t>
            </a:r>
            <a:endParaRPr lang="en-US" sz="1100"/>
          </a:p>
        </p:txBody>
      </p:sp>
      <p:sp>
        <p:nvSpPr>
          <p:cNvPr name="TextBox 2" id="6"/>
          <p:cNvSpPr txBox="true"/>
          <p:nvPr/>
        </p:nvSpPr>
        <p:spPr>
          <a:xfrm rot="0">
            <a:off x="1446314" y="1461186"/>
            <a:ext cx="7808595" cy="4000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true" sz="2132">
                <a:solidFill>
                  <a:srgbClr val="EEEEEE"/>
                </a:solidFill>
                <a:latin typeface="Microsoft YaHei"/>
                <a:ea typeface="Microsoft YaHei"/>
              </a:rPr>
              <a:t>1：V8引擎中Javascript的AST(</a:t>
            </a:r>
            <a:r>
              <a:rPr lang="en-US" b="false" sz="2134">
                <a:solidFill>
                  <a:srgbClr val="EEEEEE"/>
                </a:solidFill>
                <a:latin typeface="Microsoft YaHei"/>
                <a:ea typeface="Microsoft YaHei"/>
              </a:rPr>
              <a:t>Abstract Syntax Tree)</a:t>
            </a:r>
            <a:endParaRPr lang="en-US" sz="1100"/>
          </a:p>
        </p:txBody>
      </p:sp>
      <p:sp>
        <p:nvSpPr>
          <p:cNvPr name="TextBox 3" id="7"/>
          <p:cNvSpPr txBox="true"/>
          <p:nvPr/>
        </p:nvSpPr>
        <p:spPr>
          <a:xfrm rot="0">
            <a:off x="1500988" y="3596487"/>
            <a:ext cx="5469598" cy="4000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true" sz="2132">
                <a:solidFill>
                  <a:srgbClr val="EEEEEE"/>
                </a:solidFill>
                <a:latin typeface="Microsoft YaHei"/>
                <a:ea typeface="Microsoft YaHei"/>
              </a:rPr>
              <a:t>2：Vue模板编译中Dom的AST</a:t>
            </a:r>
            <a:endParaRPr lang="en-US" sz="1100"/>
          </a:p>
        </p:txBody>
      </p:sp>
      <p:sp>
        <p:nvSpPr>
          <p:cNvPr name="TextBox 4" id="8"/>
          <p:cNvSpPr txBox="true"/>
          <p:nvPr/>
        </p:nvSpPr>
        <p:spPr>
          <a:xfrm rot="0">
            <a:off x="1500988" y="4155287"/>
            <a:ext cx="5469598" cy="4000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true" sz="2132">
                <a:solidFill>
                  <a:srgbClr val="EEEEEE"/>
                </a:solidFill>
                <a:latin typeface="Microsoft YaHei"/>
                <a:ea typeface="Microsoft YaHei"/>
              </a:rPr>
              <a:t>3：详谈Vue渲染流程</a:t>
            </a:r>
            <a:endParaRPr lang="en-US" sz="1100"/>
          </a:p>
        </p:txBody>
      </p:sp>
      <p:sp>
        <p:nvSpPr>
          <p:cNvPr name="TextBox 5" id="9"/>
          <p:cNvSpPr txBox="true"/>
          <p:nvPr/>
        </p:nvSpPr>
        <p:spPr>
          <a:xfrm rot="0">
            <a:off x="1818653" y="1986394"/>
            <a:ext cx="5469598" cy="2730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true" sz="1421">
                <a:solidFill>
                  <a:srgbClr val="EEEEEE"/>
                </a:solidFill>
                <a:latin typeface="Microsoft YaHei"/>
                <a:ea typeface="Microsoft YaHei"/>
              </a:rPr>
              <a:t>1-1：从编程语言说起</a:t>
            </a:r>
            <a:endParaRPr lang="en-US" sz="1100"/>
          </a:p>
        </p:txBody>
      </p:sp>
      <p:sp>
        <p:nvSpPr>
          <p:cNvPr name="TextBox 6" id="10"/>
          <p:cNvSpPr txBox="true"/>
          <p:nvPr/>
        </p:nvSpPr>
        <p:spPr>
          <a:xfrm rot="0">
            <a:off x="1818653" y="2314194"/>
            <a:ext cx="5469598" cy="2730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true" sz="1421">
                <a:solidFill>
                  <a:srgbClr val="EEEEEE"/>
                </a:solidFill>
                <a:latin typeface="Microsoft YaHei"/>
                <a:ea typeface="Microsoft YaHei"/>
              </a:rPr>
              <a:t>1-2：什么是AST</a:t>
            </a:r>
            <a:endParaRPr lang="en-US" sz="1100"/>
          </a:p>
        </p:txBody>
      </p:sp>
      <p:sp>
        <p:nvSpPr>
          <p:cNvPr name="TextBox 7" id="11"/>
          <p:cNvSpPr txBox="true"/>
          <p:nvPr/>
        </p:nvSpPr>
        <p:spPr>
          <a:xfrm rot="0">
            <a:off x="1818653" y="2663431"/>
            <a:ext cx="5469598" cy="2730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true" sz="1421">
                <a:solidFill>
                  <a:srgbClr val="EEEEEE"/>
                </a:solidFill>
                <a:latin typeface="Microsoft YaHei"/>
                <a:ea typeface="Microsoft YaHei"/>
              </a:rPr>
              <a:t>1-3：AST的产生过程</a:t>
            </a:r>
            <a:endParaRPr lang="en-US" sz="1100"/>
          </a:p>
        </p:txBody>
      </p:sp>
      <p:sp>
        <p:nvSpPr>
          <p:cNvPr name="TextBox 8" id="12"/>
          <p:cNvSpPr txBox="true"/>
          <p:nvPr/>
        </p:nvSpPr>
        <p:spPr>
          <a:xfrm rot="0">
            <a:off x="1818486" y="3013075"/>
            <a:ext cx="5469598" cy="2730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true" sz="1421">
                <a:solidFill>
                  <a:srgbClr val="EEEEEE"/>
                </a:solidFill>
                <a:latin typeface="Microsoft YaHei"/>
                <a:ea typeface="Microsoft YaHei"/>
              </a:rPr>
              <a:t>1-5：JS黑魔法-webpack babel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5" animBg="true"/>
      <p:bldP grpId="0" spid="6" animBg="true"/>
      <p:bldP grpId="0" spid="7" animBg="true"/>
      <p:bldP grpId="0" spid="8" animBg="true"/>
      <p:bldP grpId="0" spid="9" animBg="true"/>
      <p:bldP grpId="0" spid="10" animBg="true"/>
      <p:bldP grpId="0" spid="11" animBg="true"/>
      <p:bldP grpId="0" spid="12" animBg="true"/>
    </p:bldLst>
  </p:timing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3A3A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13"/>
          <p:cNvSpPr txBox="true"/>
          <p:nvPr/>
        </p:nvSpPr>
        <p:spPr>
          <a:xfrm rot="0">
            <a:off x="800024" y="332054"/>
            <a:ext cx="6664008" cy="3302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true" sz="1731">
                <a:solidFill>
                  <a:srgbClr val="EEEEEE"/>
                </a:solidFill>
                <a:latin typeface="Microsoft YaHei"/>
                <a:ea typeface="Microsoft YaHei"/>
              </a:rPr>
              <a:t>从编程语言说起--如何让让机器读懂你？</a:t>
            </a:r>
            <a:endParaRPr lang="en-US" sz="1100"/>
          </a:p>
        </p:txBody>
      </p:sp>
      <p:sp>
        <p:nvSpPr>
          <p:cNvPr name="TextBox 2" id="14"/>
          <p:cNvSpPr txBox="true"/>
          <p:nvPr/>
        </p:nvSpPr>
        <p:spPr>
          <a:xfrm rot="0">
            <a:off x="669481" y="1519339"/>
            <a:ext cx="10218039" cy="19812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z="1400">
                <a:solidFill>
                  <a:srgbClr val="EEEEEE"/>
                </a:solidFill>
                <a:latin typeface="Microsoft YaHei"/>
                <a:ea typeface="Microsoft YaHei"/>
              </a:rPr>
              <a:t>       程序一般是由一系列的字符组成的，每一个字符都有一些含义，比如我们可以使用匹配的字符([], {}, ()), 或一些其他成对的字符('', "")和代码缩进让程序解析更加简单，但是对计算机并不适用，这些字符在内存中仅仅是个数值，但是计算机并不知道一个程序内部有多少个变量这些高级问题，</a:t>
            </a:r>
            <a:r>
              <a:rPr lang="en-US" b="false" sz="1400">
                <a:solidFill>
                  <a:srgbClr val="EEEEEE"/>
                </a:solidFill>
                <a:latin typeface="Microsoft YaHei"/>
                <a:ea typeface="Microsoft YaHei"/>
              </a:rPr>
              <a:t>这个时候我们需要寻找一些能让计算机理解的方式，这个时候，抽象语法树诞生了</a:t>
            </a:r>
            <a:r>
              <a:rPr lang="en-US" b="false" sz="1400">
                <a:solidFill>
                  <a:srgbClr val="EEEEEE"/>
                </a:solidFill>
                <a:latin typeface="Microsoft YaHei"/>
                <a:ea typeface="Microsoft YaHei"/>
              </a:rPr>
              <a:t>       </a:t>
            </a:r>
            <a:endParaRPr lang="en-US" sz="1100"/>
          </a:p>
          <a:p>
            <a:pPr latinLnBrk="true">
              <a:lnSpc>
                <a:spcPct val="113400"/>
              </a:lnSpc>
            </a:pPr>
            <a:r>
              <a:rPr lang="en-US" b="false" sz="1400">
                <a:solidFill>
                  <a:srgbClr val="EEEEEE"/>
                </a:solidFill>
                <a:latin typeface="Microsoft YaHei"/>
                <a:ea typeface="Microsoft YaHei"/>
              </a:rPr>
              <a:t>       不管你使用什么编程语言，你需要一些软件来处理源代码以便让计算机能够理解。该软件可以是</a:t>
            </a:r>
            <a:r>
              <a:rPr lang="en-US" b="false" sz="1400">
                <a:solidFill>
                  <a:srgbClr val="FF8A65"/>
                </a:solidFill>
                <a:latin typeface="Microsoft YaHei"/>
                <a:ea typeface="Microsoft YaHei"/>
              </a:rPr>
              <a:t>解释器</a:t>
            </a:r>
            <a:r>
              <a:rPr lang="en-US" b="false" sz="1400">
                <a:solidFill>
                  <a:srgbClr val="EEEEEE"/>
                </a:solidFill>
                <a:latin typeface="Microsoft YaHei"/>
                <a:ea typeface="Microsoft YaHei"/>
              </a:rPr>
              <a:t>，也可以是</a:t>
            </a:r>
            <a:r>
              <a:rPr lang="en-US" b="false" sz="1400">
                <a:solidFill>
                  <a:srgbClr val="FF8A65"/>
                </a:solidFill>
                <a:latin typeface="Microsoft YaHei"/>
                <a:ea typeface="Microsoft YaHei"/>
              </a:rPr>
              <a:t>编译器</a:t>
            </a:r>
            <a:r>
              <a:rPr lang="en-US" b="false" sz="1400">
                <a:solidFill>
                  <a:srgbClr val="EEEEEE"/>
                </a:solidFill>
                <a:latin typeface="Microsoft YaHei"/>
                <a:ea typeface="Microsoft YaHei"/>
              </a:rPr>
              <a:t>。无论你使用的是解释型语言 (JavaScript、Python、Ruby)还是编译型语言(c++、c、c#、Java、Rust)，都有一个共同的部分:将源代码作为 纯文本解析为 抽象语法树(abstract syntax tree, AST) 的数据结构。</a:t>
            </a:r>
          </a:p>
          <a:p>
            <a:pPr latinLnBrk="true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13" animBg="true"/>
      <p:bldP grpId="0" spid="14" animBg="true"/>
    </p:bld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3A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15"/>
          <p:cNvSpPr txBox="true"/>
          <p:nvPr/>
        </p:nvSpPr>
        <p:spPr>
          <a:xfrm rot="0">
            <a:off x="668490" y="241262"/>
            <a:ext cx="6575108" cy="3365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true" sz="1775">
                <a:solidFill>
                  <a:srgbClr val="EEEEEE"/>
                </a:solidFill>
                <a:latin typeface="Microsoft YaHei"/>
                <a:ea typeface="Microsoft YaHei"/>
              </a:rPr>
              <a:t>什么是AST</a:t>
            </a:r>
            <a:endParaRPr lang="en-US" sz="1100"/>
          </a:p>
        </p:txBody>
      </p:sp>
      <p:pic>
        <p:nvPicPr>
          <p:cNvPr name="Picture 2" id="1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00100" y="809841"/>
            <a:ext cx="2502476" cy="5324906"/>
          </a:xfrm>
          <a:prstGeom prst="rect">
            <a:avLst/>
          </a:prstGeom>
        </p:spPr>
      </p:pic>
      <p:sp>
        <p:nvSpPr>
          <p:cNvPr name="TextBox 3" id="17"/>
          <p:cNvSpPr txBox="true"/>
          <p:nvPr/>
        </p:nvSpPr>
        <p:spPr>
          <a:xfrm rot="0">
            <a:off x="4207269" y="1165428"/>
            <a:ext cx="3124200" cy="4318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pc="-2" sz="2311">
                <a:solidFill>
                  <a:srgbClr val="FFFFFF"/>
                </a:solidFill>
                <a:latin typeface="Microsoft YaHei"/>
                <a:ea typeface="Microsoft YaHei"/>
              </a:rPr>
              <a:t>Programs</a:t>
            </a:r>
            <a:endParaRPr lang="en-US" sz="1100"/>
          </a:p>
        </p:txBody>
      </p:sp>
      <p:sp>
        <p:nvSpPr>
          <p:cNvPr name="TextBox 4" id="18"/>
          <p:cNvSpPr txBox="true"/>
          <p:nvPr/>
        </p:nvSpPr>
        <p:spPr>
          <a:xfrm rot="0">
            <a:off x="4207269" y="1597228"/>
            <a:ext cx="3124200" cy="4318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pc="-2" sz="2311">
                <a:solidFill>
                  <a:srgbClr val="FFFFFF"/>
                </a:solidFill>
                <a:latin typeface="Microsoft YaHei"/>
                <a:ea typeface="Microsoft YaHei"/>
              </a:rPr>
              <a:t>Functions</a:t>
            </a:r>
            <a:endParaRPr lang="en-US" sz="1100"/>
          </a:p>
        </p:txBody>
      </p:sp>
      <p:sp>
        <p:nvSpPr>
          <p:cNvPr name="TextBox 5" id="19"/>
          <p:cNvSpPr txBox="true"/>
          <p:nvPr/>
        </p:nvSpPr>
        <p:spPr>
          <a:xfrm rot="0">
            <a:off x="4207269" y="2029028"/>
            <a:ext cx="3124200" cy="4318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pc="-2" sz="2311">
                <a:solidFill>
                  <a:srgbClr val="FFFFFF"/>
                </a:solidFill>
                <a:latin typeface="Microsoft YaHei"/>
                <a:ea typeface="Microsoft YaHei"/>
              </a:rPr>
              <a:t>Statements</a:t>
            </a:r>
            <a:endParaRPr lang="en-US" sz="1100"/>
          </a:p>
        </p:txBody>
      </p:sp>
      <p:sp>
        <p:nvSpPr>
          <p:cNvPr name="TextBox 6" id="20"/>
          <p:cNvSpPr txBox="true"/>
          <p:nvPr/>
        </p:nvSpPr>
        <p:spPr>
          <a:xfrm rot="0">
            <a:off x="4486669" y="2498928"/>
            <a:ext cx="1843672" cy="2730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pc="-2" sz="1400">
                <a:solidFill>
                  <a:srgbClr val="EEEEEE"/>
                </a:solidFill>
                <a:latin typeface="Microsoft YaHei"/>
                <a:ea typeface="Microsoft YaHei"/>
              </a:rPr>
              <a:t>EmptyStatement </a:t>
            </a:r>
            <a:endParaRPr lang="en-US" sz="1100"/>
          </a:p>
        </p:txBody>
      </p:sp>
      <p:sp>
        <p:nvSpPr>
          <p:cNvPr name="TextBox 7" id="21"/>
          <p:cNvSpPr txBox="true"/>
          <p:nvPr/>
        </p:nvSpPr>
        <p:spPr>
          <a:xfrm rot="0">
            <a:off x="4486669" y="2752928"/>
            <a:ext cx="1843672" cy="3048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pc="-2" sz="1600">
                <a:solidFill>
                  <a:srgbClr val="EEEEEE"/>
                </a:solidFill>
                <a:latin typeface="Microsoft YaHei"/>
                <a:ea typeface="Microsoft YaHei"/>
              </a:rPr>
              <a:t>BlockStatement </a:t>
            </a:r>
            <a:endParaRPr lang="en-US" sz="1100"/>
          </a:p>
        </p:txBody>
      </p:sp>
      <p:sp>
        <p:nvSpPr>
          <p:cNvPr name="TextBox 8" id="22"/>
          <p:cNvSpPr txBox="true"/>
          <p:nvPr/>
        </p:nvSpPr>
        <p:spPr>
          <a:xfrm rot="0">
            <a:off x="4486669" y="3045028"/>
            <a:ext cx="2318029" cy="3048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pc="-2" sz="1600">
                <a:solidFill>
                  <a:srgbClr val="EEEEEE"/>
                </a:solidFill>
                <a:latin typeface="Microsoft YaHei"/>
                <a:ea typeface="Microsoft YaHei"/>
              </a:rPr>
              <a:t>ExpressionStatement </a:t>
            </a:r>
            <a:endParaRPr lang="en-US" sz="1100"/>
          </a:p>
        </p:txBody>
      </p:sp>
      <p:sp>
        <p:nvSpPr>
          <p:cNvPr name="TextBox 9" id="23"/>
          <p:cNvSpPr txBox="true"/>
          <p:nvPr/>
        </p:nvSpPr>
        <p:spPr>
          <a:xfrm rot="0">
            <a:off x="4499369" y="3311728"/>
            <a:ext cx="1843672" cy="3048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pc="-2" sz="1600">
                <a:solidFill>
                  <a:srgbClr val="EEEEEE"/>
                </a:solidFill>
                <a:latin typeface="Microsoft YaHei"/>
                <a:ea typeface="Microsoft YaHei"/>
              </a:rPr>
              <a:t>IfStatement </a:t>
            </a:r>
            <a:endParaRPr lang="en-US" sz="1100"/>
          </a:p>
        </p:txBody>
      </p:sp>
      <p:sp>
        <p:nvSpPr>
          <p:cNvPr name="TextBox 10" id="24"/>
          <p:cNvSpPr txBox="true"/>
          <p:nvPr/>
        </p:nvSpPr>
        <p:spPr>
          <a:xfrm rot="0">
            <a:off x="4486669" y="3565728"/>
            <a:ext cx="1843672" cy="3048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pc="-2" sz="1600">
                <a:solidFill>
                  <a:srgbClr val="EEEEEE"/>
                </a:solidFill>
                <a:latin typeface="Microsoft YaHei"/>
                <a:ea typeface="Microsoft YaHei"/>
              </a:rPr>
              <a:t>LabeledStatement</a:t>
            </a:r>
            <a:endParaRPr lang="en-US" sz="1100"/>
          </a:p>
        </p:txBody>
      </p:sp>
      <p:sp>
        <p:nvSpPr>
          <p:cNvPr name="TextBox 11" id="25"/>
          <p:cNvSpPr txBox="true"/>
          <p:nvPr/>
        </p:nvSpPr>
        <p:spPr>
          <a:xfrm rot="0">
            <a:off x="4499369" y="3832428"/>
            <a:ext cx="1843672" cy="3048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pc="-2" sz="1600">
                <a:solidFill>
                  <a:srgbClr val="EEEEEE"/>
                </a:solidFill>
                <a:latin typeface="Microsoft YaHei"/>
                <a:ea typeface="Microsoft YaHei"/>
              </a:rPr>
              <a:t>BreakStatement</a:t>
            </a:r>
            <a:endParaRPr lang="en-US" sz="1100"/>
          </a:p>
        </p:txBody>
      </p:sp>
      <p:sp>
        <p:nvSpPr>
          <p:cNvPr name="TextBox 12" id="26"/>
          <p:cNvSpPr txBox="true"/>
          <p:nvPr/>
        </p:nvSpPr>
        <p:spPr>
          <a:xfrm rot="0">
            <a:off x="4486669" y="4099128"/>
            <a:ext cx="2832595" cy="3048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pc="-2" sz="1600">
                <a:solidFill>
                  <a:srgbClr val="EEEEEE"/>
                </a:solidFill>
                <a:latin typeface="Microsoft YaHei"/>
                <a:ea typeface="Microsoft YaHei"/>
              </a:rPr>
              <a:t>ContinueStatement</a:t>
            </a:r>
            <a:endParaRPr lang="en-US" sz="1100"/>
          </a:p>
        </p:txBody>
      </p:sp>
      <p:sp>
        <p:nvSpPr>
          <p:cNvPr name="TextBox 13" id="27"/>
          <p:cNvSpPr txBox="true"/>
          <p:nvPr/>
        </p:nvSpPr>
        <p:spPr>
          <a:xfrm rot="0">
            <a:off x="4499369" y="4403928"/>
            <a:ext cx="1843672" cy="3048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pc="-2" sz="1600">
                <a:solidFill>
                  <a:srgbClr val="EEEEEE"/>
                </a:solidFill>
                <a:latin typeface="Microsoft YaHei"/>
                <a:ea typeface="Microsoft YaHei"/>
              </a:rPr>
              <a:t>WithStatement</a:t>
            </a:r>
            <a:endParaRPr lang="en-US" sz="1100"/>
          </a:p>
        </p:txBody>
      </p:sp>
      <p:sp>
        <p:nvSpPr>
          <p:cNvPr name="TextBox 14" id="28"/>
          <p:cNvSpPr txBox="true"/>
          <p:nvPr/>
        </p:nvSpPr>
        <p:spPr>
          <a:xfrm rot="0">
            <a:off x="4499369" y="4683328"/>
            <a:ext cx="1843672" cy="3048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pc="-2" sz="1600">
                <a:solidFill>
                  <a:srgbClr val="EEEEEE"/>
                </a:solidFill>
                <a:latin typeface="Microsoft YaHei"/>
                <a:ea typeface="Microsoft YaHei"/>
              </a:rPr>
              <a:t>SwitchStatement</a:t>
            </a:r>
            <a:endParaRPr lang="en-US" sz="1100"/>
          </a:p>
        </p:txBody>
      </p:sp>
      <p:sp>
        <p:nvSpPr>
          <p:cNvPr name="TextBox 15" id="29"/>
          <p:cNvSpPr txBox="true"/>
          <p:nvPr/>
        </p:nvSpPr>
        <p:spPr>
          <a:xfrm rot="0">
            <a:off x="4499369" y="4988128"/>
            <a:ext cx="1820723" cy="5842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pc="-2" sz="1600">
                <a:solidFill>
                  <a:srgbClr val="EEEEEE"/>
                </a:solidFill>
                <a:latin typeface="Microsoft YaHei"/>
                <a:ea typeface="Microsoft YaHei"/>
              </a:rPr>
              <a:t>ReturnStatement</a:t>
            </a:r>
            <a:endParaRPr lang="en-US" sz="1100"/>
          </a:p>
          <a:p>
            <a:pPr latinLnBrk="true">
              <a:lnSpc>
                <a:spcPct val="113400"/>
              </a:lnSpc>
            </a:pPr>
            <a:r>
              <a:rPr lang="en-US" b="false" spc="-2" sz="1600">
                <a:solidFill>
                  <a:srgbClr val="EEEEEE"/>
                </a:solidFill>
                <a:latin typeface="Microsoft YaHei"/>
                <a:ea typeface="Microsoft YaHei"/>
              </a:rPr>
              <a:t>......</a:t>
            </a:r>
          </a:p>
        </p:txBody>
      </p:sp>
      <p:pic>
        <p:nvPicPr>
          <p:cNvPr name="Picture 16" id="3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386828" y="906068"/>
            <a:ext cx="2575056" cy="1130817"/>
          </a:xfrm>
          <a:prstGeom prst="rect">
            <a:avLst/>
          </a:prstGeom>
        </p:spPr>
      </p:pic>
      <p:pic>
        <p:nvPicPr>
          <p:cNvPr name="Picture 17" id="3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386828" y="2645969"/>
            <a:ext cx="3010985" cy="3058841"/>
          </a:xfrm>
          <a:prstGeom prst="rect">
            <a:avLst/>
          </a:prstGeom>
        </p:spPr>
      </p:pic>
      <p:sp>
        <p:nvSpPr>
          <p:cNvPr name="Freeform 18" id="32"/>
          <p:cNvSpPr/>
          <p:nvPr/>
        </p:nvSpPr>
        <p:spPr>
          <a:xfrm>
            <a:off x="8821928" y="1820469"/>
            <a:ext cx="806120" cy="922045"/>
          </a:xfrm>
          <a:custGeom>
            <a:avLst/>
            <a:gdLst/>
            <a:ahLst/>
            <a:cxnLst/>
            <a:rect r="r" b="b" t="t" l="l"/>
            <a:pathLst>
              <a:path h="922045" w="806120">
                <a:moveTo>
                  <a:pt x="0" y="0"/>
                </a:moveTo>
                <a:cubicBezTo>
                  <a:pt x="243459" y="0"/>
                  <a:pt x="806120" y="182550"/>
                  <a:pt x="486918" y="922045"/>
                </a:cubicBezTo>
              </a:path>
            </a:pathLst>
          </a:custGeom>
          <a:noFill/>
          <a:ln w="12700">
            <a:solidFill>
              <a:srgbClr val="EEEEEE"/>
            </a:solidFill>
            <a:prstDash val="solid"/>
            <a:headEnd len="med" w="med" type="none"/>
            <a:tailEnd len="med" w="med" type="triangle"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15" animBg="true"/>
      <p:bldP grpId="0" spid="16" animBg="true"/>
      <p:bldP grpId="0" spid="17" animBg="true"/>
      <p:bldP grpId="0" spid="18" animBg="true"/>
      <p:bldP grpId="0" spid="19" animBg="true"/>
      <p:bldP grpId="0" spid="20" animBg="true"/>
      <p:bldP grpId="0" spid="21" animBg="true"/>
      <p:bldP grpId="0" spid="22" animBg="true"/>
      <p:bldP grpId="0" spid="23" animBg="true"/>
      <p:bldP grpId="0" spid="24" animBg="true"/>
      <p:bldP grpId="0" spid="25" animBg="true"/>
      <p:bldP grpId="0" spid="26" animBg="true"/>
      <p:bldP grpId="0" spid="27" animBg="true"/>
      <p:bldP grpId="0" spid="28" animBg="true"/>
      <p:bldP grpId="0" spid="29" animBg="true"/>
      <p:bldP grpId="0" spid="30" animBg="true"/>
      <p:bldP grpId="0" spid="31" animBg="true"/>
      <p:bldP grpId="0" spid="32" animBg="true"/>
    </p:bld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3A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3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05257" y="2092338"/>
            <a:ext cx="3825922" cy="2311287"/>
          </a:xfrm>
          <a:prstGeom prst="rect">
            <a:avLst/>
          </a:prstGeom>
        </p:spPr>
      </p:pic>
      <p:pic>
        <p:nvPicPr>
          <p:cNvPr name="Picture 2" id="3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628310" y="406400"/>
            <a:ext cx="5019853" cy="5201920"/>
          </a:xfrm>
          <a:prstGeom prst="rect">
            <a:avLst/>
          </a:prstGeom>
        </p:spPr>
      </p:pic>
      <p:sp>
        <p:nvSpPr>
          <p:cNvPr name="Freeform 3" id="35"/>
          <p:cNvSpPr/>
          <p:nvPr/>
        </p:nvSpPr>
        <p:spPr>
          <a:xfrm>
            <a:off x="3826066" y="3027413"/>
            <a:ext cx="2109013" cy="420637"/>
          </a:xfrm>
          <a:custGeom>
            <a:avLst/>
            <a:gdLst/>
            <a:ahLst/>
            <a:cxnLst/>
            <a:rect r="r" b="b" t="t" l="l"/>
            <a:pathLst>
              <a:path h="420637" w="2109013">
                <a:moveTo>
                  <a:pt x="0" y="420637"/>
                </a:moveTo>
                <a:cubicBezTo>
                  <a:pt x="1054506" y="420637"/>
                  <a:pt x="1054506" y="0"/>
                  <a:pt x="2109012" y="0"/>
                </a:cubicBezTo>
              </a:path>
            </a:pathLst>
          </a:custGeom>
          <a:noFill/>
          <a:ln w="12700">
            <a:solidFill>
              <a:srgbClr val="EEEEEE"/>
            </a:solidFill>
            <a:prstDash val="solid"/>
            <a:headEnd len="med" w="med" type="none"/>
            <a:tailEnd len="med" w="med" type="triangle"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33" animBg="true"/>
      <p:bldP grpId="0" spid="34" animBg="true"/>
      <p:bldP grpId="0" spid="35" animBg="true"/>
    </p:bldLst>
  </p:timing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3A3A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36"/>
          <p:cNvSpPr txBox="true"/>
          <p:nvPr/>
        </p:nvSpPr>
        <p:spPr>
          <a:xfrm rot="0">
            <a:off x="668490" y="241262"/>
            <a:ext cx="6542977" cy="3429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true" sz="1791">
                <a:solidFill>
                  <a:srgbClr val="EEEEEE"/>
                </a:solidFill>
                <a:latin typeface="Microsoft YaHei"/>
                <a:ea typeface="Microsoft YaHei"/>
              </a:rPr>
              <a:t>AST的产生过程</a:t>
            </a:r>
            <a:endParaRPr lang="en-US" sz="1100"/>
          </a:p>
        </p:txBody>
      </p:sp>
      <p:sp>
        <p:nvSpPr>
          <p:cNvPr name="TextBox 2" id="37"/>
          <p:cNvSpPr txBox="true"/>
          <p:nvPr/>
        </p:nvSpPr>
        <p:spPr>
          <a:xfrm rot="0">
            <a:off x="642938" y="1619644"/>
            <a:ext cx="5276621" cy="9017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 indent="-200000" marL="200000">
              <a:lnSpc>
                <a:spcPct val="113400"/>
              </a:lnSpc>
              <a:buFont typeface="Arial"/>
              <a:buChar char="•"/>
            </a:pPr>
            <a:r>
              <a:t/>
            </a:r>
            <a:r>
              <a:rPr lang="en-US" b="false" sz="1659">
                <a:solidFill>
                  <a:srgbClr val="EEEEEE"/>
                </a:solidFill>
                <a:latin typeface="Microsoft YaHei"/>
                <a:ea typeface="Microsoft YaHei"/>
              </a:rPr>
              <a:t>1：词法分析器（Lexical Analyser）</a:t>
            </a:r>
            <a:endParaRPr lang="en-US" sz="1100"/>
          </a:p>
          <a:p>
            <a:pPr latinLnBrk="true" indent="-200000" marL="200000">
              <a:lnSpc>
                <a:spcPct val="113400"/>
              </a:lnSpc>
              <a:buFont typeface="Arial"/>
              <a:buChar char="•"/>
            </a:pPr>
            <a:r>
              <a:rPr lang="en-US" b="false" sz="1200">
                <a:solidFill>
                  <a:srgbClr val="EEEEEE"/>
                </a:solidFill>
                <a:latin typeface="Microsoft YaHei"/>
                <a:ea typeface="Microsoft YaHei"/>
              </a:rPr>
              <a:t>将整个代码字符串分割成语法单元数组</a:t>
            </a:r>
            <a:r>
              <a:rPr lang="en-US" b="false" sz="1200">
                <a:solidFill>
                  <a:srgbClr val="EEEEEE"/>
                </a:solidFill>
                <a:latin typeface="Microsoft YaHei"/>
                <a:ea typeface="Microsoft YaHei"/>
              </a:rPr>
              <a:t>，例如 ：“</a:t>
            </a:r>
            <a:r>
              <a:rPr lang="en-US" b="false" sz="1200">
                <a:solidFill>
                  <a:srgbClr val="EEEEEE"/>
                </a:solidFill>
                <a:latin typeface="Microsoft YaHei"/>
                <a:ea typeface="Microsoft YaHei"/>
              </a:rPr>
              <a:t>2022年亚运会将在杭州举行”，这一句可以拆解成【2022，年, 亚运会, 将在, 杭州, 举行】</a:t>
            </a:r>
          </a:p>
        </p:txBody>
      </p:sp>
      <p:sp>
        <p:nvSpPr>
          <p:cNvPr name="TextBox 3" id="38"/>
          <p:cNvSpPr txBox="true"/>
          <p:nvPr/>
        </p:nvSpPr>
        <p:spPr>
          <a:xfrm rot="0">
            <a:off x="655638" y="2686444"/>
            <a:ext cx="5039512" cy="5143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 indent="-200000" marL="200000">
              <a:lnSpc>
                <a:spcPct val="113400"/>
              </a:lnSpc>
              <a:buFont typeface="Arial"/>
              <a:buChar char="•"/>
            </a:pPr>
            <a:r>
              <a:t/>
            </a:r>
            <a:r>
              <a:rPr lang="en-US" b="false" sz="1600">
                <a:solidFill>
                  <a:srgbClr val="EEEEEE"/>
                </a:solidFill>
                <a:latin typeface="Microsoft YaHei"/>
                <a:ea typeface="Microsoft YaHei"/>
              </a:rPr>
              <a:t>2：句法分析器（</a:t>
            </a:r>
            <a:r>
              <a:rPr lang="en-US" b="false" sz="1600">
                <a:solidFill>
                  <a:srgbClr val="EEEEEE"/>
                </a:solidFill>
                <a:latin typeface="Microsoft YaHei"/>
                <a:ea typeface="Microsoft YaHei"/>
              </a:rPr>
              <a:t>Syntax Parser</a:t>
            </a:r>
            <a:r>
              <a:rPr lang="en-US" b="false" sz="1600">
                <a:solidFill>
                  <a:srgbClr val="EEEEEE"/>
                </a:solidFill>
                <a:latin typeface="Microsoft YaHei"/>
                <a:ea typeface="Microsoft YaHei"/>
              </a:rPr>
              <a:t>）</a:t>
            </a:r>
            <a:endParaRPr lang="en-US" sz="1100"/>
          </a:p>
          <a:p>
            <a:pPr latinLnBrk="true" indent="-200000" marL="200000">
              <a:lnSpc>
                <a:spcPct val="113400"/>
              </a:lnSpc>
              <a:buFont typeface="Arial"/>
              <a:buChar char="•"/>
            </a:pPr>
            <a:r>
              <a:rPr lang="en-US" b="false" sz="1200">
                <a:solidFill>
                  <a:srgbClr val="EEEEEE"/>
                </a:solidFill>
                <a:latin typeface="Microsoft YaHei"/>
                <a:ea typeface="Microsoft YaHei"/>
              </a:rPr>
              <a:t>将拆分好的代码单元序列，生成AST</a:t>
            </a:r>
          </a:p>
        </p:txBody>
      </p:sp>
      <p:sp>
        <p:nvSpPr>
          <p:cNvPr name="TextBox 4" id="39"/>
          <p:cNvSpPr txBox="true"/>
          <p:nvPr/>
        </p:nvSpPr>
        <p:spPr>
          <a:xfrm rot="0">
            <a:off x="642938" y="3389821"/>
            <a:ext cx="5026000" cy="5143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 indent="-200000" marL="200000">
              <a:lnSpc>
                <a:spcPct val="113400"/>
              </a:lnSpc>
              <a:buFont typeface="Arial"/>
              <a:buChar char="•"/>
            </a:pPr>
            <a:r>
              <a:t/>
            </a:r>
            <a:r>
              <a:rPr lang="en-US" b="false" sz="1600">
                <a:solidFill>
                  <a:srgbClr val="EEEEEE"/>
                </a:solidFill>
                <a:latin typeface="Microsoft YaHei"/>
                <a:ea typeface="Microsoft YaHei"/>
              </a:rPr>
              <a:t>3：字节码生成器</a:t>
            </a:r>
            <a:r>
              <a:rPr lang="en-US" b="false" sz="1600">
                <a:solidFill>
                  <a:srgbClr val="EEEEEE"/>
                </a:solidFill>
                <a:latin typeface="Microsoft YaHei"/>
                <a:ea typeface="Microsoft YaHei"/>
              </a:rPr>
              <a:t>（</a:t>
            </a:r>
            <a:r>
              <a:rPr lang="en-US" b="false" sz="1600">
                <a:solidFill>
                  <a:srgbClr val="EEEEEE"/>
                </a:solidFill>
                <a:latin typeface="Microsoft YaHei"/>
                <a:ea typeface="Microsoft YaHei"/>
              </a:rPr>
              <a:t>Bytecode generator</a:t>
            </a:r>
            <a:r>
              <a:rPr lang="en-US" b="false" sz="1600">
                <a:solidFill>
                  <a:srgbClr val="EEEEEE"/>
                </a:solidFill>
                <a:latin typeface="Microsoft YaHei"/>
                <a:ea typeface="Microsoft YaHei"/>
              </a:rPr>
              <a:t>）</a:t>
            </a:r>
            <a:endParaRPr lang="en-US" sz="1100"/>
          </a:p>
          <a:p>
            <a:pPr latinLnBrk="true" indent="-200000" marL="200000">
              <a:lnSpc>
                <a:spcPct val="113400"/>
              </a:lnSpc>
              <a:buFont typeface="Arial"/>
              <a:buChar char="•"/>
            </a:pPr>
            <a:r>
              <a:rPr lang="en-US" b="false" sz="1200">
                <a:solidFill>
                  <a:srgbClr val="EEEEEE"/>
                </a:solidFill>
                <a:latin typeface="Microsoft YaHei"/>
                <a:ea typeface="Microsoft YaHei"/>
              </a:rPr>
              <a:t>将AST转译为字节码</a:t>
            </a:r>
          </a:p>
        </p:txBody>
      </p:sp>
      <p:sp>
        <p:nvSpPr>
          <p:cNvPr name="TextBox 5" id="40"/>
          <p:cNvSpPr txBox="true"/>
          <p:nvPr/>
        </p:nvSpPr>
        <p:spPr>
          <a:xfrm rot="0">
            <a:off x="642938" y="4146944"/>
            <a:ext cx="5116043" cy="5143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 indent="-200000" marL="200000">
              <a:lnSpc>
                <a:spcPct val="113400"/>
              </a:lnSpc>
              <a:buFont typeface="Arial"/>
              <a:buChar char="•"/>
            </a:pPr>
            <a:r>
              <a:t/>
            </a:r>
            <a:r>
              <a:rPr lang="en-US" b="false" sz="1600">
                <a:solidFill>
                  <a:srgbClr val="EEEEEE"/>
                </a:solidFill>
                <a:latin typeface="Microsoft YaHei"/>
                <a:ea typeface="Microsoft YaHei"/>
              </a:rPr>
              <a:t>4：字节码解释器（</a:t>
            </a:r>
            <a:r>
              <a:rPr lang="en-US" b="false" sz="1600">
                <a:solidFill>
                  <a:srgbClr val="EEEEEE"/>
                </a:solidFill>
                <a:latin typeface="Microsoft YaHei"/>
                <a:ea typeface="Microsoft YaHei"/>
              </a:rPr>
              <a:t>Bytecode interpreter</a:t>
            </a:r>
            <a:r>
              <a:rPr lang="en-US" b="false" sz="1600">
                <a:solidFill>
                  <a:srgbClr val="EEEEEE"/>
                </a:solidFill>
                <a:latin typeface="Microsoft YaHei"/>
                <a:ea typeface="Microsoft YaHei"/>
              </a:rPr>
              <a:t>）</a:t>
            </a:r>
            <a:endParaRPr lang="en-US" sz="1100"/>
          </a:p>
          <a:p>
            <a:pPr latinLnBrk="true" indent="-200000" marL="200000">
              <a:lnSpc>
                <a:spcPct val="113400"/>
              </a:lnSpc>
              <a:buFont typeface="Arial"/>
              <a:buChar char="•"/>
            </a:pPr>
            <a:r>
              <a:rPr lang="en-US" b="false" sz="1200">
                <a:solidFill>
                  <a:srgbClr val="EEEEEE"/>
                </a:solidFill>
                <a:latin typeface="Microsoft YaHei"/>
                <a:ea typeface="Microsoft YaHei"/>
              </a:rPr>
              <a:t>代码的执行</a:t>
            </a:r>
          </a:p>
        </p:txBody>
      </p:sp>
      <p:grpSp>
        <p:nvGrpSpPr>
          <p:cNvPr name="Group 6" id="41"/>
          <p:cNvGrpSpPr/>
          <p:nvPr/>
        </p:nvGrpSpPr>
        <p:grpSpPr>
          <a:xfrm>
            <a:off x="6591394" y="1288276"/>
            <a:ext cx="3672593" cy="1770904"/>
            <a:chOff x="6591394" y="1288276"/>
            <a:chExt cx="3672593" cy="1770904"/>
          </a:xfrm>
        </p:grpSpPr>
        <p:sp>
          <p:nvSpPr>
            <p:cNvPr name="Freeform 41" id="42"/>
            <p:cNvSpPr/>
            <p:nvPr/>
          </p:nvSpPr>
          <p:spPr>
            <a:xfrm rot="0">
              <a:off x="6591394" y="1288276"/>
              <a:ext cx="2709769" cy="1770904"/>
            </a:xfrm>
            <a:custGeom>
              <a:avLst/>
              <a:gdLst/>
              <a:ahLst/>
              <a:cxnLst/>
              <a:rect r="r" b="b" t="t" l="l"/>
              <a:pathLst>
                <a:path h="1770904" w="2709769">
                  <a:moveTo>
                    <a:pt x="450965" y="0"/>
                  </a:moveTo>
                  <a:lnTo>
                    <a:pt x="2709769" y="0"/>
                  </a:lnTo>
                  <a:lnTo>
                    <a:pt x="2709769" y="1475757"/>
                  </a:lnTo>
                  <a:cubicBezTo>
                    <a:pt x="2709769" y="1638760"/>
                    <a:pt x="2507833" y="1770904"/>
                    <a:pt x="2258784" y="1770904"/>
                  </a:cubicBezTo>
                  <a:lnTo>
                    <a:pt x="0" y="1770904"/>
                  </a:lnTo>
                  <a:lnTo>
                    <a:pt x="0" y="295153"/>
                  </a:lnTo>
                  <a:cubicBezTo>
                    <a:pt x="0" y="132145"/>
                    <a:pt x="201902" y="0"/>
                    <a:pt x="450965" y="0"/>
                  </a:cubicBezTo>
                  <a:lnTo>
                    <a:pt x="450965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anchor="ctr" rtlCol="false" lIns="127000" rIns="127000"/>
            <a:lstStyle/>
            <a:p>
              <a:pPr algn="l"/>
              <a:endParaRPr lang="en-US" sz="1100"/>
            </a:p>
          </p:txBody>
        </p:sp>
        <p:sp>
          <p:nvSpPr>
            <p:cNvPr name="TextBox 42" id="43"/>
            <p:cNvSpPr txBox="true"/>
            <p:nvPr/>
          </p:nvSpPr>
          <p:spPr>
            <a:xfrm rot="0">
              <a:off x="6832688" y="1326350"/>
              <a:ext cx="3431299" cy="15494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anchor="t" rtlCol="false" lIns="31750" rIns="31750" tIns="12700" bIns="12700">
              <a:spAutoFit/>
            </a:bodyPr>
            <a:lstStyle/>
            <a:p>
              <a:pPr algn="l" latinLnBrk="true">
                <a:lnSpc>
                  <a:spcPct val="113400"/>
                </a:lnSpc>
              </a:pPr>
              <a:r>
                <a:t/>
              </a:r>
              <a:r>
                <a:rPr lang="en-US" b="false" sz="1089">
                  <a:solidFill>
                    <a:srgbClr val="42464B"/>
                  </a:solidFill>
                  <a:latin typeface="Microsoft YaHei"/>
                  <a:ea typeface="Microsoft YaHei"/>
                </a:rPr>
                <a:t>空白</a:t>
              </a:r>
              <a:endParaRPr lang="en-US" sz="1100"/>
            </a:p>
            <a:p>
              <a:pPr latinLnBrk="true">
                <a:lnSpc>
                  <a:spcPct val="113400"/>
                </a:lnSpc>
              </a:pPr>
              <a:r>
                <a:rPr lang="en-US" b="false" sz="1089">
                  <a:solidFill>
                    <a:srgbClr val="42464B"/>
                  </a:solidFill>
                  <a:latin typeface="Microsoft YaHei"/>
                  <a:ea typeface="Microsoft YaHei"/>
                </a:rPr>
                <a:t>注释（//,/**/）</a:t>
              </a:r>
            </a:p>
            <a:p>
              <a:pPr latinLnBrk="true">
                <a:lnSpc>
                  <a:spcPct val="113400"/>
                </a:lnSpc>
              </a:pPr>
              <a:r>
                <a:rPr lang="en-US" b="false" sz="1089">
                  <a:solidFill>
                    <a:srgbClr val="42464B"/>
                  </a:solidFill>
                  <a:latin typeface="Microsoft YaHei"/>
                  <a:ea typeface="Microsoft YaHei"/>
                </a:rPr>
                <a:t>字符串（你好）</a:t>
              </a:r>
            </a:p>
            <a:p>
              <a:pPr latinLnBrk="true">
                <a:lnSpc>
                  <a:spcPct val="113400"/>
                </a:lnSpc>
              </a:pPr>
              <a:r>
                <a:rPr lang="en-US" b="false" sz="1089">
                  <a:solidFill>
                    <a:srgbClr val="42464B"/>
                  </a:solidFill>
                  <a:latin typeface="Microsoft YaHei"/>
                  <a:ea typeface="Microsoft YaHei"/>
                </a:rPr>
                <a:t>数字（1，2，3，4，5......）</a:t>
              </a:r>
            </a:p>
            <a:p>
              <a:pPr latinLnBrk="true">
                <a:lnSpc>
                  <a:spcPct val="113400"/>
                </a:lnSpc>
              </a:pPr>
              <a:r>
                <a:rPr lang="en-US" b="false" sz="1089">
                  <a:solidFill>
                    <a:srgbClr val="42464B"/>
                  </a:solidFill>
                  <a:latin typeface="Microsoft YaHei"/>
                  <a:ea typeface="Microsoft YaHei"/>
                </a:rPr>
                <a:t>标识符（</a:t>
              </a:r>
              <a:r>
                <a:rPr lang="en-US" b="false" sz="1087">
                  <a:solidFill>
                    <a:srgbClr val="333333"/>
                  </a:solidFill>
                  <a:latin typeface="Microsoft YaHei"/>
                  <a:ea typeface="Microsoft YaHei"/>
                </a:rPr>
                <a:t> if，return，function......</a:t>
              </a:r>
              <a:r>
                <a:rPr lang="en-US" b="false" sz="1089">
                  <a:solidFill>
                    <a:srgbClr val="42464B"/>
                  </a:solidFill>
                  <a:latin typeface="Microsoft YaHei"/>
                  <a:ea typeface="Microsoft YaHei"/>
                </a:rPr>
                <a:t>）</a:t>
              </a:r>
            </a:p>
            <a:p>
              <a:pPr latinLnBrk="true">
                <a:lnSpc>
                  <a:spcPct val="113400"/>
                </a:lnSpc>
              </a:pPr>
              <a:r>
                <a:rPr lang="en-US" b="false" sz="1089">
                  <a:solidFill>
                    <a:srgbClr val="42464B"/>
                  </a:solidFill>
                  <a:latin typeface="Microsoft YaHei"/>
                  <a:ea typeface="Microsoft YaHei"/>
                </a:rPr>
                <a:t>运算符（+，-，* ，%，/......）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36" animBg="true"/>
      <p:bldP grpId="0" spid="37" animBg="true"/>
      <p:bldP grpId="0" spid="38" animBg="true"/>
      <p:bldP grpId="0" spid="39" animBg="true"/>
      <p:bldP grpId="0" spid="40" animBg="true"/>
      <p:bldP grpId="0" spid="41" animBg="true"/>
    </p:bldLst>
  </p:timing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3A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4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48844" y="2388540"/>
            <a:ext cx="1831409" cy="1495746"/>
          </a:xfrm>
          <a:prstGeom prst="rect">
            <a:avLst/>
          </a:prstGeom>
        </p:spPr>
      </p:pic>
      <p:pic>
        <p:nvPicPr>
          <p:cNvPr name="Picture 2" id="4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760078" y="354012"/>
            <a:ext cx="2461601" cy="5779749"/>
          </a:xfrm>
          <a:prstGeom prst="rect">
            <a:avLst/>
          </a:prstGeom>
        </p:spPr>
      </p:pic>
      <p:pic>
        <p:nvPicPr>
          <p:cNvPr name="Picture 3" id="4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008408" y="354012"/>
            <a:ext cx="2969312" cy="5794129"/>
          </a:xfrm>
          <a:prstGeom prst="rect">
            <a:avLst/>
          </a:prstGeom>
        </p:spPr>
      </p:pic>
      <p:sp>
        <p:nvSpPr>
          <p:cNvPr name="Freeform 4" id="47"/>
          <p:cNvSpPr/>
          <p:nvPr/>
        </p:nvSpPr>
        <p:spPr>
          <a:xfrm>
            <a:off x="1913039" y="2857500"/>
            <a:ext cx="1211161" cy="269278"/>
          </a:xfrm>
          <a:custGeom>
            <a:avLst/>
            <a:gdLst/>
            <a:ahLst/>
            <a:cxnLst/>
            <a:rect r="r" b="b" t="t" l="l"/>
            <a:pathLst>
              <a:path h="269278" w="1211161">
                <a:moveTo>
                  <a:pt x="0" y="269278"/>
                </a:moveTo>
                <a:cubicBezTo>
                  <a:pt x="605587" y="269278"/>
                  <a:pt x="605587" y="0"/>
                  <a:pt x="1211161" y="0"/>
                </a:cubicBezTo>
              </a:path>
            </a:pathLst>
          </a:custGeom>
          <a:noFill/>
          <a:ln w="12700">
            <a:solidFill>
              <a:srgbClr val="EEEEEE"/>
            </a:solidFill>
            <a:prstDash val="solid"/>
            <a:headEnd len="med" w="med" type="none"/>
            <a:tailEnd len="med" w="med" type="triangle"/>
          </a:ln>
        </p:spPr>
      </p:sp>
      <p:sp>
        <p:nvSpPr>
          <p:cNvPr name="Freeform 5" id="48"/>
          <p:cNvSpPr/>
          <p:nvPr/>
        </p:nvSpPr>
        <p:spPr>
          <a:xfrm>
            <a:off x="4884039" y="2992133"/>
            <a:ext cx="1077735" cy="207315"/>
          </a:xfrm>
          <a:custGeom>
            <a:avLst/>
            <a:gdLst/>
            <a:ahLst/>
            <a:cxnLst/>
            <a:rect r="r" b="b" t="t" l="l"/>
            <a:pathLst>
              <a:path h="207315" w="1077735">
                <a:moveTo>
                  <a:pt x="0" y="0"/>
                </a:moveTo>
                <a:cubicBezTo>
                  <a:pt x="538861" y="0"/>
                  <a:pt x="538861" y="207314"/>
                  <a:pt x="1077735" y="207314"/>
                </a:cubicBezTo>
              </a:path>
            </a:pathLst>
          </a:custGeom>
          <a:noFill/>
          <a:ln w="12700">
            <a:solidFill>
              <a:srgbClr val="EEEEEE"/>
            </a:solidFill>
            <a:prstDash val="solid"/>
            <a:headEnd len="med" w="med" type="none"/>
            <a:tailEnd len="med" w="med" type="triangle"/>
          </a:ln>
        </p:spPr>
      </p:sp>
      <p:sp>
        <p:nvSpPr>
          <p:cNvPr name="TextBox 6" id="49"/>
          <p:cNvSpPr txBox="true"/>
          <p:nvPr/>
        </p:nvSpPr>
        <p:spPr>
          <a:xfrm rot="0">
            <a:off x="1866900" y="2540000"/>
            <a:ext cx="1270000" cy="3048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z="1600">
                <a:solidFill>
                  <a:srgbClr val="EEEEEE"/>
                </a:solidFill>
                <a:latin typeface="Microsoft YaHei"/>
                <a:ea typeface="Microsoft YaHei"/>
              </a:rPr>
              <a:t>词法分析</a:t>
            </a:r>
            <a:endParaRPr lang="en-US" sz="1100"/>
          </a:p>
        </p:txBody>
      </p:sp>
      <p:sp>
        <p:nvSpPr>
          <p:cNvPr name="TextBox 7" id="50"/>
          <p:cNvSpPr txBox="true"/>
          <p:nvPr/>
        </p:nvSpPr>
        <p:spPr>
          <a:xfrm rot="0">
            <a:off x="5067300" y="2590800"/>
            <a:ext cx="1270000" cy="3048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z="1600">
                <a:solidFill>
                  <a:srgbClr val="EEEEEE"/>
                </a:solidFill>
                <a:latin typeface="Microsoft YaHei"/>
                <a:ea typeface="Microsoft YaHei"/>
              </a:rPr>
              <a:t>语法分析</a:t>
            </a:r>
            <a:endParaRPr lang="en-US" sz="1100"/>
          </a:p>
        </p:txBody>
      </p:sp>
      <p:sp>
        <p:nvSpPr>
          <p:cNvPr name="Freeform 8" id="51"/>
          <p:cNvSpPr/>
          <p:nvPr/>
        </p:nvSpPr>
        <p:spPr>
          <a:xfrm rot="0">
            <a:off x="9344553" y="2864312"/>
            <a:ext cx="2159702" cy="744299"/>
          </a:xfrm>
          <a:custGeom>
            <a:avLst/>
            <a:gdLst/>
            <a:ahLst/>
            <a:cxnLst/>
            <a:rect r="r" b="b" t="t" l="l"/>
            <a:pathLst>
              <a:path h="744299" w="2159702">
                <a:moveTo>
                  <a:pt x="359946" y="0"/>
                </a:moveTo>
                <a:lnTo>
                  <a:pt x="2159703" y="0"/>
                </a:lnTo>
                <a:cubicBezTo>
                  <a:pt x="1960903" y="0"/>
                  <a:pt x="1799741" y="166617"/>
                  <a:pt x="1799741" y="372150"/>
                </a:cubicBezTo>
                <a:cubicBezTo>
                  <a:pt x="1799741" y="577677"/>
                  <a:pt x="1960903" y="744299"/>
                  <a:pt x="2159703" y="744299"/>
                </a:cubicBezTo>
                <a:lnTo>
                  <a:pt x="359946" y="744299"/>
                </a:lnTo>
                <a:cubicBezTo>
                  <a:pt x="161152" y="744299"/>
                  <a:pt x="0" y="577677"/>
                  <a:pt x="0" y="372150"/>
                </a:cubicBezTo>
                <a:cubicBezTo>
                  <a:pt x="0" y="166617"/>
                  <a:pt x="161152" y="0"/>
                  <a:pt x="359946" y="0"/>
                </a:cubicBezTo>
                <a:lnTo>
                  <a:pt x="359946" y="0"/>
                </a:lnTo>
                <a:close/>
              </a:path>
            </a:pathLst>
          </a:custGeom>
          <a:solidFill>
            <a:srgbClr val="42464B"/>
          </a:solidFill>
        </p:spPr>
        <p:txBody>
          <a:bodyPr anchor="ctr" rtlCol="false" lIns="127000" rIns="127000"/>
          <a:lstStyle/>
          <a:p>
            <a:pPr algn="l" latinLnBrk="true">
              <a:lnSpc>
                <a:spcPct val="113400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010100110011......</a:t>
            </a:r>
            <a:endParaRPr lang="en-US" sz="1100"/>
          </a:p>
        </p:txBody>
      </p:sp>
      <p:sp>
        <p:nvSpPr>
          <p:cNvPr name="Freeform 9" id="52"/>
          <p:cNvSpPr/>
          <p:nvPr/>
        </p:nvSpPr>
        <p:spPr>
          <a:xfrm>
            <a:off x="8697085" y="3441700"/>
            <a:ext cx="1018413" cy="432600"/>
          </a:xfrm>
          <a:custGeom>
            <a:avLst/>
            <a:gdLst/>
            <a:ahLst/>
            <a:cxnLst/>
            <a:rect r="r" b="b" t="t" l="l"/>
            <a:pathLst>
              <a:path h="432600" w="1018413">
                <a:moveTo>
                  <a:pt x="0" y="432600"/>
                </a:moveTo>
                <a:cubicBezTo>
                  <a:pt x="509207" y="432600"/>
                  <a:pt x="509207" y="0"/>
                  <a:pt x="1018413" y="0"/>
                </a:cubicBezTo>
              </a:path>
            </a:pathLst>
          </a:custGeom>
          <a:noFill/>
          <a:ln w="12700">
            <a:solidFill>
              <a:srgbClr val="EEEEEE"/>
            </a:solidFill>
            <a:prstDash val="solid"/>
            <a:headEnd len="med" w="med" type="none"/>
            <a:tailEnd len="med" w="med" type="triangle"/>
          </a:ln>
        </p:spPr>
      </p:sp>
      <p:sp>
        <p:nvSpPr>
          <p:cNvPr name="TextBox 10" id="53"/>
          <p:cNvSpPr txBox="true"/>
          <p:nvPr/>
        </p:nvSpPr>
        <p:spPr>
          <a:xfrm rot="0">
            <a:off x="9599917" y="2438400"/>
            <a:ext cx="1270000" cy="3048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z="1600">
                <a:solidFill>
                  <a:srgbClr val="EEEEEE"/>
                </a:solidFill>
                <a:latin typeface="Microsoft YaHei"/>
                <a:ea typeface="Microsoft YaHei"/>
              </a:rPr>
              <a:t>目标码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44" animBg="true"/>
      <p:bldP grpId="0" spid="45" animBg="true"/>
      <p:bldP grpId="0" spid="46" animBg="true"/>
      <p:bldP grpId="0" spid="47" animBg="true"/>
      <p:bldP grpId="0" spid="48" animBg="true"/>
      <p:bldP grpId="0" spid="49" animBg="true"/>
      <p:bldP grpId="0" spid="50" animBg="true"/>
      <p:bldP grpId="0" spid="51" animBg="true"/>
      <p:bldP grpId="0" spid="52" animBg="true"/>
      <p:bldP grpId="0" spid="53" animBg="true"/>
    </p:bldLst>
  </p:timing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3A3A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54"/>
          <p:cNvSpPr txBox="true"/>
          <p:nvPr/>
        </p:nvSpPr>
        <p:spPr>
          <a:xfrm rot="0">
            <a:off x="668490" y="241287"/>
            <a:ext cx="6599047" cy="3365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true" sz="1789">
                <a:solidFill>
                  <a:srgbClr val="EEEEEE"/>
                </a:solidFill>
                <a:latin typeface="Microsoft YaHei"/>
                <a:ea typeface="Microsoft YaHei"/>
              </a:rPr>
              <a:t>JS黑魔法-webpack babel</a:t>
            </a:r>
            <a:endParaRPr lang="en-US" sz="1100"/>
          </a:p>
        </p:txBody>
      </p:sp>
      <p:sp>
        <p:nvSpPr>
          <p:cNvPr name="TextBox 2" id="55"/>
          <p:cNvSpPr txBox="true"/>
          <p:nvPr/>
        </p:nvSpPr>
        <p:spPr>
          <a:xfrm rot="0">
            <a:off x="676377" y="1314450"/>
            <a:ext cx="10596944" cy="21907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true" sz="2100">
                <a:solidFill>
                  <a:srgbClr val="EEEEEE"/>
                </a:solidFill>
                <a:latin typeface="Microsoft YaHei"/>
                <a:ea typeface="Microsoft YaHei"/>
              </a:rPr>
              <a:t>Babel包的构成</a:t>
            </a:r>
            <a:endParaRPr lang="en-US" sz="1100"/>
          </a:p>
          <a:p>
            <a:pPr latinLnBrk="true"/>
          </a:p>
          <a:p>
            <a:pPr latinLnBrk="true">
              <a:lnSpc>
                <a:spcPct val="113400"/>
              </a:lnSpc>
            </a:pPr>
            <a:r>
              <a:rPr lang="en-US" b="true" sz="1600">
                <a:solidFill>
                  <a:srgbClr val="EEEEEE"/>
                </a:solidFill>
                <a:latin typeface="Microsoft YaHei"/>
                <a:ea typeface="Microsoft YaHei"/>
              </a:rPr>
              <a:t>核心包</a:t>
            </a:r>
          </a:p>
          <a:p>
            <a:pPr latinLnBrk="true" indent="-200000" marL="200000">
              <a:lnSpc>
                <a:spcPct val="113400"/>
              </a:lnSpc>
              <a:buFont typeface="Arial"/>
              <a:buChar char="•"/>
            </a:pPr>
            <a:r>
              <a:rPr lang="en-US" b="false" sz="1400">
                <a:solidFill>
                  <a:srgbClr val="EEEEEE"/>
                </a:solidFill>
                <a:latin typeface="Microsoft YaHei"/>
                <a:ea typeface="Microsoft YaHei"/>
              </a:rPr>
              <a:t>babel-core：是babel转译器本身，提供转译的API，例如babel.transform等，webpack的babel-loader就是调用这些API完成转译的</a:t>
            </a:r>
          </a:p>
          <a:p>
            <a:pPr latinLnBrk="true" indent="-200000" marL="200000">
              <a:lnSpc>
                <a:spcPct val="113400"/>
              </a:lnSpc>
              <a:buFont typeface="Arial"/>
              <a:buChar char="•"/>
            </a:pPr>
            <a:r>
              <a:rPr lang="en-US" b="false" sz="1400">
                <a:solidFill>
                  <a:srgbClr val="EEEEEE"/>
                </a:solidFill>
                <a:latin typeface="Microsoft YaHei"/>
                <a:ea typeface="Microsoft YaHei"/>
              </a:rPr>
              <a:t>babylon：js的词法解析器</a:t>
            </a:r>
          </a:p>
          <a:p>
            <a:pPr latinLnBrk="true" indent="-200000" marL="200000">
              <a:lnSpc>
                <a:spcPct val="113400"/>
              </a:lnSpc>
              <a:buFont typeface="Arial"/>
              <a:buChar char="•"/>
            </a:pPr>
            <a:r>
              <a:rPr lang="en-US" b="false" sz="1400">
                <a:solidFill>
                  <a:srgbClr val="EEEEEE"/>
                </a:solidFill>
                <a:latin typeface="Microsoft YaHei"/>
                <a:ea typeface="Microsoft YaHei"/>
              </a:rPr>
              <a:t>babel-traverse：用于对AST（抽象语法树Abstract Syntax Tree）的遍历</a:t>
            </a:r>
          </a:p>
          <a:p>
            <a:pPr latinLnBrk="true" indent="-200000" marL="200000">
              <a:lnSpc>
                <a:spcPct val="113400"/>
              </a:lnSpc>
              <a:buFont typeface="Arial"/>
              <a:buChar char="•"/>
            </a:pPr>
            <a:r>
              <a:rPr lang="en-US" b="false" sz="1400">
                <a:solidFill>
                  <a:srgbClr val="EEEEEE"/>
                </a:solidFill>
                <a:latin typeface="Microsoft YaHei"/>
                <a:ea typeface="Microsoft YaHei"/>
              </a:rPr>
              <a:t>babel-generator：根据AST生成代码</a:t>
            </a:r>
          </a:p>
        </p:txBody>
      </p:sp>
      <p:sp>
        <p:nvSpPr>
          <p:cNvPr name="TextBox 3" id="56"/>
          <p:cNvSpPr txBox="true"/>
          <p:nvPr/>
        </p:nvSpPr>
        <p:spPr>
          <a:xfrm rot="0">
            <a:off x="668338" y="800100"/>
            <a:ext cx="7315136" cy="3429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sz="1800">
                <a:solidFill>
                  <a:srgbClr val="EEEEEE"/>
                </a:solidFill>
                <a:latin typeface="Microsoft YaHei"/>
                <a:ea typeface="Microsoft YaHei"/>
              </a:rPr>
              <a:t>Babel</a:t>
            </a:r>
            <a:r>
              <a:rPr lang="en-US" b="false" sz="1800">
                <a:solidFill>
                  <a:srgbClr val="EEEEEE"/>
                </a:solidFill>
                <a:latin typeface="Microsoft YaHei"/>
                <a:ea typeface="Microsoft YaHei"/>
              </a:rPr>
              <a:t>是一个广泛使用的转码器，可以将ES6代码转为ES5代码</a:t>
            </a:r>
            <a:endParaRPr lang="en-US" sz="1100"/>
          </a:p>
        </p:txBody>
      </p:sp>
      <p:sp>
        <p:nvSpPr>
          <p:cNvPr name="TextBox 4" id="57"/>
          <p:cNvSpPr txBox="true"/>
          <p:nvPr/>
        </p:nvSpPr>
        <p:spPr>
          <a:xfrm rot="0">
            <a:off x="668338" y="3698875"/>
            <a:ext cx="10532491" cy="22542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true" sz="1400">
                <a:solidFill>
                  <a:srgbClr val="EEEEEE"/>
                </a:solidFill>
                <a:latin typeface="Microsoft YaHei"/>
                <a:ea typeface="Microsoft YaHei"/>
              </a:rPr>
              <a:t>其他</a:t>
            </a:r>
            <a:endParaRPr lang="en-US" sz="1100"/>
          </a:p>
          <a:p>
            <a:pPr latinLnBrk="true" indent="-200000" marL="200000">
              <a:lnSpc>
                <a:spcPct val="113400"/>
              </a:lnSpc>
              <a:buFont typeface="Arial"/>
              <a:buChar char="•"/>
            </a:pPr>
            <a:r>
              <a:rPr lang="en-US" b="false" sz="1400">
                <a:solidFill>
                  <a:srgbClr val="EEEEEE"/>
                </a:solidFill>
                <a:latin typeface="Microsoft YaHei"/>
                <a:ea typeface="Microsoft YaHei"/>
              </a:rPr>
              <a:t>babel-cli：用于命令行转码</a:t>
            </a:r>
          </a:p>
          <a:p>
            <a:pPr latinLnBrk="true" indent="-200000" marL="200000">
              <a:lnSpc>
                <a:spcPct val="113400"/>
              </a:lnSpc>
              <a:buFont typeface="Arial"/>
              <a:buChar char="•"/>
            </a:pPr>
            <a:r>
              <a:rPr lang="en-US" b="false" sz="1400">
                <a:solidFill>
                  <a:srgbClr val="EEEEEE"/>
                </a:solidFill>
                <a:latin typeface="Microsoft YaHei"/>
                <a:ea typeface="Microsoft YaHei"/>
              </a:rPr>
              <a:t>babel-types：用于检验，构建和变更AST的节点</a:t>
            </a:r>
          </a:p>
          <a:p>
            <a:pPr latinLnBrk="true" indent="-200000" marL="200000">
              <a:lnSpc>
                <a:spcPct val="113400"/>
              </a:lnSpc>
              <a:buFont typeface="Arial"/>
              <a:buChar char="•"/>
            </a:pPr>
            <a:r>
              <a:rPr lang="en-US" b="false" sz="1400">
                <a:solidFill>
                  <a:srgbClr val="EEEEEE"/>
                </a:solidFill>
                <a:latin typeface="Microsoft YaHei"/>
                <a:ea typeface="Microsoft YaHei"/>
              </a:rPr>
              <a:t>babel-helpers：一系列预制的babel-template函数，用于提供给一些plugins使用</a:t>
            </a:r>
          </a:p>
          <a:p>
            <a:pPr latinLnBrk="true" indent="-200000" marL="200000">
              <a:lnSpc>
                <a:spcPct val="113400"/>
              </a:lnSpc>
              <a:buFont typeface="Arial"/>
              <a:buChar char="•"/>
            </a:pPr>
            <a:r>
              <a:rPr lang="en-US" b="false" sz="1400">
                <a:solidFill>
                  <a:srgbClr val="EEEEEE"/>
                </a:solidFill>
                <a:latin typeface="Microsoft YaHei"/>
                <a:ea typeface="Microsoft YaHei"/>
              </a:rPr>
              <a:t>babel-template：辅助函数，用于从字符串形式的代码来构建AST树节点</a:t>
            </a:r>
          </a:p>
          <a:p>
            <a:pPr latinLnBrk="true" indent="-200000" marL="200000">
              <a:lnSpc>
                <a:spcPct val="113400"/>
              </a:lnSpc>
              <a:buFont typeface="Arial"/>
              <a:buChar char="•"/>
            </a:pPr>
            <a:r>
              <a:rPr lang="en-US" b="false" sz="1400">
                <a:solidFill>
                  <a:srgbClr val="EEEEEE"/>
                </a:solidFill>
                <a:latin typeface="Microsoft YaHei"/>
                <a:ea typeface="Microsoft YaHei"/>
              </a:rPr>
              <a:t>babel-code-frame：用于生成错误信息，打印出错误点源代码帧以及指出出错位置</a:t>
            </a:r>
          </a:p>
          <a:p>
            <a:pPr latinLnBrk="true" indent="-200000" marL="200000">
              <a:lnSpc>
                <a:spcPct val="113400"/>
              </a:lnSpc>
              <a:buFont typeface="Arial"/>
              <a:buChar char="•"/>
            </a:pPr>
            <a:r>
              <a:rPr lang="en-US" b="false" sz="1400">
                <a:solidFill>
                  <a:srgbClr val="EEEEEE"/>
                </a:solidFill>
                <a:latin typeface="Microsoft YaHei"/>
                <a:ea typeface="Microsoft YaHei"/>
              </a:rPr>
              <a:t>babel-register：通过绑定node.js的require来完成自动编译</a:t>
            </a:r>
          </a:p>
          <a:p>
            <a:pPr latinLnBrk="true" indent="-200000" marL="200000">
              <a:lnSpc>
                <a:spcPct val="113400"/>
              </a:lnSpc>
              <a:buFont typeface="Arial"/>
              <a:buChar char="•"/>
            </a:pPr>
            <a:r>
              <a:rPr lang="en-US" sz="1400">
                <a:solidFill>
                  <a:srgbClr val="EEEEEE"/>
                </a:solidFill>
                <a:latin typeface="Microsoft YaHei"/>
                <a:ea typeface="Microsoft YaHei"/>
              </a:rPr>
              <a:t>babel-polyfill</a:t>
            </a:r>
            <a:r>
              <a:rPr lang="en-US" b="true" sz="1400">
                <a:solidFill>
                  <a:srgbClr val="EEEEEE"/>
                </a:solidFill>
                <a:latin typeface="Microsoft YaHei"/>
                <a:ea typeface="Microsoft YaHei"/>
              </a:rPr>
              <a:t>：</a:t>
            </a:r>
            <a:r>
              <a:rPr lang="en-US" sz="1400">
                <a:solidFill>
                  <a:srgbClr val="EEEEEE"/>
                </a:solidFill>
                <a:latin typeface="Microsoft YaHei"/>
                <a:ea typeface="Microsoft YaHei"/>
              </a:rPr>
              <a:t>JS标准新增的原生对象和API的shim，实现上仅仅是core-js和regenerator-runtime两个包的封装</a:t>
            </a:r>
          </a:p>
          <a:p>
            <a:pPr latinLnBrk="true" indent="-200000" marL="200000">
              <a:lnSpc>
                <a:spcPct val="113400"/>
              </a:lnSpc>
              <a:buFont typeface="Arial"/>
              <a:buChar char="•"/>
            </a:pPr>
            <a:r>
              <a:rPr lang="en-US" sz="1400">
                <a:solidFill>
                  <a:srgbClr val="EEEEEE"/>
                </a:solidFill>
                <a:latin typeface="Microsoft YaHei"/>
                <a:ea typeface="Microsoft YaHei"/>
              </a:rPr>
              <a:t>babel-runtime：类似于polyfill，但是不会污染全局变量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54" animBg="true"/>
      <p:bldP grpId="0" spid="55" animBg="true"/>
      <p:bldP grpId="0" spid="56" animBg="true"/>
      <p:bldP grpId="0" spid="57" animBg="true"/>
    </p:bld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3A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58"/>
          <p:cNvSpPr txBox="true"/>
          <p:nvPr/>
        </p:nvSpPr>
        <p:spPr>
          <a:xfrm rot="0">
            <a:off x="801535" y="466242"/>
            <a:ext cx="4848962" cy="3556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true" sz="1888">
                <a:solidFill>
                  <a:srgbClr val="EEEEEE"/>
                </a:solidFill>
                <a:latin typeface="Microsoft YaHei"/>
                <a:ea typeface="Microsoft YaHei"/>
              </a:rPr>
              <a:t>babel做了什么？</a:t>
            </a:r>
            <a:endParaRPr lang="en-US" sz="1100"/>
          </a:p>
        </p:txBody>
      </p:sp>
      <p:pic>
        <p:nvPicPr>
          <p:cNvPr name="Picture 2" id="5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27342" y="1250201"/>
            <a:ext cx="4076778" cy="3034503"/>
          </a:xfrm>
          <a:prstGeom prst="rect">
            <a:avLst/>
          </a:prstGeom>
        </p:spPr>
      </p:pic>
      <p:sp>
        <p:nvSpPr>
          <p:cNvPr name="TextBox 3" id="60"/>
          <p:cNvSpPr txBox="true"/>
          <p:nvPr/>
        </p:nvSpPr>
        <p:spPr>
          <a:xfrm rot="0">
            <a:off x="5361711" y="867867"/>
            <a:ext cx="4747958" cy="7874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lIns="31750" rIns="31750" tIns="12700" bIns="12700">
            <a:spAutoFit/>
          </a:bodyPr>
          <a:lstStyle/>
          <a:p>
            <a:pPr algn="l" latinLnBrk="true">
              <a:lnSpc>
                <a:spcPct val="113400"/>
              </a:lnSpc>
            </a:pPr>
            <a:r>
              <a:t/>
            </a:r>
            <a:r>
              <a:rPr lang="en-US" b="false" sz="2020">
                <a:solidFill>
                  <a:srgbClr val="EEEEEE"/>
                </a:solidFill>
                <a:latin typeface="Microsoft YaHei"/>
                <a:ea typeface="Microsoft YaHei"/>
              </a:rPr>
              <a:t>如何把</a:t>
            </a:r>
            <a:r>
              <a:rPr lang="en-US" b="false" sz="2020">
                <a:solidFill>
                  <a:srgbClr val="FF5722"/>
                </a:solidFill>
                <a:latin typeface="Microsoft YaHei"/>
                <a:ea typeface="Microsoft YaHei"/>
              </a:rPr>
              <a:t>function add(a, b){    }</a:t>
            </a:r>
            <a:r>
              <a:rPr lang="en-US" b="false" sz="2020">
                <a:solidFill>
                  <a:srgbClr val="E83E8C"/>
                </a:solidFill>
                <a:latin typeface="Microsoft YaHei"/>
                <a:ea typeface="Microsoft YaHei"/>
              </a:rPr>
              <a:t> </a:t>
            </a:r>
            <a:r>
              <a:rPr lang="en-US" b="false" sz="2000">
                <a:solidFill>
                  <a:srgbClr val="EEEEEE"/>
                </a:solidFill>
                <a:latin typeface="Microsoft YaHei"/>
                <a:ea typeface="Microsoft YaHei"/>
              </a:rPr>
              <a:t>转换为</a:t>
            </a:r>
            <a:r>
              <a:rPr lang="en-US" b="false" sz="2309">
                <a:solidFill>
                  <a:srgbClr val="212529"/>
                </a:solidFill>
                <a:latin typeface="Microsoft YaHei"/>
                <a:ea typeface="Microsoft YaHei"/>
              </a:rPr>
              <a:t>  </a:t>
            </a:r>
            <a:r>
              <a:rPr lang="en-US" b="false" sz="2020">
                <a:solidFill>
                  <a:srgbClr val="689F38"/>
                </a:solidFill>
                <a:latin typeface="Microsoft YaHei"/>
                <a:ea typeface="Microsoft YaHei"/>
              </a:rPr>
              <a:t>const add = function(a ,b){ }</a:t>
            </a:r>
            <a:r>
              <a:rPr lang="en-US" b="false" sz="2020">
                <a:solidFill>
                  <a:srgbClr val="EEEEEE"/>
                </a:solidFill>
                <a:latin typeface="Microsoft YaHei"/>
                <a:ea typeface="Microsoft YaHei"/>
              </a:rPr>
              <a:t>?</a:t>
            </a:r>
            <a:endParaRPr lang="en-US" sz="1100"/>
          </a:p>
        </p:txBody>
      </p:sp>
      <p:pic>
        <p:nvPicPr>
          <p:cNvPr name="Picture 4" id="6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13248" y="1846085"/>
            <a:ext cx="5778500" cy="4076005"/>
          </a:xfrm>
          <a:prstGeom prst="rect">
            <a:avLst/>
          </a:prstGeom>
        </p:spPr>
      </p:pic>
      <p:sp>
        <p:nvSpPr>
          <p:cNvPr name="Freeform 5" id="62"/>
          <p:cNvSpPr/>
          <p:nvPr/>
        </p:nvSpPr>
        <p:spPr>
          <a:xfrm>
            <a:off x="4259250" y="2505443"/>
            <a:ext cx="1112850" cy="1291857"/>
          </a:xfrm>
          <a:custGeom>
            <a:avLst/>
            <a:gdLst/>
            <a:ahLst/>
            <a:cxnLst/>
            <a:rect r="r" b="b" t="t" l="l"/>
            <a:pathLst>
              <a:path h="1291857" w="1112850">
                <a:moveTo>
                  <a:pt x="0" y="0"/>
                </a:moveTo>
                <a:cubicBezTo>
                  <a:pt x="556425" y="0"/>
                  <a:pt x="556425" y="1291857"/>
                  <a:pt x="1112850" y="1291857"/>
                </a:cubicBezTo>
              </a:path>
            </a:pathLst>
          </a:custGeom>
          <a:noFill/>
          <a:ln w="12700">
            <a:solidFill>
              <a:srgbClr val="EEEEEE"/>
            </a:solidFill>
            <a:prstDash val="solid"/>
            <a:headEnd len="med" w="med" type="none"/>
            <a:tailEnd len="med" w="med" type="triangle"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nextAc="seek" concurrent="true">
              <p:cTn id="2" nodeType="mainSeq" dur="indefinite">
                <p:childTnLst>
                  <p:par>
                    <p:cTn id="3" fill="hold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grpId="0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58" animBg="true"/>
      <p:bldP grpId="0" spid="59" animBg="true"/>
      <p:bldP grpId="0" spid="60" animBg="true"/>
      <p:bldP grpId="0" spid="61" animBg="true"/>
      <p:bldP grpId="0" spid="62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