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3" r:id="rId1"/>
  </p:sldMasterIdLst>
  <p:notesMasterIdLst>
    <p:notesMasterId r:id="rId25"/>
  </p:notesMasterIdLst>
  <p:sldIdLst>
    <p:sldId id="256" r:id="rId2"/>
    <p:sldId id="282" r:id="rId3"/>
    <p:sldId id="257" r:id="rId4"/>
    <p:sldId id="258" r:id="rId5"/>
    <p:sldId id="259" r:id="rId6"/>
    <p:sldId id="260" r:id="rId7"/>
    <p:sldId id="262" r:id="rId8"/>
    <p:sldId id="263" r:id="rId9"/>
    <p:sldId id="264" r:id="rId10"/>
    <p:sldId id="265" r:id="rId11"/>
    <p:sldId id="266" r:id="rId12"/>
    <p:sldId id="267" r:id="rId13"/>
    <p:sldId id="268" r:id="rId14"/>
    <p:sldId id="277" r:id="rId15"/>
    <p:sldId id="269" r:id="rId16"/>
    <p:sldId id="270" r:id="rId17"/>
    <p:sldId id="280" r:id="rId18"/>
    <p:sldId id="271" r:id="rId19"/>
    <p:sldId id="274" r:id="rId20"/>
    <p:sldId id="275" r:id="rId21"/>
    <p:sldId id="281" r:id="rId22"/>
    <p:sldId id="279" r:id="rId23"/>
    <p:sldId id="28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72"/>
    <p:restoredTop sz="94648"/>
  </p:normalViewPr>
  <p:slideViewPr>
    <p:cSldViewPr snapToGrid="0">
      <p:cViewPr varScale="1">
        <p:scale>
          <a:sx n="110" d="100"/>
          <a:sy n="110" d="100"/>
        </p:scale>
        <p:origin x="192" y="3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C30AB2-1AC6-014C-9596-7D3D90E30153}" type="datetimeFigureOut">
              <a:rPr lang="en-US" smtClean="0"/>
              <a:t>6/6/25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D2B207-A105-E640-A4C3-CA64C0A0F8CA}" type="slidenum">
              <a:rPr lang="en-US" smtClean="0"/>
              <a:t>‹#›</a:t>
            </a:fld>
            <a:endParaRPr lang="en-US"/>
          </a:p>
        </p:txBody>
      </p:sp>
    </p:spTree>
    <p:extLst>
      <p:ext uri="{BB962C8B-B14F-4D97-AF65-F5344CB8AC3E}">
        <p14:creationId xmlns:p14="http://schemas.microsoft.com/office/powerpoint/2010/main" val="22692546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F8FE3-A222-F144-A08A-A911B8FE457B}" type="slidenum">
              <a:rPr lang="en-GB"/>
              <a:pPr/>
              <a:t>12</a:t>
            </a:fld>
            <a:endParaRPr lang="en-GB"/>
          </a:p>
        </p:txBody>
      </p:sp>
      <p:sp>
        <p:nvSpPr>
          <p:cNvPr id="4198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19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162168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AD27AFB-75D4-084F-9570-7DC1D19BE6E0}" type="slidenum">
              <a:rPr lang="en-US"/>
              <a:pPr>
                <a:defRPr/>
              </a:pPr>
              <a:t>13</a:t>
            </a:fld>
            <a:endParaRPr lang="en-US"/>
          </a:p>
        </p:txBody>
      </p:sp>
      <p:sp>
        <p:nvSpPr>
          <p:cNvPr id="94210" name="Rectangle 2"/>
          <p:cNvSpPr>
            <a:spLocks noGrp="1" noRot="1" noChangeAspect="1" noChangeArrowheads="1" noTextEdit="1"/>
          </p:cNvSpPr>
          <p:nvPr>
            <p:ph type="sldImg"/>
          </p:nvPr>
        </p:nvSpPr>
        <p:spPr>
          <a:xfrm>
            <a:off x="398463" y="671513"/>
            <a:ext cx="6094412" cy="3429000"/>
          </a:xfrm>
          <a:ln/>
          <a:extLst>
            <a:ext uri="{FAA26D3D-D897-4be2-8F04-BA451C77F1D7}">
              <ma14:placeholderFlag xmlns="" xmlns:ma14="http://schemas.microsoft.com/office/mac/drawingml/2011/main" val="1"/>
            </a:ext>
          </a:extLst>
        </p:spPr>
      </p:sp>
      <p:sp>
        <p:nvSpPr>
          <p:cNvPr id="94211" name="Rectangle 3"/>
          <p:cNvSpPr>
            <a:spLocks noGrp="1" noChangeArrowheads="1"/>
          </p:cNvSpPr>
          <p:nvPr>
            <p:ph type="body" idx="1"/>
          </p:nvPr>
        </p:nvSpPr>
        <p:spPr>
          <a:xfrm>
            <a:off x="914920" y="4343713"/>
            <a:ext cx="5028161" cy="4113862"/>
          </a:xfrm>
        </p:spPr>
        <p:txBody>
          <a:bodyPr/>
          <a:lstStyle/>
          <a:p>
            <a:pPr eaLnBrk="1" hangingPunct="1">
              <a:lnSpc>
                <a:spcPct val="90000"/>
              </a:lnSpc>
              <a:defRPr/>
            </a:pPr>
            <a:r>
              <a:rPr lang="en-GB" sz="1100"/>
              <a:t>1) Logic of Accountability: both governmental ‘top-down’ and democratising, participatory ‘bottom-up’ versions –</a:t>
            </a:r>
          </a:p>
          <a:p>
            <a:pPr eaLnBrk="1" hangingPunct="1">
              <a:lnSpc>
                <a:spcPct val="90000"/>
              </a:lnSpc>
              <a:defRPr/>
            </a:pPr>
            <a:r>
              <a:rPr lang="en-GB" sz="1100"/>
              <a:t>	</a:t>
            </a:r>
            <a:r>
              <a:rPr lang="en-GB" sz="1100" i="1"/>
              <a:t>both</a:t>
            </a:r>
            <a:r>
              <a:rPr lang="en-GB" sz="1100"/>
              <a:t> ‘instruments of legitimation, defending against the possibility of public criticism, or enabling legislative guidelines to be met’ </a:t>
            </a:r>
            <a:r>
              <a:rPr lang="en-GB" sz="1100" i="1"/>
              <a:t>and</a:t>
            </a:r>
            <a:r>
              <a:rPr lang="en-GB" sz="1100"/>
              <a:t> </a:t>
            </a:r>
          </a:p>
          <a:p>
            <a:pPr eaLnBrk="1" hangingPunct="1">
              <a:lnSpc>
                <a:spcPct val="90000"/>
              </a:lnSpc>
              <a:defRPr/>
            </a:pPr>
            <a:r>
              <a:rPr lang="en-GB" sz="1100"/>
              <a:t>	eg social sci in env &amp; climate change research: ‘offers inventive ways of engaging lay knowledges and publics in scientific debate through such practices as deliberative mapping and participatory integrated assessment’ – </a:t>
            </a:r>
          </a:p>
          <a:p>
            <a:pPr eaLnBrk="1" hangingPunct="1">
              <a:lnSpc>
                <a:spcPct val="90000"/>
              </a:lnSpc>
              <a:defRPr/>
            </a:pPr>
            <a:r>
              <a:rPr lang="en-GB" sz="1100"/>
              <a:t>	eg Oko Institut – founded </a:t>
            </a:r>
            <a:r>
              <a:rPr lang="en-US" sz="1100"/>
              <a:t>1977 to provide scientific evidence to buttress protests led by civic action groups in southwestern Germany</a:t>
            </a:r>
            <a:r>
              <a:rPr lang="en-GB" sz="1100"/>
              <a:t> </a:t>
            </a:r>
          </a:p>
          <a:p>
            <a:pPr eaLnBrk="1" hangingPunct="1">
              <a:lnSpc>
                <a:spcPct val="90000"/>
              </a:lnSpc>
              <a:defRPr/>
            </a:pPr>
            <a:r>
              <a:rPr lang="en-GB" sz="1100"/>
              <a:t>2) Logic of Innovation: leads to development of novel instruments, objects, practices or policies –</a:t>
            </a:r>
          </a:p>
          <a:p>
            <a:pPr eaLnBrk="1" hangingPunct="1">
              <a:lnSpc>
                <a:spcPct val="90000"/>
              </a:lnSpc>
              <a:defRPr/>
            </a:pPr>
            <a:r>
              <a:rPr lang="en-GB" sz="1100"/>
              <a:t>	eg ethnography in IT industry: ‘connects businesses to “unarticulated desires” of customers… offers techniques through which businesses can transform their knowledge of and engagement with those micro-spaces of social life, replete with social and cultural difference, to which they previously did not have access’ &gt; ethnographer-designer collaborations, development of prototypes, fine-tuning of product designs…</a:t>
            </a:r>
          </a:p>
          <a:p>
            <a:pPr eaLnBrk="1" hangingPunct="1">
              <a:lnSpc>
                <a:spcPct val="90000"/>
              </a:lnSpc>
              <a:defRPr/>
            </a:pPr>
            <a:r>
              <a:rPr lang="en-GB" sz="1100"/>
              <a:t>3) Logic of Ontology: towards a relational concept of subject-object –</a:t>
            </a:r>
          </a:p>
          <a:p>
            <a:pPr eaLnBrk="1" hangingPunct="1">
              <a:lnSpc>
                <a:spcPct val="90000"/>
              </a:lnSpc>
              <a:defRPr/>
            </a:pPr>
            <a:r>
              <a:rPr lang="en-GB" sz="1100"/>
              <a:t>	‘ethnography may be employed to achieve a transformation of the ontological imagination of the firm, towards a conception of the intentional-industrial object as a socio-cultural-technical assemblage’ </a:t>
            </a:r>
          </a:p>
          <a:p>
            <a:pPr eaLnBrk="1" hangingPunct="1">
              <a:lnSpc>
                <a:spcPct val="90000"/>
              </a:lnSpc>
              <a:defRPr/>
            </a:pPr>
            <a:r>
              <a:rPr lang="en-GB" sz="1100"/>
              <a:t>… </a:t>
            </a:r>
            <a:r>
              <a:rPr lang="en-GB" sz="1100" b="1"/>
              <a:t>and 3 logics entangled in each field:</a:t>
            </a:r>
            <a:r>
              <a:rPr lang="en-GB" sz="1100"/>
              <a:t> eg art-sci – 1) ‘PUS’, making sci accessible to publics (accountability), 2) development of novel hybrid art-organisms, assemblages and events (innovation), and 3) legacy of conceptual art &gt; art reconceived as research / public intervention / event</a:t>
            </a:r>
          </a:p>
        </p:txBody>
      </p:sp>
    </p:spTree>
    <p:extLst>
      <p:ext uri="{BB962C8B-B14F-4D97-AF65-F5344CB8AC3E}">
        <p14:creationId xmlns:p14="http://schemas.microsoft.com/office/powerpoint/2010/main" val="6249290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FC09DC2-4E3C-E14A-A51C-458B2A06199D}" type="slidenum">
              <a:rPr lang="en-US"/>
              <a:pPr>
                <a:defRPr/>
              </a:pPr>
              <a:t>15</a:t>
            </a:fld>
            <a:endParaRPr lang="en-US"/>
          </a:p>
        </p:txBody>
      </p:sp>
      <p:sp>
        <p:nvSpPr>
          <p:cNvPr id="10240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102403" name="Rectangle 3"/>
          <p:cNvSpPr>
            <a:spLocks noGrp="1" noChangeArrowheads="1"/>
          </p:cNvSpPr>
          <p:nvPr>
            <p:ph type="body" idx="1"/>
          </p:nvPr>
        </p:nvSpPr>
        <p:spPr/>
        <p:txBody>
          <a:bodyPr/>
          <a:lstStyle/>
          <a:p>
            <a:pPr eaLnBrk="1" hangingPunct="1">
              <a:defRPr/>
            </a:pPr>
            <a:endParaRPr lang="en-GB">
              <a:cs typeface="+mn-cs"/>
            </a:endParaRPr>
          </a:p>
        </p:txBody>
      </p:sp>
    </p:spTree>
    <p:extLst>
      <p:ext uri="{BB962C8B-B14F-4D97-AF65-F5344CB8AC3E}">
        <p14:creationId xmlns:p14="http://schemas.microsoft.com/office/powerpoint/2010/main" val="1842624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9159E74-7B7D-3042-ACC8-9846B8152C98}" type="slidenum">
              <a:rPr lang="en-US"/>
              <a:pPr>
                <a:defRPr/>
              </a:pPr>
              <a:t>16</a:t>
            </a:fld>
            <a:endParaRPr lang="en-US"/>
          </a:p>
        </p:txBody>
      </p:sp>
      <p:sp>
        <p:nvSpPr>
          <p:cNvPr id="46082"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46083" name="Rectangle 3"/>
          <p:cNvSpPr>
            <a:spLocks noGrp="1" noChangeArrowheads="1"/>
          </p:cNvSpPr>
          <p:nvPr>
            <p:ph type="body" idx="1"/>
          </p:nvPr>
        </p:nvSpPr>
        <p:spPr/>
        <p:txBody>
          <a:bodyPr/>
          <a:lstStyle/>
          <a:p>
            <a:pPr eaLnBrk="1" hangingPunct="1">
              <a:defRPr/>
            </a:pPr>
            <a:endParaRPr lang="en-GB">
              <a:cs typeface="+mn-cs"/>
            </a:endParaRPr>
          </a:p>
        </p:txBody>
      </p:sp>
    </p:spTree>
    <p:extLst>
      <p:ext uri="{BB962C8B-B14F-4D97-AF65-F5344CB8AC3E}">
        <p14:creationId xmlns:p14="http://schemas.microsoft.com/office/powerpoint/2010/main" val="1483606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FD386BC-34F9-854C-B195-A1388BC71C29}" type="slidenum">
              <a:rPr lang="en-US"/>
              <a:pPr>
                <a:defRPr/>
              </a:pPr>
              <a:t>17</a:t>
            </a:fld>
            <a:endParaRPr lang="en-US"/>
          </a:p>
        </p:txBody>
      </p:sp>
      <p:sp>
        <p:nvSpPr>
          <p:cNvPr id="52226"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52227" name="Rectangle 3"/>
          <p:cNvSpPr>
            <a:spLocks noGrp="1" noChangeArrowheads="1"/>
          </p:cNvSpPr>
          <p:nvPr>
            <p:ph type="body" idx="1"/>
          </p:nvPr>
        </p:nvSpPr>
        <p:spPr/>
        <p:txBody>
          <a:bodyPr/>
          <a:lstStyle/>
          <a:p>
            <a:pPr eaLnBrk="1" hangingPunct="1">
              <a:defRPr/>
            </a:pPr>
            <a:endParaRPr lang="en-GB">
              <a:cs typeface="+mn-cs"/>
            </a:endParaRPr>
          </a:p>
        </p:txBody>
      </p:sp>
    </p:spTree>
    <p:extLst>
      <p:ext uri="{BB962C8B-B14F-4D97-AF65-F5344CB8AC3E}">
        <p14:creationId xmlns:p14="http://schemas.microsoft.com/office/powerpoint/2010/main" val="3153216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65998C7-54BE-AC4F-A1AC-CAE55BEC3800}" type="slidenum">
              <a:rPr lang="en-US"/>
              <a:pPr>
                <a:defRPr/>
              </a:pPr>
              <a:t>19</a:t>
            </a:fld>
            <a:endParaRPr lang="en-US"/>
          </a:p>
        </p:txBody>
      </p:sp>
      <p:sp>
        <p:nvSpPr>
          <p:cNvPr id="60418" name="Rectangle 2"/>
          <p:cNvSpPr>
            <a:spLocks noGrp="1" noRot="1" noChangeAspect="1" noChangeArrowheads="1" noTextEdit="1"/>
          </p:cNvSpPr>
          <p:nvPr>
            <p:ph type="sldImg"/>
          </p:nvPr>
        </p:nvSpPr>
        <p:spPr>
          <a:ln/>
          <a:extLst>
            <a:ext uri="{FAA26D3D-D897-4be2-8F04-BA451C77F1D7}">
              <ma14:placeholderFlag xmlns="" xmlns:ma14="http://schemas.microsoft.com/office/mac/drawingml/2011/main" val="1"/>
            </a:ext>
          </a:extLst>
        </p:spPr>
      </p:sp>
      <p:sp>
        <p:nvSpPr>
          <p:cNvPr id="60419" name="Rectangle 3"/>
          <p:cNvSpPr>
            <a:spLocks noGrp="1" noChangeArrowheads="1"/>
          </p:cNvSpPr>
          <p:nvPr>
            <p:ph type="body" idx="1"/>
          </p:nvPr>
        </p:nvSpPr>
        <p:spPr/>
        <p:txBody>
          <a:bodyPr/>
          <a:lstStyle/>
          <a:p>
            <a:pPr eaLnBrk="1" hangingPunct="1">
              <a:defRPr/>
            </a:pPr>
            <a:endParaRPr lang="en-GB">
              <a:cs typeface="+mn-cs"/>
            </a:endParaRPr>
          </a:p>
        </p:txBody>
      </p:sp>
    </p:spTree>
    <p:extLst>
      <p:ext uri="{BB962C8B-B14F-4D97-AF65-F5344CB8AC3E}">
        <p14:creationId xmlns:p14="http://schemas.microsoft.com/office/powerpoint/2010/main" val="11272745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D7911-AB8D-AFAB-CEDD-0AB6BB0A98C7}"/>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65C42D9-17EB-F97B-6CEB-93DBD2742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9486DB2-E239-3013-570A-953DE96EFC1F}"/>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5" name="Footer Placeholder 4">
            <a:extLst>
              <a:ext uri="{FF2B5EF4-FFF2-40B4-BE49-F238E27FC236}">
                <a16:creationId xmlns:a16="http://schemas.microsoft.com/office/drawing/2014/main" id="{6BDCCFC3-04A2-A4D3-D7AE-C3BB5EE2DC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B3ACEB-5A3B-7FA4-219E-2E2CB287BF61}"/>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2079859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65A7C-D44C-7E7E-EA6B-B62405D4E0CC}"/>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0602D678-5048-74E9-7FFE-B02B0F8934D2}"/>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76C0707-A26E-B0E5-CAA5-1EE4FBD0C886}"/>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5" name="Footer Placeholder 4">
            <a:extLst>
              <a:ext uri="{FF2B5EF4-FFF2-40B4-BE49-F238E27FC236}">
                <a16:creationId xmlns:a16="http://schemas.microsoft.com/office/drawing/2014/main" id="{A10B22AC-2FD9-DD30-4C9B-38DE6EC566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44BAEC-6417-5085-4C74-A9A31B4417B5}"/>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624319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0A7AB-775B-07FC-65B0-79F81B72E836}"/>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C7560B1A-B2C4-EB22-8ED8-35F7CAE6C18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F705489-EAA4-4F83-9EB2-469165C3DB1A}"/>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5" name="Footer Placeholder 4">
            <a:extLst>
              <a:ext uri="{FF2B5EF4-FFF2-40B4-BE49-F238E27FC236}">
                <a16:creationId xmlns:a16="http://schemas.microsoft.com/office/drawing/2014/main" id="{82AB0DD4-980A-B51F-C654-A7B27080516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0A76CE-0CA0-216C-AE7B-65C8242C7E73}"/>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4125369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193B3D-B64E-58D8-D6A9-246D8EDEB748}"/>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F94608F-96D5-8A20-5C8D-F85FC73CA496}"/>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9095A8-71D9-0528-7EB2-CE6DA789064A}"/>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5" name="Footer Placeholder 4">
            <a:extLst>
              <a:ext uri="{FF2B5EF4-FFF2-40B4-BE49-F238E27FC236}">
                <a16:creationId xmlns:a16="http://schemas.microsoft.com/office/drawing/2014/main" id="{BF6031C7-1069-F9FD-0C48-51A026330F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EA93C-3873-26D6-9994-78B5515D08AA}"/>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9796660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E799D-ABE1-3AD3-6AD7-248625783AC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0C00350E-F1AE-F30D-6AEF-0A805411455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89E00E5A-D8E0-8E56-C9BB-220D1B6ABA24}"/>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5" name="Footer Placeholder 4">
            <a:extLst>
              <a:ext uri="{FF2B5EF4-FFF2-40B4-BE49-F238E27FC236}">
                <a16:creationId xmlns:a16="http://schemas.microsoft.com/office/drawing/2014/main" id="{9240AA88-58AB-F031-EACF-99A4E4849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45AD34-F624-3177-08BB-77A57C224E03}"/>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13139867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2BF0E-D7AE-7D34-3515-CA8D9761DCF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D44E697-5BCB-E3CF-09D6-56FD703740F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BAB52934-7247-193C-E23D-75355C04F484}"/>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3F2C8116-F52F-4101-A074-B5122B43A748}"/>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6" name="Footer Placeholder 5">
            <a:extLst>
              <a:ext uri="{FF2B5EF4-FFF2-40B4-BE49-F238E27FC236}">
                <a16:creationId xmlns:a16="http://schemas.microsoft.com/office/drawing/2014/main" id="{E6EF0349-7F80-576F-17E6-8D57174C8E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955EAA-85FE-15A5-D75A-4ADFAE8F889D}"/>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266482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249EF9-4D3D-BC61-FE6C-E30B7A0CABD9}"/>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4B7F08E-374B-3F97-C306-AD60028662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A51B939-7224-3A02-6788-68DDE8F26E5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1FF8A28-33DC-ADFE-B37B-D76E5795507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C4CFB32-D3DA-F041-3A00-01A058F6186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4203176-DD3D-61DC-B696-DD9852A2D4DC}"/>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8" name="Footer Placeholder 7">
            <a:extLst>
              <a:ext uri="{FF2B5EF4-FFF2-40B4-BE49-F238E27FC236}">
                <a16:creationId xmlns:a16="http://schemas.microsoft.com/office/drawing/2014/main" id="{5B5CB30C-7B79-DCA3-A698-5CD5F29600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1DBE09-84E9-404F-0ED0-003BC0503EFC}"/>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36358268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2C46B-E8B8-939B-1751-EFEB60369FFF}"/>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ACFCFD21-6401-73CF-16BB-3B855FE4E319}"/>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4" name="Footer Placeholder 3">
            <a:extLst>
              <a:ext uri="{FF2B5EF4-FFF2-40B4-BE49-F238E27FC236}">
                <a16:creationId xmlns:a16="http://schemas.microsoft.com/office/drawing/2014/main" id="{9609AC9F-ECAE-3AE8-55FA-2AF6C6551F1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ADCF30C-EFDC-6088-557A-95562A9BC43E}"/>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2956732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DABFF9-E33B-103F-D507-EF4EC6DFF185}"/>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3" name="Footer Placeholder 2">
            <a:extLst>
              <a:ext uri="{FF2B5EF4-FFF2-40B4-BE49-F238E27FC236}">
                <a16:creationId xmlns:a16="http://schemas.microsoft.com/office/drawing/2014/main" id="{0485AA74-56CF-F758-2840-5E27176FE1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9DB8651-ACA3-8AD2-1367-B4E86D8DDE0A}"/>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3601510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29F4B-6FD1-42FB-7FF5-A99FCEEDB6E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5D2B6083-A272-D6EA-003C-60C80F6DBD9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EBA4FF13-8A13-DA28-0D15-DBEB0C0118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95DBF1-FCFC-3397-5B88-20ED2881BCB5}"/>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6" name="Footer Placeholder 5">
            <a:extLst>
              <a:ext uri="{FF2B5EF4-FFF2-40B4-BE49-F238E27FC236}">
                <a16:creationId xmlns:a16="http://schemas.microsoft.com/office/drawing/2014/main" id="{831994F1-0EB2-45D9-1409-1D4B9C476B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1B89E-6FAD-9574-6B03-E29EF486B9EB}"/>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715624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EBAF4-D103-3744-9FCD-740A74CA690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A4237CF0-C0C6-B707-A0B7-E060379DA8B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EABAED-D548-563B-6E8D-D58B1AC2F1E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137B0A-9760-7A0B-CC06-D2E394850EBA}"/>
              </a:ext>
            </a:extLst>
          </p:cNvPr>
          <p:cNvSpPr>
            <a:spLocks noGrp="1"/>
          </p:cNvSpPr>
          <p:nvPr>
            <p:ph type="dt" sz="half" idx="10"/>
          </p:nvPr>
        </p:nvSpPr>
        <p:spPr/>
        <p:txBody>
          <a:bodyPr/>
          <a:lstStyle/>
          <a:p>
            <a:fld id="{E4D0FDC4-9EF8-6844-A6A4-65CAC965C73B}" type="datetimeFigureOut">
              <a:rPr lang="en-US" smtClean="0"/>
              <a:t>6/6/25</a:t>
            </a:fld>
            <a:endParaRPr lang="en-US"/>
          </a:p>
        </p:txBody>
      </p:sp>
      <p:sp>
        <p:nvSpPr>
          <p:cNvPr id="6" name="Footer Placeholder 5">
            <a:extLst>
              <a:ext uri="{FF2B5EF4-FFF2-40B4-BE49-F238E27FC236}">
                <a16:creationId xmlns:a16="http://schemas.microsoft.com/office/drawing/2014/main" id="{7B0EC468-8706-2A62-2584-73D0F870D69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0BF15-5B25-06D2-007E-57AC805EAAE1}"/>
              </a:ext>
            </a:extLst>
          </p:cNvPr>
          <p:cNvSpPr>
            <a:spLocks noGrp="1"/>
          </p:cNvSpPr>
          <p:nvPr>
            <p:ph type="sldNum" sz="quarter" idx="12"/>
          </p:nvPr>
        </p:nvSpPr>
        <p:spPr/>
        <p:txBody>
          <a:bodyPr/>
          <a:lstStyle/>
          <a:p>
            <a:fld id="{DF44EF78-A27B-4E4D-8985-86C0BCBFB74C}" type="slidenum">
              <a:rPr lang="en-US" smtClean="0"/>
              <a:t>‹#›</a:t>
            </a:fld>
            <a:endParaRPr lang="en-US"/>
          </a:p>
        </p:txBody>
      </p:sp>
    </p:spTree>
    <p:extLst>
      <p:ext uri="{BB962C8B-B14F-4D97-AF65-F5344CB8AC3E}">
        <p14:creationId xmlns:p14="http://schemas.microsoft.com/office/powerpoint/2010/main" val="1296236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26A094-23C6-61DB-1AED-F7BBD3760CB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29E2D39-6744-D250-51F7-8F95D495A09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CF691D-FC29-98EB-20A0-5C6EA3D230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D0FDC4-9EF8-6844-A6A4-65CAC965C73B}" type="datetimeFigureOut">
              <a:rPr lang="en-US" smtClean="0"/>
              <a:t>6/6/25</a:t>
            </a:fld>
            <a:endParaRPr lang="en-US"/>
          </a:p>
        </p:txBody>
      </p:sp>
      <p:sp>
        <p:nvSpPr>
          <p:cNvPr id="5" name="Footer Placeholder 4">
            <a:extLst>
              <a:ext uri="{FF2B5EF4-FFF2-40B4-BE49-F238E27FC236}">
                <a16:creationId xmlns:a16="http://schemas.microsoft.com/office/drawing/2014/main" id="{4ACDD64F-3DB8-6269-960F-D88AEA9D2B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6D15E49-E945-7EC4-BF29-53AC7B6A02F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44EF78-A27B-4E4D-8985-86C0BCBFB74C}" type="slidenum">
              <a:rPr lang="en-US" smtClean="0"/>
              <a:t>‹#›</a:t>
            </a:fld>
            <a:endParaRPr lang="en-US"/>
          </a:p>
        </p:txBody>
      </p:sp>
    </p:spTree>
    <p:extLst>
      <p:ext uri="{BB962C8B-B14F-4D97-AF65-F5344CB8AC3E}">
        <p14:creationId xmlns:p14="http://schemas.microsoft.com/office/powerpoint/2010/main" val="2734460380"/>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www.pigeonblog.mapyourcity.net/" TargetMode="External"/><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hyperlink" Target="https://www.ucl.ac.uk/anthropocene/projects-and-seminars/research-groups/chemical-exposures-workshop-call-papers" TargetMode="External"/><Relationship Id="rId2" Type="http://schemas.openxmlformats.org/officeDocument/2006/relationships/hyperlink" Target="https://www.ucl.ac.uk/anthropocene/sites/anthropocene/files/andrew_barry_manifesto_for_a_chemical_geography.pdf"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ucl.ac.uk/grand-challenges/themes/climate-crisis" TargetMode="Externa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D185D-BA87-7391-24C2-F47ACE9C46A6}"/>
              </a:ext>
            </a:extLst>
          </p:cNvPr>
          <p:cNvSpPr>
            <a:spLocks noGrp="1"/>
          </p:cNvSpPr>
          <p:nvPr>
            <p:ph type="ctrTitle"/>
          </p:nvPr>
        </p:nvSpPr>
        <p:spPr>
          <a:solidFill>
            <a:schemeClr val="accent4">
              <a:lumMod val="40000"/>
              <a:lumOff val="60000"/>
            </a:schemeClr>
          </a:solidFill>
        </p:spPr>
        <p:txBody>
          <a:bodyPr/>
          <a:lstStyle/>
          <a:p>
            <a:r>
              <a:rPr lang="en-US" dirty="0"/>
              <a:t>Chemical Atlas</a:t>
            </a:r>
          </a:p>
        </p:txBody>
      </p:sp>
      <p:sp>
        <p:nvSpPr>
          <p:cNvPr id="3" name="Subtitle 2">
            <a:extLst>
              <a:ext uri="{FF2B5EF4-FFF2-40B4-BE49-F238E27FC236}">
                <a16:creationId xmlns:a16="http://schemas.microsoft.com/office/drawing/2014/main" id="{8BC34A72-5E7A-623D-5197-2030ADEE3310}"/>
              </a:ext>
            </a:extLst>
          </p:cNvPr>
          <p:cNvSpPr>
            <a:spLocks noGrp="1"/>
          </p:cNvSpPr>
          <p:nvPr>
            <p:ph type="subTitle" idx="1"/>
          </p:nvPr>
        </p:nvSpPr>
        <p:spPr/>
        <p:txBody>
          <a:bodyPr>
            <a:normAutofit/>
          </a:bodyPr>
          <a:lstStyle/>
          <a:p>
            <a:r>
              <a:rPr lang="en-US" dirty="0"/>
              <a:t>Andrew Barry &amp; Olwenn Martin,  Lucy Sabin</a:t>
            </a:r>
          </a:p>
          <a:p>
            <a:r>
              <a:rPr lang="en-US" dirty="0"/>
              <a:t>With Sahra Gibbon, Onya </a:t>
            </a:r>
            <a:r>
              <a:rPr lang="en-US" dirty="0" err="1"/>
              <a:t>McClausland</a:t>
            </a:r>
            <a:r>
              <a:rPr lang="en-US" dirty="0"/>
              <a:t>, Mark </a:t>
            </a:r>
            <a:r>
              <a:rPr lang="en-US" dirty="0" err="1"/>
              <a:t>Miondownik</a:t>
            </a:r>
            <a:endParaRPr lang="en-US" dirty="0"/>
          </a:p>
          <a:p>
            <a:r>
              <a:rPr lang="en-US" dirty="0"/>
              <a:t>Supported by the UCL grand Challenges Initiative on climate </a:t>
            </a:r>
            <a:r>
              <a:rPr lang="en-US" dirty="0" err="1"/>
              <a:t>chane</a:t>
            </a:r>
            <a:endParaRPr lang="en-US" dirty="0"/>
          </a:p>
        </p:txBody>
      </p:sp>
    </p:spTree>
    <p:extLst>
      <p:ext uri="{BB962C8B-B14F-4D97-AF65-F5344CB8AC3E}">
        <p14:creationId xmlns:p14="http://schemas.microsoft.com/office/powerpoint/2010/main" val="40041840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normAutofit/>
          </a:bodyPr>
          <a:lstStyle/>
          <a:p>
            <a:r>
              <a:rPr lang="en-US" b="1" dirty="0"/>
              <a:t>Disciplines and </a:t>
            </a:r>
            <a:r>
              <a:rPr lang="en-US" b="1" dirty="0" err="1"/>
              <a:t>Interdisciplines</a:t>
            </a:r>
            <a:endParaRPr lang="en-US" b="1" dirty="0"/>
          </a:p>
        </p:txBody>
      </p:sp>
      <p:sp>
        <p:nvSpPr>
          <p:cNvPr id="3" name="Content Placeholder 2"/>
          <p:cNvSpPr>
            <a:spLocks noGrp="1"/>
          </p:cNvSpPr>
          <p:nvPr>
            <p:ph idx="1"/>
          </p:nvPr>
        </p:nvSpPr>
        <p:spPr/>
        <p:txBody>
          <a:bodyPr>
            <a:normAutofit fontScale="85000" lnSpcReduction="10000"/>
          </a:bodyPr>
          <a:lstStyle/>
          <a:p>
            <a:r>
              <a:rPr lang="en-US" sz="2400" dirty="0"/>
              <a:t>All disciplines are ‘interdisciplinary’ </a:t>
            </a:r>
          </a:p>
          <a:p>
            <a:pPr marL="0" indent="0">
              <a:buNone/>
            </a:pPr>
            <a:r>
              <a:rPr lang="en-US" sz="2400" dirty="0"/>
              <a:t>e.g. engineering [management, sociology, physics]; architecture [cultural theory, civil engineering]; law [sociology]; geography [geosciences, history] etc.</a:t>
            </a:r>
          </a:p>
          <a:p>
            <a:r>
              <a:rPr lang="en-US" sz="2400" dirty="0"/>
              <a:t>So we shouldn’t oppose the bounded unity of disciplines to the openness of </a:t>
            </a:r>
            <a:r>
              <a:rPr lang="en-US" sz="2400" dirty="0" err="1"/>
              <a:t>interdisciplines</a:t>
            </a:r>
            <a:endParaRPr lang="en-US" sz="2400" dirty="0"/>
          </a:p>
          <a:p>
            <a:r>
              <a:rPr lang="en-US" sz="2400" dirty="0"/>
              <a:t>But disciplines are interdisciplinary in different ways, in different circumstances, institutions and national contexts – </a:t>
            </a:r>
            <a:r>
              <a:rPr lang="en-US" sz="2400" b="1" dirty="0"/>
              <a:t>excluding, or incorporating and translating other disciplines  </a:t>
            </a:r>
          </a:p>
          <a:p>
            <a:r>
              <a:rPr lang="en-US" sz="2400" dirty="0"/>
              <a:t>And </a:t>
            </a:r>
            <a:r>
              <a:rPr lang="en-US" sz="2400" dirty="0" err="1"/>
              <a:t>interdisciplines</a:t>
            </a:r>
            <a:r>
              <a:rPr lang="en-US" sz="2400" dirty="0"/>
              <a:t> can become ‘disciplinary’, with departments, degrees, mechanisms of closure, sub-disciplinary fields </a:t>
            </a:r>
            <a:r>
              <a:rPr lang="en-US" sz="2400" dirty="0" err="1"/>
              <a:t>etc</a:t>
            </a:r>
            <a:r>
              <a:rPr lang="en-US" sz="2400" dirty="0"/>
              <a:t>…..the question of interdisciplinarity is</a:t>
            </a:r>
            <a:r>
              <a:rPr lang="en-US" sz="2400" b="1" dirty="0"/>
              <a:t> institutional </a:t>
            </a:r>
            <a:r>
              <a:rPr lang="en-US" sz="2400" dirty="0"/>
              <a:t>as much as conceptual</a:t>
            </a:r>
          </a:p>
          <a:p>
            <a:r>
              <a:rPr lang="en-US" sz="2400" dirty="0"/>
              <a:t>And there are broader divisions between </a:t>
            </a:r>
            <a:r>
              <a:rPr lang="en-US" sz="2400" b="1" dirty="0"/>
              <a:t>the natural and social sciences</a:t>
            </a:r>
            <a:r>
              <a:rPr lang="mr-IN" sz="2400" dirty="0"/>
              <a:t>…</a:t>
            </a:r>
            <a:r>
              <a:rPr lang="en-GB" sz="2400" dirty="0"/>
              <a:t>.</a:t>
            </a:r>
            <a:endParaRPr lang="en-US" sz="2400" dirty="0"/>
          </a:p>
          <a:p>
            <a:pPr marL="0" indent="0">
              <a:buNone/>
            </a:pPr>
            <a:endParaRPr lang="en-US" sz="2400" dirty="0"/>
          </a:p>
          <a:p>
            <a:pPr marL="0" indent="0">
              <a:buNone/>
            </a:pPr>
            <a:r>
              <a:rPr lang="en-US" sz="1800" dirty="0"/>
              <a:t>See A Barry and G Born, </a:t>
            </a:r>
            <a:r>
              <a:rPr lang="en-US" sz="1800" i="1" dirty="0" err="1"/>
              <a:t>Interdisciplinarity</a:t>
            </a:r>
            <a:r>
              <a:rPr lang="en-US" sz="1800" i="1" dirty="0"/>
              <a:t>: Reconfigurations of the Social and Natural Sciences</a:t>
            </a:r>
            <a:r>
              <a:rPr lang="en-US" sz="1800" dirty="0"/>
              <a:t>, London: </a:t>
            </a:r>
            <a:r>
              <a:rPr lang="en-US" sz="1800" dirty="0" err="1"/>
              <a:t>Routledge</a:t>
            </a:r>
            <a:r>
              <a:rPr lang="en-US" sz="1800" dirty="0"/>
              <a:t>, 2013</a:t>
            </a:r>
          </a:p>
        </p:txBody>
      </p:sp>
    </p:spTree>
    <p:extLst>
      <p:ext uri="{BB962C8B-B14F-4D97-AF65-F5344CB8AC3E}">
        <p14:creationId xmlns:p14="http://schemas.microsoft.com/office/powerpoint/2010/main" val="289552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4">
              <a:lumMod val="40000"/>
              <a:lumOff val="60000"/>
            </a:schemeClr>
          </a:solidFill>
        </p:spPr>
        <p:txBody>
          <a:bodyPr/>
          <a:lstStyle/>
          <a:p>
            <a:r>
              <a:rPr lang="en-US" b="1" dirty="0"/>
              <a:t>Interdisciplinary problems</a:t>
            </a:r>
          </a:p>
        </p:txBody>
      </p:sp>
      <p:sp>
        <p:nvSpPr>
          <p:cNvPr id="3" name="Content Placeholder 2"/>
          <p:cNvSpPr>
            <a:spLocks noGrp="1"/>
          </p:cNvSpPr>
          <p:nvPr>
            <p:ph sz="half" idx="1"/>
          </p:nvPr>
        </p:nvSpPr>
        <p:spPr/>
        <p:txBody>
          <a:bodyPr>
            <a:normAutofit/>
          </a:bodyPr>
          <a:lstStyle/>
          <a:p>
            <a:pPr marL="0" indent="0">
              <a:buNone/>
            </a:pPr>
            <a:r>
              <a:rPr lang="en-US" sz="1800" dirty="0"/>
              <a:t>Interdisciplinarity has been expected to address shifting and evolving problems: </a:t>
            </a:r>
          </a:p>
          <a:p>
            <a:pPr marL="0" indent="0">
              <a:buNone/>
            </a:pPr>
            <a:r>
              <a:rPr lang="en-US" sz="1800" dirty="0"/>
              <a:t>e.g.</a:t>
            </a:r>
          </a:p>
          <a:p>
            <a:pPr marL="0" indent="0">
              <a:buNone/>
            </a:pPr>
            <a:endParaRPr lang="en-US" sz="1800" dirty="0"/>
          </a:p>
          <a:p>
            <a:pPr marL="0" indent="0">
              <a:buNone/>
            </a:pPr>
            <a:r>
              <a:rPr lang="en-US" sz="1800" dirty="0"/>
              <a:t>1950s-60s – Snow/</a:t>
            </a:r>
            <a:r>
              <a:rPr lang="en-US" sz="1800" dirty="0" err="1"/>
              <a:t>Leavis</a:t>
            </a:r>
            <a:r>
              <a:rPr lang="en-US" sz="1800" dirty="0"/>
              <a:t>/Zuckerman, cybernetics, the interdisciplinary university, ‘</a:t>
            </a:r>
            <a:r>
              <a:rPr lang="en-US" sz="1800" dirty="0" err="1"/>
              <a:t>transdisciplinarity</a:t>
            </a:r>
            <a:r>
              <a:rPr lang="en-US" sz="1800" dirty="0"/>
              <a:t>’ (1970)</a:t>
            </a:r>
          </a:p>
          <a:p>
            <a:pPr marL="0" indent="0">
              <a:buNone/>
            </a:pPr>
            <a:r>
              <a:rPr lang="en-US" sz="1800" dirty="0"/>
              <a:t>2000s-2010s – public accountability and engagement, innovation and use, nanotechnology, sustainability studies, interdisciplinary art and music practices, risk and uncertainty</a:t>
            </a:r>
          </a:p>
          <a:p>
            <a:pPr marL="0" indent="0">
              <a:buNone/>
            </a:pPr>
            <a:r>
              <a:rPr lang="en-US" sz="1800" dirty="0"/>
              <a:t>Today??</a:t>
            </a:r>
          </a:p>
          <a:p>
            <a:pPr marL="0" indent="0">
              <a:buNone/>
            </a:pPr>
            <a:endParaRPr lang="en-US" sz="1800" dirty="0"/>
          </a:p>
          <a:p>
            <a:endParaRPr lang="en-US" dirty="0"/>
          </a:p>
        </p:txBody>
      </p:sp>
      <p:pic>
        <p:nvPicPr>
          <p:cNvPr id="6" name="Content Placeholder 5" descr="A group of people walking down a path&#10;&#10;AI-generated content may be incorrect.">
            <a:extLst>
              <a:ext uri="{FF2B5EF4-FFF2-40B4-BE49-F238E27FC236}">
                <a16:creationId xmlns:a16="http://schemas.microsoft.com/office/drawing/2014/main" id="{E1047048-F4AF-E13B-A47B-D710683D8115}"/>
              </a:ext>
            </a:extLst>
          </p:cNvPr>
          <p:cNvPicPr>
            <a:picLocks noGrp="1" noChangeAspect="1"/>
          </p:cNvPicPr>
          <p:nvPr>
            <p:ph sz="half" idx="2"/>
          </p:nvPr>
        </p:nvPicPr>
        <p:blipFill>
          <a:blip r:embed="rId2"/>
          <a:stretch>
            <a:fillRect/>
          </a:stretch>
        </p:blipFill>
        <p:spPr>
          <a:xfrm>
            <a:off x="6582662" y="1825625"/>
            <a:ext cx="4360675" cy="4351338"/>
          </a:xfrm>
        </p:spPr>
      </p:pic>
    </p:spTree>
    <p:extLst>
      <p:ext uri="{BB962C8B-B14F-4D97-AF65-F5344CB8AC3E}">
        <p14:creationId xmlns:p14="http://schemas.microsoft.com/office/powerpoint/2010/main" val="6281078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838200" y="456611"/>
            <a:ext cx="9720072" cy="1499616"/>
          </a:xfrm>
          <a:solidFill>
            <a:schemeClr val="accent4">
              <a:lumMod val="40000"/>
              <a:lumOff val="60000"/>
            </a:schemeClr>
          </a:solidFill>
        </p:spPr>
        <p:txBody>
          <a:bodyPr>
            <a:normAutofit/>
          </a:bodyPr>
          <a:lstStyle/>
          <a:p>
            <a:r>
              <a:rPr lang="en-GB" b="1" dirty="0"/>
              <a:t>Modes of </a:t>
            </a:r>
            <a:r>
              <a:rPr lang="en-GB" b="1" dirty="0" err="1"/>
              <a:t>Interdisciplinarity</a:t>
            </a:r>
            <a:endParaRPr lang="en-GB" b="1" dirty="0"/>
          </a:p>
        </p:txBody>
      </p:sp>
      <p:sp>
        <p:nvSpPr>
          <p:cNvPr id="32771" name="Rectangle 3"/>
          <p:cNvSpPr>
            <a:spLocks noGrp="1" noChangeArrowheads="1"/>
          </p:cNvSpPr>
          <p:nvPr>
            <p:ph idx="1"/>
          </p:nvPr>
        </p:nvSpPr>
        <p:spPr>
          <a:xfrm>
            <a:off x="838200" y="2045921"/>
            <a:ext cx="10515600" cy="4131041"/>
          </a:xfrm>
        </p:spPr>
        <p:txBody>
          <a:bodyPr>
            <a:normAutofit fontScale="92500" lnSpcReduction="20000"/>
          </a:bodyPr>
          <a:lstStyle/>
          <a:p>
            <a:pPr marL="0" indent="0">
              <a:buNone/>
            </a:pPr>
            <a:r>
              <a:rPr lang="en-GB" sz="2600" b="1" dirty="0"/>
              <a:t>1. Additive-Synthesis mode:</a:t>
            </a:r>
            <a:endParaRPr lang="en-GB" sz="2600" b="1" i="1" dirty="0"/>
          </a:p>
          <a:p>
            <a:pPr marL="609600" indent="-609600">
              <a:buNone/>
            </a:pPr>
            <a:r>
              <a:rPr lang="en-GB" sz="2600" dirty="0"/>
              <a:t>	Examples? </a:t>
            </a:r>
            <a:r>
              <a:rPr lang="en-GB" sz="2600" b="1" dirty="0"/>
              <a:t>Earth System Science, </a:t>
            </a:r>
            <a:r>
              <a:rPr lang="en-GB" sz="2600" dirty="0"/>
              <a:t>Quantum Chemistry, biochemistry, Political Ecology, Historical Sociology?</a:t>
            </a:r>
          </a:p>
          <a:p>
            <a:pPr>
              <a:buFontTx/>
              <a:buNone/>
            </a:pPr>
            <a:r>
              <a:rPr lang="en-GB" sz="2600" b="1" dirty="0"/>
              <a:t>2. Subordination service mode:</a:t>
            </a:r>
            <a:endParaRPr lang="en-GB" sz="2600" b="1" i="1" dirty="0"/>
          </a:p>
          <a:p>
            <a:pPr>
              <a:buFontTx/>
              <a:buNone/>
            </a:pPr>
            <a:r>
              <a:rPr lang="en-GB" sz="2600" dirty="0"/>
              <a:t>		Examples? Ethnography in industry, computer music research, some forms of 	‘art-</a:t>
            </a:r>
            <a:r>
              <a:rPr lang="en-GB" sz="2600" dirty="0" err="1"/>
              <a:t>science’,,digital</a:t>
            </a:r>
            <a:r>
              <a:rPr lang="en-GB" sz="2600" dirty="0"/>
              <a:t> humanities (?), </a:t>
            </a:r>
            <a:r>
              <a:rPr lang="en-GB" sz="2600" b="1" dirty="0"/>
              <a:t>ELSI research </a:t>
            </a:r>
            <a:r>
              <a:rPr lang="en-GB" sz="2600" dirty="0"/>
              <a:t>(?)</a:t>
            </a:r>
          </a:p>
          <a:p>
            <a:pPr>
              <a:buFontTx/>
              <a:buNone/>
            </a:pPr>
            <a:r>
              <a:rPr lang="en-GB" sz="2600" b="1" dirty="0"/>
              <a:t>3. Agonistic-antagonistic mode:</a:t>
            </a:r>
          </a:p>
          <a:p>
            <a:pPr>
              <a:buFontTx/>
              <a:buNone/>
            </a:pPr>
            <a:r>
              <a:rPr lang="en-GB" sz="2600" i="1" dirty="0"/>
              <a:t>		Interdisciplinary research that implies a critical distance or break from previous forms of disciplinary research</a:t>
            </a:r>
          </a:p>
          <a:p>
            <a:pPr>
              <a:buFontTx/>
              <a:buNone/>
            </a:pPr>
            <a:r>
              <a:rPr lang="en-GB" sz="2600" dirty="0"/>
              <a:t>		Examples?: cybernetics, molecular biology, literary theory,</a:t>
            </a:r>
            <a:r>
              <a:rPr lang="en-GB" sz="2600" b="1" dirty="0"/>
              <a:t> science and technology studies, </a:t>
            </a:r>
            <a:r>
              <a:rPr lang="en-GB" sz="2600" dirty="0"/>
              <a:t>art-science, ‘more-than-human’ geography, </a:t>
            </a:r>
            <a:r>
              <a:rPr lang="en-GB" sz="2600" b="1" dirty="0"/>
              <a:t>medical humanities</a:t>
            </a:r>
            <a:r>
              <a:rPr lang="en-GB" sz="2600" dirty="0"/>
              <a:t>, trans or anti-disciplinary research.</a:t>
            </a:r>
          </a:p>
          <a:p>
            <a:pPr>
              <a:buFontTx/>
              <a:buNone/>
            </a:pPr>
            <a:endParaRPr lang="en-GB" sz="1600" dirty="0"/>
          </a:p>
          <a:p>
            <a:pPr marL="609600" indent="-609600">
              <a:buNone/>
            </a:pPr>
            <a:endParaRPr lang="en-GB" sz="1600" dirty="0"/>
          </a:p>
        </p:txBody>
      </p:sp>
      <p:sp>
        <p:nvSpPr>
          <p:cNvPr id="4" name="Footer Placeholder 3"/>
          <p:cNvSpPr>
            <a:spLocks noGrp="1"/>
          </p:cNvSpPr>
          <p:nvPr>
            <p:ph type="ftr" sz="quarter" idx="11"/>
          </p:nvPr>
        </p:nvSpPr>
        <p:spPr/>
        <p:txBody>
          <a:bodyPr/>
          <a:lstStyle/>
          <a:p>
            <a:endParaRPr lang="en-US"/>
          </a:p>
        </p:txBody>
      </p:sp>
    </p:spTree>
    <p:extLst>
      <p:ext uri="{BB962C8B-B14F-4D97-AF65-F5344CB8AC3E}">
        <p14:creationId xmlns:p14="http://schemas.microsoft.com/office/powerpoint/2010/main" val="65696612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0" end="0"/>
                                            </p:txEl>
                                          </p:spTgt>
                                        </p:tgtEl>
                                        <p:attrNameLst>
                                          <p:attrName>style.visibility</p:attrName>
                                        </p:attrNameLst>
                                      </p:cBhvr>
                                      <p:to>
                                        <p:strVal val="visible"/>
                                      </p:to>
                                    </p:set>
                                    <p:animEffect transition="in" filter="blinds(horizontal)">
                                      <p:cBhvr>
                                        <p:cTn id="7" dur="500"/>
                                        <p:tgtEl>
                                          <p:spTgt spid="3277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1" end="1"/>
                                            </p:txEl>
                                          </p:spTgt>
                                        </p:tgtEl>
                                        <p:attrNameLst>
                                          <p:attrName>style.visibility</p:attrName>
                                        </p:attrNameLst>
                                      </p:cBhvr>
                                      <p:to>
                                        <p:strVal val="visible"/>
                                      </p:to>
                                    </p:set>
                                    <p:animEffect transition="in" filter="blinds(horizontal)">
                                      <p:cBhvr>
                                        <p:cTn id="12" dur="500"/>
                                        <p:tgtEl>
                                          <p:spTgt spid="3277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17" dur="500"/>
                                        <p:tgtEl>
                                          <p:spTgt spid="32771">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22" dur="500"/>
                                        <p:tgtEl>
                                          <p:spTgt spid="32771">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2771">
                                            <p:txEl>
                                              <p:pRg st="4" end="4"/>
                                            </p:txEl>
                                          </p:spTgt>
                                        </p:tgtEl>
                                        <p:attrNameLst>
                                          <p:attrName>style.visibility</p:attrName>
                                        </p:attrNameLst>
                                      </p:cBhvr>
                                      <p:to>
                                        <p:strVal val="visible"/>
                                      </p:to>
                                    </p:set>
                                    <p:animEffect transition="in" filter="blinds(horizontal)">
                                      <p:cBhvr>
                                        <p:cTn id="27" dur="500"/>
                                        <p:tgtEl>
                                          <p:spTgt spid="32771">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32771">
                                            <p:txEl>
                                              <p:pRg st="5" end="5"/>
                                            </p:txEl>
                                          </p:spTgt>
                                        </p:tgtEl>
                                        <p:attrNameLst>
                                          <p:attrName>style.visibility</p:attrName>
                                        </p:attrNameLst>
                                      </p:cBhvr>
                                      <p:to>
                                        <p:strVal val="visible"/>
                                      </p:to>
                                    </p:set>
                                    <p:animEffect transition="in" filter="blinds(horizontal)">
                                      <p:cBhvr>
                                        <p:cTn id="32" dur="500"/>
                                        <p:tgtEl>
                                          <p:spTgt spid="32771">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32771">
                                            <p:txEl>
                                              <p:pRg st="6" end="6"/>
                                            </p:txEl>
                                          </p:spTgt>
                                        </p:tgtEl>
                                        <p:attrNameLst>
                                          <p:attrName>style.visibility</p:attrName>
                                        </p:attrNameLst>
                                      </p:cBhvr>
                                      <p:to>
                                        <p:strVal val="visible"/>
                                      </p:to>
                                    </p:set>
                                    <p:animEffect transition="in" filter="blinds(horizontal)">
                                      <p:cBhvr>
                                        <p:cTn id="37" dur="500"/>
                                        <p:tgtEl>
                                          <p:spTgt spid="327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solidFill>
            <a:schemeClr val="accent4">
              <a:lumMod val="40000"/>
              <a:lumOff val="60000"/>
            </a:schemeClr>
          </a:solidFill>
        </p:spPr>
        <p:txBody>
          <a:bodyPr>
            <a:noAutofit/>
          </a:bodyPr>
          <a:lstStyle/>
          <a:p>
            <a:pPr eaLnBrk="1" hangingPunct="1">
              <a:defRPr/>
            </a:pPr>
            <a:r>
              <a:rPr lang="en-GB" sz="3800" b="1" dirty="0"/>
              <a:t>Logics of </a:t>
            </a:r>
            <a:r>
              <a:rPr lang="en-GB" sz="3800" b="1" dirty="0" err="1"/>
              <a:t>interdisciplinarity</a:t>
            </a:r>
            <a:r>
              <a:rPr lang="en-GB" sz="3800" b="1" dirty="0"/>
              <a:t>: prevalent rationales or orientations</a:t>
            </a:r>
            <a:endParaRPr lang="en-US" sz="3800" b="1" dirty="0"/>
          </a:p>
        </p:txBody>
      </p:sp>
      <p:sp>
        <p:nvSpPr>
          <p:cNvPr id="93187" name="Rectangle 3"/>
          <p:cNvSpPr>
            <a:spLocks noGrp="1" noChangeArrowheads="1"/>
          </p:cNvSpPr>
          <p:nvPr>
            <p:ph idx="1"/>
          </p:nvPr>
        </p:nvSpPr>
        <p:spPr/>
        <p:txBody>
          <a:bodyPr>
            <a:normAutofit/>
          </a:bodyPr>
          <a:lstStyle/>
          <a:p>
            <a:pPr eaLnBrk="1" hangingPunct="1">
              <a:lnSpc>
                <a:spcPct val="80000"/>
              </a:lnSpc>
              <a:buFontTx/>
              <a:buNone/>
              <a:defRPr/>
            </a:pPr>
            <a:endParaRPr lang="en-GB" sz="2400" dirty="0">
              <a:solidFill>
                <a:srgbClr val="0000FF"/>
              </a:solidFill>
            </a:endParaRPr>
          </a:p>
          <a:p>
            <a:pPr eaLnBrk="1" hangingPunct="1">
              <a:lnSpc>
                <a:spcPct val="80000"/>
              </a:lnSpc>
              <a:buFontTx/>
              <a:buNone/>
              <a:defRPr/>
            </a:pPr>
            <a:r>
              <a:rPr lang="en-GB" sz="2400" dirty="0">
                <a:solidFill>
                  <a:srgbClr val="0000FF"/>
                </a:solidFill>
              </a:rPr>
              <a:t>1 </a:t>
            </a:r>
            <a:r>
              <a:rPr lang="en-GB" sz="2400" dirty="0">
                <a:solidFill>
                  <a:srgbClr val="0070C0"/>
                </a:solidFill>
              </a:rPr>
              <a:t>Logic of accountability: </a:t>
            </a:r>
            <a:r>
              <a:rPr lang="en-GB" sz="2400" dirty="0">
                <a:solidFill>
                  <a:srgbClr val="000000"/>
                </a:solidFill>
              </a:rPr>
              <a:t>Nowotny et al &gt; Public Understanding of Science paradigm – public consultation, stakeholder engagement, citizen juries etc</a:t>
            </a:r>
          </a:p>
          <a:p>
            <a:pPr eaLnBrk="1" hangingPunct="1">
              <a:lnSpc>
                <a:spcPct val="80000"/>
              </a:lnSpc>
              <a:buFontTx/>
              <a:buNone/>
              <a:defRPr/>
            </a:pPr>
            <a:endParaRPr lang="en-GB" sz="2400" dirty="0">
              <a:solidFill>
                <a:srgbClr val="000000"/>
              </a:solidFill>
            </a:endParaRPr>
          </a:p>
          <a:p>
            <a:pPr eaLnBrk="1" hangingPunct="1">
              <a:lnSpc>
                <a:spcPct val="80000"/>
              </a:lnSpc>
              <a:buFontTx/>
              <a:buNone/>
              <a:defRPr/>
            </a:pPr>
            <a:r>
              <a:rPr lang="en-GB" sz="2400" dirty="0">
                <a:solidFill>
                  <a:srgbClr val="0000FF"/>
                </a:solidFill>
              </a:rPr>
              <a:t>2 </a:t>
            </a:r>
            <a:r>
              <a:rPr lang="en-GB" sz="2400" dirty="0">
                <a:solidFill>
                  <a:srgbClr val="0070C0"/>
                </a:solidFill>
              </a:rPr>
              <a:t>Logic of innovation: </a:t>
            </a:r>
            <a:r>
              <a:rPr lang="en-GB" sz="2400" dirty="0">
                <a:solidFill>
                  <a:srgbClr val="000000"/>
                </a:solidFill>
              </a:rPr>
              <a:t>industrial and/or technological innovation to fuel economic growth, creative economy, knowledge transfer etc</a:t>
            </a:r>
          </a:p>
          <a:p>
            <a:pPr eaLnBrk="1" hangingPunct="1">
              <a:lnSpc>
                <a:spcPct val="80000"/>
              </a:lnSpc>
              <a:buFontTx/>
              <a:buNone/>
              <a:defRPr/>
            </a:pPr>
            <a:endParaRPr lang="en-GB" sz="2400" dirty="0">
              <a:solidFill>
                <a:srgbClr val="000000"/>
              </a:solidFill>
            </a:endParaRPr>
          </a:p>
          <a:p>
            <a:pPr>
              <a:lnSpc>
                <a:spcPct val="80000"/>
              </a:lnSpc>
              <a:buNone/>
              <a:defRPr/>
            </a:pPr>
            <a:r>
              <a:rPr lang="en-GB" sz="2400" dirty="0"/>
              <a:t>3 </a:t>
            </a:r>
            <a:r>
              <a:rPr lang="en-GB" sz="2400" dirty="0">
                <a:solidFill>
                  <a:srgbClr val="0070C0"/>
                </a:solidFill>
              </a:rPr>
              <a:t>Logic of ontology: </a:t>
            </a:r>
            <a:r>
              <a:rPr lang="en-GB" sz="2400" dirty="0"/>
              <a:t>privileged relation to the agonistic-antagonistic mode (and </a:t>
            </a:r>
            <a:r>
              <a:rPr lang="en-GB" sz="2400" dirty="0" err="1"/>
              <a:t>transdisciplinarity</a:t>
            </a:r>
            <a:r>
              <a:rPr lang="en-GB" sz="2400" dirty="0"/>
              <a:t>) –</a:t>
            </a:r>
          </a:p>
          <a:p>
            <a:pPr eaLnBrk="1" hangingPunct="1">
              <a:lnSpc>
                <a:spcPct val="80000"/>
              </a:lnSpc>
              <a:buFontTx/>
              <a:buNone/>
              <a:defRPr/>
            </a:pPr>
            <a:endParaRPr lang="en-GB" sz="2400" dirty="0"/>
          </a:p>
          <a:p>
            <a:pPr eaLnBrk="1" hangingPunct="1">
              <a:lnSpc>
                <a:spcPct val="80000"/>
              </a:lnSpc>
              <a:buFontTx/>
              <a:buNone/>
              <a:defRPr/>
            </a:pPr>
            <a:endParaRPr lang="en-GB" sz="2400" dirty="0">
              <a:solidFill>
                <a:srgbClr val="FF0000"/>
              </a:solidFill>
            </a:endParaRPr>
          </a:p>
        </p:txBody>
      </p:sp>
      <p:sp>
        <p:nvSpPr>
          <p:cNvPr id="4" name="Slide Number Placeholder 5"/>
          <p:cNvSpPr>
            <a:spLocks noGrp="1"/>
          </p:cNvSpPr>
          <p:nvPr>
            <p:ph type="sldNum" sz="quarter" idx="12"/>
          </p:nvPr>
        </p:nvSpPr>
        <p:spPr/>
        <p:txBody>
          <a:bodyPr/>
          <a:lstStyle/>
          <a:p>
            <a:pPr>
              <a:defRPr/>
            </a:pPr>
            <a:fld id="{C6FA91BA-F8F1-8944-ADBA-849355FE86E2}" type="slidenum">
              <a:rPr lang="en-US"/>
              <a:pPr>
                <a:defRPr/>
              </a:pPr>
              <a:t>13</a:t>
            </a:fld>
            <a:endParaRPr lang="en-US"/>
          </a:p>
        </p:txBody>
      </p:sp>
    </p:spTree>
    <p:extLst>
      <p:ext uri="{BB962C8B-B14F-4D97-AF65-F5344CB8AC3E}">
        <p14:creationId xmlns:p14="http://schemas.microsoft.com/office/powerpoint/2010/main" val="16646660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F1FCC-1BBD-685E-DDA4-F3595EE79290}"/>
              </a:ext>
            </a:extLst>
          </p:cNvPr>
          <p:cNvSpPr>
            <a:spLocks noGrp="1"/>
          </p:cNvSpPr>
          <p:nvPr>
            <p:ph type="title"/>
          </p:nvPr>
        </p:nvSpPr>
        <p:spPr>
          <a:solidFill>
            <a:schemeClr val="accent1">
              <a:lumMod val="40000"/>
              <a:lumOff val="60000"/>
            </a:schemeClr>
          </a:solidFill>
        </p:spPr>
        <p:txBody>
          <a:bodyPr/>
          <a:lstStyle/>
          <a:p>
            <a:r>
              <a:rPr lang="en-US" dirty="0"/>
              <a:t>Histories and situations</a:t>
            </a:r>
          </a:p>
        </p:txBody>
      </p:sp>
      <p:sp>
        <p:nvSpPr>
          <p:cNvPr id="3" name="Content Placeholder 2">
            <a:extLst>
              <a:ext uri="{FF2B5EF4-FFF2-40B4-BE49-F238E27FC236}">
                <a16:creationId xmlns:a16="http://schemas.microsoft.com/office/drawing/2014/main" id="{BC1C59EA-2692-C45C-FA40-4808B03C6B68}"/>
              </a:ext>
            </a:extLst>
          </p:cNvPr>
          <p:cNvSpPr>
            <a:spLocks noGrp="1"/>
          </p:cNvSpPr>
          <p:nvPr>
            <p:ph idx="1"/>
          </p:nvPr>
        </p:nvSpPr>
        <p:spPr/>
        <p:txBody>
          <a:bodyPr>
            <a:normAutofit fontScale="92500" lnSpcReduction="10000"/>
          </a:bodyPr>
          <a:lstStyle/>
          <a:p>
            <a:pPr marL="0" indent="0">
              <a:buNone/>
            </a:pPr>
            <a:r>
              <a:rPr lang="en-US" sz="2600" i="1" dirty="0"/>
              <a:t>Interdisciplinarity: Reconfigurations of the Social and Natural Sciences </a:t>
            </a:r>
            <a:r>
              <a:rPr lang="en-US" sz="2600" dirty="0"/>
              <a:t>was an intervention in a debate in science policy and social theory</a:t>
            </a:r>
          </a:p>
          <a:p>
            <a:pPr marL="0" indent="0">
              <a:buNone/>
            </a:pPr>
            <a:endParaRPr lang="en-US" sz="2600" dirty="0"/>
          </a:p>
          <a:p>
            <a:pPr marL="0" indent="0">
              <a:buNone/>
            </a:pPr>
            <a:r>
              <a:rPr lang="en-US" sz="2600" dirty="0"/>
              <a:t>But the situation has changed, and takes geographically and disciplinary specific forms:</a:t>
            </a:r>
          </a:p>
          <a:p>
            <a:pPr marL="0" indent="0">
              <a:buNone/>
            </a:pPr>
            <a:endParaRPr lang="en-US" sz="2600" b="1" dirty="0"/>
          </a:p>
          <a:p>
            <a:pPr marL="0" indent="0">
              <a:buNone/>
            </a:pPr>
            <a:r>
              <a:rPr lang="en-US" sz="2600" b="1" dirty="0"/>
              <a:t>Intensification of computerization, and growth of big data, social media</a:t>
            </a:r>
          </a:p>
          <a:p>
            <a:pPr marL="0" indent="0">
              <a:buNone/>
            </a:pPr>
            <a:r>
              <a:rPr lang="en-US" sz="2600" b="1" dirty="0"/>
              <a:t>Indigenous knowledges</a:t>
            </a:r>
          </a:p>
          <a:p>
            <a:pPr marL="0" indent="0">
              <a:buNone/>
            </a:pPr>
            <a:r>
              <a:rPr lang="en-US" sz="2600" b="1" dirty="0"/>
              <a:t>Urgency of environmental problems</a:t>
            </a:r>
          </a:p>
          <a:p>
            <a:pPr marL="0" indent="0">
              <a:buNone/>
            </a:pPr>
            <a:r>
              <a:rPr lang="en-US" sz="2600" b="1" dirty="0"/>
              <a:t>Intensification of geopolitical competition</a:t>
            </a:r>
          </a:p>
          <a:p>
            <a:pPr marL="0" indent="0">
              <a:buNone/>
            </a:pPr>
            <a:r>
              <a:rPr lang="en-US" sz="2600" b="1" dirty="0"/>
              <a:t>Growth of commercial research and citizen science</a:t>
            </a:r>
          </a:p>
          <a:p>
            <a:endParaRPr lang="en-US" dirty="0"/>
          </a:p>
          <a:p>
            <a:endParaRPr lang="en-US" dirty="0"/>
          </a:p>
        </p:txBody>
      </p:sp>
    </p:spTree>
    <p:extLst>
      <p:ext uri="{BB962C8B-B14F-4D97-AF65-F5344CB8AC3E}">
        <p14:creationId xmlns:p14="http://schemas.microsoft.com/office/powerpoint/2010/main" val="223402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solidFill>
            <a:schemeClr val="bg1">
              <a:lumMod val="85000"/>
            </a:schemeClr>
          </a:solidFill>
        </p:spPr>
        <p:txBody>
          <a:bodyPr>
            <a:normAutofit/>
          </a:bodyPr>
          <a:lstStyle/>
          <a:p>
            <a:pPr eaLnBrk="1" hangingPunct="1">
              <a:defRPr/>
            </a:pPr>
            <a:r>
              <a:rPr lang="en-GB" dirty="0">
                <a:solidFill>
                  <a:srgbClr val="000000"/>
                </a:solidFill>
                <a:cs typeface="+mj-cs"/>
              </a:rPr>
              <a:t>Art-science study (2006-7): 2 sites –</a:t>
            </a:r>
            <a:br>
              <a:rPr lang="en-GB" dirty="0">
                <a:solidFill>
                  <a:srgbClr val="000000"/>
                </a:solidFill>
                <a:cs typeface="+mj-cs"/>
              </a:rPr>
            </a:br>
            <a:r>
              <a:rPr lang="en-GB" dirty="0">
                <a:solidFill>
                  <a:srgbClr val="000000"/>
                </a:solidFill>
                <a:cs typeface="+mj-cs"/>
              </a:rPr>
              <a:t>UK and US</a:t>
            </a:r>
          </a:p>
        </p:txBody>
      </p:sp>
      <p:sp>
        <p:nvSpPr>
          <p:cNvPr id="101379" name="Rectangle 3"/>
          <p:cNvSpPr>
            <a:spLocks noGrp="1" noChangeArrowheads="1"/>
          </p:cNvSpPr>
          <p:nvPr>
            <p:ph idx="1"/>
          </p:nvPr>
        </p:nvSpPr>
        <p:spPr/>
        <p:txBody>
          <a:bodyPr>
            <a:normAutofit/>
          </a:bodyPr>
          <a:lstStyle/>
          <a:p>
            <a:pPr eaLnBrk="1" hangingPunct="1">
              <a:defRPr/>
            </a:pPr>
            <a:r>
              <a:rPr lang="en-GB" sz="2000" dirty="0">
                <a:solidFill>
                  <a:srgbClr val="FF0000"/>
                </a:solidFill>
              </a:rPr>
              <a:t>UK: </a:t>
            </a:r>
            <a:r>
              <a:rPr lang="en-GB" sz="2000" dirty="0"/>
              <a:t>funding schemes - Arts Council England, </a:t>
            </a:r>
            <a:r>
              <a:rPr lang="en-GB" sz="2000" dirty="0" err="1"/>
              <a:t>Wellcome</a:t>
            </a:r>
            <a:r>
              <a:rPr lang="en-GB" sz="2000" dirty="0"/>
              <a:t> Trust, </a:t>
            </a:r>
            <a:r>
              <a:rPr lang="en-GB" sz="2000" dirty="0" err="1"/>
              <a:t>Gulbenkian</a:t>
            </a:r>
            <a:r>
              <a:rPr lang="en-GB" sz="2000" dirty="0"/>
              <a:t> initiatives, project-based, short-term, commissioned</a:t>
            </a:r>
          </a:p>
          <a:p>
            <a:pPr eaLnBrk="1" hangingPunct="1">
              <a:defRPr/>
            </a:pPr>
            <a:r>
              <a:rPr lang="en-GB" sz="2000" dirty="0">
                <a:solidFill>
                  <a:srgbClr val="FF0000"/>
                </a:solidFill>
              </a:rPr>
              <a:t>US: </a:t>
            </a:r>
            <a:r>
              <a:rPr lang="en-GB" sz="2000" dirty="0"/>
              <a:t>university based, </a:t>
            </a:r>
            <a:r>
              <a:rPr lang="en-GB" sz="2000" dirty="0" err="1"/>
              <a:t>eg</a:t>
            </a:r>
            <a:r>
              <a:rPr lang="en-GB" sz="2000" dirty="0"/>
              <a:t> of University of California, at 3 levels –</a:t>
            </a:r>
          </a:p>
          <a:p>
            <a:pPr lvl="1" eaLnBrk="1" hangingPunct="1">
              <a:defRPr/>
            </a:pPr>
            <a:r>
              <a:rPr lang="en-GB" sz="2000" dirty="0">
                <a:solidFill>
                  <a:srgbClr val="FF0000"/>
                </a:solidFill>
              </a:rPr>
              <a:t>UCI (University of California, Irvine), founded 1965 as US model of the interdisciplinary university </a:t>
            </a:r>
            <a:r>
              <a:rPr lang="en-GB" sz="2000" dirty="0"/>
              <a:t>(along with UCSD, UC Santa Cruz) </a:t>
            </a:r>
          </a:p>
          <a:p>
            <a:pPr lvl="1" eaLnBrk="1" hangingPunct="1">
              <a:defRPr/>
            </a:pPr>
            <a:r>
              <a:rPr lang="en-GB" sz="2000" dirty="0">
                <a:solidFill>
                  <a:srgbClr val="FF0000"/>
                </a:solidFill>
              </a:rPr>
              <a:t>Arts, Computation and Engineering (ACE) Masters Program: pedagogical experiment in forming interdisciplinary (arts-</a:t>
            </a:r>
            <a:r>
              <a:rPr lang="en-GB" sz="2000" dirty="0" err="1">
                <a:solidFill>
                  <a:srgbClr val="FF0000"/>
                </a:solidFill>
              </a:rPr>
              <a:t>sci</a:t>
            </a:r>
            <a:r>
              <a:rPr lang="en-GB" sz="2000" dirty="0">
                <a:solidFill>
                  <a:srgbClr val="FF0000"/>
                </a:solidFill>
              </a:rPr>
              <a:t>/tech) subjects </a:t>
            </a:r>
            <a:r>
              <a:rPr lang="en-GB" sz="2000" dirty="0"/>
              <a:t>suspended between 3 UCI Schools: Arts, Information and Computer Science, Engineering, (Biosciences pending in 2006)</a:t>
            </a:r>
          </a:p>
          <a:p>
            <a:pPr lvl="1" eaLnBrk="1" hangingPunct="1">
              <a:defRPr/>
            </a:pPr>
            <a:r>
              <a:rPr lang="en-GB" sz="2000" dirty="0">
                <a:solidFill>
                  <a:srgbClr val="0000FF"/>
                </a:solidFill>
              </a:rPr>
              <a:t>ACE Faculty: </a:t>
            </a:r>
            <a:r>
              <a:rPr lang="en-GB" sz="2000" dirty="0"/>
              <a:t>individual art-scientists – focus on                        </a:t>
            </a:r>
            <a:r>
              <a:rPr lang="en-GB" sz="2000" dirty="0">
                <a:solidFill>
                  <a:srgbClr val="0000FF"/>
                </a:solidFill>
              </a:rPr>
              <a:t>Beatriz da Costa (1974-2012): robotics, public artist, activist (</a:t>
            </a:r>
            <a:r>
              <a:rPr lang="en-GB" sz="2000" dirty="0" err="1">
                <a:solidFill>
                  <a:srgbClr val="0000FF"/>
                </a:solidFill>
              </a:rPr>
              <a:t>Preemptive</a:t>
            </a:r>
            <a:r>
              <a:rPr lang="en-GB" sz="2000" dirty="0">
                <a:solidFill>
                  <a:srgbClr val="0000FF"/>
                </a:solidFill>
              </a:rPr>
              <a:t> Media, Critical Art Ensemble …)</a:t>
            </a:r>
          </a:p>
        </p:txBody>
      </p:sp>
      <p:sp>
        <p:nvSpPr>
          <p:cNvPr id="4" name="Slide Number Placeholder 5"/>
          <p:cNvSpPr>
            <a:spLocks noGrp="1"/>
          </p:cNvSpPr>
          <p:nvPr>
            <p:ph type="sldNum" sz="quarter" idx="12"/>
          </p:nvPr>
        </p:nvSpPr>
        <p:spPr/>
        <p:txBody>
          <a:bodyPr/>
          <a:lstStyle/>
          <a:p>
            <a:pPr>
              <a:defRPr/>
            </a:pPr>
            <a:fld id="{15EF0E2C-DE80-764D-9AC7-EDDE6AB7F9C3}" type="slidenum">
              <a:rPr lang="en-US"/>
              <a:pPr>
                <a:defRPr/>
              </a:pPr>
              <a:t>15</a:t>
            </a:fld>
            <a:endParaRPr lang="en-US"/>
          </a:p>
        </p:txBody>
      </p:sp>
    </p:spTree>
    <p:extLst>
      <p:ext uri="{BB962C8B-B14F-4D97-AF65-F5344CB8AC3E}">
        <p14:creationId xmlns:p14="http://schemas.microsoft.com/office/powerpoint/2010/main" val="246711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Slide Number Placeholder 3"/>
          <p:cNvSpPr>
            <a:spLocks noGrp="1"/>
          </p:cNvSpPr>
          <p:nvPr>
            <p:ph type="sldNum" sz="quarter" idx="12"/>
          </p:nvPr>
        </p:nvSpPr>
        <p:spPr/>
        <p:txBody>
          <a:bodyPr/>
          <a:lstStyle/>
          <a:p>
            <a:pPr>
              <a:defRPr/>
            </a:pPr>
            <a:fld id="{704D699E-7C7F-E341-BBE0-F9CE6D205E39}" type="slidenum">
              <a:rPr lang="en-US"/>
              <a:pPr>
                <a:defRPr/>
              </a:pPr>
              <a:t>16</a:t>
            </a:fld>
            <a:endParaRPr lang="en-US"/>
          </a:p>
        </p:txBody>
      </p:sp>
      <p:graphicFrame>
        <p:nvGraphicFramePr>
          <p:cNvPr id="32829" name="Group 61"/>
          <p:cNvGraphicFramePr>
            <a:graphicFrameLocks noGrp="1"/>
          </p:cNvGraphicFramePr>
          <p:nvPr/>
        </p:nvGraphicFramePr>
        <p:xfrm>
          <a:off x="2279650" y="168276"/>
          <a:ext cx="7704138" cy="6707189"/>
        </p:xfrm>
        <a:graphic>
          <a:graphicData uri="http://schemas.openxmlformats.org/drawingml/2006/table">
            <a:tbl>
              <a:tblPr/>
              <a:tblGrid>
                <a:gridCol w="1852613">
                  <a:extLst>
                    <a:ext uri="{9D8B030D-6E8A-4147-A177-3AD203B41FA5}">
                      <a16:colId xmlns:a16="http://schemas.microsoft.com/office/drawing/2014/main" val="20000"/>
                    </a:ext>
                  </a:extLst>
                </a:gridCol>
                <a:gridCol w="2740025">
                  <a:extLst>
                    <a:ext uri="{9D8B030D-6E8A-4147-A177-3AD203B41FA5}">
                      <a16:colId xmlns:a16="http://schemas.microsoft.com/office/drawing/2014/main" val="20001"/>
                    </a:ext>
                  </a:extLst>
                </a:gridCol>
                <a:gridCol w="3111500">
                  <a:extLst>
                    <a:ext uri="{9D8B030D-6E8A-4147-A177-3AD203B41FA5}">
                      <a16:colId xmlns:a16="http://schemas.microsoft.com/office/drawing/2014/main" val="20002"/>
                    </a:ext>
                  </a:extLst>
                </a:gridCol>
              </a:tblGrid>
              <a:tr h="717584">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1" i="0" u="none" strike="noStrike" cap="none" normalizeH="0" baseline="0" dirty="0">
                        <a:ln>
                          <a:noFill/>
                        </a:ln>
                        <a:solidFill>
                          <a:schemeClr val="tx1"/>
                        </a:solidFill>
                        <a:effectLst/>
                        <a:latin typeface="Arial" charset="0"/>
                        <a:ea typeface="ＭＳ Ｐゴシック"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a:ln>
                            <a:noFill/>
                          </a:ln>
                          <a:solidFill>
                            <a:schemeClr val="tx1"/>
                          </a:solidFill>
                          <a:effectLst/>
                          <a:latin typeface="Arial" charset="0"/>
                          <a:ea typeface="ＭＳ Ｐゴシック" charset="0"/>
                        </a:rPr>
                        <a:t>(UK) science-art programmes</a:t>
                      </a:r>
                      <a:endParaRPr kumimoji="0" lang="en-US" sz="2000" b="1" i="0" u="none" strike="noStrike" cap="none" normalizeH="0" baseline="0" dirty="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2000" b="1" i="0" u="none" strike="noStrike" cap="none" normalizeH="0" baseline="0" dirty="0">
                          <a:ln>
                            <a:noFill/>
                          </a:ln>
                          <a:solidFill>
                            <a:srgbClr val="000000"/>
                          </a:solidFill>
                          <a:effectLst/>
                          <a:latin typeface="Arial" charset="0"/>
                          <a:ea typeface="ＭＳ Ｐゴシック" charset="0"/>
                        </a:rPr>
                        <a:t>(US) university-based art-science (</a:t>
                      </a:r>
                      <a:r>
                        <a:rPr kumimoji="0" lang="en-GB" sz="2000" b="1" i="0" u="none" strike="noStrike" cap="none" normalizeH="0" baseline="0" dirty="0" err="1">
                          <a:ln>
                            <a:noFill/>
                          </a:ln>
                          <a:solidFill>
                            <a:srgbClr val="000000"/>
                          </a:solidFill>
                          <a:effectLst/>
                          <a:latin typeface="Arial" charset="0"/>
                          <a:ea typeface="ＭＳ Ｐゴシック" charset="0"/>
                        </a:rPr>
                        <a:t>eg</a:t>
                      </a:r>
                      <a:r>
                        <a:rPr kumimoji="0" lang="en-GB" sz="2000" b="1" i="0" u="none" strike="noStrike" cap="none" normalizeH="0" baseline="0" dirty="0">
                          <a:ln>
                            <a:noFill/>
                          </a:ln>
                          <a:solidFill>
                            <a:srgbClr val="000000"/>
                          </a:solidFill>
                          <a:effectLst/>
                          <a:latin typeface="Arial" charset="0"/>
                          <a:ea typeface="ＭＳ Ｐゴシック" charset="0"/>
                        </a:rPr>
                        <a:t> UCI)</a:t>
                      </a:r>
                      <a:endParaRPr kumimoji="0" lang="en-US" sz="2000" b="1" i="0" u="none" strike="noStrike" cap="none" normalizeH="0" baseline="0" dirty="0">
                        <a:ln>
                          <a:noFill/>
                        </a:ln>
                        <a:solidFill>
                          <a:srgbClr val="000000"/>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alpha val="50000"/>
                      </a:schemeClr>
                    </a:solidFill>
                  </a:tcPr>
                </a:tc>
                <a:extLst>
                  <a:ext uri="{0D108BD9-81ED-4DB2-BD59-A6C34878D82A}">
                    <a16:rowId xmlns:a16="http://schemas.microsoft.com/office/drawing/2014/main" val="10000"/>
                  </a:ext>
                </a:extLst>
              </a:tr>
              <a:tr h="1286317">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a:ln>
                            <a:noFill/>
                          </a:ln>
                          <a:solidFill>
                            <a:schemeClr val="tx1"/>
                          </a:solidFill>
                          <a:effectLst/>
                          <a:latin typeface="Arial" charset="0"/>
                          <a:ea typeface="ＭＳ Ｐゴシック" charset="0"/>
                        </a:rPr>
                        <a:t>Institutional form</a:t>
                      </a:r>
                      <a:endParaRPr kumimoji="0" lang="en-US" sz="1400" b="1" i="0" u="none" strike="noStrike" cap="none" normalizeH="0" baseline="0">
                        <a:ln>
                          <a:noFill/>
                        </a:ln>
                        <a:solidFill>
                          <a:schemeClr val="tx1"/>
                        </a:solidFill>
                        <a:effectLst/>
                        <a:latin typeface="Arial" charset="0"/>
                        <a:ea typeface="ＭＳ Ｐゴシック"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rgbClr val="FF0000"/>
                          </a:solidFill>
                          <a:effectLst/>
                          <a:latin typeface="Arial" charset="0"/>
                          <a:ea typeface="ＭＳ Ｐゴシック" charset="0"/>
                        </a:rPr>
                        <a:t> Commissioning model –  WT, ACE, </a:t>
                      </a:r>
                      <a:r>
                        <a:rPr kumimoji="0" lang="en-GB" sz="1400" b="0" i="0" u="none" strike="noStrike" cap="none" normalizeH="0" baseline="0" dirty="0" err="1">
                          <a:ln>
                            <a:noFill/>
                          </a:ln>
                          <a:solidFill>
                            <a:srgbClr val="FF0000"/>
                          </a:solidFill>
                          <a:effectLst/>
                          <a:latin typeface="Arial" charset="0"/>
                          <a:ea typeface="ＭＳ Ｐゴシック" charset="0"/>
                        </a:rPr>
                        <a:t>Gulbenkian</a:t>
                      </a:r>
                      <a:r>
                        <a:rPr kumimoji="0" lang="en-GB" sz="1400" b="0" i="0" u="none" strike="noStrike" cap="none" normalizeH="0" baseline="0" dirty="0">
                          <a:ln>
                            <a:noFill/>
                          </a:ln>
                          <a:solidFill>
                            <a:srgbClr val="FF0000"/>
                          </a:solidFill>
                          <a:effectLst/>
                          <a:latin typeface="Arial" charset="0"/>
                          <a:ea typeface="ＭＳ Ｐゴシック" charset="0"/>
                        </a:rPr>
                        <a:t> &gt;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Term ‘science-art’ stable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rgbClr val="FF0000"/>
                          </a:solidFill>
                          <a:effectLst/>
                          <a:latin typeface="Arial" charset="0"/>
                          <a:ea typeface="ＭＳ Ｐゴシック" charset="0"/>
                        </a:rPr>
                        <a:t> </a:t>
                      </a:r>
                      <a:r>
                        <a:rPr kumimoji="0" lang="en-GB" sz="1400" b="0" i="0" u="none" strike="noStrike" cap="none" normalizeH="0" baseline="0" dirty="0" err="1">
                          <a:ln>
                            <a:noFill/>
                          </a:ln>
                          <a:solidFill>
                            <a:srgbClr val="FF0000"/>
                          </a:solidFill>
                          <a:effectLst/>
                          <a:latin typeface="Arial" charset="0"/>
                          <a:ea typeface="ＭＳ Ｐゴシック" charset="0"/>
                        </a:rPr>
                        <a:t>Unsustained</a:t>
                      </a:r>
                      <a:r>
                        <a:rPr kumimoji="0" lang="en-GB" sz="1400" b="0" i="0" u="none" strike="noStrike" cap="none" normalizeH="0" baseline="0" dirty="0">
                          <a:ln>
                            <a:noFill/>
                          </a:ln>
                          <a:solidFill>
                            <a:srgbClr val="FF0000"/>
                          </a:solidFill>
                          <a:effectLst/>
                          <a:latin typeface="Arial" charset="0"/>
                          <a:ea typeface="ＭＳ Ｐゴシック" charset="0"/>
                        </a:rPr>
                        <a:t>, </a:t>
                      </a:r>
                      <a:r>
                        <a:rPr kumimoji="0" lang="en-GB" sz="1400" b="0" i="0" u="none" strike="noStrike" cap="none" normalizeH="0" baseline="0" dirty="0">
                          <a:ln>
                            <a:noFill/>
                          </a:ln>
                          <a:solidFill>
                            <a:schemeClr val="tx1"/>
                          </a:solidFill>
                          <a:effectLst/>
                          <a:latin typeface="Arial" charset="0"/>
                          <a:ea typeface="ＭＳ Ｐゴシック" charset="0"/>
                        </a:rPr>
                        <a:t>less funding, fragmentary, individualist</a:t>
                      </a:r>
                      <a:endParaRPr kumimoji="0" lang="en-US" sz="1400" b="0" i="0" u="none" strike="noStrike" cap="none" normalizeH="0" baseline="0" dirty="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rgbClr val="FF0000"/>
                          </a:solidFill>
                          <a:effectLst/>
                          <a:latin typeface="Arial" charset="0"/>
                          <a:ea typeface="ＭＳ Ｐゴシック" charset="0"/>
                        </a:rPr>
                        <a:t> (Fragile) university base, salaried + research grants &gt; </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Term ‘art-</a:t>
                      </a:r>
                      <a:r>
                        <a:rPr kumimoji="0" lang="en-GB" sz="1400" b="0" i="0" u="none" strike="noStrike" cap="none" normalizeH="0" baseline="0" dirty="0" err="1">
                          <a:ln>
                            <a:noFill/>
                          </a:ln>
                          <a:solidFill>
                            <a:schemeClr val="tx1"/>
                          </a:solidFill>
                          <a:effectLst/>
                          <a:latin typeface="Arial" charset="0"/>
                          <a:ea typeface="ＭＳ Ｐゴシック" charset="0"/>
                        </a:rPr>
                        <a:t>sci</a:t>
                      </a:r>
                      <a:r>
                        <a:rPr kumimoji="0" lang="en-GB" sz="1400" b="0" i="0" u="none" strike="noStrike" cap="none" normalizeH="0" baseline="0" dirty="0">
                          <a:ln>
                            <a:noFill/>
                          </a:ln>
                          <a:solidFill>
                            <a:schemeClr val="tx1"/>
                          </a:solidFill>
                          <a:effectLst/>
                          <a:latin typeface="Arial" charset="0"/>
                          <a:ea typeface="ＭＳ Ｐゴシック" charset="0"/>
                        </a:rPr>
                        <a:t>’ unstable, in flux</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a:t>
                      </a:r>
                      <a:r>
                        <a:rPr kumimoji="0" lang="en-GB" sz="1400" b="0" i="0" u="none" strike="noStrike" cap="none" normalizeH="0" baseline="0" dirty="0">
                          <a:ln>
                            <a:noFill/>
                          </a:ln>
                          <a:solidFill>
                            <a:srgbClr val="FF0000"/>
                          </a:solidFill>
                          <a:effectLst/>
                          <a:latin typeface="Arial" charset="0"/>
                          <a:ea typeface="ＭＳ Ｐゴシック" charset="0"/>
                        </a:rPr>
                        <a:t>Sustained funding,</a:t>
                      </a:r>
                      <a:r>
                        <a:rPr kumimoji="0" lang="en-GB" sz="1400" b="0" i="0" u="none" strike="noStrike" cap="none" normalizeH="0" baseline="0" dirty="0">
                          <a:ln>
                            <a:noFill/>
                          </a:ln>
                          <a:solidFill>
                            <a:schemeClr val="tx1"/>
                          </a:solidFill>
                          <a:effectLst/>
                          <a:latin typeface="Arial" charset="0"/>
                          <a:ea typeface="ＭＳ Ｐゴシック" charset="0"/>
                        </a:rPr>
                        <a:t> training</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ACE suspended </a:t>
                      </a:r>
                      <a:r>
                        <a:rPr kumimoji="0" lang="en-GB" sz="1400" b="0" i="0" u="none" strike="noStrike" cap="none" normalizeH="0" baseline="0" dirty="0" err="1">
                          <a:ln>
                            <a:noFill/>
                          </a:ln>
                          <a:solidFill>
                            <a:schemeClr val="tx1"/>
                          </a:solidFill>
                          <a:effectLst/>
                          <a:latin typeface="Arial" charset="0"/>
                          <a:ea typeface="ＭＳ Ｐゴシック" charset="0"/>
                        </a:rPr>
                        <a:t>betw</a:t>
                      </a:r>
                      <a:r>
                        <a:rPr kumimoji="0" lang="en-GB" sz="1400" b="0" i="0" u="none" strike="noStrike" cap="none" normalizeH="0" baseline="0" dirty="0">
                          <a:ln>
                            <a:noFill/>
                          </a:ln>
                          <a:solidFill>
                            <a:schemeClr val="tx1"/>
                          </a:solidFill>
                          <a:effectLst/>
                          <a:latin typeface="Arial" charset="0"/>
                          <a:ea typeface="ＭＳ Ｐゴシック" charset="0"/>
                        </a:rPr>
                        <a:t> 3 schools</a:t>
                      </a:r>
                      <a:endParaRPr kumimoji="0" lang="en-US" sz="1400" b="0" i="0" u="none" strike="noStrike" cap="none" normalizeH="0" baseline="0" dirty="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944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a:ln>
                            <a:noFill/>
                          </a:ln>
                          <a:solidFill>
                            <a:schemeClr val="tx1"/>
                          </a:solidFill>
                          <a:effectLst/>
                          <a:latin typeface="Arial" charset="0"/>
                          <a:ea typeface="ＭＳ Ｐゴシック" charset="0"/>
                        </a:rPr>
                        <a:t>Logics</a:t>
                      </a:r>
                      <a:endParaRPr kumimoji="0" lang="en-US" sz="1400" b="1" i="0" u="none" strike="noStrike" cap="none" normalizeH="0" baseline="0">
                        <a:ln>
                          <a:noFill/>
                        </a:ln>
                        <a:solidFill>
                          <a:schemeClr val="tx1"/>
                        </a:solidFill>
                        <a:effectLst/>
                        <a:latin typeface="Arial" charset="0"/>
                        <a:ea typeface="ＭＳ Ｐゴシック"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1" u="none" strike="noStrike" cap="none" normalizeH="0" baseline="0" dirty="0">
                          <a:ln>
                            <a:noFill/>
                          </a:ln>
                          <a:solidFill>
                            <a:srgbClr val="FF0000"/>
                          </a:solidFill>
                          <a:effectLst/>
                          <a:latin typeface="Arial" charset="0"/>
                          <a:ea typeface="ＭＳ Ｐゴシック" charset="0"/>
                        </a:rPr>
                        <a:t>Accountability</a:t>
                      </a:r>
                      <a:r>
                        <a:rPr kumimoji="0" lang="en-GB" sz="1400" b="0" i="0" u="none" strike="noStrike" cap="none" normalizeH="0" baseline="0" dirty="0">
                          <a:ln>
                            <a:noFill/>
                          </a:ln>
                          <a:solidFill>
                            <a:srgbClr val="FF0000"/>
                          </a:solidFill>
                          <a:effectLst/>
                          <a:latin typeface="Arial" charset="0"/>
                          <a:ea typeface="ＭＳ Ｐゴシック" charset="0"/>
                        </a:rPr>
                        <a:t>: </a:t>
                      </a:r>
                      <a:r>
                        <a:rPr kumimoji="0" lang="en-GB" sz="1400" b="0" i="0" u="none" strike="noStrike" cap="none" normalizeH="0" baseline="0" dirty="0">
                          <a:ln>
                            <a:noFill/>
                          </a:ln>
                          <a:solidFill>
                            <a:schemeClr val="tx1"/>
                          </a:solidFill>
                          <a:effectLst/>
                          <a:latin typeface="Arial" charset="0"/>
                          <a:ea typeface="ＭＳ Ｐゴシック" charset="0"/>
                        </a:rPr>
                        <a:t>PUS &gt; public engagement  + </a:t>
                      </a:r>
                      <a:r>
                        <a:rPr kumimoji="0" lang="en-GB" sz="1400" b="0" i="1" u="none" strike="noStrike" cap="none" normalizeH="0" baseline="0" dirty="0">
                          <a:ln>
                            <a:noFill/>
                          </a:ln>
                          <a:solidFill>
                            <a:srgbClr val="FF0000"/>
                          </a:solidFill>
                          <a:effectLst/>
                          <a:latin typeface="Arial" charset="0"/>
                          <a:ea typeface="ＭＳ Ｐゴシック" charset="0"/>
                        </a:rPr>
                        <a:t>Innovation</a:t>
                      </a:r>
                      <a:r>
                        <a:rPr kumimoji="0" lang="en-GB" sz="1400" b="0" i="0" u="none" strike="noStrike" cap="none" normalizeH="0" baseline="0" dirty="0">
                          <a:ln>
                            <a:noFill/>
                          </a:ln>
                          <a:solidFill>
                            <a:srgbClr val="FF0000"/>
                          </a:solidFill>
                          <a:effectLst/>
                          <a:latin typeface="Arial" charset="0"/>
                          <a:ea typeface="ＭＳ Ｐゴシック" charset="0"/>
                        </a:rPr>
                        <a:t>: </a:t>
                      </a:r>
                      <a:r>
                        <a:rPr kumimoji="0" lang="en-GB" sz="1400" b="0" i="0" u="none" strike="noStrike" cap="none" normalizeH="0" baseline="0" dirty="0">
                          <a:ln>
                            <a:noFill/>
                          </a:ln>
                          <a:solidFill>
                            <a:schemeClr val="tx1"/>
                          </a:solidFill>
                          <a:effectLst/>
                          <a:latin typeface="Arial" charset="0"/>
                          <a:ea typeface="ＭＳ Ｐゴシック" charset="0"/>
                        </a:rPr>
                        <a:t>experimental, art as research    (+ </a:t>
                      </a:r>
                      <a:r>
                        <a:rPr kumimoji="0" lang="en-GB" sz="1400" b="0" i="1" u="none" strike="noStrike" cap="none" normalizeH="0" baseline="0" dirty="0">
                          <a:ln>
                            <a:noFill/>
                          </a:ln>
                          <a:solidFill>
                            <a:srgbClr val="FF0000"/>
                          </a:solidFill>
                          <a:effectLst/>
                          <a:latin typeface="Arial" charset="0"/>
                          <a:ea typeface="ＭＳ Ｐゴシック" charset="0"/>
                        </a:rPr>
                        <a:t>weak</a:t>
                      </a:r>
                      <a:r>
                        <a:rPr kumimoji="0" lang="en-GB" sz="1400" b="0" i="0" u="none" strike="noStrike" cap="none" normalizeH="0" baseline="0" dirty="0">
                          <a:ln>
                            <a:noFill/>
                          </a:ln>
                          <a:solidFill>
                            <a:srgbClr val="66FF33"/>
                          </a:solidFill>
                          <a:effectLst/>
                          <a:latin typeface="Arial" charset="0"/>
                          <a:ea typeface="ＭＳ Ｐゴシック" charset="0"/>
                        </a:rPr>
                        <a:t> </a:t>
                      </a:r>
                      <a:r>
                        <a:rPr kumimoji="0" lang="en-GB" sz="1400" b="0" i="1" u="none" strike="noStrike" cap="none" normalizeH="0" baseline="0" dirty="0">
                          <a:ln>
                            <a:noFill/>
                          </a:ln>
                          <a:solidFill>
                            <a:srgbClr val="FF0000"/>
                          </a:solidFill>
                          <a:effectLst/>
                          <a:latin typeface="Arial" charset="0"/>
                          <a:ea typeface="ＭＳ Ｐゴシック" charset="0"/>
                        </a:rPr>
                        <a:t>Ontology</a:t>
                      </a:r>
                      <a:r>
                        <a:rPr kumimoji="0" lang="en-GB" sz="1400" b="0" i="1" u="none" strike="noStrike" cap="none" normalizeH="0" baseline="0" dirty="0">
                          <a:ln>
                            <a:noFill/>
                          </a:ln>
                          <a:solidFill>
                            <a:schemeClr val="tx1"/>
                          </a:solidFill>
                          <a:effectLst/>
                          <a:latin typeface="Arial" charset="0"/>
                          <a:ea typeface="ＭＳ Ｐゴシック" charset="0"/>
                        </a:rPr>
                        <a:t>…)</a:t>
                      </a:r>
                      <a:endParaRPr kumimoji="0" lang="en-US" sz="1400" b="0" i="1" u="none" strike="noStrike" cap="none" normalizeH="0" baseline="0" dirty="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1" u="none" strike="noStrike" cap="none" normalizeH="0" baseline="0" dirty="0">
                          <a:ln>
                            <a:noFill/>
                          </a:ln>
                          <a:solidFill>
                            <a:srgbClr val="FF0000"/>
                          </a:solidFill>
                          <a:effectLst/>
                          <a:latin typeface="Arial" charset="0"/>
                          <a:ea typeface="ＭＳ Ｐゴシック" charset="0"/>
                        </a:rPr>
                        <a:t>Innovation</a:t>
                      </a:r>
                      <a:r>
                        <a:rPr kumimoji="0" lang="en-GB" sz="1400" b="0" i="0" u="none" strike="noStrike" cap="none" normalizeH="0" baseline="0" dirty="0">
                          <a:ln>
                            <a:noFill/>
                          </a:ln>
                          <a:solidFill>
                            <a:srgbClr val="FF0000"/>
                          </a:solidFill>
                          <a:effectLst/>
                          <a:latin typeface="Arial" charset="0"/>
                          <a:ea typeface="ＭＳ Ｐゴシック" charset="0"/>
                        </a:rPr>
                        <a:t>: </a:t>
                      </a:r>
                      <a:r>
                        <a:rPr kumimoji="0" lang="en-GB" sz="1400" b="0" i="0" u="none" strike="noStrike" cap="none" normalizeH="0" baseline="0" dirty="0">
                          <a:ln>
                            <a:noFill/>
                          </a:ln>
                          <a:solidFill>
                            <a:schemeClr val="tx1"/>
                          </a:solidFill>
                          <a:effectLst/>
                          <a:latin typeface="Arial" charset="0"/>
                          <a:ea typeface="ＭＳ Ｐゴシック" charset="0"/>
                        </a:rPr>
                        <a:t>UCI industry links; res. advances both science &amp; art + </a:t>
                      </a:r>
                      <a:r>
                        <a:rPr kumimoji="0" lang="en-GB" sz="1400" b="0" i="1" u="none" strike="noStrike" cap="none" normalizeH="0" baseline="0" dirty="0">
                          <a:ln>
                            <a:noFill/>
                          </a:ln>
                          <a:solidFill>
                            <a:srgbClr val="FF0000"/>
                          </a:solidFill>
                          <a:effectLst/>
                          <a:latin typeface="Arial" charset="0"/>
                          <a:ea typeface="ＭＳ Ｐゴシック" charset="0"/>
                        </a:rPr>
                        <a:t>Ontology</a:t>
                      </a:r>
                      <a:r>
                        <a:rPr kumimoji="0" lang="en-GB" sz="1400" b="0" i="0" u="none" strike="noStrike" cap="none" normalizeH="0" baseline="0" dirty="0">
                          <a:ln>
                            <a:noFill/>
                          </a:ln>
                          <a:solidFill>
                            <a:srgbClr val="FF0000"/>
                          </a:solidFill>
                          <a:effectLst/>
                          <a:latin typeface="Arial" charset="0"/>
                          <a:ea typeface="ＭＳ Ｐゴシック" charset="0"/>
                        </a:rPr>
                        <a:t>: </a:t>
                      </a:r>
                      <a:r>
                        <a:rPr kumimoji="0" lang="en-GB" sz="1400" b="0" i="0" u="none" strike="noStrike" cap="none" normalizeH="0" baseline="0" dirty="0">
                          <a:ln>
                            <a:noFill/>
                          </a:ln>
                          <a:solidFill>
                            <a:schemeClr val="tx1"/>
                          </a:solidFill>
                          <a:effectLst/>
                          <a:latin typeface="Arial" charset="0"/>
                          <a:ea typeface="ＭＳ Ｐゴシック" charset="0"/>
                        </a:rPr>
                        <a:t>incubates new inter-discipline, -languages, -subjects</a:t>
                      </a:r>
                      <a:endParaRPr kumimoji="0" lang="en-US" sz="1400" b="0" i="1" u="none" strike="noStrike" cap="none" normalizeH="0" baseline="0" dirty="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875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a:ln>
                            <a:noFill/>
                          </a:ln>
                          <a:solidFill>
                            <a:schemeClr val="tx1"/>
                          </a:solidFill>
                          <a:effectLst/>
                          <a:latin typeface="Arial" charset="0"/>
                          <a:ea typeface="ＭＳ Ｐゴシック" charset="0"/>
                        </a:rPr>
                        <a:t>Mode of interdisciplinarity / division of labour</a:t>
                      </a:r>
                      <a:endParaRPr kumimoji="0" lang="en-US" sz="1400" b="1" i="0" u="none" strike="noStrike" cap="none" normalizeH="0" baseline="0">
                        <a:ln>
                          <a:noFill/>
                        </a:ln>
                        <a:solidFill>
                          <a:schemeClr val="tx1"/>
                        </a:solidFill>
                        <a:effectLst/>
                        <a:latin typeface="Arial" charset="0"/>
                        <a:ea typeface="ＭＳ Ｐゴシック"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a:t>
                      </a:r>
                      <a:r>
                        <a:rPr kumimoji="0" lang="en-GB" sz="1400" b="0" i="0" u="none" strike="noStrike" cap="none" normalizeH="0" baseline="0" dirty="0">
                          <a:ln>
                            <a:noFill/>
                          </a:ln>
                          <a:solidFill>
                            <a:srgbClr val="FF0000"/>
                          </a:solidFill>
                          <a:effectLst/>
                          <a:latin typeface="Arial" charset="0"/>
                          <a:ea typeface="ＭＳ Ｐゴシック" charset="0"/>
                        </a:rPr>
                        <a:t>Continuing div of labour: </a:t>
                      </a:r>
                      <a:r>
                        <a:rPr kumimoji="0" lang="en-GB" sz="1400" b="0" i="0" u="none" strike="noStrike" cap="none" normalizeH="0" baseline="0" dirty="0">
                          <a:ln>
                            <a:noFill/>
                          </a:ln>
                          <a:solidFill>
                            <a:schemeClr val="tx1"/>
                          </a:solidFill>
                          <a:effectLst/>
                          <a:latin typeface="Arial" charset="0"/>
                          <a:ea typeface="ＭＳ Ｐゴシック" charset="0"/>
                        </a:rPr>
                        <a:t>short collaboration, inter-</a:t>
                      </a:r>
                      <a:r>
                        <a:rPr kumimoji="0" lang="en-GB" sz="1400" b="0" i="0" u="none" strike="noStrike" cap="none" normalizeH="0" baseline="0" dirty="0" err="1">
                          <a:ln>
                            <a:noFill/>
                          </a:ln>
                          <a:solidFill>
                            <a:schemeClr val="tx1"/>
                          </a:solidFill>
                          <a:effectLst/>
                          <a:latin typeface="Arial" charset="0"/>
                          <a:ea typeface="ＭＳ Ｐゴシック" charset="0"/>
                        </a:rPr>
                        <a:t>lang</a:t>
                      </a:r>
                      <a:r>
                        <a:rPr kumimoji="0" lang="en-GB" sz="1400" b="0" i="0" u="none" strike="noStrike" cap="none" normalizeH="0" baseline="0" dirty="0">
                          <a:ln>
                            <a:noFill/>
                          </a:ln>
                          <a:solidFill>
                            <a:schemeClr val="tx1"/>
                          </a:solidFill>
                          <a:effectLst/>
                          <a:latin typeface="Arial" charset="0"/>
                          <a:ea typeface="ＭＳ Ｐゴシック" charset="0"/>
                        </a:rPr>
                        <a:t> model</a:t>
                      </a:r>
                      <a:endParaRPr kumimoji="0" lang="en-GB" sz="1400" b="0" i="0" u="none" strike="noStrike" cap="none" normalizeH="0" baseline="0" dirty="0">
                        <a:ln>
                          <a:noFill/>
                        </a:ln>
                        <a:solidFill>
                          <a:srgbClr val="66FF33"/>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Subordination: art serves </a:t>
                      </a:r>
                      <a:r>
                        <a:rPr kumimoji="0" lang="en-GB" sz="1400" b="0" i="0" u="none" strike="noStrike" cap="none" normalizeH="0" baseline="0" dirty="0" err="1">
                          <a:ln>
                            <a:noFill/>
                          </a:ln>
                          <a:solidFill>
                            <a:schemeClr val="tx1"/>
                          </a:solidFill>
                          <a:effectLst/>
                          <a:latin typeface="Arial" charset="0"/>
                          <a:ea typeface="ＭＳ Ｐゴシック" charset="0"/>
                        </a:rPr>
                        <a:t>sci</a:t>
                      </a:r>
                      <a:r>
                        <a:rPr kumimoji="0" lang="en-GB" sz="1400" b="0" i="0" u="none" strike="noStrike" cap="none" normalizeH="0" baseline="0" dirty="0">
                          <a:ln>
                            <a:noFill/>
                          </a:ln>
                          <a:solidFill>
                            <a:schemeClr val="tx1"/>
                          </a:solidFill>
                          <a:effectLst/>
                          <a:latin typeface="Arial" charset="0"/>
                          <a:ea typeface="ＭＳ Ｐゴシック" charset="0"/>
                        </a:rPr>
                        <a:t>  (but </a:t>
                      </a:r>
                      <a:r>
                        <a:rPr kumimoji="0" lang="en-GB" sz="1400" b="0" i="0" u="none" strike="noStrike" cap="none" normalizeH="0" baseline="0" dirty="0" err="1">
                          <a:ln>
                            <a:noFill/>
                          </a:ln>
                          <a:solidFill>
                            <a:schemeClr val="tx1"/>
                          </a:solidFill>
                          <a:effectLst/>
                          <a:latin typeface="Arial" charset="0"/>
                          <a:ea typeface="ＭＳ Ｐゴシック" charset="0"/>
                        </a:rPr>
                        <a:t>sci</a:t>
                      </a:r>
                      <a:r>
                        <a:rPr kumimoji="0" lang="en-GB" sz="1400" b="0" i="0" u="none" strike="noStrike" cap="none" normalizeH="0" baseline="0" dirty="0">
                          <a:ln>
                            <a:noFill/>
                          </a:ln>
                          <a:solidFill>
                            <a:schemeClr val="tx1"/>
                          </a:solidFill>
                          <a:effectLst/>
                          <a:latin typeface="Arial" charset="0"/>
                          <a:ea typeface="ＭＳ Ｐゴシック" charset="0"/>
                        </a:rPr>
                        <a:t> serves art in projects)</a:t>
                      </a:r>
                      <a:endParaRPr kumimoji="0" lang="en-US" sz="1400" b="0" i="0" u="none" strike="noStrike" cap="none" normalizeH="0" baseline="0" dirty="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a:t>
                      </a:r>
                      <a:r>
                        <a:rPr kumimoji="0" lang="en-GB" sz="1400" b="0" i="0" u="none" strike="noStrike" cap="none" normalizeH="0" baseline="0" dirty="0">
                          <a:ln>
                            <a:noFill/>
                          </a:ln>
                          <a:solidFill>
                            <a:srgbClr val="FF0000"/>
                          </a:solidFill>
                          <a:effectLst/>
                          <a:latin typeface="Arial" charset="0"/>
                          <a:ea typeface="ＭＳ Ｐゴシック" charset="0"/>
                        </a:rPr>
                        <a:t>Transcends div of labour: </a:t>
                      </a:r>
                      <a:r>
                        <a:rPr kumimoji="0" lang="en-GB" sz="1400" b="0" i="0" u="none" strike="noStrike" cap="none" normalizeH="0" baseline="0" dirty="0" err="1">
                          <a:ln>
                            <a:noFill/>
                          </a:ln>
                          <a:solidFill>
                            <a:schemeClr val="tx1"/>
                          </a:solidFill>
                          <a:effectLst/>
                          <a:latin typeface="Arial" charset="0"/>
                          <a:ea typeface="ＭＳ Ｐゴシック" charset="0"/>
                        </a:rPr>
                        <a:t>interdisc</a:t>
                      </a:r>
                      <a:r>
                        <a:rPr kumimoji="0" lang="en-GB" sz="1400" b="0" i="0" u="none" strike="noStrike" cap="none" normalizeH="0" baseline="0" dirty="0">
                          <a:ln>
                            <a:noFill/>
                          </a:ln>
                          <a:solidFill>
                            <a:schemeClr val="tx1"/>
                          </a:solidFill>
                          <a:effectLst/>
                          <a:latin typeface="Arial" charset="0"/>
                          <a:ea typeface="ＭＳ Ｐゴシック" charset="0"/>
                        </a:rPr>
                        <a:t> in 1 person, sustained collaborations </a:t>
                      </a:r>
                      <a:endParaRPr kumimoji="0" lang="en-GB" sz="1400" b="0" i="0" u="none" strike="noStrike" cap="none" normalizeH="0" baseline="0" dirty="0">
                        <a:ln>
                          <a:noFill/>
                        </a:ln>
                        <a:solidFill>
                          <a:srgbClr val="66FF33"/>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Agonistic/</a:t>
                      </a:r>
                      <a:r>
                        <a:rPr kumimoji="0" lang="en-GB" sz="1400" b="0" i="0" u="none" strike="noStrike" cap="none" normalizeH="0" baseline="0" dirty="0" err="1">
                          <a:ln>
                            <a:noFill/>
                          </a:ln>
                          <a:solidFill>
                            <a:schemeClr val="tx1"/>
                          </a:solidFill>
                          <a:effectLst/>
                          <a:latin typeface="Arial" charset="0"/>
                          <a:ea typeface="ＭＳ Ｐゴシック" charset="0"/>
                        </a:rPr>
                        <a:t>antag</a:t>
                      </a:r>
                      <a:r>
                        <a:rPr kumimoji="0" lang="en-GB" sz="1400" b="0" i="0" u="none" strike="noStrike" cap="none" normalizeH="0" baseline="0" dirty="0">
                          <a:ln>
                            <a:noFill/>
                          </a:ln>
                          <a:solidFill>
                            <a:schemeClr val="tx1"/>
                          </a:solidFill>
                          <a:effectLst/>
                          <a:latin typeface="Arial" charset="0"/>
                          <a:ea typeface="ＭＳ Ｐゴシック" charset="0"/>
                        </a:rPr>
                        <a:t>: ontological shift proposed for art, science, IT</a:t>
                      </a:r>
                      <a:endParaRPr kumimoji="0" lang="en-US" sz="1400" b="0" i="0" u="none" strike="noStrike" cap="none" normalizeH="0" baseline="0" dirty="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87599">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a:ln>
                            <a:noFill/>
                          </a:ln>
                          <a:solidFill>
                            <a:schemeClr val="tx1"/>
                          </a:solidFill>
                          <a:effectLst/>
                          <a:latin typeface="Arial" charset="0"/>
                          <a:ea typeface="ＭＳ Ｐゴシック" charset="0"/>
                        </a:rPr>
                        <a:t>Evaluation </a:t>
                      </a:r>
                      <a:endParaRPr kumimoji="0" lang="en-US" sz="1400" b="1" i="0" u="none" strike="noStrike" cap="none" normalizeH="0" baseline="0">
                        <a:ln>
                          <a:noFill/>
                        </a:ln>
                        <a:solidFill>
                          <a:schemeClr val="tx1"/>
                        </a:solidFill>
                        <a:effectLst/>
                        <a:latin typeface="Arial" charset="0"/>
                        <a:ea typeface="ＭＳ Ｐゴシック"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Project funds, less pressure: ACE innovative </a:t>
                      </a:r>
                      <a:r>
                        <a:rPr kumimoji="0" lang="en-GB" sz="1400" b="0" i="0" u="none" strike="noStrike" cap="none" normalizeH="0" baseline="0" dirty="0" err="1">
                          <a:ln>
                            <a:noFill/>
                          </a:ln>
                          <a:solidFill>
                            <a:schemeClr val="tx1"/>
                          </a:solidFill>
                          <a:effectLst/>
                          <a:latin typeface="Arial" charset="0"/>
                          <a:ea typeface="ＭＳ Ｐゴシック" charset="0"/>
                        </a:rPr>
                        <a:t>anthrop</a:t>
                      </a:r>
                      <a:r>
                        <a:rPr kumimoji="0" lang="en-GB" sz="1400" b="0" i="0" u="none" strike="noStrike" cap="none" normalizeH="0" baseline="0" dirty="0">
                          <a:ln>
                            <a:noFill/>
                          </a:ln>
                          <a:solidFill>
                            <a:schemeClr val="tx1"/>
                          </a:solidFill>
                          <a:effectLst/>
                          <a:latin typeface="Arial" charset="0"/>
                          <a:ea typeface="ＭＳ Ｐゴシック" charset="0"/>
                        </a:rPr>
                        <a:t> model</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Leach: collaboration, new contexts, as value creation</a:t>
                      </a:r>
                      <a:endParaRPr kumimoji="0" lang="en-US" sz="1400" b="0" i="0" u="none" strike="noStrike" cap="none" normalizeH="0" baseline="0" dirty="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rgbClr val="FF0000"/>
                          </a:solidFill>
                          <a:effectLst/>
                          <a:latin typeface="Arial" charset="0"/>
                          <a:ea typeface="ＭＳ Ｐゴシック" charset="0"/>
                        </a:rPr>
                        <a:t> Sustained funds pose acute evaluation problems: tenure promotion </a:t>
                      </a:r>
                      <a:r>
                        <a:rPr kumimoji="0" lang="en-GB" sz="1400" b="0" i="0" u="none" strike="noStrike" cap="none" normalizeH="0" baseline="0" dirty="0" err="1">
                          <a:ln>
                            <a:noFill/>
                          </a:ln>
                          <a:solidFill>
                            <a:srgbClr val="FF0000"/>
                          </a:solidFill>
                          <a:effectLst/>
                          <a:latin typeface="Arial" charset="0"/>
                          <a:ea typeface="ＭＳ Ｐゴシック" charset="0"/>
                        </a:rPr>
                        <a:t>etc</a:t>
                      </a:r>
                      <a:endParaRPr kumimoji="0" lang="en-GB" sz="1400" b="0" i="0" u="none" strike="noStrike" cap="none" normalizeH="0" baseline="0" dirty="0">
                        <a:ln>
                          <a:noFill/>
                        </a:ln>
                        <a:solidFill>
                          <a:srgbClr val="FF0000"/>
                        </a:solidFill>
                        <a:effectLst/>
                        <a:latin typeface="Arial" charset="0"/>
                        <a:ea typeface="ＭＳ Ｐゴシック" charset="0"/>
                      </a:endParaRP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GB" sz="1400" b="0" i="0" u="none" strike="noStrike" cap="none" normalizeH="0" baseline="0" dirty="0">
                          <a:ln>
                            <a:noFill/>
                          </a:ln>
                          <a:solidFill>
                            <a:schemeClr val="tx1"/>
                          </a:solidFill>
                          <a:effectLst/>
                          <a:latin typeface="Arial" charset="0"/>
                          <a:ea typeface="ＭＳ Ｐゴシック" charset="0"/>
                        </a:rPr>
                        <a:t> Unresolved 1 </a:t>
                      </a:r>
                      <a:r>
                        <a:rPr kumimoji="0" lang="en-GB" sz="1400" b="0" i="0" u="none" strike="noStrike" cap="none" normalizeH="0" baseline="0" dirty="0" err="1">
                          <a:ln>
                            <a:noFill/>
                          </a:ln>
                          <a:solidFill>
                            <a:schemeClr val="tx1"/>
                          </a:solidFill>
                          <a:effectLst/>
                          <a:latin typeface="Arial" charset="0"/>
                          <a:ea typeface="ＭＳ Ｐゴシック" charset="0"/>
                        </a:rPr>
                        <a:t>yr</a:t>
                      </a:r>
                      <a:r>
                        <a:rPr kumimoji="0" lang="en-GB" sz="1400" b="0" i="0" u="none" strike="noStrike" cap="none" normalizeH="0" baseline="0" dirty="0">
                          <a:ln>
                            <a:noFill/>
                          </a:ln>
                          <a:solidFill>
                            <a:schemeClr val="tx1"/>
                          </a:solidFill>
                          <a:effectLst/>
                          <a:latin typeface="Arial" charset="0"/>
                          <a:ea typeface="ＭＳ Ｐゴシック" charset="0"/>
                        </a:rPr>
                        <a:t> post crisis review</a:t>
                      </a:r>
                      <a:endParaRPr kumimoji="0" lang="en-US" sz="1400" b="0" i="0" u="none" strike="noStrike" cap="none" normalizeH="0" baseline="0" dirty="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382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a:ln>
                            <a:noFill/>
                          </a:ln>
                          <a:solidFill>
                            <a:schemeClr val="tx1"/>
                          </a:solidFill>
                          <a:effectLst/>
                          <a:latin typeface="Arial" charset="0"/>
                          <a:ea typeface="ＭＳ Ｐゴシック" charset="0"/>
                        </a:rPr>
                        <a:t>Lateral connections</a:t>
                      </a:r>
                      <a:endParaRPr kumimoji="0" lang="en-US" sz="1400" b="1" i="0" u="none" strike="noStrike" cap="none" normalizeH="0" baseline="0">
                        <a:ln>
                          <a:noFill/>
                        </a:ln>
                        <a:solidFill>
                          <a:schemeClr val="tx1"/>
                        </a:solidFill>
                        <a:effectLst/>
                        <a:latin typeface="Arial" charset="0"/>
                        <a:ea typeface="ＭＳ Ｐゴシック"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a:ln>
                            <a:noFill/>
                          </a:ln>
                          <a:solidFill>
                            <a:schemeClr val="tx1"/>
                          </a:solidFill>
                          <a:effectLst/>
                          <a:latin typeface="Arial" charset="0"/>
                          <a:ea typeface="ＭＳ Ｐゴシック" charset="0"/>
                        </a:rPr>
                        <a:t>Confined, limited: less developed networks, less consolidation, atomised</a:t>
                      </a:r>
                      <a:endParaRPr kumimoji="0" lang="en-US" sz="1400" b="0" i="0" u="none" strike="noStrike" cap="none" normalizeH="0" baseline="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a:ln>
                            <a:noFill/>
                          </a:ln>
                          <a:solidFill>
                            <a:schemeClr val="tx1"/>
                          </a:solidFill>
                          <a:effectLst/>
                          <a:latin typeface="Arial" charset="0"/>
                          <a:ea typeface="ＭＳ Ｐゴシック" charset="0"/>
                        </a:rPr>
                        <a:t>Profuse, proliferating: space of multiple connections local (UC DARnet), national, international..</a:t>
                      </a:r>
                      <a:endParaRPr kumimoji="0" lang="en-US" sz="1400" b="0" i="0" u="none" strike="noStrike" cap="none" normalizeH="0" baseline="0">
                        <a:ln>
                          <a:noFill/>
                        </a:ln>
                        <a:solidFill>
                          <a:schemeClr val="tx1"/>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9449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1" i="0" u="none" strike="noStrike" cap="none" normalizeH="0" baseline="0">
                          <a:ln>
                            <a:noFill/>
                          </a:ln>
                          <a:solidFill>
                            <a:schemeClr val="tx1"/>
                          </a:solidFill>
                          <a:effectLst/>
                          <a:latin typeface="Arial" charset="0"/>
                          <a:ea typeface="ＭＳ Ｐゴシック" charset="0"/>
                        </a:rPr>
                        <a:t>Genealogies: nature and depth</a:t>
                      </a:r>
                      <a:endParaRPr kumimoji="0" lang="en-US" sz="1400" b="1" i="0" u="none" strike="noStrike" cap="none" normalizeH="0" baseline="0">
                        <a:ln>
                          <a:noFill/>
                        </a:ln>
                        <a:solidFill>
                          <a:schemeClr val="tx1"/>
                        </a:solidFill>
                        <a:effectLst/>
                        <a:latin typeface="Arial" charset="0"/>
                        <a:ea typeface="ＭＳ Ｐゴシック" charset="0"/>
                      </a:endParaRPr>
                    </a:p>
                  </a:txBody>
                  <a:tcPr marT="45722" marB="45722"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a:ln>
                            <a:noFill/>
                          </a:ln>
                          <a:solidFill>
                            <a:srgbClr val="FF0000"/>
                          </a:solidFill>
                          <a:effectLst/>
                          <a:latin typeface="Arial" charset="0"/>
                          <a:ea typeface="ＭＳ Ｐゴシック" charset="0"/>
                        </a:rPr>
                        <a:t>Less developed </a:t>
                      </a:r>
                      <a:r>
                        <a:rPr kumimoji="0" lang="en-GB" sz="1400" b="0" i="0" u="none" strike="noStrike" cap="none" normalizeH="0" baseline="0" dirty="0" err="1">
                          <a:ln>
                            <a:noFill/>
                          </a:ln>
                          <a:solidFill>
                            <a:srgbClr val="FF0000"/>
                          </a:solidFill>
                          <a:effectLst/>
                          <a:latin typeface="Arial" charset="0"/>
                          <a:ea typeface="ＭＳ Ｐゴシック" charset="0"/>
                        </a:rPr>
                        <a:t>geneals</a:t>
                      </a:r>
                      <a:r>
                        <a:rPr kumimoji="0" lang="en-GB" sz="1400" b="0" i="0" u="none" strike="noStrike" cap="none" normalizeH="0" baseline="0" dirty="0">
                          <a:ln>
                            <a:noFill/>
                          </a:ln>
                          <a:solidFill>
                            <a:srgbClr val="FF0000"/>
                          </a:solidFill>
                          <a:effectLst/>
                          <a:latin typeface="Arial" charset="0"/>
                          <a:ea typeface="ＭＳ Ｐゴシック" charset="0"/>
                        </a:rPr>
                        <a:t> </a:t>
                      </a:r>
                      <a:r>
                        <a:rPr kumimoji="0" lang="en-GB" sz="1400" b="0" i="0" u="none" strike="noStrike" cap="none" normalizeH="0" baseline="0" dirty="0">
                          <a:ln>
                            <a:noFill/>
                          </a:ln>
                          <a:solidFill>
                            <a:schemeClr val="tx1"/>
                          </a:solidFill>
                          <a:effectLst/>
                          <a:latin typeface="Arial" charset="0"/>
                          <a:ea typeface="ＭＳ Ｐゴシック" charset="0"/>
                        </a:rPr>
                        <a:t>at intersection of a) PUS, and           b) </a:t>
                      </a:r>
                      <a:r>
                        <a:rPr kumimoji="0" lang="en-GB" sz="1400" b="0" i="0" u="none" strike="noStrike" cap="none" normalizeH="0" baseline="0" dirty="0">
                          <a:ln>
                            <a:noFill/>
                          </a:ln>
                          <a:solidFill>
                            <a:srgbClr val="0000FF"/>
                          </a:solidFill>
                          <a:effectLst/>
                          <a:latin typeface="Arial" charset="0"/>
                          <a:ea typeface="ＭＳ Ｐゴシック" charset="0"/>
                        </a:rPr>
                        <a:t>conceptual art</a:t>
                      </a:r>
                      <a:endParaRPr kumimoji="0" lang="en-US" sz="1400" b="0" i="0" u="none" strike="noStrike" cap="none" normalizeH="0" baseline="0" dirty="0">
                        <a:ln>
                          <a:noFill/>
                        </a:ln>
                        <a:solidFill>
                          <a:srgbClr val="0000FF"/>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GB" sz="1400" b="0" i="0" u="none" strike="noStrike" cap="none" normalizeH="0" baseline="0" dirty="0">
                          <a:ln>
                            <a:noFill/>
                          </a:ln>
                          <a:solidFill>
                            <a:srgbClr val="0000FF"/>
                          </a:solidFill>
                          <a:effectLst/>
                          <a:latin typeface="Arial" charset="0"/>
                          <a:ea typeface="ＭＳ Ｐゴシック" charset="0"/>
                        </a:rPr>
                        <a:t>Pronounced, ramifying, multiple </a:t>
                      </a:r>
                      <a:r>
                        <a:rPr kumimoji="0" lang="en-GB" sz="1400" b="0" i="0" u="none" strike="noStrike" cap="none" normalizeH="0" baseline="0" dirty="0" err="1">
                          <a:ln>
                            <a:noFill/>
                          </a:ln>
                          <a:solidFill>
                            <a:srgbClr val="0000FF"/>
                          </a:solidFill>
                          <a:effectLst/>
                          <a:latin typeface="Arial" charset="0"/>
                          <a:ea typeface="ＭＳ Ｐゴシック" charset="0"/>
                        </a:rPr>
                        <a:t>geneals</a:t>
                      </a:r>
                      <a:r>
                        <a:rPr kumimoji="0" lang="en-GB" sz="1400" b="0" i="0" u="none" strike="noStrike" cap="none" normalizeH="0" baseline="0" dirty="0">
                          <a:ln>
                            <a:noFill/>
                          </a:ln>
                          <a:solidFill>
                            <a:srgbClr val="0000FF"/>
                          </a:solidFill>
                          <a:effectLst/>
                          <a:latin typeface="Arial" charset="0"/>
                          <a:ea typeface="ＭＳ Ｐゴシック" charset="0"/>
                        </a:rPr>
                        <a:t>: conceptual art, art &amp; technology, computation/AI, cybernetics, biotech, etc…</a:t>
                      </a:r>
                      <a:endParaRPr kumimoji="0" lang="en-US" sz="1400" b="0" i="0" u="none" strike="noStrike" cap="none" normalizeH="0" baseline="0" dirty="0">
                        <a:ln>
                          <a:noFill/>
                        </a:ln>
                        <a:solidFill>
                          <a:srgbClr val="0000FF"/>
                        </a:solidFill>
                        <a:effectLst/>
                        <a:latin typeface="Arial" charset="0"/>
                        <a:ea typeface="ＭＳ Ｐゴシック" charset="0"/>
                      </a:endParaRPr>
                    </a:p>
                  </a:txBody>
                  <a:tcPr marT="45722" marB="45722"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27141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Slide Number Placeholder 3"/>
          <p:cNvSpPr>
            <a:spLocks noGrp="1"/>
          </p:cNvSpPr>
          <p:nvPr>
            <p:ph type="sldNum" sz="quarter" idx="12"/>
          </p:nvPr>
        </p:nvSpPr>
        <p:spPr/>
        <p:txBody>
          <a:bodyPr/>
          <a:lstStyle/>
          <a:p>
            <a:pPr>
              <a:defRPr/>
            </a:pPr>
            <a:fld id="{8F2397C4-E9C7-014A-9428-777300FB71D0}" type="slidenum">
              <a:rPr lang="en-US"/>
              <a:pPr>
                <a:defRPr/>
              </a:pPr>
              <a:t>17</a:t>
            </a:fld>
            <a:endParaRPr lang="en-US"/>
          </a:p>
        </p:txBody>
      </p:sp>
      <p:sp>
        <p:nvSpPr>
          <p:cNvPr id="36866" name="Text Box 2"/>
          <p:cNvSpPr txBox="1">
            <a:spLocks noChangeArrowheads="1"/>
          </p:cNvSpPr>
          <p:nvPr/>
        </p:nvSpPr>
        <p:spPr bwMode="auto">
          <a:xfrm>
            <a:off x="9080500" y="2241550"/>
            <a:ext cx="1079500" cy="4235450"/>
          </a:xfrm>
          <a:prstGeom prst="rect">
            <a:avLst/>
          </a:prstGeom>
          <a:solidFill>
            <a:srgbClr val="008000">
              <a:alpha val="39999"/>
            </a:srgb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67" name="Text Box 3"/>
          <p:cNvSpPr txBox="1">
            <a:spLocks noChangeArrowheads="1"/>
          </p:cNvSpPr>
          <p:nvPr/>
        </p:nvSpPr>
        <p:spPr bwMode="auto">
          <a:xfrm>
            <a:off x="9080500" y="719138"/>
            <a:ext cx="1079500" cy="5757862"/>
          </a:xfrm>
          <a:prstGeom prst="rect">
            <a:avLst/>
          </a:prstGeom>
          <a:solidFill>
            <a:srgbClr val="008000">
              <a:alpha val="30196"/>
            </a:srgb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68" name="Text Box 4"/>
          <p:cNvSpPr txBox="1">
            <a:spLocks noChangeArrowheads="1"/>
          </p:cNvSpPr>
          <p:nvPr/>
        </p:nvSpPr>
        <p:spPr bwMode="auto">
          <a:xfrm>
            <a:off x="9080500" y="719138"/>
            <a:ext cx="1079500"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GB" sz="800" b="1"/>
              <a:t>Art &amp; technology/ studio-labs</a:t>
            </a:r>
            <a:br>
              <a:rPr lang="en-GB" sz="800" b="1"/>
            </a:br>
            <a:endParaRPr lang="en-GB" sz="800" b="1"/>
          </a:p>
          <a:p>
            <a:endParaRPr lang="en-GB" sz="800" b="1"/>
          </a:p>
          <a:p>
            <a:endParaRPr lang="en-GB" sz="800"/>
          </a:p>
          <a:p>
            <a:endParaRPr lang="en-GB" sz="800"/>
          </a:p>
          <a:p>
            <a:br>
              <a:rPr lang="en-GB" sz="800"/>
            </a:br>
            <a:endParaRPr lang="en-GB" sz="800"/>
          </a:p>
          <a:p>
            <a:r>
              <a:rPr lang="en-GB" sz="800"/>
              <a:t>Weimar Bauhaus</a:t>
            </a:r>
          </a:p>
          <a:p>
            <a:endParaRPr lang="en-GB" sz="800"/>
          </a:p>
          <a:p>
            <a:endParaRPr lang="en-GB" sz="800"/>
          </a:p>
          <a:p>
            <a:endParaRPr lang="en-GB" sz="800"/>
          </a:p>
          <a:p>
            <a:r>
              <a:rPr lang="en-GB" sz="800"/>
              <a:t>Black Mountain College</a:t>
            </a:r>
          </a:p>
          <a:p>
            <a:endParaRPr lang="en-GB" sz="800"/>
          </a:p>
          <a:p>
            <a:endParaRPr lang="en-GB" sz="800"/>
          </a:p>
          <a:p>
            <a:endParaRPr lang="en-GB" sz="800"/>
          </a:p>
          <a:p>
            <a:r>
              <a:rPr lang="en-GB" sz="800"/>
              <a:t>Bell Labs</a:t>
            </a:r>
          </a:p>
          <a:p>
            <a:endParaRPr lang="en-GB" sz="800"/>
          </a:p>
          <a:p>
            <a:r>
              <a:rPr lang="en-GB" sz="800"/>
              <a:t>EVL, U. Illinois</a:t>
            </a:r>
          </a:p>
          <a:p>
            <a:r>
              <a:rPr lang="en-GB" sz="800"/>
              <a:t>IRCAM</a:t>
            </a:r>
          </a:p>
          <a:p>
            <a:endParaRPr lang="en-GB" sz="800"/>
          </a:p>
          <a:p>
            <a:endParaRPr lang="en-GB" sz="800"/>
          </a:p>
          <a:p>
            <a:r>
              <a:rPr lang="en-GB" sz="800"/>
              <a:t>Ars Electronica</a:t>
            </a:r>
          </a:p>
          <a:p>
            <a:endParaRPr lang="en-GB" sz="800"/>
          </a:p>
          <a:p>
            <a:r>
              <a:rPr lang="en-GB" sz="800"/>
              <a:t>MIT Media Lab</a:t>
            </a:r>
          </a:p>
          <a:p>
            <a:r>
              <a:rPr lang="en-GB" sz="800"/>
              <a:t>Banff Centre</a:t>
            </a:r>
          </a:p>
          <a:p>
            <a:endParaRPr lang="en-GB" sz="800"/>
          </a:p>
          <a:p>
            <a:r>
              <a:rPr lang="en-GB" sz="800"/>
              <a:t>Canon ArtLab Tokyo</a:t>
            </a:r>
          </a:p>
          <a:p>
            <a:r>
              <a:rPr lang="en-GB" sz="800"/>
              <a:t>Xerox PARC’s </a:t>
            </a:r>
          </a:p>
          <a:p>
            <a:r>
              <a:rPr lang="en-GB" sz="800" b="1"/>
              <a:t>Symbiotica</a:t>
            </a:r>
            <a:endParaRPr lang="en-GB" sz="800"/>
          </a:p>
          <a:p>
            <a:r>
              <a:rPr lang="en-GB" sz="800"/>
              <a:t>PAIR</a:t>
            </a:r>
          </a:p>
          <a:p>
            <a:r>
              <a:rPr lang="en-GB" sz="800"/>
              <a:t>ZKM</a:t>
            </a:r>
            <a:endParaRPr lang="en-GB">
              <a:latin typeface="Times New Roman" charset="0"/>
            </a:endParaRPr>
          </a:p>
          <a:p>
            <a:endParaRPr lang="en-US">
              <a:latin typeface="Times New Roman" charset="0"/>
            </a:endParaRPr>
          </a:p>
        </p:txBody>
      </p:sp>
      <p:sp>
        <p:nvSpPr>
          <p:cNvPr id="36869" name="Text Box 5"/>
          <p:cNvSpPr txBox="1">
            <a:spLocks noChangeArrowheads="1"/>
          </p:cNvSpPr>
          <p:nvPr/>
        </p:nvSpPr>
        <p:spPr bwMode="auto">
          <a:xfrm>
            <a:off x="8001000" y="2241550"/>
            <a:ext cx="1079500" cy="4235450"/>
          </a:xfrm>
          <a:prstGeom prst="rect">
            <a:avLst/>
          </a:prstGeom>
          <a:solidFill>
            <a:schemeClr val="folHlink">
              <a:alpha val="25098"/>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70" name="Text Box 6"/>
          <p:cNvSpPr txBox="1">
            <a:spLocks noChangeArrowheads="1"/>
          </p:cNvSpPr>
          <p:nvPr/>
        </p:nvSpPr>
        <p:spPr bwMode="auto">
          <a:xfrm>
            <a:off x="8001000" y="719138"/>
            <a:ext cx="1079500" cy="5757862"/>
          </a:xfrm>
          <a:prstGeom prst="rect">
            <a:avLst/>
          </a:prstGeom>
          <a:solidFill>
            <a:schemeClr val="folHlink">
              <a:alpha val="25098"/>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71" name="Text Box 7"/>
          <p:cNvSpPr txBox="1">
            <a:spLocks noChangeArrowheads="1"/>
          </p:cNvSpPr>
          <p:nvPr/>
        </p:nvSpPr>
        <p:spPr bwMode="auto">
          <a:xfrm>
            <a:off x="7967663" y="692151"/>
            <a:ext cx="1079500" cy="5681663"/>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br>
              <a:rPr lang="en-GB" sz="800"/>
            </a:br>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b="1" i="1"/>
          </a:p>
          <a:p>
            <a:endParaRPr lang="en-GB" sz="800" b="1" i="1"/>
          </a:p>
          <a:p>
            <a:endParaRPr lang="en-GB" sz="800" b="1" i="1"/>
          </a:p>
          <a:p>
            <a:endParaRPr lang="en-GB" sz="800" b="1" i="1"/>
          </a:p>
          <a:p>
            <a:endParaRPr lang="en-GB" sz="800" b="1" i="1"/>
          </a:p>
          <a:p>
            <a:r>
              <a:rPr lang="en-GB" sz="800" b="1" i="1"/>
              <a:t>Technological</a:t>
            </a:r>
            <a:endParaRPr lang="en-GB" sz="800" b="1"/>
          </a:p>
          <a:p>
            <a:r>
              <a:rPr lang="en-GB" sz="800"/>
              <a:t>Nam June Paik</a:t>
            </a:r>
          </a:p>
          <a:p>
            <a:r>
              <a:rPr lang="en-GB" sz="800"/>
              <a:t>EAT/Billy Kluver</a:t>
            </a:r>
          </a:p>
          <a:p>
            <a:r>
              <a:rPr lang="en-GB" sz="800"/>
              <a:t>Jack Burnham</a:t>
            </a:r>
          </a:p>
          <a:p>
            <a:endParaRPr lang="en-GB" sz="800"/>
          </a:p>
          <a:p>
            <a:endParaRPr lang="en-GB" sz="800"/>
          </a:p>
          <a:p>
            <a:endParaRPr lang="en-GB" sz="800"/>
          </a:p>
          <a:p>
            <a:endParaRPr lang="en-GB" sz="800"/>
          </a:p>
          <a:p>
            <a:r>
              <a:rPr lang="en-GB" sz="800"/>
              <a:t>Laurie Anderson</a:t>
            </a:r>
          </a:p>
          <a:p>
            <a:r>
              <a:rPr lang="en-GB" sz="800"/>
              <a:t>Jim Pomeroy</a:t>
            </a:r>
          </a:p>
          <a:p>
            <a:r>
              <a:rPr lang="en-GB" sz="800"/>
              <a:t>Roy Ascott</a:t>
            </a:r>
          </a:p>
          <a:p>
            <a:endParaRPr lang="en-GB" sz="800"/>
          </a:p>
          <a:p>
            <a:endParaRPr lang="en-GB" sz="800"/>
          </a:p>
          <a:p>
            <a:r>
              <a:rPr lang="en-GB" sz="800"/>
              <a:t>Perry Hoberman</a:t>
            </a:r>
          </a:p>
          <a:p>
            <a:r>
              <a:rPr lang="en-GB" sz="800"/>
              <a:t>Stelarc</a:t>
            </a:r>
          </a:p>
          <a:p>
            <a:r>
              <a:rPr lang="en-GB" sz="800"/>
              <a:t>Eduardo Kac</a:t>
            </a:r>
          </a:p>
          <a:p>
            <a:r>
              <a:rPr lang="en-GB" sz="800" b="1"/>
              <a:t>Oron Catts</a:t>
            </a:r>
          </a:p>
          <a:p>
            <a:r>
              <a:rPr lang="en-GB" sz="800" b="1"/>
              <a:t>Victoria Vesna</a:t>
            </a:r>
          </a:p>
          <a:p>
            <a:endParaRPr lang="en-GB" sz="800" b="1"/>
          </a:p>
          <a:p>
            <a:r>
              <a:rPr lang="en-GB" sz="800" b="1"/>
              <a:t>Robert Nideffer</a:t>
            </a:r>
          </a:p>
          <a:p>
            <a:endParaRPr lang="en-GB" sz="800" b="1"/>
          </a:p>
          <a:p>
            <a:r>
              <a:rPr lang="en-GB" sz="800" b="1"/>
              <a:t>Simon Penny –</a:t>
            </a:r>
          </a:p>
          <a:p>
            <a:pPr>
              <a:buFontTx/>
              <a:buChar char="-"/>
            </a:pPr>
            <a:r>
              <a:rPr lang="en-GB" sz="800"/>
              <a:t>interactive agency in robotic/</a:t>
            </a:r>
          </a:p>
          <a:p>
            <a:r>
              <a:rPr lang="en-GB" sz="800"/>
              <a:t>installation artworks: ‘aesthetics of behaviour’</a:t>
            </a:r>
          </a:p>
          <a:p>
            <a:endParaRPr lang="en-GB" sz="800" b="1"/>
          </a:p>
          <a:p>
            <a:r>
              <a:rPr lang="en-GB" sz="800" b="1"/>
              <a:t>Garnet Hertz ‘Roachbot’</a:t>
            </a:r>
            <a:endParaRPr lang="en-US" sz="800" b="1"/>
          </a:p>
        </p:txBody>
      </p:sp>
      <p:sp>
        <p:nvSpPr>
          <p:cNvPr id="36872" name="Text Box 8"/>
          <p:cNvSpPr txBox="1">
            <a:spLocks noChangeArrowheads="1"/>
          </p:cNvSpPr>
          <p:nvPr/>
        </p:nvSpPr>
        <p:spPr bwMode="auto">
          <a:xfrm>
            <a:off x="5842000" y="2241550"/>
            <a:ext cx="1079500" cy="4235450"/>
          </a:xfrm>
          <a:prstGeom prst="rect">
            <a:avLst/>
          </a:prstGeom>
          <a:solidFill>
            <a:schemeClr val="folHlink">
              <a:alpha val="25098"/>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73" name="Text Box 9"/>
          <p:cNvSpPr txBox="1">
            <a:spLocks noChangeArrowheads="1"/>
          </p:cNvSpPr>
          <p:nvPr/>
        </p:nvSpPr>
        <p:spPr bwMode="auto">
          <a:xfrm>
            <a:off x="5842000" y="719138"/>
            <a:ext cx="1079500" cy="5757862"/>
          </a:xfrm>
          <a:prstGeom prst="rect">
            <a:avLst/>
          </a:prstGeom>
          <a:solidFill>
            <a:schemeClr val="folHlink">
              <a:alpha val="25098"/>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74" name="Text Box 10"/>
          <p:cNvSpPr txBox="1">
            <a:spLocks noChangeArrowheads="1"/>
          </p:cNvSpPr>
          <p:nvPr/>
        </p:nvSpPr>
        <p:spPr bwMode="auto">
          <a:xfrm>
            <a:off x="6921500" y="2241550"/>
            <a:ext cx="1079500" cy="4235450"/>
          </a:xfrm>
          <a:prstGeom prst="rect">
            <a:avLst/>
          </a:prstGeom>
          <a:solidFill>
            <a:schemeClr val="folHlink">
              <a:alpha val="25098"/>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75" name="Text Box 11"/>
          <p:cNvSpPr txBox="1">
            <a:spLocks noChangeArrowheads="1"/>
          </p:cNvSpPr>
          <p:nvPr/>
        </p:nvSpPr>
        <p:spPr bwMode="auto">
          <a:xfrm>
            <a:off x="1524000" y="3581400"/>
            <a:ext cx="1079500" cy="2895600"/>
          </a:xfrm>
          <a:prstGeom prst="rect">
            <a:avLst/>
          </a:prstGeom>
          <a:solidFill>
            <a:schemeClr val="accent1">
              <a:alpha val="59999"/>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76" name="Text Box 12"/>
          <p:cNvSpPr txBox="1">
            <a:spLocks noChangeArrowheads="1"/>
          </p:cNvSpPr>
          <p:nvPr/>
        </p:nvSpPr>
        <p:spPr bwMode="auto">
          <a:xfrm>
            <a:off x="1524000" y="719138"/>
            <a:ext cx="1079500" cy="5757862"/>
          </a:xfrm>
          <a:prstGeom prst="rect">
            <a:avLst/>
          </a:prstGeom>
          <a:solidFill>
            <a:schemeClr val="accent1">
              <a:alpha val="34901"/>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77" name="Text Box 13"/>
          <p:cNvSpPr txBox="1">
            <a:spLocks noChangeArrowheads="1"/>
          </p:cNvSpPr>
          <p:nvPr/>
        </p:nvSpPr>
        <p:spPr bwMode="auto">
          <a:xfrm>
            <a:off x="2603500" y="719138"/>
            <a:ext cx="1079500" cy="5757862"/>
          </a:xfrm>
          <a:prstGeom prst="rect">
            <a:avLst/>
          </a:prstGeom>
          <a:solidFill>
            <a:schemeClr val="accent1">
              <a:alpha val="34901"/>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78" name="Text Box 14"/>
          <p:cNvSpPr txBox="1">
            <a:spLocks noChangeArrowheads="1"/>
          </p:cNvSpPr>
          <p:nvPr/>
        </p:nvSpPr>
        <p:spPr bwMode="auto">
          <a:xfrm>
            <a:off x="2603500" y="3581400"/>
            <a:ext cx="1079500" cy="2895600"/>
          </a:xfrm>
          <a:prstGeom prst="rect">
            <a:avLst/>
          </a:prstGeom>
          <a:solidFill>
            <a:schemeClr val="accent1">
              <a:alpha val="59999"/>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79" name="Text Box 15"/>
          <p:cNvSpPr txBox="1">
            <a:spLocks noChangeArrowheads="1"/>
          </p:cNvSpPr>
          <p:nvPr/>
        </p:nvSpPr>
        <p:spPr bwMode="auto">
          <a:xfrm>
            <a:off x="3683000" y="719138"/>
            <a:ext cx="1079500" cy="5757862"/>
          </a:xfrm>
          <a:prstGeom prst="rect">
            <a:avLst/>
          </a:prstGeom>
          <a:solidFill>
            <a:schemeClr val="accent1">
              <a:alpha val="34901"/>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80" name="Text Box 16"/>
          <p:cNvSpPr txBox="1">
            <a:spLocks noChangeArrowheads="1"/>
          </p:cNvSpPr>
          <p:nvPr/>
        </p:nvSpPr>
        <p:spPr bwMode="auto">
          <a:xfrm>
            <a:off x="4762500" y="719138"/>
            <a:ext cx="1079500" cy="5757862"/>
          </a:xfrm>
          <a:prstGeom prst="rect">
            <a:avLst/>
          </a:prstGeom>
          <a:solidFill>
            <a:schemeClr val="hlink">
              <a:alpha val="50195"/>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81" name="Text Box 17"/>
          <p:cNvSpPr txBox="1">
            <a:spLocks noChangeArrowheads="1"/>
          </p:cNvSpPr>
          <p:nvPr/>
        </p:nvSpPr>
        <p:spPr bwMode="auto">
          <a:xfrm>
            <a:off x="6921500" y="719138"/>
            <a:ext cx="1079500" cy="5757862"/>
          </a:xfrm>
          <a:prstGeom prst="rect">
            <a:avLst/>
          </a:prstGeom>
          <a:solidFill>
            <a:schemeClr val="folHlink">
              <a:alpha val="25098"/>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endParaRPr lang="en-GB"/>
          </a:p>
        </p:txBody>
      </p:sp>
      <p:sp>
        <p:nvSpPr>
          <p:cNvPr id="36882" name="Text Box 18"/>
          <p:cNvSpPr txBox="1">
            <a:spLocks noChangeArrowheads="1"/>
          </p:cNvSpPr>
          <p:nvPr/>
        </p:nvSpPr>
        <p:spPr bwMode="auto">
          <a:xfrm>
            <a:off x="10160000" y="719138"/>
            <a:ext cx="508000" cy="5757862"/>
          </a:xfrm>
          <a:prstGeom prst="rect">
            <a:avLst/>
          </a:prstGeom>
          <a:solidFill>
            <a:schemeClr val="bg1">
              <a:alpha val="39999"/>
            </a:schemeClr>
          </a:solidFill>
          <a:ln>
            <a:noFill/>
          </a:ln>
          <a:extLs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spcBef>
                <a:spcPct val="50000"/>
              </a:spcBef>
            </a:pPr>
            <a:br>
              <a:rPr lang="en-GB" sz="800" b="1"/>
            </a:br>
            <a:br>
              <a:rPr lang="en-GB" sz="800"/>
            </a:br>
            <a:endParaRPr lang="en-GB" sz="800"/>
          </a:p>
          <a:p>
            <a:pPr>
              <a:spcBef>
                <a:spcPct val="50000"/>
              </a:spcBef>
            </a:pPr>
            <a:r>
              <a:rPr lang="en-GB" sz="800"/>
              <a:t>Late C19th </a:t>
            </a:r>
          </a:p>
          <a:p>
            <a:endParaRPr lang="en-GB" sz="800"/>
          </a:p>
          <a:p>
            <a:endParaRPr lang="en-GB" sz="800"/>
          </a:p>
          <a:p>
            <a:endParaRPr lang="en-GB" sz="800"/>
          </a:p>
          <a:p>
            <a:r>
              <a:rPr lang="en-GB" sz="800"/>
              <a:t>Early C20th </a:t>
            </a:r>
          </a:p>
          <a:p>
            <a:endParaRPr lang="en-GB" sz="800"/>
          </a:p>
          <a:p>
            <a:endParaRPr lang="en-GB" sz="800"/>
          </a:p>
          <a:p>
            <a:endParaRPr lang="en-GB" sz="800"/>
          </a:p>
          <a:p>
            <a:r>
              <a:rPr lang="en-GB" sz="800"/>
              <a:t>Mid C20th </a:t>
            </a:r>
          </a:p>
          <a:p>
            <a:endParaRPr lang="en-GB" sz="800"/>
          </a:p>
          <a:p>
            <a:endParaRPr lang="en-GB" sz="800"/>
          </a:p>
          <a:p>
            <a:endParaRPr lang="en-GB" sz="800"/>
          </a:p>
          <a:p>
            <a:r>
              <a:rPr lang="en-GB" sz="800"/>
              <a:t>1970s</a:t>
            </a:r>
          </a:p>
          <a:p>
            <a:endParaRPr lang="en-GB" sz="800"/>
          </a:p>
          <a:p>
            <a:endParaRPr lang="en-GB" sz="800"/>
          </a:p>
          <a:p>
            <a:endParaRPr lang="en-GB" sz="800"/>
          </a:p>
          <a:p>
            <a:endParaRPr lang="en-GB" sz="800"/>
          </a:p>
          <a:p>
            <a:r>
              <a:rPr lang="en-GB" sz="800"/>
              <a:t>1980s</a:t>
            </a:r>
          </a:p>
          <a:p>
            <a:endParaRPr lang="en-GB" sz="800"/>
          </a:p>
          <a:p>
            <a:endParaRPr lang="en-GB" sz="800"/>
          </a:p>
          <a:p>
            <a:endParaRPr lang="en-GB" sz="800"/>
          </a:p>
          <a:p>
            <a:endParaRPr lang="en-GB" sz="800"/>
          </a:p>
          <a:p>
            <a:r>
              <a:rPr lang="en-GB" sz="800"/>
              <a:t>1990s</a:t>
            </a:r>
            <a:endParaRPr lang="en-US" sz="800"/>
          </a:p>
        </p:txBody>
      </p:sp>
      <p:sp>
        <p:nvSpPr>
          <p:cNvPr id="36883" name="Text Box 19"/>
          <p:cNvSpPr txBox="1">
            <a:spLocks noChangeArrowheads="1"/>
          </p:cNvSpPr>
          <p:nvPr/>
        </p:nvSpPr>
        <p:spPr bwMode="auto">
          <a:xfrm>
            <a:off x="1928813" y="347663"/>
            <a:ext cx="4675187" cy="33855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6350">
                <a:solidFill>
                  <a:schemeClr val="tx1"/>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US" sz="1600" b="1" dirty="0"/>
              <a:t>Genealogies of Art-Science: ACE</a:t>
            </a:r>
            <a:r>
              <a:rPr lang="ja-JP" altLang="en-US" sz="1600" b="1" dirty="0"/>
              <a:t>’</a:t>
            </a:r>
            <a:r>
              <a:rPr lang="en-US" altLang="ja-JP" sz="1600" b="1" dirty="0"/>
              <a:t>s pedagogy</a:t>
            </a:r>
            <a:endParaRPr lang="en-US" sz="1600" dirty="0"/>
          </a:p>
        </p:txBody>
      </p:sp>
      <p:sp>
        <p:nvSpPr>
          <p:cNvPr id="36884" name="Text Box 20"/>
          <p:cNvSpPr txBox="1">
            <a:spLocks noChangeArrowheads="1"/>
          </p:cNvSpPr>
          <p:nvPr/>
        </p:nvSpPr>
        <p:spPr bwMode="auto">
          <a:xfrm>
            <a:off x="1524000" y="2819400"/>
            <a:ext cx="1079500" cy="28194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r>
              <a:rPr lang="en-GB" sz="800"/>
              <a:t>HCI/ CSCW:</a:t>
            </a:r>
          </a:p>
          <a:p>
            <a:r>
              <a:rPr lang="en-GB" sz="800"/>
              <a:t>phenomenology </a:t>
            </a:r>
          </a:p>
          <a:p>
            <a:r>
              <a:rPr lang="en-GB" sz="800"/>
              <a:t>+ EM </a:t>
            </a:r>
          </a:p>
          <a:p>
            <a:r>
              <a:rPr lang="en-GB" sz="800"/>
              <a:t>(</a:t>
            </a:r>
            <a:r>
              <a:rPr lang="en-GB" sz="800" b="1"/>
              <a:t>Paul</a:t>
            </a:r>
            <a:r>
              <a:rPr lang="en-GB" sz="800"/>
              <a:t> </a:t>
            </a:r>
            <a:r>
              <a:rPr lang="en-GB" sz="800" b="1"/>
              <a:t>Dourish</a:t>
            </a:r>
            <a:r>
              <a:rPr lang="en-GB" sz="800"/>
              <a:t>) -</a:t>
            </a:r>
          </a:p>
          <a:p>
            <a:r>
              <a:rPr lang="en-GB" sz="800"/>
              <a:t>embodied interaction &gt;</a:t>
            </a:r>
          </a:p>
          <a:p>
            <a:r>
              <a:rPr lang="en-GB" sz="800"/>
              <a:t>tangible computing, ubiquitous comp., social computing </a:t>
            </a:r>
          </a:p>
          <a:p>
            <a:endParaRPr lang="en-GB" sz="400"/>
          </a:p>
          <a:p>
            <a:r>
              <a:rPr lang="en-GB" sz="800"/>
              <a:t>(&gt; </a:t>
            </a:r>
            <a:r>
              <a:rPr lang="en-GB" sz="800" b="1"/>
              <a:t>ethnography / IT</a:t>
            </a:r>
            <a:r>
              <a:rPr lang="en-GB" sz="800"/>
              <a:t>…)</a:t>
            </a:r>
          </a:p>
          <a:p>
            <a:endParaRPr lang="en-US" sz="1000"/>
          </a:p>
        </p:txBody>
      </p:sp>
      <p:sp>
        <p:nvSpPr>
          <p:cNvPr id="36885" name="Text Box 21"/>
          <p:cNvSpPr txBox="1">
            <a:spLocks noChangeArrowheads="1"/>
          </p:cNvSpPr>
          <p:nvPr/>
        </p:nvSpPr>
        <p:spPr bwMode="auto">
          <a:xfrm>
            <a:off x="2603500" y="719138"/>
            <a:ext cx="1079500" cy="568166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GB" sz="800" b="1"/>
              <a:t>Computation/bio sciences &amp; technologies</a:t>
            </a:r>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r>
              <a:rPr lang="en-GB" sz="800"/>
              <a:t>Phenomenological critique of AI (Dreyfus) -</a:t>
            </a:r>
          </a:p>
          <a:p>
            <a:r>
              <a:rPr lang="en-GB" sz="800"/>
              <a:t>embodiment,</a:t>
            </a:r>
          </a:p>
          <a:p>
            <a:r>
              <a:rPr lang="en-GB" sz="800"/>
              <a:t>situatedness &gt;</a:t>
            </a:r>
          </a:p>
          <a:p>
            <a:br>
              <a:rPr lang="en-GB" sz="800"/>
            </a:br>
            <a:endParaRPr lang="en-GB" sz="800"/>
          </a:p>
          <a:p>
            <a:r>
              <a:rPr lang="en-GB" sz="800"/>
              <a:t>- biologically-based intelligent robotics (Brooks)</a:t>
            </a:r>
          </a:p>
          <a:p>
            <a:r>
              <a:rPr lang="en-GB" sz="800"/>
              <a:t>- automatic design &amp; evolvable robots</a:t>
            </a:r>
          </a:p>
          <a:p>
            <a:r>
              <a:rPr lang="en-GB" sz="800"/>
              <a:t>- A. Life: self-reproducing cellular automata</a:t>
            </a:r>
          </a:p>
          <a:p>
            <a:r>
              <a:rPr lang="en-GB" sz="800"/>
              <a:t>- emergence: creative artificial organisms</a:t>
            </a:r>
          </a:p>
          <a:p>
            <a:r>
              <a:rPr lang="en-GB" sz="800"/>
              <a:t>- artificial cultures</a:t>
            </a:r>
          </a:p>
          <a:p>
            <a:r>
              <a:rPr lang="en-GB" sz="800"/>
              <a:t>- genetic langs for mating, competition &amp; evolution of virtual creatures</a:t>
            </a:r>
          </a:p>
          <a:p>
            <a:r>
              <a:rPr lang="en-GB" sz="800"/>
              <a:t>- expressive AI as interactive art…</a:t>
            </a:r>
          </a:p>
          <a:p>
            <a:endParaRPr lang="en-GB" sz="900"/>
          </a:p>
          <a:p>
            <a:endParaRPr lang="en-US" sz="800"/>
          </a:p>
        </p:txBody>
      </p:sp>
      <p:sp>
        <p:nvSpPr>
          <p:cNvPr id="36886" name="Text Box 22"/>
          <p:cNvSpPr txBox="1">
            <a:spLocks noChangeArrowheads="1"/>
          </p:cNvSpPr>
          <p:nvPr/>
        </p:nvSpPr>
        <p:spPr bwMode="auto">
          <a:xfrm>
            <a:off x="3683000" y="719138"/>
            <a:ext cx="1079500"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GB" sz="800" b="1"/>
              <a:t>British cybernetics</a:t>
            </a:r>
            <a:br>
              <a:rPr lang="en-GB" sz="800"/>
            </a:br>
            <a:br>
              <a:rPr lang="en-GB" sz="800"/>
            </a:br>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r>
              <a:rPr lang="en-GB" sz="800"/>
              <a:t>Biological computing </a:t>
            </a:r>
          </a:p>
          <a:p>
            <a:r>
              <a:rPr lang="en-GB" sz="800"/>
              <a:t>(Stafford Beer</a:t>
            </a:r>
          </a:p>
          <a:p>
            <a:r>
              <a:rPr lang="en-GB" sz="800"/>
              <a:t>Gordon Pask) -</a:t>
            </a:r>
          </a:p>
          <a:p>
            <a:r>
              <a:rPr lang="en-GB" sz="800"/>
              <a:t>self-organisation, dynamic equilibrium, analog-digital &amp; live/human-non-human assemblages…</a:t>
            </a:r>
          </a:p>
          <a:p>
            <a:endParaRPr lang="en-GB" sz="800"/>
          </a:p>
          <a:p>
            <a:r>
              <a:rPr lang="en-GB" sz="800"/>
              <a:t>Biology of cognition (Maturana and Varela) - autopoiesis</a:t>
            </a:r>
          </a:p>
          <a:p>
            <a:endParaRPr lang="en-US" sz="900"/>
          </a:p>
        </p:txBody>
      </p:sp>
      <p:sp>
        <p:nvSpPr>
          <p:cNvPr id="36887" name="Text Box 23"/>
          <p:cNvSpPr txBox="1">
            <a:spLocks noChangeArrowheads="1"/>
          </p:cNvSpPr>
          <p:nvPr/>
        </p:nvSpPr>
        <p:spPr bwMode="auto">
          <a:xfrm>
            <a:off x="4762500" y="719138"/>
            <a:ext cx="1079500"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GB" sz="800" b="1"/>
              <a:t>Critical &amp; feminist STS</a:t>
            </a:r>
            <a:br>
              <a:rPr lang="en-GB" sz="800"/>
            </a:br>
            <a:br>
              <a:rPr lang="en-GB" sz="800"/>
            </a:br>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r>
              <a:rPr lang="en-GB" sz="800"/>
              <a:t>Evelyn Fox Keller</a:t>
            </a:r>
          </a:p>
          <a:p>
            <a:endParaRPr lang="en-GB" sz="800"/>
          </a:p>
          <a:p>
            <a:endParaRPr lang="en-GB" sz="800"/>
          </a:p>
          <a:p>
            <a:endParaRPr lang="en-GB" sz="800"/>
          </a:p>
          <a:p>
            <a:r>
              <a:rPr lang="en-GB" sz="800"/>
              <a:t>Donna Haraway</a:t>
            </a:r>
          </a:p>
          <a:p>
            <a:endParaRPr lang="en-GB" sz="800"/>
          </a:p>
          <a:p>
            <a:endParaRPr lang="en-GB" sz="800"/>
          </a:p>
          <a:p>
            <a:endParaRPr lang="en-GB" sz="800"/>
          </a:p>
          <a:p>
            <a:endParaRPr lang="en-GB" sz="800"/>
          </a:p>
          <a:p>
            <a:r>
              <a:rPr lang="en-GB" sz="800"/>
              <a:t>Emily Martin</a:t>
            </a:r>
          </a:p>
          <a:p>
            <a:endParaRPr lang="en-GB" sz="800"/>
          </a:p>
          <a:p>
            <a:r>
              <a:rPr lang="en-GB" sz="800"/>
              <a:t>Andrew Pickering</a:t>
            </a:r>
          </a:p>
          <a:p>
            <a:endParaRPr lang="en-GB" sz="800"/>
          </a:p>
          <a:p>
            <a:r>
              <a:rPr lang="en-GB" sz="800"/>
              <a:t>Sarah Kember…</a:t>
            </a:r>
            <a:endParaRPr lang="en-GB">
              <a:latin typeface="Times New Roman" charset="0"/>
            </a:endParaRPr>
          </a:p>
          <a:p>
            <a:endParaRPr lang="en-US" sz="900"/>
          </a:p>
        </p:txBody>
      </p:sp>
      <p:sp>
        <p:nvSpPr>
          <p:cNvPr id="36888" name="Text Box 24"/>
          <p:cNvSpPr txBox="1">
            <a:spLocks noChangeArrowheads="1"/>
          </p:cNvSpPr>
          <p:nvPr/>
        </p:nvSpPr>
        <p:spPr bwMode="auto">
          <a:xfrm>
            <a:off x="5842000" y="719138"/>
            <a:ext cx="1079500"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br>
              <a:rPr lang="en-GB" sz="800"/>
            </a:br>
            <a:endParaRPr lang="en-GB" sz="800"/>
          </a:p>
          <a:p>
            <a:endParaRPr lang="en-GB" sz="800"/>
          </a:p>
          <a:p>
            <a:endParaRPr lang="en-GB" sz="800"/>
          </a:p>
          <a:p>
            <a:endParaRPr lang="en-GB" sz="800"/>
          </a:p>
          <a:p>
            <a:endParaRPr lang="en-GB" sz="800"/>
          </a:p>
          <a:p>
            <a:endParaRPr lang="en-GB" sz="800"/>
          </a:p>
          <a:p>
            <a:endParaRPr lang="en-GB" sz="800" b="1" i="1"/>
          </a:p>
          <a:p>
            <a:endParaRPr lang="en-GB" sz="800" b="1" i="1"/>
          </a:p>
          <a:p>
            <a:endParaRPr lang="en-GB" sz="800" b="1" i="1"/>
          </a:p>
          <a:p>
            <a:endParaRPr lang="en-GB" sz="800" b="1" i="1"/>
          </a:p>
          <a:p>
            <a:endParaRPr lang="en-GB" sz="800" b="1" i="1"/>
          </a:p>
          <a:p>
            <a:endParaRPr lang="en-GB" sz="800" b="1" i="1"/>
          </a:p>
          <a:p>
            <a:endParaRPr lang="en-GB" sz="800" b="1" i="1"/>
          </a:p>
          <a:p>
            <a:endParaRPr lang="en-GB" sz="800" b="1" i="1"/>
          </a:p>
          <a:p>
            <a:r>
              <a:rPr lang="en-GB" sz="800" b="1" i="1"/>
              <a:t>Linguistic</a:t>
            </a:r>
          </a:p>
          <a:p>
            <a:r>
              <a:rPr lang="en-GB" sz="800"/>
              <a:t>Art &amp; Language...</a:t>
            </a:r>
            <a:endParaRPr lang="en-GB">
              <a:latin typeface="Times New Roman" charset="0"/>
            </a:endParaRPr>
          </a:p>
          <a:p>
            <a:endParaRPr lang="en-US" sz="900"/>
          </a:p>
        </p:txBody>
      </p:sp>
      <p:sp>
        <p:nvSpPr>
          <p:cNvPr id="36889" name="Text Box 25"/>
          <p:cNvSpPr txBox="1">
            <a:spLocks noChangeArrowheads="1"/>
          </p:cNvSpPr>
          <p:nvPr/>
        </p:nvSpPr>
        <p:spPr bwMode="auto">
          <a:xfrm>
            <a:off x="6921500" y="719138"/>
            <a:ext cx="1079500" cy="5757862"/>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r>
              <a:rPr lang="en-GB" sz="800" b="1"/>
              <a:t>Conceptual art</a:t>
            </a:r>
            <a:br>
              <a:rPr lang="en-GB" sz="800"/>
            </a:br>
            <a:endParaRPr lang="en-GB" sz="800"/>
          </a:p>
          <a:p>
            <a:endParaRPr lang="en-GB" sz="800"/>
          </a:p>
          <a:p>
            <a:endParaRPr lang="en-GB" sz="800"/>
          </a:p>
          <a:p>
            <a:r>
              <a:rPr lang="en-GB" sz="800"/>
              <a:t>Muybridge</a:t>
            </a:r>
          </a:p>
          <a:p>
            <a:endParaRPr lang="en-GB" sz="800"/>
          </a:p>
          <a:p>
            <a:endParaRPr lang="en-GB" sz="800"/>
          </a:p>
          <a:p>
            <a:endParaRPr lang="en-GB" sz="800"/>
          </a:p>
          <a:p>
            <a:r>
              <a:rPr lang="en-GB" sz="800"/>
              <a:t>Duchamp</a:t>
            </a:r>
            <a:endParaRPr lang="en-GB" sz="800" b="1"/>
          </a:p>
          <a:p>
            <a:endParaRPr lang="en-GB" sz="800"/>
          </a:p>
          <a:p>
            <a:r>
              <a:rPr lang="en-GB" sz="800"/>
              <a:t>Tinguely</a:t>
            </a:r>
            <a:endParaRPr lang="en-GB" sz="800" b="1"/>
          </a:p>
          <a:p>
            <a:endParaRPr lang="en-GB" sz="800"/>
          </a:p>
          <a:p>
            <a:r>
              <a:rPr lang="en-GB" sz="800"/>
              <a:t>Cage, Fluxus</a:t>
            </a:r>
          </a:p>
          <a:p>
            <a:endParaRPr lang="en-GB" sz="800"/>
          </a:p>
          <a:p>
            <a:endParaRPr lang="en-GB" sz="800" b="1" i="1"/>
          </a:p>
          <a:p>
            <a:r>
              <a:rPr lang="en-GB" sz="800" b="1" i="1"/>
              <a:t>Social-Political</a:t>
            </a:r>
            <a:endParaRPr lang="en-GB" sz="800" b="1"/>
          </a:p>
          <a:p>
            <a:r>
              <a:rPr lang="en-GB" sz="800"/>
              <a:t>Hans Haacke</a:t>
            </a:r>
          </a:p>
          <a:p>
            <a:r>
              <a:rPr lang="en-GB" sz="800"/>
              <a:t>APG</a:t>
            </a:r>
          </a:p>
          <a:p>
            <a:r>
              <a:rPr lang="en-GB" sz="800"/>
              <a:t>Gustav Metzger</a:t>
            </a:r>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r>
              <a:rPr lang="en-GB" sz="800"/>
              <a:t>Adbusters</a:t>
            </a:r>
          </a:p>
          <a:p>
            <a:r>
              <a:rPr lang="en-GB" sz="800"/>
              <a:t>RTMark</a:t>
            </a:r>
          </a:p>
          <a:p>
            <a:r>
              <a:rPr lang="en-GB" sz="800"/>
              <a:t>CAE</a:t>
            </a:r>
          </a:p>
          <a:p>
            <a:r>
              <a:rPr lang="en-GB" sz="800"/>
              <a:t>Preemptive Media</a:t>
            </a:r>
          </a:p>
          <a:p>
            <a:r>
              <a:rPr lang="en-GB" sz="800" b="1"/>
              <a:t>Beatriz da Costa</a:t>
            </a:r>
          </a:p>
          <a:p>
            <a:r>
              <a:rPr lang="en-GB" sz="800" b="1"/>
              <a:t>‘Pidgeon Blog’</a:t>
            </a:r>
            <a:endParaRPr lang="en-GB" altLang="ja-JP" b="1">
              <a:latin typeface="Times New Roman" charset="0"/>
            </a:endParaRPr>
          </a:p>
          <a:p>
            <a:endParaRPr lang="en-GB" b="1">
              <a:latin typeface="Times New Roman" charset="0"/>
            </a:endParaRPr>
          </a:p>
          <a:p>
            <a:endParaRPr lang="en-GB" b="1">
              <a:latin typeface="Times New Roman" charset="0"/>
            </a:endParaRPr>
          </a:p>
          <a:p>
            <a:endParaRPr lang="en-US" sz="900"/>
          </a:p>
        </p:txBody>
      </p:sp>
      <p:sp>
        <p:nvSpPr>
          <p:cNvPr id="36890" name="Text Box 26"/>
          <p:cNvSpPr txBox="1">
            <a:spLocks noChangeArrowheads="1"/>
          </p:cNvSpPr>
          <p:nvPr/>
        </p:nvSpPr>
        <p:spPr bwMode="auto">
          <a:xfrm>
            <a:off x="9080500" y="719138"/>
            <a:ext cx="1079500" cy="4648200"/>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br>
              <a:rPr lang="en-GB" sz="800"/>
            </a:br>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a:p>
            <a:endParaRPr lang="en-GB" sz="800"/>
          </a:p>
        </p:txBody>
      </p:sp>
      <p:sp>
        <p:nvSpPr>
          <p:cNvPr id="51227" name="Line 27"/>
          <p:cNvSpPr>
            <a:spLocks noChangeShapeType="1"/>
          </p:cNvSpPr>
          <p:nvPr/>
        </p:nvSpPr>
        <p:spPr bwMode="auto">
          <a:xfrm flipH="1">
            <a:off x="1847851" y="3357563"/>
            <a:ext cx="1152525" cy="7921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51228" name="Line 28"/>
          <p:cNvSpPr>
            <a:spLocks noChangeShapeType="1"/>
          </p:cNvSpPr>
          <p:nvPr/>
        </p:nvSpPr>
        <p:spPr bwMode="auto">
          <a:xfrm>
            <a:off x="3000375" y="3357563"/>
            <a:ext cx="0" cy="2159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51229" name="Line 29"/>
          <p:cNvSpPr>
            <a:spLocks noChangeShapeType="1"/>
          </p:cNvSpPr>
          <p:nvPr/>
        </p:nvSpPr>
        <p:spPr bwMode="auto">
          <a:xfrm flipH="1">
            <a:off x="6283326" y="2405064"/>
            <a:ext cx="1008063" cy="142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51230" name="Line 30"/>
          <p:cNvSpPr>
            <a:spLocks noChangeShapeType="1"/>
          </p:cNvSpPr>
          <p:nvPr/>
        </p:nvSpPr>
        <p:spPr bwMode="auto">
          <a:xfrm>
            <a:off x="7291388" y="2405064"/>
            <a:ext cx="0" cy="142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51231" name="Line 31"/>
          <p:cNvSpPr>
            <a:spLocks noChangeShapeType="1"/>
          </p:cNvSpPr>
          <p:nvPr/>
        </p:nvSpPr>
        <p:spPr bwMode="auto">
          <a:xfrm>
            <a:off x="7291389" y="2405064"/>
            <a:ext cx="1152525" cy="142875"/>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p>
        </p:txBody>
      </p:sp>
      <p:sp>
        <p:nvSpPr>
          <p:cNvPr id="51232" name="Line 32"/>
          <p:cNvSpPr>
            <a:spLocks noChangeShapeType="1"/>
          </p:cNvSpPr>
          <p:nvPr/>
        </p:nvSpPr>
        <p:spPr bwMode="auto">
          <a:xfrm>
            <a:off x="2057400" y="58674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1233" name="Line 33"/>
          <p:cNvSpPr>
            <a:spLocks noChangeShapeType="1"/>
          </p:cNvSpPr>
          <p:nvPr/>
        </p:nvSpPr>
        <p:spPr bwMode="auto">
          <a:xfrm>
            <a:off x="3124200" y="58674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1234" name="Line 34"/>
          <p:cNvSpPr>
            <a:spLocks noChangeShapeType="1"/>
          </p:cNvSpPr>
          <p:nvPr/>
        </p:nvSpPr>
        <p:spPr bwMode="auto">
          <a:xfrm>
            <a:off x="4191000" y="5867400"/>
            <a:ext cx="0" cy="4572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1235" name="Line 35"/>
          <p:cNvSpPr>
            <a:spLocks noChangeShapeType="1"/>
          </p:cNvSpPr>
          <p:nvPr/>
        </p:nvSpPr>
        <p:spPr bwMode="auto">
          <a:xfrm>
            <a:off x="2057400" y="6324600"/>
            <a:ext cx="525780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1236" name="Line 36"/>
          <p:cNvSpPr>
            <a:spLocks noChangeShapeType="1"/>
          </p:cNvSpPr>
          <p:nvPr/>
        </p:nvSpPr>
        <p:spPr bwMode="auto">
          <a:xfrm flipV="1">
            <a:off x="7315200" y="5029200"/>
            <a:ext cx="0" cy="12954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1237" name="Line 37"/>
          <p:cNvSpPr>
            <a:spLocks noChangeShapeType="1"/>
          </p:cNvSpPr>
          <p:nvPr/>
        </p:nvSpPr>
        <p:spPr bwMode="auto">
          <a:xfrm rot="20886377" flipV="1">
            <a:off x="7281863" y="5313363"/>
            <a:ext cx="717550" cy="2286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1238" name="Line 38"/>
          <p:cNvSpPr>
            <a:spLocks noChangeShapeType="1"/>
          </p:cNvSpPr>
          <p:nvPr/>
        </p:nvSpPr>
        <p:spPr bwMode="auto">
          <a:xfrm rot="3274579" flipV="1">
            <a:off x="7264401" y="5695951"/>
            <a:ext cx="769937" cy="284162"/>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1239" name="Line 39"/>
          <p:cNvSpPr>
            <a:spLocks noChangeShapeType="1"/>
          </p:cNvSpPr>
          <p:nvPr/>
        </p:nvSpPr>
        <p:spPr bwMode="auto">
          <a:xfrm flipH="1">
            <a:off x="3429000" y="4006851"/>
            <a:ext cx="312738" cy="252413"/>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
        <p:nvSpPr>
          <p:cNvPr id="51240" name="Line 40"/>
          <p:cNvSpPr>
            <a:spLocks noChangeShapeType="1"/>
          </p:cNvSpPr>
          <p:nvPr/>
        </p:nvSpPr>
        <p:spPr bwMode="auto">
          <a:xfrm flipH="1">
            <a:off x="3505201" y="3384550"/>
            <a:ext cx="244475" cy="1968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p>
        </p:txBody>
      </p:sp>
    </p:spTree>
    <p:extLst>
      <p:ext uri="{BB962C8B-B14F-4D97-AF65-F5344CB8AC3E}">
        <p14:creationId xmlns:p14="http://schemas.microsoft.com/office/powerpoint/2010/main" val="12847779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1024128" y="186268"/>
            <a:ext cx="9720072" cy="1354666"/>
          </a:xfrm>
          <a:solidFill>
            <a:schemeClr val="bg1">
              <a:lumMod val="85000"/>
            </a:schemeClr>
          </a:solidFill>
        </p:spPr>
        <p:txBody>
          <a:bodyPr>
            <a:normAutofit/>
          </a:bodyPr>
          <a:lstStyle/>
          <a:p>
            <a:pPr eaLnBrk="1" hangingPunct="1">
              <a:defRPr/>
            </a:pPr>
            <a:r>
              <a:rPr lang="en-US" sz="4000" dirty="0"/>
              <a:t>Ontological politics – from conceptual art to   art-science </a:t>
            </a:r>
            <a:endParaRPr lang="en-US" sz="3100" dirty="0"/>
          </a:p>
        </p:txBody>
      </p:sp>
      <p:sp>
        <p:nvSpPr>
          <p:cNvPr id="126979" name="Rectangle 3"/>
          <p:cNvSpPr>
            <a:spLocks noGrp="1" noChangeArrowheads="1"/>
          </p:cNvSpPr>
          <p:nvPr>
            <p:ph idx="1"/>
          </p:nvPr>
        </p:nvSpPr>
        <p:spPr>
          <a:xfrm>
            <a:off x="1024128" y="1693333"/>
            <a:ext cx="9720073" cy="4616027"/>
          </a:xfrm>
        </p:spPr>
        <p:txBody>
          <a:bodyPr>
            <a:normAutofit/>
          </a:bodyPr>
          <a:lstStyle/>
          <a:p>
            <a:pPr marL="266700" indent="-266700">
              <a:defRPr/>
            </a:pPr>
            <a:r>
              <a:rPr lang="en-US" sz="1400" dirty="0">
                <a:solidFill>
                  <a:srgbClr val="FF0000"/>
                </a:solidFill>
              </a:rPr>
              <a:t>Conceptualism’s commitment to a distinctive ontology of art: originating in 1960s critique of formalist modernism &gt; questions art as object, site, and social relations: each targeted for transformation by distinctive lineages of conceptual / post-conceptual practice</a:t>
            </a:r>
          </a:p>
          <a:p>
            <a:pPr marL="266700" indent="-266700">
              <a:defRPr/>
            </a:pPr>
            <a:r>
              <a:rPr lang="en-US" sz="1400" dirty="0">
                <a:solidFill>
                  <a:srgbClr val="000000"/>
                </a:solidFill>
              </a:rPr>
              <a:t>Conceptualism can be grasped via series of negations:       </a:t>
            </a:r>
          </a:p>
          <a:p>
            <a:pPr marL="266700" indent="-266700">
              <a:defRPr/>
            </a:pPr>
            <a:r>
              <a:rPr lang="en-US" sz="1400" dirty="0">
                <a:solidFill>
                  <a:srgbClr val="000000"/>
                </a:solidFill>
              </a:rPr>
              <a:t>1) of primacy of visual forms &gt; multimedia performances</a:t>
            </a:r>
          </a:p>
          <a:p>
            <a:pPr marL="266700" indent="-266700">
              <a:defRPr/>
            </a:pPr>
            <a:r>
              <a:rPr lang="en-US" sz="1400" dirty="0">
                <a:solidFill>
                  <a:srgbClr val="000000"/>
                </a:solidFill>
              </a:rPr>
              <a:t>2) negation of art’s commodity form &gt; installation &amp; site-specific work</a:t>
            </a:r>
          </a:p>
          <a:p>
            <a:pPr marL="266700" indent="-266700">
              <a:defRPr/>
            </a:pPr>
            <a:r>
              <a:rPr lang="en-US" sz="1400" dirty="0">
                <a:solidFill>
                  <a:srgbClr val="000000"/>
                </a:solidFill>
              </a:rPr>
              <a:t>3) negation of art’s ‘autonomy’ &gt; politics of everyday life through interventions in media and publicity, art allied to political movements, politics of art as institution, art that foregrounds social relations…</a:t>
            </a:r>
            <a:endParaRPr lang="en-GB" sz="1400" dirty="0">
              <a:solidFill>
                <a:srgbClr val="000000"/>
              </a:solidFill>
            </a:endParaRPr>
          </a:p>
          <a:p>
            <a:pPr marL="266700" indent="-266700">
              <a:defRPr/>
            </a:pPr>
            <a:r>
              <a:rPr lang="en-US" sz="1400" dirty="0">
                <a:solidFill>
                  <a:srgbClr val="FF0000"/>
                </a:solidFill>
              </a:rPr>
              <a:t>&gt; Art-science </a:t>
            </a:r>
            <a:r>
              <a:rPr lang="en-US" sz="1400" i="1" dirty="0">
                <a:solidFill>
                  <a:srgbClr val="FF0000"/>
                </a:solidFill>
              </a:rPr>
              <a:t>can</a:t>
            </a:r>
            <a:r>
              <a:rPr lang="en-US" sz="1400" dirty="0">
                <a:solidFill>
                  <a:srgbClr val="FF0000"/>
                </a:solidFill>
              </a:rPr>
              <a:t> be allied to an ontological shift / transition which, proffered by conceptual art, predates it</a:t>
            </a:r>
          </a:p>
          <a:p>
            <a:pPr marL="266700" indent="-266700">
              <a:defRPr/>
            </a:pPr>
            <a:r>
              <a:rPr lang="en-US" sz="1400" dirty="0">
                <a:solidFill>
                  <a:srgbClr val="000000"/>
                </a:solidFill>
              </a:rPr>
              <a:t>UK science-art </a:t>
            </a:r>
            <a:r>
              <a:rPr lang="en-US" sz="1400" i="1" dirty="0">
                <a:solidFill>
                  <a:srgbClr val="000000"/>
                </a:solidFill>
              </a:rPr>
              <a:t>publicly</a:t>
            </a:r>
            <a:r>
              <a:rPr lang="en-US" sz="1400" dirty="0">
                <a:solidFill>
                  <a:srgbClr val="000000"/>
                </a:solidFill>
              </a:rPr>
              <a:t> downplays</a:t>
            </a:r>
            <a:r>
              <a:rPr lang="en-US" sz="1400" i="1" dirty="0">
                <a:solidFill>
                  <a:srgbClr val="000000"/>
                </a:solidFill>
              </a:rPr>
              <a:t>, </a:t>
            </a:r>
            <a:r>
              <a:rPr lang="en-US" sz="1400" dirty="0">
                <a:solidFill>
                  <a:srgbClr val="000000"/>
                </a:solidFill>
              </a:rPr>
              <a:t>Rockefeller </a:t>
            </a:r>
            <a:r>
              <a:rPr lang="en-US" sz="1400" i="1" dirty="0">
                <a:solidFill>
                  <a:srgbClr val="000000"/>
                </a:solidFill>
              </a:rPr>
              <a:t>absents</a:t>
            </a:r>
            <a:r>
              <a:rPr lang="en-US" sz="1400" dirty="0">
                <a:solidFill>
                  <a:srgbClr val="000000"/>
                </a:solidFill>
              </a:rPr>
              <a:t>, ontological shift</a:t>
            </a:r>
          </a:p>
          <a:p>
            <a:pPr marL="266700" indent="-266700">
              <a:defRPr/>
            </a:pPr>
            <a:r>
              <a:rPr lang="en-US" sz="1400" dirty="0">
                <a:solidFill>
                  <a:srgbClr val="000000"/>
                </a:solidFill>
              </a:rPr>
              <a:t>Whereas US/ACE’s art-science interrogates the very categories of art, technology, agency, life, the human</a:t>
            </a:r>
          </a:p>
        </p:txBody>
      </p:sp>
      <p:sp>
        <p:nvSpPr>
          <p:cNvPr id="4" name="Slide Number Placeholder 5"/>
          <p:cNvSpPr>
            <a:spLocks noGrp="1"/>
          </p:cNvSpPr>
          <p:nvPr>
            <p:ph type="sldNum" sz="quarter" idx="12"/>
          </p:nvPr>
        </p:nvSpPr>
        <p:spPr/>
        <p:txBody>
          <a:bodyPr/>
          <a:lstStyle/>
          <a:p>
            <a:pPr>
              <a:defRPr/>
            </a:pPr>
            <a:fld id="{801B108F-50EF-AE4A-BB22-C6AADE72C0ED}" type="slidenum">
              <a:rPr lang="en-US"/>
              <a:pPr>
                <a:defRPr/>
              </a:pPr>
              <a:t>18</a:t>
            </a:fld>
            <a:endParaRPr lang="en-US"/>
          </a:p>
        </p:txBody>
      </p:sp>
    </p:spTree>
    <p:extLst>
      <p:ext uri="{BB962C8B-B14F-4D97-AF65-F5344CB8AC3E}">
        <p14:creationId xmlns:p14="http://schemas.microsoft.com/office/powerpoint/2010/main" val="5475177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3"/>
          <p:cNvSpPr>
            <a:spLocks noGrp="1"/>
          </p:cNvSpPr>
          <p:nvPr>
            <p:ph type="sldNum" sz="quarter" idx="12"/>
          </p:nvPr>
        </p:nvSpPr>
        <p:spPr/>
        <p:txBody>
          <a:bodyPr/>
          <a:lstStyle/>
          <a:p>
            <a:pPr>
              <a:defRPr/>
            </a:pPr>
            <a:fld id="{7E8BD210-8D59-284E-9DBC-27600A3E5CE9}" type="slidenum">
              <a:rPr lang="en-US"/>
              <a:pPr>
                <a:defRPr/>
              </a:pPr>
              <a:t>19</a:t>
            </a:fld>
            <a:endParaRPr lang="en-US"/>
          </a:p>
        </p:txBody>
      </p:sp>
      <p:sp>
        <p:nvSpPr>
          <p:cNvPr id="58370" name="Rectangle 2"/>
          <p:cNvSpPr>
            <a:spLocks noChangeArrowheads="1"/>
          </p:cNvSpPr>
          <p:nvPr/>
        </p:nvSpPr>
        <p:spPr bwMode="auto">
          <a:xfrm>
            <a:off x="1847851" y="333376"/>
            <a:ext cx="8640763" cy="611981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lnSpc>
                <a:spcPct val="80000"/>
              </a:lnSpc>
              <a:spcBef>
                <a:spcPct val="20000"/>
              </a:spcBef>
              <a:defRPr/>
            </a:pPr>
            <a:r>
              <a:rPr lang="en-GB" sz="2400" b="1" dirty="0" err="1"/>
              <a:t>Pigeonblog</a:t>
            </a:r>
            <a:r>
              <a:rPr lang="en-GB" sz="2400" b="1" dirty="0"/>
              <a:t> </a:t>
            </a:r>
            <a:r>
              <a:rPr lang="en-GB" sz="2400" dirty="0"/>
              <a:t>by</a:t>
            </a:r>
            <a:r>
              <a:rPr lang="en-GB" sz="2400" b="1" dirty="0"/>
              <a:t> </a:t>
            </a:r>
            <a:r>
              <a:rPr lang="en-US" sz="2400" dirty="0">
                <a:solidFill>
                  <a:srgbClr val="000000"/>
                </a:solidFill>
              </a:rPr>
              <a:t>Beatriz da Costa</a:t>
            </a:r>
            <a:endParaRPr lang="en-GB" sz="2400" b="1" dirty="0">
              <a:solidFill>
                <a:srgbClr val="000000"/>
              </a:solidFill>
            </a:endParaRPr>
          </a:p>
          <a:p>
            <a:pPr>
              <a:lnSpc>
                <a:spcPct val="80000"/>
              </a:lnSpc>
              <a:spcBef>
                <a:spcPct val="20000"/>
              </a:spcBef>
              <a:defRPr/>
            </a:pPr>
            <a:r>
              <a:rPr lang="en-GB" sz="2100" i="1" dirty="0"/>
              <a:t>	              </a:t>
            </a:r>
            <a:endParaRPr lang="en-US" sz="2100" i="1" dirty="0"/>
          </a:p>
        </p:txBody>
      </p:sp>
      <p:pic>
        <p:nvPicPr>
          <p:cNvPr id="48131" name="Picture 3" descr="pigeon3">
            <a:hlinkClick r:id="rId3"/>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0613" y="703300"/>
            <a:ext cx="4984750" cy="33194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2" name="Picture 4" descr="pigeon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50150" y="4111477"/>
            <a:ext cx="1898650" cy="23431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48133" name="Picture 5" descr="aerialpige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03173" y="4090656"/>
            <a:ext cx="3962400" cy="23923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88694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32997-0D14-F404-401B-368DC7F13D7D}"/>
              </a:ext>
            </a:extLst>
          </p:cNvPr>
          <p:cNvSpPr>
            <a:spLocks noGrp="1"/>
          </p:cNvSpPr>
          <p:nvPr>
            <p:ph type="title"/>
          </p:nvPr>
        </p:nvSpPr>
        <p:spPr/>
        <p:txBody>
          <a:bodyPr/>
          <a:lstStyle/>
          <a:p>
            <a:r>
              <a:rPr lang="en-US" dirty="0"/>
              <a:t>Background</a:t>
            </a:r>
          </a:p>
        </p:txBody>
      </p:sp>
      <p:sp>
        <p:nvSpPr>
          <p:cNvPr id="3" name="Content Placeholder 2">
            <a:extLst>
              <a:ext uri="{FF2B5EF4-FFF2-40B4-BE49-F238E27FC236}">
                <a16:creationId xmlns:a16="http://schemas.microsoft.com/office/drawing/2014/main" id="{EFF2E968-6CE0-153D-687E-5780317DB61B}"/>
              </a:ext>
            </a:extLst>
          </p:cNvPr>
          <p:cNvSpPr>
            <a:spLocks noGrp="1"/>
          </p:cNvSpPr>
          <p:nvPr>
            <p:ph idx="1"/>
          </p:nvPr>
        </p:nvSpPr>
        <p:spPr/>
        <p:txBody>
          <a:bodyPr>
            <a:normAutofit/>
          </a:bodyPr>
          <a:lstStyle/>
          <a:p>
            <a:r>
              <a:rPr lang="en-US" sz="1800" dirty="0"/>
              <a:t>Growth of research on chemicals in social sciences, humanities and arts since 2000s (e.g. Murphy, ‘Chemical Regime of Living’, </a:t>
            </a:r>
            <a:r>
              <a:rPr lang="en-US" sz="1800" i="1" dirty="0"/>
              <a:t>Environmental History</a:t>
            </a:r>
            <a:r>
              <a:rPr lang="en-US" sz="1800" dirty="0"/>
              <a:t>, 2008). See also </a:t>
            </a:r>
            <a:r>
              <a:rPr lang="en-US" sz="1800" dirty="0" err="1"/>
              <a:t>Landecker</a:t>
            </a:r>
            <a:r>
              <a:rPr lang="en-US" sz="1800" dirty="0"/>
              <a:t>, Sawyer, Hepler-Smith</a:t>
            </a:r>
          </a:p>
          <a:p>
            <a:r>
              <a:rPr lang="en-US" sz="1800" dirty="0"/>
              <a:t>The idea of </a:t>
            </a:r>
            <a:r>
              <a:rPr lang="en-US" sz="1800" i="1" dirty="0"/>
              <a:t>Chemical Geography </a:t>
            </a:r>
            <a:r>
              <a:rPr lang="en-US" sz="1800" dirty="0"/>
              <a:t>(2017) </a:t>
            </a:r>
            <a:r>
              <a:rPr lang="en-US" sz="1800" dirty="0">
                <a:hlinkClick r:id="rId2"/>
              </a:rPr>
              <a:t>https://www.ucl.ac.uk/anthropocene/sites/anthropocene/files/andrew_barry_manifesto_for_a_chemical_geography.pdf</a:t>
            </a:r>
            <a:r>
              <a:rPr lang="en-US" sz="1800" dirty="0"/>
              <a:t> </a:t>
            </a:r>
          </a:p>
          <a:p>
            <a:r>
              <a:rPr lang="en-US" sz="1800" i="1" dirty="0"/>
              <a:t>Chemical Exposures </a:t>
            </a:r>
            <a:r>
              <a:rPr lang="en-US" sz="1800" dirty="0"/>
              <a:t>reading group UCL Anthropocene 2020-25, leading to a workshop in 2022, and publication of Gibbon, Glazer, Sabin, Barry (eds.) </a:t>
            </a:r>
            <a:r>
              <a:rPr lang="en-US" sz="1800" i="1" dirty="0"/>
              <a:t>Chemical Exposures: Toxicity in the Anthropocene </a:t>
            </a:r>
            <a:r>
              <a:rPr lang="en-US" sz="1800" i="1" dirty="0">
                <a:hlinkClick r:id="rId3"/>
              </a:rPr>
              <a:t>https://www.ucl.ac.uk/anthropocene/projects-and-seminars/research-groups/chemical-exposures-workshop-call-papers</a:t>
            </a:r>
            <a:r>
              <a:rPr lang="en-US" sz="1800" i="1" dirty="0"/>
              <a:t> </a:t>
            </a:r>
          </a:p>
          <a:p>
            <a:r>
              <a:rPr lang="en-US" sz="1800" i="1" dirty="0"/>
              <a:t>The Chemical Atlas </a:t>
            </a:r>
            <a:r>
              <a:rPr lang="en-US" sz="1800" dirty="0"/>
              <a:t>project 2024-25</a:t>
            </a:r>
            <a:endParaRPr lang="en-US" sz="1800" i="1" dirty="0"/>
          </a:p>
        </p:txBody>
      </p:sp>
    </p:spTree>
    <p:extLst>
      <p:ext uri="{BB962C8B-B14F-4D97-AF65-F5344CB8AC3E}">
        <p14:creationId xmlns:p14="http://schemas.microsoft.com/office/powerpoint/2010/main" val="32046858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86267"/>
            <a:ext cx="8229600" cy="1405466"/>
          </a:xfrm>
          <a:solidFill>
            <a:schemeClr val="bg1">
              <a:lumMod val="85000"/>
            </a:schemeClr>
          </a:solidFill>
        </p:spPr>
        <p:txBody>
          <a:bodyPr>
            <a:normAutofit/>
          </a:bodyPr>
          <a:lstStyle/>
          <a:p>
            <a:r>
              <a:rPr lang="en-US" dirty="0" err="1"/>
              <a:t>PigeonBlog</a:t>
            </a:r>
            <a:r>
              <a:rPr lang="en-US" dirty="0"/>
              <a:t> and the logic of ontology</a:t>
            </a:r>
          </a:p>
        </p:txBody>
      </p:sp>
      <p:sp>
        <p:nvSpPr>
          <p:cNvPr id="3" name="Content Placeholder 2"/>
          <p:cNvSpPr>
            <a:spLocks noGrp="1"/>
          </p:cNvSpPr>
          <p:nvPr>
            <p:ph idx="1"/>
          </p:nvPr>
        </p:nvSpPr>
        <p:spPr>
          <a:xfrm>
            <a:off x="1524001" y="1591733"/>
            <a:ext cx="9251781" cy="4673600"/>
          </a:xfrm>
        </p:spPr>
        <p:txBody>
          <a:bodyPr>
            <a:noAutofit/>
          </a:bodyPr>
          <a:lstStyle/>
          <a:p>
            <a:pPr>
              <a:spcBef>
                <a:spcPts val="0"/>
              </a:spcBef>
            </a:pPr>
            <a:r>
              <a:rPr lang="en-GB" sz="1600" dirty="0" err="1">
                <a:solidFill>
                  <a:srgbClr val="FF0000"/>
                </a:solidFill>
              </a:rPr>
              <a:t>PigeonBlog</a:t>
            </a:r>
            <a:r>
              <a:rPr lang="en-GB" sz="1600" dirty="0">
                <a:solidFill>
                  <a:srgbClr val="FF0000"/>
                </a:solidFill>
              </a:rPr>
              <a:t> thus combines artistic, scientific, social and political value:</a:t>
            </a:r>
          </a:p>
          <a:p>
            <a:pPr marL="0" indent="0">
              <a:spcBef>
                <a:spcPts val="0"/>
              </a:spcBef>
              <a:buNone/>
            </a:pPr>
            <a:endParaRPr lang="en-GB" sz="1600" dirty="0">
              <a:solidFill>
                <a:srgbClr val="FF0000"/>
              </a:solidFill>
            </a:endParaRPr>
          </a:p>
          <a:p>
            <a:pPr>
              <a:spcBef>
                <a:spcPts val="0"/>
              </a:spcBef>
            </a:pPr>
            <a:r>
              <a:rPr lang="en-GB" sz="1600" dirty="0"/>
              <a:t>Online blog and educational program involved local people in monitoring air pollutants, mobilising those most affected by pollution</a:t>
            </a:r>
          </a:p>
          <a:p>
            <a:pPr>
              <a:spcBef>
                <a:spcPts val="0"/>
              </a:spcBef>
            </a:pPr>
            <a:endParaRPr lang="en-GB" sz="1600" dirty="0"/>
          </a:p>
          <a:p>
            <a:pPr>
              <a:spcBef>
                <a:spcPts val="0"/>
              </a:spcBef>
            </a:pPr>
            <a:r>
              <a:rPr lang="en-GB" sz="1600" dirty="0">
                <a:solidFill>
                  <a:srgbClr val="0000FF"/>
                </a:solidFill>
              </a:rPr>
              <a:t>Beatriz’s and our case: </a:t>
            </a:r>
            <a:r>
              <a:rPr lang="en-GB" sz="1600" dirty="0" err="1">
                <a:solidFill>
                  <a:srgbClr val="0000FF"/>
                </a:solidFill>
              </a:rPr>
              <a:t>PigeonBlog’s</a:t>
            </a:r>
            <a:r>
              <a:rPr lang="en-GB" sz="1600" dirty="0">
                <a:solidFill>
                  <a:srgbClr val="0000FF"/>
                </a:solidFill>
              </a:rPr>
              <a:t> enacts a logic of ontology: rather than present ready-made science to the public, </a:t>
            </a:r>
            <a:r>
              <a:rPr lang="en-GB" sz="1600" dirty="0" err="1">
                <a:solidFill>
                  <a:srgbClr val="0000FF"/>
                </a:solidFill>
              </a:rPr>
              <a:t>PigeonBlog</a:t>
            </a:r>
            <a:r>
              <a:rPr lang="en-GB" sz="1600" dirty="0">
                <a:solidFill>
                  <a:srgbClr val="0000FF"/>
                </a:solidFill>
              </a:rPr>
              <a:t> generates a new scientific practice, reconfiguring air quality not as a property of air but as a relation between pollution and those most affected by it </a:t>
            </a:r>
          </a:p>
          <a:p>
            <a:pPr>
              <a:spcBef>
                <a:spcPts val="0"/>
              </a:spcBef>
            </a:pPr>
            <a:endParaRPr lang="en-GB" sz="1600" dirty="0">
              <a:solidFill>
                <a:srgbClr val="0000FF"/>
              </a:solidFill>
            </a:endParaRPr>
          </a:p>
          <a:p>
            <a:pPr>
              <a:spcBef>
                <a:spcPts val="0"/>
              </a:spcBef>
            </a:pPr>
            <a:r>
              <a:rPr lang="en-GB" sz="1600" dirty="0">
                <a:solidFill>
                  <a:srgbClr val="0000FF"/>
                </a:solidFill>
              </a:rPr>
              <a:t>&gt; Relational knowledge of air pollution </a:t>
            </a:r>
            <a:r>
              <a:rPr lang="en-GB" sz="1600" dirty="0" err="1">
                <a:solidFill>
                  <a:srgbClr val="0000FF"/>
                </a:solidFill>
              </a:rPr>
              <a:t>dvpd</a:t>
            </a:r>
            <a:r>
              <a:rPr lang="en-GB" sz="1600" dirty="0">
                <a:solidFill>
                  <a:srgbClr val="0000FF"/>
                </a:solidFill>
              </a:rPr>
              <a:t> via reflexive engagement between participants who are both the subjects &amp; objects of knowledge, and who engage in its co-production, so that the knowledge produced also changes to take account of race and class, inequality and injustice</a:t>
            </a:r>
          </a:p>
          <a:p>
            <a:pPr marL="0" indent="0">
              <a:spcBef>
                <a:spcPts val="0"/>
              </a:spcBef>
              <a:buNone/>
            </a:pPr>
            <a:endParaRPr lang="en-GB" sz="1600" dirty="0">
              <a:solidFill>
                <a:srgbClr val="0000FF"/>
              </a:solidFill>
            </a:endParaRPr>
          </a:p>
          <a:p>
            <a:pPr>
              <a:spcBef>
                <a:spcPts val="0"/>
              </a:spcBef>
            </a:pPr>
            <a:r>
              <a:rPr lang="en-GB" sz="1600" dirty="0">
                <a:solidFill>
                  <a:srgbClr val="FF0000"/>
                </a:solidFill>
              </a:rPr>
              <a:t>But </a:t>
            </a:r>
            <a:r>
              <a:rPr lang="en-GB" sz="1600" dirty="0" err="1">
                <a:solidFill>
                  <a:srgbClr val="FF0000"/>
                </a:solidFill>
              </a:rPr>
              <a:t>PigeonBlog</a:t>
            </a:r>
            <a:r>
              <a:rPr lang="en-GB" sz="1600" dirty="0">
                <a:solidFill>
                  <a:srgbClr val="FF0000"/>
                </a:solidFill>
              </a:rPr>
              <a:t> also transforms and multiplies art to encompass scientific and social research, website, installation, performance event, scientific papers, and social relations between art-scientist and affected publics</a:t>
            </a:r>
          </a:p>
        </p:txBody>
      </p:sp>
      <p:sp>
        <p:nvSpPr>
          <p:cNvPr id="4" name="Slide Number Placeholder 3"/>
          <p:cNvSpPr>
            <a:spLocks noGrp="1"/>
          </p:cNvSpPr>
          <p:nvPr>
            <p:ph type="sldNum" sz="quarter" idx="12"/>
          </p:nvPr>
        </p:nvSpPr>
        <p:spPr/>
        <p:txBody>
          <a:bodyPr/>
          <a:lstStyle/>
          <a:p>
            <a:fld id="{43315025-442B-4441-925A-BFF97273C407}" type="slidenum">
              <a:rPr lang="en-US" smtClean="0"/>
              <a:t>20</a:t>
            </a:fld>
            <a:endParaRPr lang="en-US"/>
          </a:p>
        </p:txBody>
      </p:sp>
    </p:spTree>
    <p:extLst>
      <p:ext uri="{BB962C8B-B14F-4D97-AF65-F5344CB8AC3E}">
        <p14:creationId xmlns:p14="http://schemas.microsoft.com/office/powerpoint/2010/main" val="3134100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B9763D-F808-E129-F00E-84209C867DBD}"/>
              </a:ext>
            </a:extLst>
          </p:cNvPr>
          <p:cNvSpPr>
            <a:spLocks noGrp="1"/>
          </p:cNvSpPr>
          <p:nvPr>
            <p:ph type="title"/>
          </p:nvPr>
        </p:nvSpPr>
        <p:spPr>
          <a:solidFill>
            <a:schemeClr val="accent1">
              <a:lumMod val="40000"/>
              <a:lumOff val="60000"/>
            </a:schemeClr>
          </a:solidFill>
        </p:spPr>
        <p:txBody>
          <a:bodyPr/>
          <a:lstStyle/>
          <a:p>
            <a:r>
              <a:rPr lang="en-US" dirty="0"/>
              <a:t>‘The Molecular Bureaucracy’ of chemistry</a:t>
            </a:r>
          </a:p>
        </p:txBody>
      </p:sp>
      <p:sp>
        <p:nvSpPr>
          <p:cNvPr id="3" name="Content Placeholder 2">
            <a:extLst>
              <a:ext uri="{FF2B5EF4-FFF2-40B4-BE49-F238E27FC236}">
                <a16:creationId xmlns:a16="http://schemas.microsoft.com/office/drawing/2014/main" id="{69F6F390-1748-E4C2-A01F-A8A795B111C5}"/>
              </a:ext>
            </a:extLst>
          </p:cNvPr>
          <p:cNvSpPr>
            <a:spLocks noGrp="1"/>
          </p:cNvSpPr>
          <p:nvPr>
            <p:ph sz="half" idx="1"/>
          </p:nvPr>
        </p:nvSpPr>
        <p:spPr/>
        <p:txBody>
          <a:bodyPr>
            <a:normAutofit/>
          </a:bodyPr>
          <a:lstStyle/>
          <a:p>
            <a:pPr marL="0" indent="0">
              <a:buNone/>
            </a:pPr>
            <a:r>
              <a:rPr lang="en-US" sz="2000" dirty="0"/>
              <a:t>Popular (and natural and social scientific) accounts of chemicals often focus on individual chemicals conceived of as molecules or elements (e.g. S0</a:t>
            </a:r>
            <a:r>
              <a:rPr lang="en-US" sz="2000" baseline="-25000" dirty="0"/>
              <a:t>x</a:t>
            </a:r>
            <a:r>
              <a:rPr lang="en-US" sz="2000" dirty="0"/>
              <a:t>, ‘rare earth’ elements, C02 )</a:t>
            </a:r>
          </a:p>
          <a:p>
            <a:pPr marL="0" indent="0">
              <a:buNone/>
            </a:pPr>
            <a:r>
              <a:rPr lang="en-US" sz="2000" dirty="0"/>
              <a:t>How can chemicals be conceived differently? – in relation to </a:t>
            </a:r>
          </a:p>
          <a:p>
            <a:pPr marL="0" indent="0">
              <a:buNone/>
            </a:pPr>
            <a:endParaRPr lang="en-US" sz="2000" dirty="0"/>
          </a:p>
          <a:p>
            <a:pPr marL="0" indent="0">
              <a:buNone/>
            </a:pPr>
            <a:r>
              <a:rPr lang="en-US" sz="1400" dirty="0"/>
              <a:t>See e.g. </a:t>
            </a:r>
            <a:r>
              <a:rPr lang="en-US" sz="1400" dirty="0" err="1"/>
              <a:t>Bensaude</a:t>
            </a:r>
            <a:r>
              <a:rPr lang="en-US" sz="1400" dirty="0"/>
              <a:t>-Vincent and </a:t>
            </a:r>
            <a:r>
              <a:rPr lang="en-US" sz="1400" dirty="0" err="1"/>
              <a:t>Stengers</a:t>
            </a:r>
            <a:r>
              <a:rPr lang="en-US" sz="1400" dirty="0"/>
              <a:t>, The History of Chemistry (1996), </a:t>
            </a:r>
            <a:r>
              <a:rPr lang="en-US" sz="1400" dirty="0" err="1"/>
              <a:t>Bensaude</a:t>
            </a:r>
            <a:r>
              <a:rPr lang="en-US" sz="1400" dirty="0"/>
              <a:t>-Vincent, Faut-il </a:t>
            </a:r>
            <a:r>
              <a:rPr lang="en-US" sz="1400" dirty="0" err="1"/>
              <a:t>avoir</a:t>
            </a:r>
            <a:r>
              <a:rPr lang="en-US" sz="1400" dirty="0"/>
              <a:t> </a:t>
            </a:r>
            <a:r>
              <a:rPr lang="en-US" sz="1400" dirty="0" err="1"/>
              <a:t>peur</a:t>
            </a:r>
            <a:r>
              <a:rPr lang="en-US" sz="1400" dirty="0"/>
              <a:t> de la </a:t>
            </a:r>
            <a:r>
              <a:rPr lang="en-US" sz="1400" dirty="0" err="1"/>
              <a:t>chemie</a:t>
            </a:r>
            <a:r>
              <a:rPr lang="en-US" sz="1400" dirty="0"/>
              <a:t>? (2005), Hepler-Smith, ‘Molecular Bureaucracy’ (2019)</a:t>
            </a:r>
          </a:p>
        </p:txBody>
      </p:sp>
      <p:pic>
        <p:nvPicPr>
          <p:cNvPr id="6" name="Content Placeholder 5" descr="A document with text on it&#10;&#10;AI-generated content may be incorrect.">
            <a:extLst>
              <a:ext uri="{FF2B5EF4-FFF2-40B4-BE49-F238E27FC236}">
                <a16:creationId xmlns:a16="http://schemas.microsoft.com/office/drawing/2014/main" id="{208F82D6-E77F-5B91-841C-98A02F967F13}"/>
              </a:ext>
            </a:extLst>
          </p:cNvPr>
          <p:cNvPicPr>
            <a:picLocks noGrp="1" noChangeAspect="1"/>
          </p:cNvPicPr>
          <p:nvPr>
            <p:ph sz="half" idx="2"/>
          </p:nvPr>
        </p:nvPicPr>
        <p:blipFill>
          <a:blip r:embed="rId2"/>
          <a:stretch>
            <a:fillRect/>
          </a:stretch>
        </p:blipFill>
        <p:spPr>
          <a:xfrm>
            <a:off x="6950997" y="1825625"/>
            <a:ext cx="3624006" cy="4351338"/>
          </a:xfrm>
        </p:spPr>
      </p:pic>
    </p:spTree>
    <p:extLst>
      <p:ext uri="{BB962C8B-B14F-4D97-AF65-F5344CB8AC3E}">
        <p14:creationId xmlns:p14="http://schemas.microsoft.com/office/powerpoint/2010/main" val="170942612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07E9513-2405-4DFA-5B87-1287B1494221}"/>
              </a:ext>
            </a:extLst>
          </p:cNvPr>
          <p:cNvSpPr>
            <a:spLocks noGrp="1"/>
          </p:cNvSpPr>
          <p:nvPr>
            <p:ph type="title"/>
          </p:nvPr>
        </p:nvSpPr>
        <p:spPr>
          <a:solidFill>
            <a:schemeClr val="accent1">
              <a:lumMod val="40000"/>
              <a:lumOff val="60000"/>
            </a:schemeClr>
          </a:solidFill>
        </p:spPr>
        <p:txBody>
          <a:bodyPr/>
          <a:lstStyle/>
          <a:p>
            <a:r>
              <a:rPr lang="en-US" dirty="0"/>
              <a:t>What is a chemical?</a:t>
            </a:r>
          </a:p>
        </p:txBody>
      </p:sp>
      <p:sp>
        <p:nvSpPr>
          <p:cNvPr id="3" name="Content Placeholder 2">
            <a:extLst>
              <a:ext uri="{FF2B5EF4-FFF2-40B4-BE49-F238E27FC236}">
                <a16:creationId xmlns:a16="http://schemas.microsoft.com/office/drawing/2014/main" id="{C6504C87-36B4-E8DD-66B7-B35AFC41430F}"/>
              </a:ext>
            </a:extLst>
          </p:cNvPr>
          <p:cNvSpPr>
            <a:spLocks noGrp="1"/>
          </p:cNvSpPr>
          <p:nvPr>
            <p:ph idx="1"/>
          </p:nvPr>
        </p:nvSpPr>
        <p:spPr/>
        <p:txBody>
          <a:bodyPr>
            <a:normAutofit lnSpcReduction="10000"/>
          </a:bodyPr>
          <a:lstStyle/>
          <a:p>
            <a:pPr eaLnBrk="1" hangingPunct="1">
              <a:lnSpc>
                <a:spcPct val="80000"/>
              </a:lnSpc>
              <a:buFontTx/>
              <a:buNone/>
              <a:defRPr/>
            </a:pPr>
            <a:r>
              <a:rPr lang="en-GB" sz="2200" dirty="0">
                <a:solidFill>
                  <a:srgbClr val="000000"/>
                </a:solidFill>
              </a:rPr>
              <a:t>No single answers, Question of how different  disciplines, fields, </a:t>
            </a:r>
            <a:r>
              <a:rPr lang="en-GB" sz="2200" dirty="0" err="1">
                <a:solidFill>
                  <a:srgbClr val="000000"/>
                </a:solidFill>
              </a:rPr>
              <a:t>interdisciplines</a:t>
            </a:r>
            <a:r>
              <a:rPr lang="en-GB" sz="2200" dirty="0">
                <a:solidFill>
                  <a:srgbClr val="000000"/>
                </a:solidFill>
              </a:rPr>
              <a:t>:</a:t>
            </a:r>
          </a:p>
          <a:p>
            <a:pPr eaLnBrk="1" hangingPunct="1">
              <a:lnSpc>
                <a:spcPct val="80000"/>
              </a:lnSpc>
              <a:buFontTx/>
              <a:buNone/>
              <a:defRPr/>
            </a:pPr>
            <a:r>
              <a:rPr lang="en-GB" sz="2200" dirty="0">
                <a:solidFill>
                  <a:srgbClr val="000000"/>
                </a:solidFill>
              </a:rPr>
              <a:t> </a:t>
            </a:r>
          </a:p>
          <a:p>
            <a:pPr eaLnBrk="1" hangingPunct="1">
              <a:lnSpc>
                <a:spcPct val="80000"/>
              </a:lnSpc>
              <a:buFontTx/>
              <a:buNone/>
              <a:defRPr/>
            </a:pPr>
            <a:r>
              <a:rPr lang="en-GB" sz="2200" b="1" dirty="0">
                <a:solidFill>
                  <a:srgbClr val="000000"/>
                </a:solidFill>
              </a:rPr>
              <a:t>Conceive</a:t>
            </a:r>
            <a:r>
              <a:rPr lang="en-GB" sz="2200" dirty="0">
                <a:solidFill>
                  <a:srgbClr val="000000"/>
                </a:solidFill>
              </a:rPr>
              <a:t> of their chemicals and the world (e.g. as parts of systems, as isolated agents, as relational etc.)</a:t>
            </a:r>
          </a:p>
          <a:p>
            <a:pPr eaLnBrk="1" hangingPunct="1">
              <a:lnSpc>
                <a:spcPct val="80000"/>
              </a:lnSpc>
              <a:buFontTx/>
              <a:buNone/>
              <a:defRPr/>
            </a:pPr>
            <a:r>
              <a:rPr lang="en-US" sz="2200" b="1" dirty="0"/>
              <a:t>Construct,  transform, invent or trace chemicals</a:t>
            </a:r>
            <a:r>
              <a:rPr lang="en-US" sz="2200" dirty="0"/>
              <a:t> (</a:t>
            </a:r>
            <a:r>
              <a:rPr lang="en-US" sz="2200" dirty="0" err="1"/>
              <a:t>eg.</a:t>
            </a:r>
            <a:r>
              <a:rPr lang="en-US" sz="2200" dirty="0"/>
              <a:t> through purification, abstraction, modelling, collaboration, ethnography, political action, performance) </a:t>
            </a:r>
          </a:p>
          <a:p>
            <a:pPr eaLnBrk="1" hangingPunct="1">
              <a:lnSpc>
                <a:spcPct val="80000"/>
              </a:lnSpc>
              <a:buFontTx/>
              <a:buNone/>
              <a:defRPr/>
            </a:pPr>
            <a:r>
              <a:rPr lang="en-US" sz="2200" b="1" dirty="0"/>
              <a:t>Supplement</a:t>
            </a:r>
            <a:r>
              <a:rPr lang="en-US" sz="2200" dirty="0"/>
              <a:t> the existence of their objects (entangling them in devices, data bases, information and atlases)</a:t>
            </a:r>
          </a:p>
          <a:p>
            <a:pPr eaLnBrk="1" hangingPunct="1">
              <a:lnSpc>
                <a:spcPct val="80000"/>
              </a:lnSpc>
              <a:buFontTx/>
              <a:buNone/>
              <a:defRPr/>
            </a:pPr>
            <a:endParaRPr lang="en-US" sz="2200" dirty="0"/>
          </a:p>
          <a:p>
            <a:pPr eaLnBrk="1" hangingPunct="1">
              <a:lnSpc>
                <a:spcPct val="80000"/>
              </a:lnSpc>
              <a:buFontTx/>
              <a:buNone/>
              <a:defRPr/>
            </a:pPr>
            <a:r>
              <a:rPr lang="en-US" sz="2200" dirty="0"/>
              <a:t>Chemicals have become increasingly </a:t>
            </a:r>
            <a:r>
              <a:rPr lang="en-US" sz="2200" b="1" dirty="0"/>
              <a:t>supplemented and co-exist with information about their properties, performance and toxicity</a:t>
            </a:r>
          </a:p>
          <a:p>
            <a:pPr eaLnBrk="1" hangingPunct="1">
              <a:lnSpc>
                <a:spcPct val="80000"/>
              </a:lnSpc>
              <a:buFontTx/>
              <a:buNone/>
              <a:defRPr/>
            </a:pPr>
            <a:endParaRPr lang="en-US" sz="2200" dirty="0"/>
          </a:p>
          <a:p>
            <a:pPr eaLnBrk="1" hangingPunct="1">
              <a:lnSpc>
                <a:spcPct val="80000"/>
              </a:lnSpc>
              <a:buFontTx/>
              <a:buNone/>
              <a:defRPr/>
            </a:pPr>
            <a:r>
              <a:rPr lang="en-US" sz="1800" dirty="0"/>
              <a:t>See Barry (2005), ‘Pharmaceutical Matters: the invention of informed materials’ </a:t>
            </a:r>
            <a:r>
              <a:rPr lang="en-US" sz="1800" i="1" dirty="0"/>
              <a:t>Theory, Culture and Society</a:t>
            </a:r>
          </a:p>
          <a:p>
            <a:pPr eaLnBrk="1" hangingPunct="1">
              <a:lnSpc>
                <a:spcPct val="80000"/>
              </a:lnSpc>
              <a:buFontTx/>
              <a:buNone/>
              <a:defRPr/>
            </a:pPr>
            <a:endParaRPr lang="en-US" sz="2800" dirty="0">
              <a:solidFill>
                <a:srgbClr val="FF0000"/>
              </a:solidFill>
            </a:endParaRPr>
          </a:p>
          <a:p>
            <a:endParaRPr lang="en-US" dirty="0"/>
          </a:p>
        </p:txBody>
      </p:sp>
    </p:spTree>
    <p:extLst>
      <p:ext uri="{BB962C8B-B14F-4D97-AF65-F5344CB8AC3E}">
        <p14:creationId xmlns:p14="http://schemas.microsoft.com/office/powerpoint/2010/main" val="294478768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EE6C-7689-392E-6921-0B63A32217B6}"/>
              </a:ext>
            </a:extLst>
          </p:cNvPr>
          <p:cNvSpPr>
            <a:spLocks noGrp="1"/>
          </p:cNvSpPr>
          <p:nvPr>
            <p:ph type="title"/>
          </p:nvPr>
        </p:nvSpPr>
        <p:spPr>
          <a:solidFill>
            <a:schemeClr val="accent1">
              <a:lumMod val="40000"/>
              <a:lumOff val="60000"/>
            </a:schemeClr>
          </a:solidFill>
        </p:spPr>
        <p:txBody>
          <a:bodyPr/>
          <a:lstStyle/>
          <a:p>
            <a:r>
              <a:rPr lang="en-US" dirty="0"/>
              <a:t>What is a chemical atlas?</a:t>
            </a:r>
          </a:p>
        </p:txBody>
      </p:sp>
      <p:sp>
        <p:nvSpPr>
          <p:cNvPr id="3" name="Content Placeholder 2">
            <a:extLst>
              <a:ext uri="{FF2B5EF4-FFF2-40B4-BE49-F238E27FC236}">
                <a16:creationId xmlns:a16="http://schemas.microsoft.com/office/drawing/2014/main" id="{573663BC-45E2-D6BD-1086-679E07954B03}"/>
              </a:ext>
            </a:extLst>
          </p:cNvPr>
          <p:cNvSpPr>
            <a:spLocks noGrp="1"/>
          </p:cNvSpPr>
          <p:nvPr>
            <p:ph idx="1"/>
          </p:nvPr>
        </p:nvSpPr>
        <p:spPr/>
        <p:txBody>
          <a:bodyPr/>
          <a:lstStyle/>
          <a:p>
            <a:pPr marL="0" indent="0">
              <a:buNone/>
            </a:pPr>
            <a:endParaRPr lang="en-US" dirty="0"/>
          </a:p>
          <a:p>
            <a:pPr marL="0" indent="0">
              <a:buNone/>
            </a:pPr>
            <a:r>
              <a:rPr lang="en-US" dirty="0"/>
              <a:t>This is the problem we will address for the rest of the workshop, and how we might design one….</a:t>
            </a:r>
          </a:p>
        </p:txBody>
      </p:sp>
    </p:spTree>
    <p:extLst>
      <p:ext uri="{BB962C8B-B14F-4D97-AF65-F5344CB8AC3E}">
        <p14:creationId xmlns:p14="http://schemas.microsoft.com/office/powerpoint/2010/main" val="17052976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EC70F9-82D9-DDBC-DDFE-9F01A739FAA7}"/>
              </a:ext>
            </a:extLst>
          </p:cNvPr>
          <p:cNvSpPr>
            <a:spLocks noGrp="1"/>
          </p:cNvSpPr>
          <p:nvPr>
            <p:ph type="title"/>
          </p:nvPr>
        </p:nvSpPr>
        <p:spPr>
          <a:solidFill>
            <a:schemeClr val="accent4">
              <a:lumMod val="40000"/>
              <a:lumOff val="60000"/>
            </a:schemeClr>
          </a:solidFill>
        </p:spPr>
        <p:txBody>
          <a:bodyPr/>
          <a:lstStyle/>
          <a:p>
            <a:r>
              <a:rPr lang="en-US" dirty="0"/>
              <a:t>Chemical Atlas</a:t>
            </a:r>
          </a:p>
        </p:txBody>
      </p:sp>
      <p:sp>
        <p:nvSpPr>
          <p:cNvPr id="3" name="Content Placeholder 2">
            <a:extLst>
              <a:ext uri="{FF2B5EF4-FFF2-40B4-BE49-F238E27FC236}">
                <a16:creationId xmlns:a16="http://schemas.microsoft.com/office/drawing/2014/main" id="{3FCBEA9C-5CB0-B498-F3C9-8D599F1B0AA9}"/>
              </a:ext>
            </a:extLst>
          </p:cNvPr>
          <p:cNvSpPr>
            <a:spLocks noGrp="1"/>
          </p:cNvSpPr>
          <p:nvPr>
            <p:ph sz="half" idx="1"/>
          </p:nvPr>
        </p:nvSpPr>
        <p:spPr/>
        <p:txBody>
          <a:bodyPr>
            <a:normAutofit fontScale="85000" lnSpcReduction="20000"/>
          </a:bodyPr>
          <a:lstStyle/>
          <a:p>
            <a:pPr>
              <a:lnSpc>
                <a:spcPct val="115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The Project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a:lnSpc>
                <a:spcPct val="115000"/>
              </a:lnSpc>
              <a:spcAft>
                <a:spcPts val="800"/>
              </a:spcAft>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ambition of this project is to create the first iteration of </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online multimedia platform which will begin to map a complex field to which many disciplines can and should contribute.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atlas cannot be comprehensive – the range of pollutants and </a:t>
            </a:r>
            <a:r>
              <a:rPr lang="en-GB" sz="1800" kern="100" dirty="0" err="1">
                <a:effectLst/>
                <a:latin typeface="Aptos" panose="020B0004020202020204" pitchFamily="34" charset="0"/>
                <a:ea typeface="Aptos" panose="020B0004020202020204" pitchFamily="34" charset="0"/>
                <a:cs typeface="Times New Roman" panose="02020603050405020304" pitchFamily="18" charset="0"/>
              </a:rPr>
              <a:t>spatio</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-temporal scales at which they operate is too wide. Rather the aspiration of the chemical atlas project will be </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cross-disciplinary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to show how mapping chemical pollution demands the combined contributions of ethnographers, legal scholars, natural scientists, artists, and citizen scientists. </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The map will not just include cartographic representations (e.g. maps of air quality data, fossil fuel and mineral extraction), but also ethnographic descriptions, and audio-visual material. </a:t>
            </a:r>
          </a:p>
          <a:p>
            <a:pPr marL="0" indent="0">
              <a:lnSpc>
                <a:spcPct val="115000"/>
              </a:lnSpc>
              <a:spcAft>
                <a:spcPts val="800"/>
              </a:spcAft>
              <a:buNone/>
            </a:pPr>
            <a:r>
              <a:rPr lang="en-GB" sz="1800" b="1" kern="100" dirty="0">
                <a:effectLst/>
                <a:latin typeface="Aptos" panose="020B0004020202020204" pitchFamily="34" charset="0"/>
                <a:ea typeface="Aptos" panose="020B0004020202020204" pitchFamily="34" charset="0"/>
                <a:cs typeface="Times New Roman" panose="02020603050405020304" pitchFamily="18" charset="0"/>
                <a:hlinkClick r:id="rId2"/>
              </a:rPr>
              <a:t>https://www.ucl.ac.uk/grand-challenges/themes/climate-crisis</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pic>
        <p:nvPicPr>
          <p:cNvPr id="6" name="Content Placeholder 5" descr="A person with glasses and a video play button&#10;&#10;AI-generated content may be incorrect.">
            <a:extLst>
              <a:ext uri="{FF2B5EF4-FFF2-40B4-BE49-F238E27FC236}">
                <a16:creationId xmlns:a16="http://schemas.microsoft.com/office/drawing/2014/main" id="{2AD14DF0-BCB3-27E2-2820-99F6C2CFC540}"/>
              </a:ext>
            </a:extLst>
          </p:cNvPr>
          <p:cNvPicPr>
            <a:picLocks noGrp="1" noChangeAspect="1"/>
          </p:cNvPicPr>
          <p:nvPr>
            <p:ph sz="half" idx="2"/>
          </p:nvPr>
        </p:nvPicPr>
        <p:blipFill>
          <a:blip r:embed="rId3"/>
          <a:stretch>
            <a:fillRect/>
          </a:stretch>
        </p:blipFill>
        <p:spPr>
          <a:xfrm>
            <a:off x="6172200" y="2534803"/>
            <a:ext cx="5181600" cy="2932981"/>
          </a:xfrm>
        </p:spPr>
      </p:pic>
    </p:spTree>
    <p:extLst>
      <p:ext uri="{BB962C8B-B14F-4D97-AF65-F5344CB8AC3E}">
        <p14:creationId xmlns:p14="http://schemas.microsoft.com/office/powerpoint/2010/main" val="353114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E18D7-3CB1-14C9-6A6B-0EDA15F1C1B1}"/>
              </a:ext>
            </a:extLst>
          </p:cNvPr>
          <p:cNvSpPr>
            <a:spLocks noGrp="1"/>
          </p:cNvSpPr>
          <p:nvPr>
            <p:ph type="title"/>
          </p:nvPr>
        </p:nvSpPr>
        <p:spPr>
          <a:solidFill>
            <a:schemeClr val="accent4">
              <a:lumMod val="40000"/>
              <a:lumOff val="60000"/>
            </a:schemeClr>
          </a:solidFill>
        </p:spPr>
        <p:txBody>
          <a:bodyPr/>
          <a:lstStyle/>
          <a:p>
            <a:r>
              <a:rPr lang="en-US" dirty="0"/>
              <a:t>The Chemical Crisis</a:t>
            </a:r>
          </a:p>
        </p:txBody>
      </p:sp>
      <p:sp>
        <p:nvSpPr>
          <p:cNvPr id="3" name="Content Placeholder 2">
            <a:extLst>
              <a:ext uri="{FF2B5EF4-FFF2-40B4-BE49-F238E27FC236}">
                <a16:creationId xmlns:a16="http://schemas.microsoft.com/office/drawing/2014/main" id="{7CD8D488-D12E-09DE-68B3-3A782D971AA7}"/>
              </a:ext>
            </a:extLst>
          </p:cNvPr>
          <p:cNvSpPr>
            <a:spLocks noGrp="1"/>
          </p:cNvSpPr>
          <p:nvPr>
            <p:ph idx="1"/>
          </p:nvPr>
        </p:nvSpPr>
        <p:spPr/>
        <p:txBody>
          <a:bodyPr>
            <a:normAutofit fontScale="92500" lnSpcReduction="10000"/>
          </a:bodyPr>
          <a:lstStyle/>
          <a:p>
            <a:pPr marL="0" indent="0">
              <a:lnSpc>
                <a:spcPct val="115000"/>
              </a:lnSpc>
              <a:spcAft>
                <a:spcPts val="800"/>
              </a:spcAft>
              <a:buNone/>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The Chemical Crisis</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UN Environment Programme has proposed the formation of a panel on chemical pollution that would sit alongside the existing panels on climate change (IPCC) and biodiversity loss (IPBES). Yet, while the chemical panel will exist in parallel to the IPCC, the climate crisis intersects with what we might call the chemical crisis in four ways:</a:t>
            </a:r>
          </a:p>
          <a:p>
            <a:pPr marL="342900" lvl="0" indent="-342900">
              <a:lnSpc>
                <a:spcPct val="115000"/>
              </a:lnSpc>
              <a:buFont typeface="+mj-lt"/>
              <a:buAutoNum type="arabicParen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The extraction of carbon, whether in the form of coal or oil, has provided the feedstock for the chemical as well as the fossil fuel industries</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The economy and politics of fossil fuels and petrochemicals have been and remain entangled. The shift away from oil as a source of fuel has contributed to an increase in the production of plastics by oil producers and to the large-scale mining of Lithium, for example, both with major environmental impacts. </a:t>
            </a:r>
          </a:p>
          <a:p>
            <a:pPr marL="342900" lvl="0" indent="-342900">
              <a:lnSpc>
                <a:spcPct val="115000"/>
              </a:lnSpc>
              <a:spcAft>
                <a:spcPts val="800"/>
              </a:spcAft>
              <a:buFont typeface="+mj-lt"/>
              <a:buAutoNum type="arabicParenR"/>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The chemical sector is energy intensive and is the third largest industry subsector for CO2 emissions </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(IEA 2024). Yet it has hitherto not received the attention devoted, for example, to transportation or domestic heating.</a:t>
            </a:r>
          </a:p>
          <a:p>
            <a:endParaRPr lang="en-US" dirty="0"/>
          </a:p>
        </p:txBody>
      </p:sp>
    </p:spTree>
    <p:extLst>
      <p:ext uri="{BB962C8B-B14F-4D97-AF65-F5344CB8AC3E}">
        <p14:creationId xmlns:p14="http://schemas.microsoft.com/office/powerpoint/2010/main" val="1916358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3328FEA-7264-ADCB-5A15-4C04BDBE0EA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822296-EF65-028A-7510-F85DBD76E3FF}"/>
              </a:ext>
            </a:extLst>
          </p:cNvPr>
          <p:cNvSpPr>
            <a:spLocks noGrp="1"/>
          </p:cNvSpPr>
          <p:nvPr>
            <p:ph sz="half" idx="1"/>
          </p:nvPr>
        </p:nvSpPr>
        <p:spPr/>
        <p:txBody>
          <a:bodyPr>
            <a:normAutofit lnSpcReduction="10000"/>
          </a:bodyPr>
          <a:lstStyle/>
          <a:p>
            <a:pPr marL="342900" lvl="0" indent="-342900">
              <a:lnSpc>
                <a:spcPct val="115000"/>
              </a:lnSpc>
              <a:buAutoNum type="arabicParenR" startAt="3"/>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The production of fossil fuels continues to have pervasive impact on the chemical composition of the  planet. Indeed, geo and environmental chemists have played a critical role in climate change research, tracing the changing chemical composition of the oceans, atmosphere, and soil over time. </a:t>
            </a:r>
          </a:p>
          <a:p>
            <a:pPr marL="342900" lvl="0" indent="-342900">
              <a:lnSpc>
                <a:spcPct val="115000"/>
              </a:lnSpc>
              <a:buAutoNum type="arabicParenR" startAt="3"/>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Institutionally, some have proposed that the chemical panel should imitate the institutional form of the IPCC. The question of the relation between climate change and chemical pollution has geopolitical implications.</a:t>
            </a:r>
          </a:p>
          <a:p>
            <a:pPr marL="0" lvl="0" indent="0">
              <a:lnSpc>
                <a:spcPct val="115000"/>
              </a:lnSpc>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pPr marL="0" lvl="0" indent="0">
              <a:lnSpc>
                <a:spcPct val="115000"/>
              </a:lnSpc>
              <a:spcAft>
                <a:spcPts val="800"/>
              </a:spcAft>
              <a:buNone/>
            </a:pPr>
            <a:endParaRPr lang="en-US" dirty="0"/>
          </a:p>
        </p:txBody>
      </p:sp>
      <p:pic>
        <p:nvPicPr>
          <p:cNvPr id="7" name="Content Placeholder 6" descr="A screenshot of a computer&#10;&#10;AI-generated content may be incorrect.">
            <a:extLst>
              <a:ext uri="{FF2B5EF4-FFF2-40B4-BE49-F238E27FC236}">
                <a16:creationId xmlns:a16="http://schemas.microsoft.com/office/drawing/2014/main" id="{F9C104D7-6257-0F80-28CA-D1BE11773B2C}"/>
              </a:ext>
            </a:extLst>
          </p:cNvPr>
          <p:cNvPicPr>
            <a:picLocks noGrp="1" noChangeAspect="1"/>
          </p:cNvPicPr>
          <p:nvPr>
            <p:ph sz="half" idx="2"/>
          </p:nvPr>
        </p:nvPicPr>
        <p:blipFill>
          <a:blip r:embed="rId2"/>
          <a:stretch>
            <a:fillRect/>
          </a:stretch>
        </p:blipFill>
        <p:spPr>
          <a:xfrm>
            <a:off x="6232120" y="1825625"/>
            <a:ext cx="5061760" cy="4351338"/>
          </a:xfrm>
        </p:spPr>
      </p:pic>
    </p:spTree>
    <p:extLst>
      <p:ext uri="{BB962C8B-B14F-4D97-AF65-F5344CB8AC3E}">
        <p14:creationId xmlns:p14="http://schemas.microsoft.com/office/powerpoint/2010/main" val="4155317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3A22F-499B-1D4A-AC7F-CBC672ADADDB}"/>
              </a:ext>
            </a:extLst>
          </p:cNvPr>
          <p:cNvSpPr>
            <a:spLocks noGrp="1"/>
          </p:cNvSpPr>
          <p:nvPr>
            <p:ph type="title"/>
          </p:nvPr>
        </p:nvSpPr>
        <p:spPr>
          <a:solidFill>
            <a:schemeClr val="accent4">
              <a:lumMod val="40000"/>
              <a:lumOff val="60000"/>
            </a:schemeClr>
          </a:solidFill>
        </p:spPr>
        <p:txBody>
          <a:bodyPr/>
          <a:lstStyle/>
          <a:p>
            <a:r>
              <a:rPr lang="en-US" dirty="0"/>
              <a:t>Impacts</a:t>
            </a:r>
          </a:p>
        </p:txBody>
      </p:sp>
      <p:sp>
        <p:nvSpPr>
          <p:cNvPr id="3" name="Content Placeholder 2">
            <a:extLst>
              <a:ext uri="{FF2B5EF4-FFF2-40B4-BE49-F238E27FC236}">
                <a16:creationId xmlns:a16="http://schemas.microsoft.com/office/drawing/2014/main" id="{786F14F3-BE35-B744-4AFF-D6776466D2D2}"/>
              </a:ext>
            </a:extLst>
          </p:cNvPr>
          <p:cNvSpPr>
            <a:spLocks noGrp="1"/>
          </p:cNvSpPr>
          <p:nvPr>
            <p:ph idx="1"/>
          </p:nvPr>
        </p:nvSpPr>
        <p:spPr/>
        <p:txBody>
          <a:bodyPr>
            <a:normAutofit/>
          </a:bodyPr>
          <a:lstStyle/>
          <a:p>
            <a:pPr>
              <a:lnSpc>
                <a:spcPct val="115000"/>
              </a:lnSpc>
              <a:spcAft>
                <a:spcPts val="800"/>
              </a:spcAft>
            </a:pPr>
            <a:r>
              <a:rPr lang="en-GB" sz="1800" b="1" kern="100" dirty="0">
                <a:effectLst/>
                <a:latin typeface="Aptos" panose="020B0004020202020204" pitchFamily="34" charset="0"/>
                <a:ea typeface="Aptos" panose="020B0004020202020204" pitchFamily="34" charset="0"/>
                <a:cs typeface="Times New Roman" panose="02020603050405020304" pitchFamily="18" charset="0"/>
              </a:rPr>
              <a:t>Impacts &amp; Assessment</a:t>
            </a:r>
            <a:endParaRPr lang="en-GB"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GB" sz="1800" kern="100" dirty="0">
                <a:effectLst/>
                <a:latin typeface="Aptos" panose="020B0004020202020204" pitchFamily="34" charset="0"/>
                <a:ea typeface="Aptos" panose="020B0004020202020204" pitchFamily="34" charset="0"/>
                <a:cs typeface="Times New Roman" panose="02020603050405020304" pitchFamily="18" charset="0"/>
              </a:rPr>
              <a:t>This project envisions two overlapping groups of stakeholders, who will benefit from the atlas as a resource for research, teaching, policy making and knowledge exchange. First, </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those involved in the creation of the atlas and its content, encompassing the team at UCL, our external collaborators, contributing authors, the website designer, and the post- and undergraduate participants who will be instrumental in providing critical feedback</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Moreover, subsequent focus groups will foster novel understandings and generate cross-disciplinary networks.  Second, </a:t>
            </a:r>
            <a:r>
              <a:rPr lang="en-GB" sz="1800" b="1" kern="100" dirty="0">
                <a:effectLst/>
                <a:latin typeface="Aptos" panose="020B0004020202020204" pitchFamily="34" charset="0"/>
                <a:ea typeface="Aptos" panose="020B0004020202020204" pitchFamily="34" charset="0"/>
                <a:cs typeface="Times New Roman" panose="02020603050405020304" pitchFamily="18" charset="0"/>
              </a:rPr>
              <a:t>NGOs and interested members of the public as well as researchers and students will benefit from its open source content</a:t>
            </a:r>
            <a:r>
              <a:rPr lang="en-GB" sz="1800" kern="100" dirty="0">
                <a:effectLst/>
                <a:latin typeface="Aptos" panose="020B0004020202020204" pitchFamily="34" charset="0"/>
                <a:ea typeface="Aptos" panose="020B0004020202020204" pitchFamily="34" charset="0"/>
                <a:cs typeface="Times New Roman" panose="02020603050405020304" pitchFamily="18" charset="0"/>
              </a:rPr>
              <a:t>. </a:t>
            </a:r>
          </a:p>
          <a:p>
            <a:endParaRPr lang="en-US" dirty="0"/>
          </a:p>
        </p:txBody>
      </p:sp>
    </p:spTree>
    <p:extLst>
      <p:ext uri="{BB962C8B-B14F-4D97-AF65-F5344CB8AC3E}">
        <p14:creationId xmlns:p14="http://schemas.microsoft.com/office/powerpoint/2010/main" val="229519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AB1EC-0AE0-ABE2-3BF3-07F2CE506D9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2840AF5-3793-5A28-01CD-AF98C0CF32FF}"/>
              </a:ext>
            </a:extLst>
          </p:cNvPr>
          <p:cNvSpPr>
            <a:spLocks noGrp="1"/>
          </p:cNvSpPr>
          <p:nvPr>
            <p:ph idx="1"/>
          </p:nvPr>
        </p:nvSpPr>
        <p:spPr/>
        <p:txBody>
          <a:bodyPr>
            <a:normAutofit fontScale="62500" lnSpcReduction="20000"/>
          </a:bodyPr>
          <a:lstStyle/>
          <a:p>
            <a:pPr>
              <a:lnSpc>
                <a:spcPct val="115000"/>
              </a:lnSpc>
              <a:spcAft>
                <a:spcPts val="800"/>
              </a:spcAft>
            </a:pPr>
            <a:r>
              <a:rPr lang="en-GB" kern="100" dirty="0">
                <a:latin typeface="Aptos" panose="020B0004020202020204" pitchFamily="34" charset="0"/>
                <a:ea typeface="Aptos" panose="020B0004020202020204" pitchFamily="34" charset="0"/>
                <a:cs typeface="Times New Roman" panose="02020603050405020304" pitchFamily="18" charset="0"/>
              </a:rPr>
              <a:t>Both the method and the medium of the chemical atlas are inherently impactful, and lead to the following forms of assessment:</a:t>
            </a:r>
          </a:p>
          <a:p>
            <a:pPr marL="342900" lvl="0" indent="-342900">
              <a:lnSpc>
                <a:spcPct val="115000"/>
              </a:lnSpc>
              <a:buFont typeface="Symbol" pitchFamily="2" charset="2"/>
              <a:buChar char=""/>
            </a:pPr>
            <a:r>
              <a:rPr lang="en-GB" kern="100" dirty="0">
                <a:latin typeface="Aptos" panose="020B0004020202020204" pitchFamily="34" charset="0"/>
                <a:ea typeface="Aptos" panose="020B0004020202020204" pitchFamily="34" charset="0"/>
                <a:cs typeface="Times New Roman" panose="02020603050405020304" pitchFamily="18" charset="0"/>
              </a:rPr>
              <a:t>The method of co-designing the atlas entails an ongoing process of impact assessment as a core part of the creative research process from the outset. </a:t>
            </a:r>
          </a:p>
          <a:p>
            <a:pPr marL="342900" lvl="0" indent="-342900">
              <a:lnSpc>
                <a:spcPct val="115000"/>
              </a:lnSpc>
              <a:buFont typeface="Symbol" pitchFamily="2" charset="2"/>
              <a:buChar char=""/>
            </a:pPr>
            <a:r>
              <a:rPr lang="en-GB" kern="100" dirty="0">
                <a:latin typeface="Aptos" panose="020B0004020202020204" pitchFamily="34" charset="0"/>
                <a:ea typeface="Aptos" panose="020B0004020202020204" pitchFamily="34" charset="0"/>
                <a:cs typeface="Times New Roman" panose="02020603050405020304" pitchFamily="18" charset="0"/>
              </a:rPr>
              <a:t>The feedback on the atlas itself during the prototype tests will allow us to iteratively improve this interface and thus assess and maximise its impact.</a:t>
            </a:r>
          </a:p>
          <a:p>
            <a:pPr marL="342900" lvl="0" indent="-342900">
              <a:lnSpc>
                <a:spcPct val="115000"/>
              </a:lnSpc>
              <a:buFont typeface="Symbol" pitchFamily="2" charset="2"/>
              <a:buChar char=""/>
            </a:pPr>
            <a:r>
              <a:rPr lang="en-GB" kern="100" dirty="0">
                <a:latin typeface="Aptos" panose="020B0004020202020204" pitchFamily="34" charset="0"/>
                <a:ea typeface="Aptos" panose="020B0004020202020204" pitchFamily="34" charset="0"/>
                <a:cs typeface="Times New Roman" panose="02020603050405020304" pitchFamily="18" charset="0"/>
              </a:rPr>
              <a:t>The impact of the published atlas will be tangible in terms of both qualitative feedback and the quantitative feedback generated by website analytics.</a:t>
            </a:r>
          </a:p>
          <a:p>
            <a:pPr marL="342900" lvl="0" indent="-342900">
              <a:lnSpc>
                <a:spcPct val="115000"/>
              </a:lnSpc>
              <a:buFont typeface="Symbol" pitchFamily="2" charset="2"/>
              <a:buChar char=""/>
            </a:pPr>
            <a:r>
              <a:rPr lang="en-GB" kern="100" dirty="0">
                <a:latin typeface="Aptos" panose="020B0004020202020204" pitchFamily="34" charset="0"/>
                <a:ea typeface="Aptos" panose="020B0004020202020204" pitchFamily="34" charset="0"/>
                <a:cs typeface="Times New Roman" panose="02020603050405020304" pitchFamily="18" charset="0"/>
              </a:rPr>
              <a:t>The range of international contributions, including contributions from NGOs and institutions in the Global South, will be manifest in the atlas. </a:t>
            </a:r>
          </a:p>
          <a:p>
            <a:pPr marL="342900" lvl="0" indent="-342900">
              <a:lnSpc>
                <a:spcPct val="115000"/>
              </a:lnSpc>
              <a:spcAft>
                <a:spcPts val="800"/>
              </a:spcAft>
              <a:buFont typeface="Symbol" pitchFamily="2" charset="2"/>
              <a:buChar char=""/>
            </a:pPr>
            <a:r>
              <a:rPr lang="en-GB" kern="100" dirty="0">
                <a:latin typeface="Aptos" panose="020B0004020202020204" pitchFamily="34" charset="0"/>
                <a:ea typeface="Aptos" panose="020B0004020202020204" pitchFamily="34" charset="0"/>
                <a:cs typeface="Times New Roman" panose="02020603050405020304" pitchFamily="18" charset="0"/>
              </a:rPr>
              <a:t>The project will create a first iteration of the atlas. Applications will be made over the course of the project to support further iterations and assessed by relevant funding bodies (e.g. the RSC and Royal Society). </a:t>
            </a:r>
          </a:p>
          <a:p>
            <a:endParaRPr lang="en-US" dirty="0"/>
          </a:p>
        </p:txBody>
      </p:sp>
    </p:spTree>
    <p:extLst>
      <p:ext uri="{BB962C8B-B14F-4D97-AF65-F5344CB8AC3E}">
        <p14:creationId xmlns:p14="http://schemas.microsoft.com/office/powerpoint/2010/main" val="3379107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Slide Background">
            <a:extLst>
              <a:ext uri="{FF2B5EF4-FFF2-40B4-BE49-F238E27FC236}">
                <a16:creationId xmlns:a16="http://schemas.microsoft.com/office/drawing/2014/main" id="{9F7D5CDA-D291-4307-BF55-1381FED296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EEACB-DBF7-B8C0-A9FB-BC3B6CD23A43}"/>
              </a:ext>
            </a:extLst>
          </p:cNvPr>
          <p:cNvSpPr>
            <a:spLocks noGrp="1"/>
          </p:cNvSpPr>
          <p:nvPr>
            <p:ph type="title"/>
          </p:nvPr>
        </p:nvSpPr>
        <p:spPr>
          <a:xfrm>
            <a:off x="761800" y="762001"/>
            <a:ext cx="5334197" cy="1708242"/>
          </a:xfrm>
        </p:spPr>
        <p:txBody>
          <a:bodyPr anchor="ctr">
            <a:normAutofit/>
          </a:bodyPr>
          <a:lstStyle/>
          <a:p>
            <a:r>
              <a:rPr lang="en-US" sz="4000" dirty="0"/>
              <a:t>Questions for the workshop</a:t>
            </a:r>
          </a:p>
        </p:txBody>
      </p:sp>
      <p:sp>
        <p:nvSpPr>
          <p:cNvPr id="3" name="Content Placeholder 2">
            <a:extLst>
              <a:ext uri="{FF2B5EF4-FFF2-40B4-BE49-F238E27FC236}">
                <a16:creationId xmlns:a16="http://schemas.microsoft.com/office/drawing/2014/main" id="{642439A4-6B1C-E416-3985-D681F0B58BC7}"/>
              </a:ext>
            </a:extLst>
          </p:cNvPr>
          <p:cNvSpPr>
            <a:spLocks noGrp="1"/>
          </p:cNvSpPr>
          <p:nvPr>
            <p:ph idx="1"/>
          </p:nvPr>
        </p:nvSpPr>
        <p:spPr>
          <a:xfrm>
            <a:off x="761800" y="2470244"/>
            <a:ext cx="5334197" cy="3769835"/>
          </a:xfrm>
        </p:spPr>
        <p:txBody>
          <a:bodyPr anchor="ctr">
            <a:normAutofit/>
          </a:bodyPr>
          <a:lstStyle/>
          <a:p>
            <a:pPr marL="0" indent="0">
              <a:buNone/>
            </a:pPr>
            <a:r>
              <a:rPr lang="en-US" sz="2000" dirty="0"/>
              <a:t>How can we develop an inter or cross disciplinary project on chemicals?</a:t>
            </a:r>
          </a:p>
          <a:p>
            <a:pPr marL="0" indent="0">
              <a:buNone/>
            </a:pPr>
            <a:r>
              <a:rPr lang="en-US" sz="2000" dirty="0"/>
              <a:t>What is a chemical? What is the atlas about?</a:t>
            </a:r>
          </a:p>
          <a:p>
            <a:pPr marL="0" indent="0">
              <a:buNone/>
            </a:pPr>
            <a:r>
              <a:rPr lang="en-US" sz="2000" dirty="0"/>
              <a:t>What might a chemical atlas look like? What form should it take? What other examples of atlas might provide good models?</a:t>
            </a:r>
          </a:p>
        </p:txBody>
      </p:sp>
      <p:pic>
        <p:nvPicPr>
          <p:cNvPr id="5" name="Picture 4" descr="Chemical formulae are written on paper">
            <a:extLst>
              <a:ext uri="{FF2B5EF4-FFF2-40B4-BE49-F238E27FC236}">
                <a16:creationId xmlns:a16="http://schemas.microsoft.com/office/drawing/2014/main" id="{37BE130F-DEB9-AA7E-F49D-299ADB2FB29B}"/>
              </a:ext>
            </a:extLst>
          </p:cNvPr>
          <p:cNvPicPr>
            <a:picLocks noChangeAspect="1"/>
          </p:cNvPicPr>
          <p:nvPr/>
        </p:nvPicPr>
        <p:blipFill>
          <a:blip r:embed="rId2"/>
          <a:srcRect l="27931" r="28386" b="-1"/>
          <a:stretch>
            <a:fillRect/>
          </a:stretch>
        </p:blipFill>
        <p:spPr>
          <a:xfrm>
            <a:off x="6857797" y="-10886"/>
            <a:ext cx="5334204" cy="6868886"/>
          </a:xfrm>
          <a:prstGeom prst="rect">
            <a:avLst/>
          </a:prstGeom>
          <a:effectLst>
            <a:outerShdw blurRad="127000" dist="50800" dir="10800000" sx="99000" sy="99000" algn="r" rotWithShape="0">
              <a:prstClr val="black">
                <a:alpha val="40000"/>
              </a:prstClr>
            </a:outerShdw>
          </a:effectLst>
        </p:spPr>
      </p:pic>
    </p:spTree>
    <p:extLst>
      <p:ext uri="{BB962C8B-B14F-4D97-AF65-F5344CB8AC3E}">
        <p14:creationId xmlns:p14="http://schemas.microsoft.com/office/powerpoint/2010/main" val="3551443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1">
              <a:lumMod val="40000"/>
              <a:lumOff val="60000"/>
            </a:schemeClr>
          </a:solidFill>
        </p:spPr>
        <p:txBody>
          <a:bodyPr/>
          <a:lstStyle/>
          <a:p>
            <a:r>
              <a:rPr lang="en-US" dirty="0"/>
              <a:t>Interdisciplinarity: Some publications</a:t>
            </a:r>
          </a:p>
        </p:txBody>
      </p:sp>
      <p:sp>
        <p:nvSpPr>
          <p:cNvPr id="3" name="Content Placeholder 2"/>
          <p:cNvSpPr>
            <a:spLocks noGrp="1"/>
          </p:cNvSpPr>
          <p:nvPr>
            <p:ph sz="half" idx="1"/>
          </p:nvPr>
        </p:nvSpPr>
        <p:spPr/>
        <p:txBody>
          <a:bodyPr>
            <a:normAutofit fontScale="77500" lnSpcReduction="20000"/>
          </a:bodyPr>
          <a:lstStyle/>
          <a:p>
            <a:pPr marL="0" indent="0">
              <a:buNone/>
            </a:pPr>
            <a:r>
              <a:rPr lang="en-US" sz="2600" dirty="0" err="1">
                <a:solidFill>
                  <a:srgbClr val="FF0000"/>
                </a:solidFill>
              </a:rPr>
              <a:t>Interdisciplinarity</a:t>
            </a:r>
            <a:r>
              <a:rPr lang="en-US" sz="2600" dirty="0">
                <a:solidFill>
                  <a:srgbClr val="FF0000"/>
                </a:solidFill>
              </a:rPr>
              <a:t>:</a:t>
            </a:r>
          </a:p>
          <a:p>
            <a:r>
              <a:rPr lang="en-US" sz="2600" dirty="0">
                <a:solidFill>
                  <a:srgbClr val="000000"/>
                </a:solidFill>
              </a:rPr>
              <a:t>Barry, Born and </a:t>
            </a:r>
            <a:r>
              <a:rPr lang="en-US" sz="2600" dirty="0" err="1">
                <a:solidFill>
                  <a:srgbClr val="000000"/>
                </a:solidFill>
              </a:rPr>
              <a:t>Weszkalnys</a:t>
            </a:r>
            <a:r>
              <a:rPr lang="en-US" sz="2600" dirty="0">
                <a:solidFill>
                  <a:srgbClr val="000000"/>
                </a:solidFill>
              </a:rPr>
              <a:t>, ‘Logics of </a:t>
            </a:r>
            <a:r>
              <a:rPr lang="en-US" sz="2600" dirty="0" err="1">
                <a:solidFill>
                  <a:srgbClr val="000000"/>
                </a:solidFill>
              </a:rPr>
              <a:t>interdisciplinarity</a:t>
            </a:r>
            <a:r>
              <a:rPr lang="en-US" sz="2600" i="1" dirty="0">
                <a:solidFill>
                  <a:srgbClr val="000000"/>
                </a:solidFill>
              </a:rPr>
              <a:t>’, </a:t>
            </a:r>
            <a:r>
              <a:rPr lang="en-US" sz="2600" i="1" dirty="0"/>
              <a:t>Economy and Society </a:t>
            </a:r>
            <a:r>
              <a:rPr lang="en-US" sz="2600" dirty="0"/>
              <a:t>(2008)</a:t>
            </a:r>
          </a:p>
          <a:p>
            <a:r>
              <a:rPr lang="en-US" sz="2600" dirty="0"/>
              <a:t>Barry and Born (</a:t>
            </a:r>
            <a:r>
              <a:rPr lang="en-US" sz="2600" dirty="0" err="1"/>
              <a:t>eds</a:t>
            </a:r>
            <a:r>
              <a:rPr lang="en-US" sz="2600" dirty="0"/>
              <a:t>) </a:t>
            </a:r>
            <a:r>
              <a:rPr lang="en-US" sz="2600" i="1" dirty="0" err="1"/>
              <a:t>Interdisciplinarity</a:t>
            </a:r>
            <a:r>
              <a:rPr lang="en-US" sz="2600" i="1" dirty="0"/>
              <a:t>: Reconfigurations of the Natural and Social Sciences</a:t>
            </a:r>
            <a:r>
              <a:rPr lang="en-US" sz="2600" dirty="0"/>
              <a:t> (2013)</a:t>
            </a:r>
          </a:p>
          <a:p>
            <a:pPr marL="0" indent="0">
              <a:buNone/>
            </a:pPr>
            <a:r>
              <a:rPr lang="en-US" sz="2600" dirty="0">
                <a:solidFill>
                  <a:srgbClr val="FF0000"/>
                </a:solidFill>
              </a:rPr>
              <a:t>Interdisciplinary art-science practices:</a:t>
            </a:r>
          </a:p>
          <a:p>
            <a:r>
              <a:rPr lang="en-US" sz="2600" dirty="0"/>
              <a:t>Barry and Born, ‘Art-science: from public understanding to public experiment’, </a:t>
            </a:r>
            <a:r>
              <a:rPr lang="en-US" sz="2600" i="1" dirty="0"/>
              <a:t>Journal of Cultural Economy</a:t>
            </a:r>
            <a:r>
              <a:rPr lang="en-US" sz="2600" dirty="0"/>
              <a:t>, 3(1), 2010</a:t>
            </a:r>
          </a:p>
          <a:p>
            <a:pPr marL="0" indent="0">
              <a:buNone/>
            </a:pPr>
            <a:r>
              <a:rPr lang="en-US" sz="2600" dirty="0" err="1">
                <a:solidFill>
                  <a:srgbClr val="FF0000"/>
                </a:solidFill>
              </a:rPr>
              <a:t>Interdiscplinarity</a:t>
            </a:r>
            <a:r>
              <a:rPr lang="en-US" sz="2600" dirty="0">
                <a:solidFill>
                  <a:srgbClr val="FF0000"/>
                </a:solidFill>
              </a:rPr>
              <a:t> in music, new media, computer software:</a:t>
            </a:r>
          </a:p>
          <a:p>
            <a:r>
              <a:rPr lang="en-US" sz="2600" dirty="0"/>
              <a:t>Born, </a:t>
            </a:r>
            <a:r>
              <a:rPr lang="en-US" sz="2600" i="1" dirty="0"/>
              <a:t>Rationalizing Culture: IRCAM, Boulez, and the Institutionalization of the Musical Avant-Garde </a:t>
            </a:r>
            <a:r>
              <a:rPr lang="en-US" sz="2600" dirty="0"/>
              <a:t>(1995)</a:t>
            </a:r>
          </a:p>
          <a:p>
            <a:endParaRPr lang="en-US" dirty="0"/>
          </a:p>
          <a:p>
            <a:endParaRPr lang="en-US" dirty="0"/>
          </a:p>
        </p:txBody>
      </p:sp>
      <p:pic>
        <p:nvPicPr>
          <p:cNvPr id="11" name="Content Placeholder 10" descr="A bird with a helmet on its head&#10;&#10;AI-generated content may be incorrect.">
            <a:extLst>
              <a:ext uri="{FF2B5EF4-FFF2-40B4-BE49-F238E27FC236}">
                <a16:creationId xmlns:a16="http://schemas.microsoft.com/office/drawing/2014/main" id="{25E31EE8-C28D-56E7-1807-F1154075F1B3}"/>
              </a:ext>
            </a:extLst>
          </p:cNvPr>
          <p:cNvPicPr>
            <a:picLocks noGrp="1" noChangeAspect="1"/>
          </p:cNvPicPr>
          <p:nvPr>
            <p:ph sz="half" idx="2"/>
          </p:nvPr>
        </p:nvPicPr>
        <p:blipFill>
          <a:blip r:embed="rId2"/>
          <a:stretch>
            <a:fillRect/>
          </a:stretch>
        </p:blipFill>
        <p:spPr>
          <a:xfrm>
            <a:off x="7098776" y="1825625"/>
            <a:ext cx="3328448" cy="4351338"/>
          </a:xfrm>
        </p:spPr>
      </p:pic>
    </p:spTree>
    <p:extLst>
      <p:ext uri="{BB962C8B-B14F-4D97-AF65-F5344CB8AC3E}">
        <p14:creationId xmlns:p14="http://schemas.microsoft.com/office/powerpoint/2010/main" val="18452691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11278</TotalTime>
  <Words>3078</Words>
  <Application>Microsoft Macintosh PowerPoint</Application>
  <PresentationFormat>Widescreen</PresentationFormat>
  <Paragraphs>422</Paragraphs>
  <Slides>23</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Aptos</vt:lpstr>
      <vt:lpstr>Aptos Display</vt:lpstr>
      <vt:lpstr>Arial</vt:lpstr>
      <vt:lpstr>Symbol</vt:lpstr>
      <vt:lpstr>Times New Roman</vt:lpstr>
      <vt:lpstr>Office Theme</vt:lpstr>
      <vt:lpstr>Chemical Atlas</vt:lpstr>
      <vt:lpstr>Background</vt:lpstr>
      <vt:lpstr>Chemical Atlas</vt:lpstr>
      <vt:lpstr>The Chemical Crisis</vt:lpstr>
      <vt:lpstr>PowerPoint Presentation</vt:lpstr>
      <vt:lpstr>Impacts</vt:lpstr>
      <vt:lpstr>PowerPoint Presentation</vt:lpstr>
      <vt:lpstr>Questions for the workshop</vt:lpstr>
      <vt:lpstr>Interdisciplinarity: Some publications</vt:lpstr>
      <vt:lpstr>Disciplines and Interdisciplines</vt:lpstr>
      <vt:lpstr>Interdisciplinary problems</vt:lpstr>
      <vt:lpstr>Modes of Interdisciplinarity</vt:lpstr>
      <vt:lpstr>Logics of interdisciplinarity: prevalent rationales or orientations</vt:lpstr>
      <vt:lpstr>Histories and situations</vt:lpstr>
      <vt:lpstr>Art-science study (2006-7): 2 sites – UK and US</vt:lpstr>
      <vt:lpstr>PowerPoint Presentation</vt:lpstr>
      <vt:lpstr>PowerPoint Presentation</vt:lpstr>
      <vt:lpstr>Ontological politics – from conceptual art to   art-science </vt:lpstr>
      <vt:lpstr>PowerPoint Presentation</vt:lpstr>
      <vt:lpstr>PigeonBlog and the logic of ontology</vt:lpstr>
      <vt:lpstr>‘The Molecular Bureaucracy’ of chemistry</vt:lpstr>
      <vt:lpstr>What is a chemical?</vt:lpstr>
      <vt:lpstr>What is a chemical atlas?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Barry, Andrew</dc:creator>
  <cp:lastModifiedBy>Barry, Andrew</cp:lastModifiedBy>
  <cp:revision>3</cp:revision>
  <dcterms:created xsi:type="dcterms:W3CDTF">2025-02-27T12:41:46Z</dcterms:created>
  <dcterms:modified xsi:type="dcterms:W3CDTF">2025-06-06T06:47:01Z</dcterms:modified>
</cp:coreProperties>
</file>