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09" r:id="rId2"/>
    <p:sldId id="261" r:id="rId3"/>
    <p:sldId id="256" r:id="rId4"/>
    <p:sldId id="258" r:id="rId5"/>
    <p:sldId id="259" r:id="rId6"/>
    <p:sldId id="260" r:id="rId7"/>
    <p:sldId id="262" r:id="rId8"/>
    <p:sldId id="263" r:id="rId9"/>
    <p:sldId id="264" r:id="rId10"/>
    <p:sldId id="275" r:id="rId11"/>
    <p:sldId id="266" r:id="rId12"/>
    <p:sldId id="267" r:id="rId13"/>
    <p:sldId id="274" r:id="rId14"/>
    <p:sldId id="273" r:id="rId15"/>
    <p:sldId id="276" r:id="rId16"/>
    <p:sldId id="277" r:id="rId17"/>
    <p:sldId id="272" r:id="rId18"/>
    <p:sldId id="271" r:id="rId19"/>
    <p:sldId id="270" r:id="rId20"/>
    <p:sldId id="269" r:id="rId21"/>
    <p:sldId id="278" r:id="rId22"/>
    <p:sldId id="279" r:id="rId23"/>
    <p:sldId id="280" r:id="rId24"/>
    <p:sldId id="281" r:id="rId25"/>
    <p:sldId id="282" r:id="rId26"/>
    <p:sldId id="283" r:id="rId27"/>
    <p:sldId id="284" r:id="rId28"/>
    <p:sldId id="285" r:id="rId29"/>
    <p:sldId id="286" r:id="rId30"/>
    <p:sldId id="265" r:id="rId31"/>
    <p:sldId id="289" r:id="rId32"/>
    <p:sldId id="287" r:id="rId33"/>
    <p:sldId id="305" r:id="rId34"/>
    <p:sldId id="291" r:id="rId35"/>
    <p:sldId id="306" r:id="rId36"/>
    <p:sldId id="293" r:id="rId37"/>
    <p:sldId id="307" r:id="rId38"/>
    <p:sldId id="295" r:id="rId39"/>
    <p:sldId id="296" r:id="rId40"/>
    <p:sldId id="297" r:id="rId41"/>
    <p:sldId id="298" r:id="rId42"/>
    <p:sldId id="299" r:id="rId43"/>
    <p:sldId id="300" r:id="rId44"/>
    <p:sldId id="301" r:id="rId45"/>
    <p:sldId id="302" r:id="rId46"/>
    <p:sldId id="303" r:id="rId47"/>
    <p:sldId id="30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7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ACD66C-B3BD-40B1-88E1-CE5F49C93AF3}" type="datetimeFigureOut">
              <a:rPr lang="en-US" smtClean="0"/>
              <a:pPr/>
              <a:t>4/2/2018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F0EE3-22B4-41F7-8718-057755F99A48}" type="slidenum">
              <a:rPr lang="en-US" smtClean="0"/>
              <a:pPr/>
              <a:t>‹#›</a:t>
            </a:fld>
            <a:endParaRPr lang="en-US"/>
          </a:p>
        </p:txBody>
      </p:sp>
    </p:spTree>
    <p:extLst>
      <p:ext uri="{BB962C8B-B14F-4D97-AF65-F5344CB8AC3E}">
        <p14:creationId xmlns:p14="http://schemas.microsoft.com/office/powerpoint/2010/main" val="2174758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9FC9113-3E2F-4C71-BE5A-21DDA87414EC}" type="slidenum">
              <a:rPr lang="en-US" altLang="en-US" smtClean="0"/>
              <a:pPr/>
              <a:t>1</a:t>
            </a:fld>
            <a:endParaRPr lang="en-US" altLang="en-US" smtClean="0"/>
          </a:p>
        </p:txBody>
      </p:sp>
    </p:spTree>
    <p:extLst>
      <p:ext uri="{BB962C8B-B14F-4D97-AF65-F5344CB8AC3E}">
        <p14:creationId xmlns:p14="http://schemas.microsoft.com/office/powerpoint/2010/main" val="51838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80ABDC-A298-412F-A481-F47A37413404}" type="datetime1">
              <a:rPr lang="en-US" smtClean="0"/>
              <a:pPr/>
              <a:t>4/2/2018</a:t>
            </a:fld>
            <a:endParaRPr lang="en-US"/>
          </a:p>
        </p:txBody>
      </p:sp>
      <p:sp>
        <p:nvSpPr>
          <p:cNvPr id="5" name="Footer Placeholder 4"/>
          <p:cNvSpPr>
            <a:spLocks noGrp="1"/>
          </p:cNvSpPr>
          <p:nvPr>
            <p:ph type="ftr" sz="quarter" idx="11"/>
          </p:nvPr>
        </p:nvSpPr>
        <p:spPr/>
        <p:txBody>
          <a:bodyPr/>
          <a:lstStyle/>
          <a:p>
            <a:r>
              <a:rPr lang="es-ES" smtClean="0"/>
              <a:t>Dr. Girija Narasimhan                                Model Clause</a:t>
            </a:r>
            <a:endParaRPr lang="en-US"/>
          </a:p>
        </p:txBody>
      </p:sp>
      <p:sp>
        <p:nvSpPr>
          <p:cNvPr id="6" name="Slide Number Placeholder 5"/>
          <p:cNvSpPr>
            <a:spLocks noGrp="1"/>
          </p:cNvSpPr>
          <p:nvPr>
            <p:ph type="sldNum" sz="quarter" idx="12"/>
          </p:nvPr>
        </p:nvSpPr>
        <p:spPr/>
        <p:txBody>
          <a:bodyPr/>
          <a:lstStyle/>
          <a:p>
            <a:fld id="{454527D6-1A59-4435-99D2-25F314C1B0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E35969-EAB3-4D17-88D3-B34CBED5DCEE}" type="datetime1">
              <a:rPr lang="en-US" smtClean="0"/>
              <a:pPr/>
              <a:t>4/2/2018</a:t>
            </a:fld>
            <a:endParaRPr lang="en-US"/>
          </a:p>
        </p:txBody>
      </p:sp>
      <p:sp>
        <p:nvSpPr>
          <p:cNvPr id="5" name="Footer Placeholder 4"/>
          <p:cNvSpPr>
            <a:spLocks noGrp="1"/>
          </p:cNvSpPr>
          <p:nvPr>
            <p:ph type="ftr" sz="quarter" idx="11"/>
          </p:nvPr>
        </p:nvSpPr>
        <p:spPr/>
        <p:txBody>
          <a:bodyPr/>
          <a:lstStyle/>
          <a:p>
            <a:r>
              <a:rPr lang="es-ES" smtClean="0"/>
              <a:t>Dr. Girija Narasimhan                                Model Clause</a:t>
            </a:r>
            <a:endParaRPr lang="en-US"/>
          </a:p>
        </p:txBody>
      </p:sp>
      <p:sp>
        <p:nvSpPr>
          <p:cNvPr id="6" name="Slide Number Placeholder 5"/>
          <p:cNvSpPr>
            <a:spLocks noGrp="1"/>
          </p:cNvSpPr>
          <p:nvPr>
            <p:ph type="sldNum" sz="quarter" idx="12"/>
          </p:nvPr>
        </p:nvSpPr>
        <p:spPr/>
        <p:txBody>
          <a:bodyPr/>
          <a:lstStyle/>
          <a:p>
            <a:fld id="{454527D6-1A59-4435-99D2-25F314C1B0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048A4-DE12-44F0-9B4D-761B404B644C}" type="datetime1">
              <a:rPr lang="en-US" smtClean="0"/>
              <a:pPr/>
              <a:t>4/2/2018</a:t>
            </a:fld>
            <a:endParaRPr lang="en-US"/>
          </a:p>
        </p:txBody>
      </p:sp>
      <p:sp>
        <p:nvSpPr>
          <p:cNvPr id="5" name="Footer Placeholder 4"/>
          <p:cNvSpPr>
            <a:spLocks noGrp="1"/>
          </p:cNvSpPr>
          <p:nvPr>
            <p:ph type="ftr" sz="quarter" idx="11"/>
          </p:nvPr>
        </p:nvSpPr>
        <p:spPr/>
        <p:txBody>
          <a:bodyPr/>
          <a:lstStyle/>
          <a:p>
            <a:r>
              <a:rPr lang="es-ES" smtClean="0"/>
              <a:t>Dr. Girija Narasimhan                                Model Clause</a:t>
            </a:r>
            <a:endParaRPr lang="en-US"/>
          </a:p>
        </p:txBody>
      </p:sp>
      <p:sp>
        <p:nvSpPr>
          <p:cNvPr id="6" name="Slide Number Placeholder 5"/>
          <p:cNvSpPr>
            <a:spLocks noGrp="1"/>
          </p:cNvSpPr>
          <p:nvPr>
            <p:ph type="sldNum" sz="quarter" idx="12"/>
          </p:nvPr>
        </p:nvSpPr>
        <p:spPr/>
        <p:txBody>
          <a:bodyPr/>
          <a:lstStyle/>
          <a:p>
            <a:fld id="{454527D6-1A59-4435-99D2-25F314C1B0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118CEE-728A-4519-87FB-7DFD42866E82}" type="datetime1">
              <a:rPr lang="en-US" smtClean="0"/>
              <a:pPr/>
              <a:t>4/2/2018</a:t>
            </a:fld>
            <a:endParaRPr lang="en-US"/>
          </a:p>
        </p:txBody>
      </p:sp>
      <p:sp>
        <p:nvSpPr>
          <p:cNvPr id="5" name="Footer Placeholder 4"/>
          <p:cNvSpPr>
            <a:spLocks noGrp="1"/>
          </p:cNvSpPr>
          <p:nvPr>
            <p:ph type="ftr" sz="quarter" idx="11"/>
          </p:nvPr>
        </p:nvSpPr>
        <p:spPr/>
        <p:txBody>
          <a:bodyPr/>
          <a:lstStyle/>
          <a:p>
            <a:r>
              <a:rPr lang="es-ES" smtClean="0"/>
              <a:t>Dr. Girija Narasimhan                                Model Clause</a:t>
            </a:r>
            <a:endParaRPr lang="en-US"/>
          </a:p>
        </p:txBody>
      </p:sp>
      <p:sp>
        <p:nvSpPr>
          <p:cNvPr id="6" name="Slide Number Placeholder 5"/>
          <p:cNvSpPr>
            <a:spLocks noGrp="1"/>
          </p:cNvSpPr>
          <p:nvPr>
            <p:ph type="sldNum" sz="quarter" idx="12"/>
          </p:nvPr>
        </p:nvSpPr>
        <p:spPr/>
        <p:txBody>
          <a:bodyPr/>
          <a:lstStyle/>
          <a:p>
            <a:fld id="{454527D6-1A59-4435-99D2-25F314C1B0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9B127A-9A4E-4F4C-BC60-87505C16E859}" type="datetime1">
              <a:rPr lang="en-US" smtClean="0"/>
              <a:pPr/>
              <a:t>4/2/2018</a:t>
            </a:fld>
            <a:endParaRPr lang="en-US"/>
          </a:p>
        </p:txBody>
      </p:sp>
      <p:sp>
        <p:nvSpPr>
          <p:cNvPr id="5" name="Footer Placeholder 4"/>
          <p:cNvSpPr>
            <a:spLocks noGrp="1"/>
          </p:cNvSpPr>
          <p:nvPr>
            <p:ph type="ftr" sz="quarter" idx="11"/>
          </p:nvPr>
        </p:nvSpPr>
        <p:spPr/>
        <p:txBody>
          <a:bodyPr/>
          <a:lstStyle/>
          <a:p>
            <a:r>
              <a:rPr lang="es-ES" smtClean="0"/>
              <a:t>Dr. Girija Narasimhan                                Model Clause</a:t>
            </a:r>
            <a:endParaRPr lang="en-US"/>
          </a:p>
        </p:txBody>
      </p:sp>
      <p:sp>
        <p:nvSpPr>
          <p:cNvPr id="6" name="Slide Number Placeholder 5"/>
          <p:cNvSpPr>
            <a:spLocks noGrp="1"/>
          </p:cNvSpPr>
          <p:nvPr>
            <p:ph type="sldNum" sz="quarter" idx="12"/>
          </p:nvPr>
        </p:nvSpPr>
        <p:spPr/>
        <p:txBody>
          <a:bodyPr/>
          <a:lstStyle/>
          <a:p>
            <a:fld id="{454527D6-1A59-4435-99D2-25F314C1B0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16DB72-2AF5-48B7-B302-C09BD1C059A8}" type="datetime1">
              <a:rPr lang="en-US" smtClean="0"/>
              <a:pPr/>
              <a:t>4/2/2018</a:t>
            </a:fld>
            <a:endParaRPr lang="en-US"/>
          </a:p>
        </p:txBody>
      </p:sp>
      <p:sp>
        <p:nvSpPr>
          <p:cNvPr id="6" name="Footer Placeholder 5"/>
          <p:cNvSpPr>
            <a:spLocks noGrp="1"/>
          </p:cNvSpPr>
          <p:nvPr>
            <p:ph type="ftr" sz="quarter" idx="11"/>
          </p:nvPr>
        </p:nvSpPr>
        <p:spPr/>
        <p:txBody>
          <a:bodyPr/>
          <a:lstStyle/>
          <a:p>
            <a:r>
              <a:rPr lang="es-ES" smtClean="0"/>
              <a:t>Dr. Girija Narasimhan                                Model Clause</a:t>
            </a:r>
            <a:endParaRPr lang="en-US"/>
          </a:p>
        </p:txBody>
      </p:sp>
      <p:sp>
        <p:nvSpPr>
          <p:cNvPr id="7" name="Slide Number Placeholder 6"/>
          <p:cNvSpPr>
            <a:spLocks noGrp="1"/>
          </p:cNvSpPr>
          <p:nvPr>
            <p:ph type="sldNum" sz="quarter" idx="12"/>
          </p:nvPr>
        </p:nvSpPr>
        <p:spPr/>
        <p:txBody>
          <a:bodyPr/>
          <a:lstStyle/>
          <a:p>
            <a:fld id="{454527D6-1A59-4435-99D2-25F314C1B0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E0D41A-BDCB-4591-A1A9-C8695AADF8CF}" type="datetime1">
              <a:rPr lang="en-US" smtClean="0"/>
              <a:pPr/>
              <a:t>4/2/2018</a:t>
            </a:fld>
            <a:endParaRPr lang="en-US"/>
          </a:p>
        </p:txBody>
      </p:sp>
      <p:sp>
        <p:nvSpPr>
          <p:cNvPr id="8" name="Footer Placeholder 7"/>
          <p:cNvSpPr>
            <a:spLocks noGrp="1"/>
          </p:cNvSpPr>
          <p:nvPr>
            <p:ph type="ftr" sz="quarter" idx="11"/>
          </p:nvPr>
        </p:nvSpPr>
        <p:spPr/>
        <p:txBody>
          <a:bodyPr/>
          <a:lstStyle/>
          <a:p>
            <a:r>
              <a:rPr lang="es-ES" smtClean="0"/>
              <a:t>Dr. Girija Narasimhan                                Model Clause</a:t>
            </a:r>
            <a:endParaRPr lang="en-US"/>
          </a:p>
        </p:txBody>
      </p:sp>
      <p:sp>
        <p:nvSpPr>
          <p:cNvPr id="9" name="Slide Number Placeholder 8"/>
          <p:cNvSpPr>
            <a:spLocks noGrp="1"/>
          </p:cNvSpPr>
          <p:nvPr>
            <p:ph type="sldNum" sz="quarter" idx="12"/>
          </p:nvPr>
        </p:nvSpPr>
        <p:spPr/>
        <p:txBody>
          <a:bodyPr/>
          <a:lstStyle/>
          <a:p>
            <a:fld id="{454527D6-1A59-4435-99D2-25F314C1B0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969E94-0379-4DBC-B3F4-006727631698}" type="datetime1">
              <a:rPr lang="en-US" smtClean="0"/>
              <a:pPr/>
              <a:t>4/2/2018</a:t>
            </a:fld>
            <a:endParaRPr lang="en-US"/>
          </a:p>
        </p:txBody>
      </p:sp>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302B9-FA55-497C-B2DC-8F73B8CC0B7B}" type="datetime1">
              <a:rPr lang="en-US" smtClean="0"/>
              <a:pPr/>
              <a:t>4/2/2018</a:t>
            </a:fld>
            <a:endParaRPr lang="en-US"/>
          </a:p>
        </p:txBody>
      </p:sp>
      <p:sp>
        <p:nvSpPr>
          <p:cNvPr id="3" name="Footer Placeholder 2"/>
          <p:cNvSpPr>
            <a:spLocks noGrp="1"/>
          </p:cNvSpPr>
          <p:nvPr>
            <p:ph type="ftr" sz="quarter" idx="11"/>
          </p:nvPr>
        </p:nvSpPr>
        <p:spPr/>
        <p:txBody>
          <a:bodyPr/>
          <a:lstStyle/>
          <a:p>
            <a:r>
              <a:rPr lang="es-ES" smtClean="0"/>
              <a:t>Dr. Girija Narasimhan                                Model Clause</a:t>
            </a:r>
            <a:endParaRPr lang="en-US"/>
          </a:p>
        </p:txBody>
      </p:sp>
      <p:sp>
        <p:nvSpPr>
          <p:cNvPr id="4" name="Slide Number Placeholder 3"/>
          <p:cNvSpPr>
            <a:spLocks noGrp="1"/>
          </p:cNvSpPr>
          <p:nvPr>
            <p:ph type="sldNum" sz="quarter" idx="12"/>
          </p:nvPr>
        </p:nvSpPr>
        <p:spPr/>
        <p:txBody>
          <a:bodyPr/>
          <a:lstStyle/>
          <a:p>
            <a:fld id="{454527D6-1A59-4435-99D2-25F314C1B0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86E62C-9A75-4B88-9B50-9AD3327BC7D8}" type="datetime1">
              <a:rPr lang="en-US" smtClean="0"/>
              <a:pPr/>
              <a:t>4/2/2018</a:t>
            </a:fld>
            <a:endParaRPr lang="en-US"/>
          </a:p>
        </p:txBody>
      </p:sp>
      <p:sp>
        <p:nvSpPr>
          <p:cNvPr id="6" name="Footer Placeholder 5"/>
          <p:cNvSpPr>
            <a:spLocks noGrp="1"/>
          </p:cNvSpPr>
          <p:nvPr>
            <p:ph type="ftr" sz="quarter" idx="11"/>
          </p:nvPr>
        </p:nvSpPr>
        <p:spPr/>
        <p:txBody>
          <a:bodyPr/>
          <a:lstStyle/>
          <a:p>
            <a:r>
              <a:rPr lang="es-ES" smtClean="0"/>
              <a:t>Dr. Girija Narasimhan                                Model Clause</a:t>
            </a:r>
            <a:endParaRPr lang="en-US"/>
          </a:p>
        </p:txBody>
      </p:sp>
      <p:sp>
        <p:nvSpPr>
          <p:cNvPr id="7" name="Slide Number Placeholder 6"/>
          <p:cNvSpPr>
            <a:spLocks noGrp="1"/>
          </p:cNvSpPr>
          <p:nvPr>
            <p:ph type="sldNum" sz="quarter" idx="12"/>
          </p:nvPr>
        </p:nvSpPr>
        <p:spPr/>
        <p:txBody>
          <a:bodyPr/>
          <a:lstStyle/>
          <a:p>
            <a:fld id="{454527D6-1A59-4435-99D2-25F314C1B0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5DA91-63BE-4C3D-975E-1071DF66EADB}" type="datetime1">
              <a:rPr lang="en-US" smtClean="0"/>
              <a:pPr/>
              <a:t>4/2/2018</a:t>
            </a:fld>
            <a:endParaRPr lang="en-US"/>
          </a:p>
        </p:txBody>
      </p:sp>
      <p:sp>
        <p:nvSpPr>
          <p:cNvPr id="6" name="Footer Placeholder 5"/>
          <p:cNvSpPr>
            <a:spLocks noGrp="1"/>
          </p:cNvSpPr>
          <p:nvPr>
            <p:ph type="ftr" sz="quarter" idx="11"/>
          </p:nvPr>
        </p:nvSpPr>
        <p:spPr/>
        <p:txBody>
          <a:bodyPr/>
          <a:lstStyle/>
          <a:p>
            <a:r>
              <a:rPr lang="es-ES" smtClean="0"/>
              <a:t>Dr. Girija Narasimhan                                Model Clause</a:t>
            </a:r>
            <a:endParaRPr lang="en-US"/>
          </a:p>
        </p:txBody>
      </p:sp>
      <p:sp>
        <p:nvSpPr>
          <p:cNvPr id="7" name="Slide Number Placeholder 6"/>
          <p:cNvSpPr>
            <a:spLocks noGrp="1"/>
          </p:cNvSpPr>
          <p:nvPr>
            <p:ph type="sldNum" sz="quarter" idx="12"/>
          </p:nvPr>
        </p:nvSpPr>
        <p:spPr/>
        <p:txBody>
          <a:bodyPr/>
          <a:lstStyle/>
          <a:p>
            <a:fld id="{454527D6-1A59-4435-99D2-25F314C1B0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6BB3C-C58F-4A8C-B163-70D3F187AA79}" type="datetime1">
              <a:rPr lang="en-US" smtClean="0"/>
              <a:pPr/>
              <a:t>4/2/2018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smtClean="0"/>
              <a:t>Dr. Girija Narasimhan                                Model Clause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527D6-1A59-4435-99D2-25F314C1B0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274763" y="3036888"/>
            <a:ext cx="6858000" cy="646112"/>
          </a:xfrm>
        </p:spPr>
        <p:txBody>
          <a:bodyPr/>
          <a:lstStyle/>
          <a:p>
            <a:r>
              <a:rPr lang="en-US" altLang="en-US" sz="2700" b="1" smtClean="0"/>
              <a:t>Data warehouse Design Using Oracle</a:t>
            </a:r>
          </a:p>
        </p:txBody>
      </p:sp>
      <p:sp>
        <p:nvSpPr>
          <p:cNvPr id="3" name="Subtitle 2"/>
          <p:cNvSpPr>
            <a:spLocks noGrp="1"/>
          </p:cNvSpPr>
          <p:nvPr>
            <p:ph type="subTitle" idx="1"/>
          </p:nvPr>
        </p:nvSpPr>
        <p:spPr>
          <a:xfrm>
            <a:off x="1143000" y="3871913"/>
            <a:ext cx="6858000" cy="1241425"/>
          </a:xfrm>
        </p:spPr>
        <p:txBody>
          <a:bodyPr/>
          <a:lstStyle/>
          <a:p>
            <a:pPr>
              <a:defRPr/>
            </a:pPr>
            <a:r>
              <a:rPr lang="en-US" dirty="0" smtClean="0"/>
              <a:t>https://www.oercommons.org/authoring/edit/21861</a:t>
            </a:r>
            <a:endParaRPr lang="en-US" dirty="0"/>
          </a:p>
        </p:txBody>
      </p:sp>
      <p:sp>
        <p:nvSpPr>
          <p:cNvPr id="4" name="Footer Placeholder 3"/>
          <p:cNvSpPr>
            <a:spLocks noGrp="1"/>
          </p:cNvSpPr>
          <p:nvPr>
            <p:ph type="ftr" sz="quarter" idx="11"/>
          </p:nvPr>
        </p:nvSpPr>
        <p:spPr/>
        <p:txBody>
          <a:bodyPr/>
          <a:lstStyle/>
          <a:p>
            <a:pPr>
              <a:defRPr/>
            </a:pPr>
            <a:r>
              <a:rPr lang="en-US" smtClean="0"/>
              <a:t>Dr. Girija Narasimhan</a:t>
            </a:r>
            <a:endParaRPr lang="en-US"/>
          </a:p>
        </p:txBody>
      </p:sp>
      <p:sp>
        <p:nvSpPr>
          <p:cNvPr id="30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7D99BA-3127-4926-9CAB-91A354EAA8F9}" type="slidenum">
              <a:rPr lang="en-US" altLang="en-US" sz="1200" smtClean="0">
                <a:solidFill>
                  <a:srgbClr val="898989"/>
                </a:solidFill>
              </a:rPr>
              <a:pPr>
                <a:spcBef>
                  <a:spcPct val="0"/>
                </a:spcBef>
                <a:buFontTx/>
                <a:buNone/>
              </a:pPr>
              <a:t>1</a:t>
            </a:fld>
            <a:endParaRPr lang="en-US" altLang="en-US" sz="1200" smtClean="0">
              <a:solidFill>
                <a:srgbClr val="898989"/>
              </a:solidFill>
            </a:endParaRPr>
          </a:p>
        </p:txBody>
      </p:sp>
      <p:pic>
        <p:nvPicPr>
          <p:cNvPr id="307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1073150"/>
            <a:ext cx="3530600"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TextBox 6"/>
          <p:cNvSpPr txBox="1">
            <a:spLocks noChangeArrowheads="1"/>
          </p:cNvSpPr>
          <p:nvPr/>
        </p:nvSpPr>
        <p:spPr bwMode="auto">
          <a:xfrm>
            <a:off x="2789238" y="5124450"/>
            <a:ext cx="3967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100" b="1" dirty="0"/>
              <a:t>OER- UNIT </a:t>
            </a:r>
            <a:r>
              <a:rPr lang="en-US" altLang="en-US" sz="2100" b="1" dirty="0" smtClean="0"/>
              <a:t>5 SQL MODEL CLAUSE</a:t>
            </a:r>
            <a:endParaRPr lang="en-US" altLang="en-US" sz="2100" b="1" dirty="0"/>
          </a:p>
        </p:txBody>
      </p:sp>
    </p:spTree>
    <p:extLst>
      <p:ext uri="{BB962C8B-B14F-4D97-AF65-F5344CB8AC3E}">
        <p14:creationId xmlns:p14="http://schemas.microsoft.com/office/powerpoint/2010/main" val="379796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10</a:t>
            </a:fld>
            <a:endParaRPr lang="en-US"/>
          </a:p>
        </p:txBody>
      </p:sp>
      <p:sp>
        <p:nvSpPr>
          <p:cNvPr id="32769" name="Rectangle 1"/>
          <p:cNvSpPr>
            <a:spLocks noChangeArrowheads="1"/>
          </p:cNvSpPr>
          <p:nvPr/>
        </p:nvSpPr>
        <p:spPr bwMode="auto">
          <a:xfrm>
            <a:off x="609600" y="228600"/>
            <a:ext cx="7620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Column value given in the dimension is not unique then it will give "non unique addressing" error.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2770" name="Picture 2"/>
          <p:cNvPicPr>
            <a:picLocks noChangeAspect="1" noChangeArrowheads="1"/>
          </p:cNvPicPr>
          <p:nvPr/>
        </p:nvPicPr>
        <p:blipFill>
          <a:blip r:embed="rId2" cstate="print"/>
          <a:srcRect/>
          <a:stretch>
            <a:fillRect/>
          </a:stretch>
        </p:blipFill>
        <p:spPr bwMode="auto">
          <a:xfrm>
            <a:off x="304800" y="1066800"/>
            <a:ext cx="86106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11</a:t>
            </a:fld>
            <a:endParaRPr lang="en-US"/>
          </a:p>
        </p:txBody>
      </p:sp>
      <p:sp>
        <p:nvSpPr>
          <p:cNvPr id="6" name="Rectangle 5"/>
          <p:cNvSpPr/>
          <p:nvPr/>
        </p:nvSpPr>
        <p:spPr>
          <a:xfrm>
            <a:off x="1143000" y="1981200"/>
            <a:ext cx="6858000" cy="1938992"/>
          </a:xfrm>
          <a:prstGeom prst="rect">
            <a:avLst/>
          </a:prstGeom>
        </p:spPr>
        <p:txBody>
          <a:bodyPr wrap="square">
            <a:spAutoFit/>
          </a:bodyPr>
          <a:lstStyle/>
          <a:p>
            <a:pPr algn="ctr"/>
            <a:r>
              <a:rPr lang="en-US" sz="4000" b="1" dirty="0" smtClean="0">
                <a:solidFill>
                  <a:srgbClr val="7030A0"/>
                </a:solidFill>
              </a:rPr>
              <a:t>Part 3- Dimension by</a:t>
            </a:r>
          </a:p>
          <a:p>
            <a:pPr algn="ctr"/>
            <a:r>
              <a:rPr lang="en-US" sz="4000" b="1" dirty="0" smtClean="0">
                <a:solidFill>
                  <a:srgbClr val="7030A0"/>
                </a:solidFill>
              </a:rPr>
              <a:t>Multiple dimension using unique keys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12</a:t>
            </a:fld>
            <a:endParaRPr lang="en-US"/>
          </a:p>
        </p:txBody>
      </p:sp>
      <p:sp>
        <p:nvSpPr>
          <p:cNvPr id="6" name="Rectangle 5"/>
          <p:cNvSpPr/>
          <p:nvPr/>
        </p:nvSpPr>
        <p:spPr>
          <a:xfrm>
            <a:off x="381000" y="0"/>
            <a:ext cx="8305800" cy="1200329"/>
          </a:xfrm>
          <a:prstGeom prst="rect">
            <a:avLst/>
          </a:prstGeom>
        </p:spPr>
        <p:txBody>
          <a:bodyPr wrap="square">
            <a:spAutoFit/>
          </a:bodyPr>
          <a:lstStyle/>
          <a:p>
            <a:r>
              <a:rPr lang="en-US" sz="2400" dirty="0" smtClean="0"/>
              <a:t>It is possible to use more than one dimension column be specified. </a:t>
            </a:r>
          </a:p>
          <a:p>
            <a:r>
              <a:rPr lang="en-US" sz="2400" dirty="0" smtClean="0"/>
              <a:t>But all the combination gives the unique row identification</a:t>
            </a:r>
            <a:endParaRPr lang="en-US" sz="2400" dirty="0"/>
          </a:p>
        </p:txBody>
      </p:sp>
      <p:pic>
        <p:nvPicPr>
          <p:cNvPr id="29697" name="Picture 1"/>
          <p:cNvPicPr>
            <a:picLocks noChangeAspect="1" noChangeArrowheads="1"/>
          </p:cNvPicPr>
          <p:nvPr/>
        </p:nvPicPr>
        <p:blipFill>
          <a:blip r:embed="rId2" cstate="print"/>
          <a:srcRect/>
          <a:stretch>
            <a:fillRect/>
          </a:stretch>
        </p:blipFill>
        <p:spPr bwMode="auto">
          <a:xfrm>
            <a:off x="0" y="1295400"/>
            <a:ext cx="8915400" cy="496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13</a:t>
            </a:fld>
            <a:endParaRPr lang="en-US"/>
          </a:p>
        </p:txBody>
      </p:sp>
      <p:sp>
        <p:nvSpPr>
          <p:cNvPr id="6" name="Rectangle 5"/>
          <p:cNvSpPr/>
          <p:nvPr/>
        </p:nvSpPr>
        <p:spPr>
          <a:xfrm>
            <a:off x="1371600" y="2590800"/>
            <a:ext cx="6858000" cy="1323439"/>
          </a:xfrm>
          <a:prstGeom prst="rect">
            <a:avLst/>
          </a:prstGeom>
        </p:spPr>
        <p:txBody>
          <a:bodyPr wrap="square">
            <a:spAutoFit/>
          </a:bodyPr>
          <a:lstStyle/>
          <a:p>
            <a:pPr algn="ctr"/>
            <a:r>
              <a:rPr lang="en-US" sz="4000" b="1" dirty="0" smtClean="0">
                <a:solidFill>
                  <a:srgbClr val="7030A0"/>
                </a:solidFill>
              </a:rPr>
              <a:t>Part 4- Dimension by</a:t>
            </a:r>
          </a:p>
          <a:p>
            <a:pPr algn="ctr"/>
            <a:r>
              <a:rPr lang="en-US" sz="4000" b="1" dirty="0" smtClean="0">
                <a:solidFill>
                  <a:srgbClr val="7030A0"/>
                </a:solidFill>
              </a:rPr>
              <a:t>aliasing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14</a:t>
            </a:fld>
            <a:endParaRPr lang="en-US"/>
          </a:p>
        </p:txBody>
      </p:sp>
      <p:sp>
        <p:nvSpPr>
          <p:cNvPr id="23553" name="Rectangle 1"/>
          <p:cNvSpPr>
            <a:spLocks noChangeArrowheads="1"/>
          </p:cNvSpPr>
          <p:nvPr/>
        </p:nvSpPr>
        <p:spPr bwMode="auto">
          <a:xfrm>
            <a:off x="609600" y="159603"/>
            <a:ext cx="8077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In the result set, the user desired column name can be displayed by using </a:t>
            </a:r>
            <a:r>
              <a:rPr kumimoji="0" lang="en-US" sz="2400" b="1"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aliasing "as" </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in the dimension.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3555" name="Picture 3"/>
          <p:cNvPicPr>
            <a:picLocks noChangeAspect="1" noChangeArrowheads="1"/>
          </p:cNvPicPr>
          <p:nvPr/>
        </p:nvPicPr>
        <p:blipFill>
          <a:blip r:embed="rId2" cstate="print"/>
          <a:srcRect/>
          <a:stretch>
            <a:fillRect/>
          </a:stretch>
        </p:blipFill>
        <p:spPr bwMode="auto">
          <a:xfrm>
            <a:off x="76200" y="990600"/>
            <a:ext cx="8915400" cy="5257800"/>
          </a:xfrm>
          <a:prstGeom prst="rect">
            <a:avLst/>
          </a:prstGeom>
          <a:noFill/>
          <a:ln w="9525">
            <a:noFill/>
            <a:miter lim="800000"/>
            <a:headEnd/>
            <a:tailEnd/>
          </a:ln>
        </p:spPr>
      </p:pic>
      <p:sp>
        <p:nvSpPr>
          <p:cNvPr id="7" name="Right Brace 6"/>
          <p:cNvSpPr/>
          <p:nvPr/>
        </p:nvSpPr>
        <p:spPr>
          <a:xfrm rot="5400000">
            <a:off x="3352800" y="2895600"/>
            <a:ext cx="381000" cy="990600"/>
          </a:xfrm>
          <a:prstGeom prst="rightBrace">
            <a:avLst/>
          </a:prstGeom>
          <a:ln w="317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p:cNvCxnSpPr/>
          <p:nvPr/>
        </p:nvCxnSpPr>
        <p:spPr>
          <a:xfrm>
            <a:off x="1371600" y="2057400"/>
            <a:ext cx="2209800" cy="914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7" idx="1"/>
          </p:cNvCxnSpPr>
          <p:nvPr/>
        </p:nvCxnSpPr>
        <p:spPr>
          <a:xfrm flipV="1">
            <a:off x="1600200" y="3581400"/>
            <a:ext cx="1943100" cy="121920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15</a:t>
            </a:fld>
            <a:endParaRPr lang="en-US"/>
          </a:p>
        </p:txBody>
      </p:sp>
      <p:sp>
        <p:nvSpPr>
          <p:cNvPr id="6" name="Rectangle 5"/>
          <p:cNvSpPr/>
          <p:nvPr/>
        </p:nvSpPr>
        <p:spPr>
          <a:xfrm>
            <a:off x="1219200" y="2514600"/>
            <a:ext cx="6858000" cy="1323439"/>
          </a:xfrm>
          <a:prstGeom prst="rect">
            <a:avLst/>
          </a:prstGeom>
        </p:spPr>
        <p:txBody>
          <a:bodyPr wrap="square">
            <a:spAutoFit/>
          </a:bodyPr>
          <a:lstStyle/>
          <a:p>
            <a:pPr algn="ctr"/>
            <a:r>
              <a:rPr lang="en-US" sz="4000" b="1" dirty="0" smtClean="0">
                <a:solidFill>
                  <a:srgbClr val="7030A0"/>
                </a:solidFill>
              </a:rPr>
              <a:t>Part 5- Dimension by</a:t>
            </a:r>
          </a:p>
          <a:p>
            <a:pPr algn="ctr"/>
            <a:r>
              <a:rPr lang="en-US" sz="4000" b="1" dirty="0" smtClean="0">
                <a:solidFill>
                  <a:srgbClr val="7030A0"/>
                </a:solidFill>
              </a:rPr>
              <a:t>Expression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16</a:t>
            </a:fld>
            <a:endParaRPr lang="en-US"/>
          </a:p>
        </p:txBody>
      </p:sp>
      <p:sp>
        <p:nvSpPr>
          <p:cNvPr id="6" name="Rectangle 5"/>
          <p:cNvSpPr/>
          <p:nvPr/>
        </p:nvSpPr>
        <p:spPr>
          <a:xfrm>
            <a:off x="381000" y="228600"/>
            <a:ext cx="8458200" cy="1338828"/>
          </a:xfrm>
          <a:prstGeom prst="rect">
            <a:avLst/>
          </a:prstGeom>
        </p:spPr>
        <p:txBody>
          <a:bodyPr wrap="square">
            <a:spAutoFit/>
          </a:bodyPr>
          <a:lstStyle/>
          <a:p>
            <a:r>
              <a:rPr lang="en-US" sz="2400" dirty="0" smtClean="0"/>
              <a:t>It is possible to use expression in the dimension component. </a:t>
            </a:r>
          </a:p>
          <a:p>
            <a:endParaRPr lang="en-US" sz="900" dirty="0" smtClean="0"/>
          </a:p>
          <a:p>
            <a:r>
              <a:rPr lang="en-US" sz="2400" dirty="0" smtClean="0"/>
              <a:t>In the given query, value of the ord column is multiplied by 10. So, column value 3 is displaying as 30.</a:t>
            </a:r>
            <a:endParaRPr lang="en-US" sz="2400" dirty="0"/>
          </a:p>
        </p:txBody>
      </p:sp>
      <p:pic>
        <p:nvPicPr>
          <p:cNvPr id="33794" name="Picture 2"/>
          <p:cNvPicPr>
            <a:picLocks noChangeAspect="1" noChangeArrowheads="1"/>
          </p:cNvPicPr>
          <p:nvPr/>
        </p:nvPicPr>
        <p:blipFill>
          <a:blip r:embed="rId2" cstate="print"/>
          <a:srcRect/>
          <a:stretch>
            <a:fillRect/>
          </a:stretch>
        </p:blipFill>
        <p:spPr bwMode="auto">
          <a:xfrm>
            <a:off x="228600" y="1600200"/>
            <a:ext cx="86868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17</a:t>
            </a:fld>
            <a:endParaRPr lang="en-US"/>
          </a:p>
        </p:txBody>
      </p:sp>
      <p:sp>
        <p:nvSpPr>
          <p:cNvPr id="6" name="Rectangle 5"/>
          <p:cNvSpPr/>
          <p:nvPr/>
        </p:nvSpPr>
        <p:spPr>
          <a:xfrm>
            <a:off x="1219200" y="2514600"/>
            <a:ext cx="6858000" cy="1323439"/>
          </a:xfrm>
          <a:prstGeom prst="rect">
            <a:avLst/>
          </a:prstGeom>
        </p:spPr>
        <p:txBody>
          <a:bodyPr wrap="square">
            <a:spAutoFit/>
          </a:bodyPr>
          <a:lstStyle/>
          <a:p>
            <a:pPr algn="ctr"/>
            <a:r>
              <a:rPr lang="en-US" sz="4000" b="1" dirty="0" smtClean="0">
                <a:solidFill>
                  <a:srgbClr val="7030A0"/>
                </a:solidFill>
              </a:rPr>
              <a:t>Part 6-sql model clause </a:t>
            </a:r>
          </a:p>
          <a:p>
            <a:pPr algn="ctr"/>
            <a:r>
              <a:rPr lang="en-US" sz="4000" b="1" dirty="0" smtClean="0">
                <a:solidFill>
                  <a:srgbClr val="7030A0"/>
                </a:solidFill>
              </a:rPr>
              <a:t>Measures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18</a:t>
            </a:fld>
            <a:endParaRPr lang="en-US"/>
          </a:p>
        </p:txBody>
      </p:sp>
      <p:sp>
        <p:nvSpPr>
          <p:cNvPr id="25601" name="Rectangle 1"/>
          <p:cNvSpPr>
            <a:spLocks noChangeArrowheads="1"/>
          </p:cNvSpPr>
          <p:nvPr/>
        </p:nvSpPr>
        <p:spPr bwMode="auto">
          <a:xfrm>
            <a:off x="685800" y="822454"/>
            <a:ext cx="815340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Measure is a data column of the table. </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lang="en-US" sz="2800" dirty="0" smtClean="0">
              <a:solidFill>
                <a:srgbClr val="000000"/>
              </a:solidFill>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It is similar to measure in the star schema based fact table.  </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lang="en-US" sz="2800" dirty="0" smtClean="0">
              <a:solidFill>
                <a:srgbClr val="000000"/>
              </a:solidFill>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Generally measures have numeric based values like cost or amount. </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lang="en-US" sz="2800" dirty="0" smtClean="0">
              <a:solidFill>
                <a:srgbClr val="000000"/>
              </a:solidFill>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Each cell or column mentioned in the measures is accessed by specifying its full combination of dimensions.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dirty="0" smtClean="0"/>
              <a:t>Dr. </a:t>
            </a:r>
            <a:r>
              <a:rPr lang="es-ES" dirty="0" err="1" smtClean="0"/>
              <a:t>Girija</a:t>
            </a:r>
            <a:r>
              <a:rPr lang="es-ES" dirty="0" smtClean="0"/>
              <a:t> </a:t>
            </a:r>
            <a:r>
              <a:rPr lang="es-ES" dirty="0" err="1" smtClean="0"/>
              <a:t>Narasimhan</a:t>
            </a:r>
            <a:r>
              <a:rPr lang="es-ES" dirty="0" smtClean="0"/>
              <a:t>                                </a:t>
            </a:r>
            <a:r>
              <a:rPr lang="es-ES" dirty="0" err="1" smtClean="0"/>
              <a:t>Model</a:t>
            </a:r>
            <a:r>
              <a:rPr lang="es-ES" dirty="0" smtClean="0"/>
              <a:t> </a:t>
            </a:r>
            <a:r>
              <a:rPr lang="es-ES" dirty="0" err="1" smtClean="0"/>
              <a:t>Clause</a:t>
            </a:r>
            <a:endParaRPr lang="en-US" dirty="0"/>
          </a:p>
        </p:txBody>
      </p:sp>
      <p:sp>
        <p:nvSpPr>
          <p:cNvPr id="5" name="Slide Number Placeholder 4"/>
          <p:cNvSpPr>
            <a:spLocks noGrp="1"/>
          </p:cNvSpPr>
          <p:nvPr>
            <p:ph type="sldNum" sz="quarter" idx="12"/>
          </p:nvPr>
        </p:nvSpPr>
        <p:spPr/>
        <p:txBody>
          <a:bodyPr/>
          <a:lstStyle/>
          <a:p>
            <a:fld id="{454527D6-1A59-4435-99D2-25F314C1B084}" type="slidenum">
              <a:rPr lang="en-US" smtClean="0"/>
              <a:pPr/>
              <a:t>19</a:t>
            </a:fld>
            <a:endParaRPr lang="en-US"/>
          </a:p>
        </p:txBody>
      </p:sp>
      <p:pic>
        <p:nvPicPr>
          <p:cNvPr id="26626" name="Picture 2"/>
          <p:cNvPicPr>
            <a:picLocks noChangeAspect="1" noChangeArrowheads="1"/>
          </p:cNvPicPr>
          <p:nvPr/>
        </p:nvPicPr>
        <p:blipFill>
          <a:blip r:embed="rId2" cstate="print"/>
          <a:srcRect/>
          <a:stretch>
            <a:fillRect/>
          </a:stretch>
        </p:blipFill>
        <p:spPr bwMode="auto">
          <a:xfrm>
            <a:off x="0" y="0"/>
            <a:ext cx="9143999"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438400"/>
            <a:ext cx="6324600" cy="707886"/>
          </a:xfrm>
          <a:prstGeom prst="rect">
            <a:avLst/>
          </a:prstGeom>
          <a:noFill/>
        </p:spPr>
        <p:txBody>
          <a:bodyPr wrap="square" rtlCol="0">
            <a:spAutoFit/>
          </a:bodyPr>
          <a:lstStyle/>
          <a:p>
            <a:r>
              <a:rPr lang="en-US" sz="4000" b="1" dirty="0" smtClean="0">
                <a:solidFill>
                  <a:srgbClr val="7030A0"/>
                </a:solidFill>
              </a:rPr>
              <a:t>Part 1- SQL  model clause</a:t>
            </a:r>
            <a:endParaRPr lang="en-US" sz="4000" b="1" dirty="0">
              <a:solidFill>
                <a:srgbClr val="7030A0"/>
              </a:solidFill>
            </a:endParaRPr>
          </a:p>
        </p:txBody>
      </p:sp>
      <p:sp>
        <p:nvSpPr>
          <p:cNvPr id="3" name="Slide Number Placeholder 2"/>
          <p:cNvSpPr>
            <a:spLocks noGrp="1"/>
          </p:cNvSpPr>
          <p:nvPr>
            <p:ph type="sldNum" sz="quarter" idx="12"/>
          </p:nvPr>
        </p:nvSpPr>
        <p:spPr/>
        <p:txBody>
          <a:bodyPr/>
          <a:lstStyle/>
          <a:p>
            <a:fld id="{454527D6-1A59-4435-99D2-25F314C1B084}" type="slidenum">
              <a:rPr lang="en-US" smtClean="0"/>
              <a:pPr/>
              <a:t>2</a:t>
            </a:fld>
            <a:endParaRPr lang="en-US"/>
          </a:p>
        </p:txBody>
      </p:sp>
      <p:sp>
        <p:nvSpPr>
          <p:cNvPr id="4" name="Footer Placeholder 3"/>
          <p:cNvSpPr>
            <a:spLocks noGrp="1"/>
          </p:cNvSpPr>
          <p:nvPr>
            <p:ph type="ftr" sz="quarter" idx="11"/>
          </p:nvPr>
        </p:nvSpPr>
        <p:spPr/>
        <p:txBody>
          <a:bodyPr/>
          <a:lstStyle/>
          <a:p>
            <a:r>
              <a:rPr lang="es-ES" smtClean="0"/>
              <a:t>Dr. Girija Narasimhan                                Model Clause</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20</a:t>
            </a:fld>
            <a:endParaRPr lang="en-US"/>
          </a:p>
        </p:txBody>
      </p:sp>
      <p:sp>
        <p:nvSpPr>
          <p:cNvPr id="27649" name="Rectangle 1"/>
          <p:cNvSpPr>
            <a:spLocks noChangeArrowheads="1"/>
          </p:cNvSpPr>
          <p:nvPr/>
        </p:nvSpPr>
        <p:spPr bwMode="auto">
          <a:xfrm>
            <a:off x="228601" y="152400"/>
            <a:ext cx="86868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Like dimension it is possible to write expression in the measure column also.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7650" name="Picture 2"/>
          <p:cNvPicPr>
            <a:picLocks noChangeAspect="1" noChangeArrowheads="1"/>
          </p:cNvPicPr>
          <p:nvPr/>
        </p:nvPicPr>
        <p:blipFill>
          <a:blip r:embed="rId2" cstate="print"/>
          <a:srcRect/>
          <a:stretch>
            <a:fillRect/>
          </a:stretch>
        </p:blipFill>
        <p:spPr bwMode="auto">
          <a:xfrm>
            <a:off x="228600" y="1219200"/>
            <a:ext cx="8610600" cy="5029200"/>
          </a:xfrm>
          <a:prstGeom prst="rect">
            <a:avLst/>
          </a:prstGeom>
          <a:noFill/>
          <a:ln w="9525">
            <a:noFill/>
            <a:miter lim="800000"/>
            <a:headEnd/>
            <a:tailEnd/>
          </a:ln>
        </p:spPr>
      </p:pic>
      <p:sp>
        <p:nvSpPr>
          <p:cNvPr id="6" name="Right Brace 5"/>
          <p:cNvSpPr/>
          <p:nvPr/>
        </p:nvSpPr>
        <p:spPr>
          <a:xfrm rot="5400000">
            <a:off x="3162300" y="3771900"/>
            <a:ext cx="533400" cy="762000"/>
          </a:xfrm>
          <a:prstGeom prst="rightBrace">
            <a:avLst>
              <a:gd name="adj1" fmla="val 8333"/>
              <a:gd name="adj2" fmla="val 48535"/>
            </a:avLst>
          </a:prstGeom>
          <a:ln w="317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flipH="1" flipV="1">
            <a:off x="2438400" y="2209800"/>
            <a:ext cx="1066800" cy="152400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21</a:t>
            </a:fld>
            <a:endParaRPr lang="en-US"/>
          </a:p>
        </p:txBody>
      </p:sp>
      <p:sp>
        <p:nvSpPr>
          <p:cNvPr id="6" name="Rectangle 5"/>
          <p:cNvSpPr/>
          <p:nvPr/>
        </p:nvSpPr>
        <p:spPr>
          <a:xfrm>
            <a:off x="2057400" y="2362200"/>
            <a:ext cx="5562600" cy="1323439"/>
          </a:xfrm>
          <a:prstGeom prst="rect">
            <a:avLst/>
          </a:prstGeom>
        </p:spPr>
        <p:txBody>
          <a:bodyPr wrap="square">
            <a:spAutoFit/>
          </a:bodyPr>
          <a:lstStyle/>
          <a:p>
            <a:pPr algn="ctr"/>
            <a:r>
              <a:rPr lang="en-US" sz="4000" b="1" dirty="0" smtClean="0">
                <a:solidFill>
                  <a:srgbClr val="7030A0"/>
                </a:solidFill>
              </a:rPr>
              <a:t>Part 7-sql model clause </a:t>
            </a:r>
          </a:p>
          <a:p>
            <a:pPr algn="ctr"/>
            <a:r>
              <a:rPr lang="en-US" sz="4000" b="1" dirty="0" smtClean="0">
                <a:solidFill>
                  <a:srgbClr val="7030A0"/>
                </a:solidFill>
              </a:rPr>
              <a:t>Partition by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22</a:t>
            </a:fld>
            <a:endParaRPr lang="en-US"/>
          </a:p>
        </p:txBody>
      </p:sp>
      <p:sp>
        <p:nvSpPr>
          <p:cNvPr id="6" name="Rectangle 5"/>
          <p:cNvSpPr/>
          <p:nvPr/>
        </p:nvSpPr>
        <p:spPr>
          <a:xfrm>
            <a:off x="457200" y="457200"/>
            <a:ext cx="8229600" cy="5078313"/>
          </a:xfrm>
          <a:prstGeom prst="rect">
            <a:avLst/>
          </a:prstGeom>
        </p:spPr>
        <p:txBody>
          <a:bodyPr wrap="square">
            <a:spAutoFit/>
          </a:bodyPr>
          <a:lstStyle/>
          <a:p>
            <a:r>
              <a:rPr lang="en-US" sz="3600" dirty="0" smtClean="0"/>
              <a:t>The Oracle data warehousing describes partition as a logical block of the result set.</a:t>
            </a:r>
          </a:p>
          <a:p>
            <a:endParaRPr lang="en-US" sz="3600" dirty="0" smtClean="0"/>
          </a:p>
          <a:p>
            <a:r>
              <a:rPr lang="en-US" sz="3600" dirty="0" smtClean="0"/>
              <a:t> It is similar to how partition in the analytical functions. </a:t>
            </a:r>
          </a:p>
          <a:p>
            <a:endParaRPr lang="en-US" sz="3600" dirty="0" smtClean="0"/>
          </a:p>
          <a:p>
            <a:r>
              <a:rPr lang="en-US" sz="3600" dirty="0" smtClean="0"/>
              <a:t>Each partition is viewed by the formula mentioned in the partition by component and treated as an independent array. </a:t>
            </a:r>
            <a:endParaRPr lang="en-US" sz="3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23</a:t>
            </a:fld>
            <a:endParaRPr lang="en-US"/>
          </a:p>
        </p:txBody>
      </p:sp>
      <p:pic>
        <p:nvPicPr>
          <p:cNvPr id="41985" name="Picture 1"/>
          <p:cNvPicPr>
            <a:picLocks noChangeAspect="1" noChangeArrowheads="1"/>
          </p:cNvPicPr>
          <p:nvPr/>
        </p:nvPicPr>
        <p:blipFill>
          <a:blip r:embed="rId2" cstate="print"/>
          <a:srcRect/>
          <a:stretch>
            <a:fillRect/>
          </a:stretch>
        </p:blipFill>
        <p:spPr bwMode="auto">
          <a:xfrm>
            <a:off x="412044" y="762000"/>
            <a:ext cx="8305800" cy="5486400"/>
          </a:xfrm>
          <a:prstGeom prst="rect">
            <a:avLst/>
          </a:prstGeom>
          <a:noFill/>
          <a:ln w="9525">
            <a:solidFill>
              <a:schemeClr val="accent2">
                <a:lumMod val="50000"/>
              </a:schemeClr>
            </a:solidFill>
            <a:miter lim="800000"/>
            <a:headEnd/>
            <a:tailEnd/>
          </a:ln>
        </p:spPr>
      </p:pic>
      <p:sp>
        <p:nvSpPr>
          <p:cNvPr id="6" name="Right Brace 5"/>
          <p:cNvSpPr/>
          <p:nvPr/>
        </p:nvSpPr>
        <p:spPr>
          <a:xfrm>
            <a:off x="5791200" y="3886200"/>
            <a:ext cx="457200" cy="1524000"/>
          </a:xfrm>
          <a:prstGeom prst="rightBrace">
            <a:avLst/>
          </a:prstGeom>
          <a:noFill/>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7" name="Right Brace 6"/>
          <p:cNvSpPr/>
          <p:nvPr/>
        </p:nvSpPr>
        <p:spPr>
          <a:xfrm>
            <a:off x="5715000" y="2286000"/>
            <a:ext cx="457200" cy="1524000"/>
          </a:xfrm>
          <a:prstGeom prst="rightBrace">
            <a:avLst/>
          </a:prstGeom>
          <a:noFill/>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24</a:t>
            </a:fld>
            <a:endParaRPr lang="en-US"/>
          </a:p>
        </p:txBody>
      </p:sp>
      <p:sp>
        <p:nvSpPr>
          <p:cNvPr id="6" name="Rectangle 5"/>
          <p:cNvSpPr/>
          <p:nvPr/>
        </p:nvSpPr>
        <p:spPr>
          <a:xfrm>
            <a:off x="1828800" y="2438400"/>
            <a:ext cx="5943600" cy="1200329"/>
          </a:xfrm>
          <a:prstGeom prst="rect">
            <a:avLst/>
          </a:prstGeom>
        </p:spPr>
        <p:txBody>
          <a:bodyPr wrap="square">
            <a:spAutoFit/>
          </a:bodyPr>
          <a:lstStyle/>
          <a:p>
            <a:pPr algn="ctr"/>
            <a:r>
              <a:rPr lang="en-US" sz="3600" b="1" dirty="0" smtClean="0">
                <a:solidFill>
                  <a:srgbClr val="7030A0"/>
                </a:solidFill>
              </a:rPr>
              <a:t>Part 8-sql model clause </a:t>
            </a:r>
          </a:p>
          <a:p>
            <a:pPr algn="ctr"/>
            <a:r>
              <a:rPr lang="en-US" sz="3600" b="1" dirty="0" smtClean="0">
                <a:solidFill>
                  <a:srgbClr val="7030A0"/>
                </a:solidFill>
              </a:rPr>
              <a:t>Rules</a:t>
            </a:r>
            <a:endParaRPr lang="en-US" sz="3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25</a:t>
            </a:fld>
            <a:endParaRPr lang="en-US"/>
          </a:p>
        </p:txBody>
      </p:sp>
      <p:sp>
        <p:nvSpPr>
          <p:cNvPr id="7169" name="Rectangle 1"/>
          <p:cNvSpPr>
            <a:spLocks noChangeArrowheads="1"/>
          </p:cNvSpPr>
          <p:nvPr/>
        </p:nvSpPr>
        <p:spPr bwMode="auto">
          <a:xfrm>
            <a:off x="304800" y="659487"/>
            <a:ext cx="8534400"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In the model clause, rules hold the expressions that assign values to measures.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solidFill>
                <a:srgbClr val="000000"/>
              </a:solidFill>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 rule is an assignment statement whose left side represents a cell or a range of cells and whose right side is an expression involving constants, bind variables or individual cell or aggregate function.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381000" y="4267200"/>
            <a:ext cx="8458200" cy="954107"/>
          </a:xfrm>
          <a:prstGeom prst="rect">
            <a:avLst/>
          </a:prstGeom>
        </p:spPr>
        <p:txBody>
          <a:bodyPr wrap="square">
            <a:spAutoFit/>
          </a:bodyPr>
          <a:lstStyle/>
          <a:p>
            <a:r>
              <a:rPr lang="en-US" sz="2800" dirty="0" smtClean="0"/>
              <a:t>There are three terms used in rules namely </a:t>
            </a:r>
          </a:p>
          <a:p>
            <a:r>
              <a:rPr lang="en-US" sz="2800" b="1" dirty="0" smtClean="0">
                <a:solidFill>
                  <a:srgbClr val="002060"/>
                </a:solidFill>
              </a:rPr>
              <a:t>cell reference, dimension reference, cell assignment. </a:t>
            </a:r>
            <a:endParaRPr lang="en-US" sz="2800" b="1" dirty="0">
              <a:solidFill>
                <a:srgbClr val="00206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26</a:t>
            </a:fld>
            <a:endParaRPr lang="en-US"/>
          </a:p>
        </p:txBody>
      </p:sp>
      <p:pic>
        <p:nvPicPr>
          <p:cNvPr id="6145" name="Picture 1"/>
          <p:cNvPicPr>
            <a:picLocks noChangeAspect="1" noChangeArrowheads="1"/>
          </p:cNvPicPr>
          <p:nvPr/>
        </p:nvPicPr>
        <p:blipFill>
          <a:blip r:embed="rId2" cstate="print"/>
          <a:srcRect/>
          <a:stretch>
            <a:fillRect/>
          </a:stretch>
        </p:blipFill>
        <p:spPr bwMode="auto">
          <a:xfrm>
            <a:off x="0" y="228600"/>
            <a:ext cx="9143999" cy="6019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27</a:t>
            </a:fld>
            <a:endParaRPr lang="en-US"/>
          </a:p>
        </p:txBody>
      </p:sp>
      <p:sp>
        <p:nvSpPr>
          <p:cNvPr id="6" name="Rectangle 5"/>
          <p:cNvSpPr/>
          <p:nvPr/>
        </p:nvSpPr>
        <p:spPr>
          <a:xfrm>
            <a:off x="457200" y="304800"/>
            <a:ext cx="8458200" cy="830997"/>
          </a:xfrm>
          <a:prstGeom prst="rect">
            <a:avLst/>
          </a:prstGeom>
        </p:spPr>
        <p:txBody>
          <a:bodyPr wrap="square">
            <a:spAutoFit/>
          </a:bodyPr>
          <a:lstStyle/>
          <a:p>
            <a:r>
              <a:rPr lang="en-US" sz="2400" dirty="0" smtClean="0"/>
              <a:t>The term </a:t>
            </a:r>
            <a:r>
              <a:rPr lang="en-US" sz="2400" b="1" dirty="0" smtClean="0"/>
              <a:t>"</a:t>
            </a:r>
            <a:r>
              <a:rPr lang="en-US" sz="2400" b="1" dirty="0" err="1" smtClean="0"/>
              <a:t>newsal</a:t>
            </a:r>
            <a:r>
              <a:rPr lang="en-US" sz="2400" b="1" dirty="0" smtClean="0"/>
              <a:t>"</a:t>
            </a:r>
            <a:r>
              <a:rPr lang="en-US" sz="2400" dirty="0" smtClean="0"/>
              <a:t> is called a "cell reference, Cell references (</a:t>
            </a:r>
            <a:r>
              <a:rPr lang="en-US" sz="2400" dirty="0" err="1" smtClean="0"/>
              <a:t>i.e</a:t>
            </a:r>
            <a:r>
              <a:rPr lang="en-US" sz="2400" dirty="0" smtClean="0"/>
              <a:t> </a:t>
            </a:r>
            <a:r>
              <a:rPr lang="en-US" sz="2400" dirty="0" err="1" smtClean="0"/>
              <a:t>newsal</a:t>
            </a:r>
            <a:r>
              <a:rPr lang="en-US" sz="2400" dirty="0" smtClean="0"/>
              <a:t>) can only refer to measure cells, not dimension cells.</a:t>
            </a:r>
            <a:endParaRPr lang="en-US" sz="2400" dirty="0"/>
          </a:p>
        </p:txBody>
      </p:sp>
      <p:sp>
        <p:nvSpPr>
          <p:cNvPr id="7" name="Rectangle 6"/>
          <p:cNvSpPr/>
          <p:nvPr/>
        </p:nvSpPr>
        <p:spPr>
          <a:xfrm>
            <a:off x="533400" y="1371600"/>
            <a:ext cx="8229600" cy="830997"/>
          </a:xfrm>
          <a:prstGeom prst="rect">
            <a:avLst/>
          </a:prstGeom>
        </p:spPr>
        <p:txBody>
          <a:bodyPr wrap="square">
            <a:spAutoFit/>
          </a:bodyPr>
          <a:lstStyle/>
          <a:p>
            <a:r>
              <a:rPr lang="en-US" sz="2400" dirty="0" smtClean="0"/>
              <a:t>The dimension reference is part between the </a:t>
            </a:r>
            <a:r>
              <a:rPr lang="en-US" sz="2400" dirty="0" smtClean="0">
                <a:solidFill>
                  <a:srgbClr val="002060"/>
                </a:solidFill>
              </a:rPr>
              <a:t>square bracket [] </a:t>
            </a:r>
            <a:r>
              <a:rPr lang="en-US" sz="2400" dirty="0" smtClean="0"/>
              <a:t>in the cell reference</a:t>
            </a:r>
            <a:endParaRPr lang="en-US" sz="2400" dirty="0"/>
          </a:p>
        </p:txBody>
      </p:sp>
      <p:sp>
        <p:nvSpPr>
          <p:cNvPr id="8" name="Rectangle 7"/>
          <p:cNvSpPr/>
          <p:nvPr/>
        </p:nvSpPr>
        <p:spPr>
          <a:xfrm>
            <a:off x="457200" y="2286000"/>
            <a:ext cx="7924800" cy="830997"/>
          </a:xfrm>
          <a:prstGeom prst="rect">
            <a:avLst/>
          </a:prstGeom>
        </p:spPr>
        <p:txBody>
          <a:bodyPr wrap="square">
            <a:spAutoFit/>
          </a:bodyPr>
          <a:lstStyle/>
          <a:p>
            <a:r>
              <a:rPr lang="en-US" sz="2400" dirty="0" smtClean="0"/>
              <a:t>When a cell reference is used as the assignment target on the left side of a rule equation is called </a:t>
            </a:r>
            <a:r>
              <a:rPr lang="en-US" sz="2400" b="1" dirty="0" smtClean="0">
                <a:hlinkClick r:id="rId2" action="ppaction://hlinksldjump"/>
              </a:rPr>
              <a:t>cell assignment</a:t>
            </a:r>
            <a:r>
              <a:rPr lang="en-US" sz="2400" dirty="0" smtClean="0"/>
              <a:t>. </a:t>
            </a:r>
            <a:endParaRPr lang="en-US" sz="2400" dirty="0"/>
          </a:p>
        </p:txBody>
      </p:sp>
      <p:sp>
        <p:nvSpPr>
          <p:cNvPr id="9" name="Rectangle 8"/>
          <p:cNvSpPr/>
          <p:nvPr/>
        </p:nvSpPr>
        <p:spPr>
          <a:xfrm>
            <a:off x="2743200" y="3352800"/>
            <a:ext cx="2935547" cy="646331"/>
          </a:xfrm>
          <a:prstGeom prst="rect">
            <a:avLst/>
          </a:prstGeom>
        </p:spPr>
        <p:txBody>
          <a:bodyPr wrap="none">
            <a:spAutoFit/>
          </a:bodyPr>
          <a:lstStyle/>
          <a:p>
            <a:r>
              <a:rPr lang="en-US" sz="3600" dirty="0" err="1" smtClean="0"/>
              <a:t>newsal</a:t>
            </a:r>
            <a:r>
              <a:rPr lang="en-US" sz="3600" dirty="0" smtClean="0"/>
              <a:t>[1]=100</a:t>
            </a:r>
            <a:endParaRPr lang="en-US" sz="3600" dirty="0"/>
          </a:p>
        </p:txBody>
      </p:sp>
      <p:sp>
        <p:nvSpPr>
          <p:cNvPr id="10" name="TextBox 9"/>
          <p:cNvSpPr txBox="1"/>
          <p:nvPr/>
        </p:nvSpPr>
        <p:spPr>
          <a:xfrm>
            <a:off x="533400" y="4419600"/>
            <a:ext cx="2819400" cy="954107"/>
          </a:xfrm>
          <a:prstGeom prst="rect">
            <a:avLst/>
          </a:prstGeom>
          <a:noFill/>
          <a:ln w="28575">
            <a:solidFill>
              <a:srgbClr val="002060"/>
            </a:solidFill>
          </a:ln>
        </p:spPr>
        <p:txBody>
          <a:bodyPr wrap="square" rtlCol="0">
            <a:spAutoFit/>
          </a:bodyPr>
          <a:lstStyle/>
          <a:p>
            <a:r>
              <a:rPr lang="en-US" sz="2800" dirty="0" smtClean="0"/>
              <a:t>Cell reference ,it refers measures</a:t>
            </a:r>
            <a:endParaRPr lang="en-US" sz="2800" dirty="0"/>
          </a:p>
        </p:txBody>
      </p:sp>
      <p:cxnSp>
        <p:nvCxnSpPr>
          <p:cNvPr id="12" name="Straight Arrow Connector 11"/>
          <p:cNvCxnSpPr/>
          <p:nvPr/>
        </p:nvCxnSpPr>
        <p:spPr>
          <a:xfrm flipV="1">
            <a:off x="2362200" y="3886200"/>
            <a:ext cx="1295400" cy="5334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86200" y="4495800"/>
            <a:ext cx="1981200" cy="954107"/>
          </a:xfrm>
          <a:prstGeom prst="rect">
            <a:avLst/>
          </a:prstGeom>
          <a:noFill/>
          <a:ln w="28575">
            <a:solidFill>
              <a:srgbClr val="002060"/>
            </a:solidFill>
          </a:ln>
        </p:spPr>
        <p:txBody>
          <a:bodyPr wrap="square" rtlCol="0">
            <a:spAutoFit/>
          </a:bodyPr>
          <a:lstStyle/>
          <a:p>
            <a:r>
              <a:rPr lang="en-US" sz="2800" dirty="0" smtClean="0"/>
              <a:t>Dimension reference </a:t>
            </a:r>
            <a:endParaRPr lang="en-US" sz="2800" dirty="0"/>
          </a:p>
        </p:txBody>
      </p:sp>
      <p:cxnSp>
        <p:nvCxnSpPr>
          <p:cNvPr id="16" name="Straight Arrow Connector 15"/>
          <p:cNvCxnSpPr/>
          <p:nvPr/>
        </p:nvCxnSpPr>
        <p:spPr>
          <a:xfrm flipH="1" flipV="1">
            <a:off x="4495800" y="3886200"/>
            <a:ext cx="2286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53200" y="3352800"/>
            <a:ext cx="1981200" cy="954107"/>
          </a:xfrm>
          <a:prstGeom prst="rect">
            <a:avLst/>
          </a:prstGeom>
          <a:noFill/>
          <a:ln w="28575">
            <a:solidFill>
              <a:srgbClr val="002060"/>
            </a:solidFill>
          </a:ln>
        </p:spPr>
        <p:txBody>
          <a:bodyPr wrap="square" rtlCol="0">
            <a:spAutoFit/>
          </a:bodyPr>
          <a:lstStyle/>
          <a:p>
            <a:pPr algn="ctr"/>
            <a:r>
              <a:rPr lang="en-US" sz="2800" dirty="0" smtClean="0"/>
              <a:t>Cell Assignment</a:t>
            </a:r>
            <a:endParaRPr lang="en-US" sz="2800" dirty="0"/>
          </a:p>
        </p:txBody>
      </p:sp>
      <p:cxnSp>
        <p:nvCxnSpPr>
          <p:cNvPr id="18" name="Straight Arrow Connector 17"/>
          <p:cNvCxnSpPr/>
          <p:nvPr/>
        </p:nvCxnSpPr>
        <p:spPr>
          <a:xfrm flipH="1">
            <a:off x="5562600" y="3733800"/>
            <a:ext cx="9906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28</a:t>
            </a:fld>
            <a:endParaRPr lang="en-US"/>
          </a:p>
        </p:txBody>
      </p:sp>
      <p:sp>
        <p:nvSpPr>
          <p:cNvPr id="6" name="Rectangle 5"/>
          <p:cNvSpPr/>
          <p:nvPr/>
        </p:nvSpPr>
        <p:spPr>
          <a:xfrm>
            <a:off x="1828800" y="2438400"/>
            <a:ext cx="5943600" cy="1754326"/>
          </a:xfrm>
          <a:prstGeom prst="rect">
            <a:avLst/>
          </a:prstGeom>
        </p:spPr>
        <p:txBody>
          <a:bodyPr wrap="square">
            <a:spAutoFit/>
          </a:bodyPr>
          <a:lstStyle/>
          <a:p>
            <a:pPr algn="ctr"/>
            <a:r>
              <a:rPr lang="en-US" sz="3600" b="1" dirty="0" smtClean="0">
                <a:solidFill>
                  <a:srgbClr val="7030A0"/>
                </a:solidFill>
              </a:rPr>
              <a:t>Part 9-sql model clause </a:t>
            </a:r>
          </a:p>
          <a:p>
            <a:pPr algn="ctr"/>
            <a:r>
              <a:rPr lang="en-US" sz="3600" b="1" dirty="0" smtClean="0">
                <a:solidFill>
                  <a:srgbClr val="7030A0"/>
                </a:solidFill>
              </a:rPr>
              <a:t>Rules </a:t>
            </a:r>
          </a:p>
          <a:p>
            <a:pPr algn="ctr"/>
            <a:r>
              <a:rPr lang="en-US" sz="3600" b="1" dirty="0" smtClean="0">
                <a:solidFill>
                  <a:srgbClr val="7030A0"/>
                </a:solidFill>
              </a:rPr>
              <a:t>create new row</a:t>
            </a:r>
            <a:endParaRPr lang="en-US" sz="3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29</a:t>
            </a:fld>
            <a:endParaRPr lang="en-US" dirty="0"/>
          </a:p>
        </p:txBody>
      </p:sp>
      <p:sp>
        <p:nvSpPr>
          <p:cNvPr id="6" name="Rectangle 5"/>
          <p:cNvSpPr/>
          <p:nvPr/>
        </p:nvSpPr>
        <p:spPr>
          <a:xfrm>
            <a:off x="228600" y="152400"/>
            <a:ext cx="7391400" cy="1200329"/>
          </a:xfrm>
          <a:prstGeom prst="rect">
            <a:avLst/>
          </a:prstGeom>
        </p:spPr>
        <p:txBody>
          <a:bodyPr wrap="square">
            <a:spAutoFit/>
          </a:bodyPr>
          <a:lstStyle/>
          <a:p>
            <a:r>
              <a:rPr lang="en-US" sz="3600" dirty="0" smtClean="0"/>
              <a:t>The RULES clause also used to create new rows in the </a:t>
            </a:r>
            <a:r>
              <a:rPr lang="en-US" sz="3600" dirty="0" smtClean="0">
                <a:hlinkClick r:id="rId2" action="ppaction://hlinksldjump"/>
              </a:rPr>
              <a:t>result set</a:t>
            </a:r>
            <a:endParaRPr lang="en-US" sz="3600" dirty="0"/>
          </a:p>
        </p:txBody>
      </p:sp>
      <p:pic>
        <p:nvPicPr>
          <p:cNvPr id="3073" name="Picture 1"/>
          <p:cNvPicPr>
            <a:picLocks noChangeAspect="1" noChangeArrowheads="1"/>
          </p:cNvPicPr>
          <p:nvPr/>
        </p:nvPicPr>
        <p:blipFill>
          <a:blip r:embed="rId3" cstate="print"/>
          <a:srcRect/>
          <a:stretch>
            <a:fillRect/>
          </a:stretch>
        </p:blipFill>
        <p:spPr bwMode="auto">
          <a:xfrm>
            <a:off x="0" y="1524000"/>
            <a:ext cx="9144000" cy="456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4527D6-1A59-4435-99D2-25F314C1B084}" type="slidenum">
              <a:rPr lang="en-US" smtClean="0"/>
              <a:pPr/>
              <a:t>3</a:t>
            </a:fld>
            <a:endParaRPr lang="en-US"/>
          </a:p>
        </p:txBody>
      </p:sp>
      <p:sp>
        <p:nvSpPr>
          <p:cNvPr id="5" name="Footer Placeholder 4"/>
          <p:cNvSpPr>
            <a:spLocks noGrp="1"/>
          </p:cNvSpPr>
          <p:nvPr>
            <p:ph type="ftr" sz="quarter" idx="11"/>
          </p:nvPr>
        </p:nvSpPr>
        <p:spPr/>
        <p:txBody>
          <a:bodyPr/>
          <a:lstStyle/>
          <a:p>
            <a:r>
              <a:rPr lang="es-ES" smtClean="0"/>
              <a:t>Dr. Girija Narasimhan                                Model Clause</a:t>
            </a:r>
            <a:endParaRPr lang="en-US"/>
          </a:p>
        </p:txBody>
      </p:sp>
      <p:sp>
        <p:nvSpPr>
          <p:cNvPr id="6" name="Rectangle 5"/>
          <p:cNvSpPr/>
          <p:nvPr/>
        </p:nvSpPr>
        <p:spPr>
          <a:xfrm>
            <a:off x="457200" y="152400"/>
            <a:ext cx="8382000" cy="4616648"/>
          </a:xfrm>
          <a:prstGeom prst="rect">
            <a:avLst/>
          </a:prstGeom>
        </p:spPr>
        <p:txBody>
          <a:bodyPr wrap="square">
            <a:spAutoFit/>
          </a:bodyPr>
          <a:lstStyle/>
          <a:p>
            <a:pPr>
              <a:lnSpc>
                <a:spcPct val="150000"/>
              </a:lnSpc>
            </a:pPr>
            <a:r>
              <a:rPr lang="en-US" sz="2800" dirty="0"/>
              <a:t>With the SQL model clause you build one or more matrixes with a variable number of dimensions. </a:t>
            </a:r>
            <a:r>
              <a:rPr lang="en-US" sz="2800" dirty="0" smtClean="0"/>
              <a:t>This </a:t>
            </a:r>
            <a:r>
              <a:rPr lang="en-US" sz="2800" dirty="0"/>
              <a:t>is called the model. </a:t>
            </a:r>
            <a:endParaRPr lang="en-US" sz="2800" dirty="0" smtClean="0"/>
          </a:p>
          <a:p>
            <a:pPr>
              <a:lnSpc>
                <a:spcPct val="150000"/>
              </a:lnSpc>
            </a:pPr>
            <a:r>
              <a:rPr lang="en-US" sz="2800" dirty="0" smtClean="0"/>
              <a:t>The </a:t>
            </a:r>
            <a:r>
              <a:rPr lang="en-US" sz="2800" dirty="0"/>
              <a:t>model uses a subset of the available columns from your FROM clause</a:t>
            </a:r>
            <a:r>
              <a:rPr lang="en-US" sz="2800" dirty="0" smtClean="0"/>
              <a:t>.</a:t>
            </a:r>
          </a:p>
          <a:p>
            <a:pPr>
              <a:lnSpc>
                <a:spcPct val="150000"/>
              </a:lnSpc>
            </a:pPr>
            <a:r>
              <a:rPr lang="en-US" sz="2800" dirty="0" smtClean="0"/>
              <a:t> </a:t>
            </a:r>
            <a:r>
              <a:rPr lang="en-US" sz="2800" dirty="0"/>
              <a:t>It contains at least one </a:t>
            </a:r>
            <a:r>
              <a:rPr lang="en-US" sz="2800" b="1" dirty="0"/>
              <a:t>dimension</a:t>
            </a:r>
            <a:r>
              <a:rPr lang="en-US" sz="2800" dirty="0"/>
              <a:t>, at least one </a:t>
            </a:r>
            <a:r>
              <a:rPr lang="en-US" sz="2800" b="1" dirty="0"/>
              <a:t>measure</a:t>
            </a:r>
            <a:r>
              <a:rPr lang="en-US" sz="2800" dirty="0"/>
              <a:t> and optionally one or more </a:t>
            </a:r>
            <a:r>
              <a:rPr lang="en-US" sz="2800" b="1" dirty="0" smtClean="0"/>
              <a:t>partitions</a:t>
            </a:r>
            <a:endParaRPr lang="en-US" sz="2800" b="1" dirty="0"/>
          </a:p>
        </p:txBody>
      </p:sp>
      <p:graphicFrame>
        <p:nvGraphicFramePr>
          <p:cNvPr id="7" name="Table 6"/>
          <p:cNvGraphicFramePr>
            <a:graphicFrameLocks noGrp="1"/>
          </p:cNvGraphicFramePr>
          <p:nvPr/>
        </p:nvGraphicFramePr>
        <p:xfrm>
          <a:off x="381000" y="4637722"/>
          <a:ext cx="8534400" cy="1645920"/>
        </p:xfrm>
        <a:graphic>
          <a:graphicData uri="http://schemas.openxmlformats.org/drawingml/2006/table">
            <a:tbl>
              <a:tblPr/>
              <a:tblGrid>
                <a:gridCol w="8534400"/>
              </a:tblGrid>
              <a:tr h="1615440">
                <a:tc>
                  <a:txBody>
                    <a:bodyPr/>
                    <a:lstStyle/>
                    <a:p>
                      <a:pPr marL="0" marR="0" algn="just">
                        <a:lnSpc>
                          <a:spcPct val="150000"/>
                        </a:lnSpc>
                        <a:spcBef>
                          <a:spcPts val="0"/>
                        </a:spcBef>
                        <a:spcAft>
                          <a:spcPts val="0"/>
                        </a:spcAft>
                      </a:pPr>
                      <a:r>
                        <a:rPr lang="en-US" sz="2400" b="1" dirty="0" smtClean="0">
                          <a:solidFill>
                            <a:srgbClr val="000000"/>
                          </a:solidFill>
                          <a:latin typeface="Times New Roman"/>
                          <a:ea typeface="Times New Roman"/>
                          <a:cs typeface="Times New Roman"/>
                        </a:rPr>
                        <a:t>create </a:t>
                      </a:r>
                      <a:r>
                        <a:rPr lang="en-US" sz="2400" b="1" dirty="0">
                          <a:solidFill>
                            <a:srgbClr val="000000"/>
                          </a:solidFill>
                          <a:latin typeface="Times New Roman"/>
                          <a:ea typeface="Times New Roman"/>
                          <a:cs typeface="Times New Roman"/>
                        </a:rPr>
                        <a:t>table </a:t>
                      </a:r>
                      <a:r>
                        <a:rPr lang="en-US" sz="2400" b="1" dirty="0" err="1">
                          <a:solidFill>
                            <a:srgbClr val="000000"/>
                          </a:solidFill>
                          <a:latin typeface="Times New Roman"/>
                          <a:ea typeface="Times New Roman"/>
                          <a:cs typeface="Times New Roman"/>
                        </a:rPr>
                        <a:t>salesorder</a:t>
                      </a:r>
                      <a:r>
                        <a:rPr lang="en-US" sz="2400" b="1" dirty="0">
                          <a:solidFill>
                            <a:srgbClr val="000000"/>
                          </a:solidFill>
                          <a:latin typeface="Times New Roman"/>
                          <a:ea typeface="Times New Roman"/>
                          <a:cs typeface="Times New Roman"/>
                        </a:rPr>
                        <a:t>(</a:t>
                      </a:r>
                      <a:r>
                        <a:rPr lang="en-US" sz="2400" b="1" dirty="0" err="1">
                          <a:solidFill>
                            <a:srgbClr val="000000"/>
                          </a:solidFill>
                          <a:latin typeface="Times New Roman"/>
                          <a:ea typeface="Times New Roman"/>
                          <a:cs typeface="Times New Roman"/>
                        </a:rPr>
                        <a:t>ord</a:t>
                      </a:r>
                      <a:r>
                        <a:rPr lang="en-US" sz="2400" b="1" dirty="0">
                          <a:solidFill>
                            <a:srgbClr val="000000"/>
                          </a:solidFill>
                          <a:latin typeface="Times New Roman"/>
                          <a:ea typeface="Times New Roman"/>
                          <a:cs typeface="Times New Roman"/>
                        </a:rPr>
                        <a:t> number(4) primary </a:t>
                      </a:r>
                      <a:r>
                        <a:rPr lang="en-US" sz="2400" b="1" dirty="0" err="1">
                          <a:solidFill>
                            <a:srgbClr val="000000"/>
                          </a:solidFill>
                          <a:latin typeface="Times New Roman"/>
                          <a:ea typeface="Times New Roman"/>
                          <a:cs typeface="Times New Roman"/>
                        </a:rPr>
                        <a:t>key,prodno</a:t>
                      </a:r>
                      <a:r>
                        <a:rPr lang="en-US" sz="2400" b="1" dirty="0">
                          <a:solidFill>
                            <a:srgbClr val="000000"/>
                          </a:solidFill>
                          <a:latin typeface="Times New Roman"/>
                          <a:ea typeface="Times New Roman"/>
                          <a:cs typeface="Times New Roman"/>
                        </a:rPr>
                        <a:t> number(3),</a:t>
                      </a:r>
                      <a:r>
                        <a:rPr lang="en-US" sz="2400" b="1" dirty="0" err="1">
                          <a:solidFill>
                            <a:srgbClr val="000000"/>
                          </a:solidFill>
                          <a:latin typeface="Times New Roman"/>
                          <a:ea typeface="Times New Roman"/>
                          <a:cs typeface="Times New Roman"/>
                        </a:rPr>
                        <a:t>suppno</a:t>
                      </a:r>
                      <a:r>
                        <a:rPr lang="en-US" sz="2400" b="1" dirty="0">
                          <a:solidFill>
                            <a:srgbClr val="000000"/>
                          </a:solidFill>
                          <a:latin typeface="Times New Roman"/>
                          <a:ea typeface="Times New Roman"/>
                          <a:cs typeface="Times New Roman"/>
                        </a:rPr>
                        <a:t> number(3),time number(5),location varchar2(20),sales number(6));</a:t>
                      </a:r>
                      <a:endParaRPr lang="en-US" sz="24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30</a:t>
            </a:fld>
            <a:endParaRPr lang="en-US"/>
          </a:p>
        </p:txBody>
      </p:sp>
      <p:sp>
        <p:nvSpPr>
          <p:cNvPr id="6" name="Rectangle 5"/>
          <p:cNvSpPr/>
          <p:nvPr/>
        </p:nvSpPr>
        <p:spPr>
          <a:xfrm>
            <a:off x="1219200" y="0"/>
            <a:ext cx="6267228" cy="584775"/>
          </a:xfrm>
          <a:prstGeom prst="rect">
            <a:avLst/>
          </a:prstGeom>
        </p:spPr>
        <p:txBody>
          <a:bodyPr wrap="none">
            <a:spAutoFit/>
          </a:bodyPr>
          <a:lstStyle/>
          <a:p>
            <a:r>
              <a:rPr lang="en-US" sz="3200" b="1" dirty="0" smtClean="0">
                <a:solidFill>
                  <a:srgbClr val="002060"/>
                </a:solidFill>
              </a:rPr>
              <a:t>Adding values to newly created row</a:t>
            </a:r>
            <a:endParaRPr lang="en-US" sz="3200" dirty="0">
              <a:solidFill>
                <a:srgbClr val="002060"/>
              </a:solidFill>
            </a:endParaRPr>
          </a:p>
        </p:txBody>
      </p:sp>
      <p:sp>
        <p:nvSpPr>
          <p:cNvPr id="7" name="Rectangle 6"/>
          <p:cNvSpPr/>
          <p:nvPr/>
        </p:nvSpPr>
        <p:spPr>
          <a:xfrm>
            <a:off x="1066800" y="457200"/>
            <a:ext cx="7086600" cy="1077218"/>
          </a:xfrm>
          <a:prstGeom prst="rect">
            <a:avLst/>
          </a:prstGeom>
        </p:spPr>
        <p:txBody>
          <a:bodyPr wrap="square">
            <a:spAutoFit/>
          </a:bodyPr>
          <a:lstStyle/>
          <a:p>
            <a:r>
              <a:rPr lang="en-US" sz="3200" dirty="0" smtClean="0"/>
              <a:t>It is also possible to add values to newly created row by using Rules Clause</a:t>
            </a:r>
            <a:endParaRPr lang="en-US" sz="3200" dirty="0"/>
          </a:p>
        </p:txBody>
      </p:sp>
      <p:graphicFrame>
        <p:nvGraphicFramePr>
          <p:cNvPr id="8" name="Table 7"/>
          <p:cNvGraphicFramePr>
            <a:graphicFrameLocks noGrp="1"/>
          </p:cNvGraphicFramePr>
          <p:nvPr/>
        </p:nvGraphicFramePr>
        <p:xfrm>
          <a:off x="304800" y="1524000"/>
          <a:ext cx="8763000" cy="4770120"/>
        </p:xfrm>
        <a:graphic>
          <a:graphicData uri="http://schemas.openxmlformats.org/drawingml/2006/table">
            <a:tbl>
              <a:tblPr/>
              <a:tblGrid>
                <a:gridCol w="4487413"/>
                <a:gridCol w="4275587"/>
              </a:tblGrid>
              <a:tr h="381000">
                <a:tc>
                  <a:txBody>
                    <a:bodyPr/>
                    <a:lstStyle/>
                    <a:p>
                      <a:pPr marL="0" marR="0">
                        <a:spcBef>
                          <a:spcPts val="0"/>
                        </a:spcBef>
                        <a:spcAft>
                          <a:spcPts val="0"/>
                        </a:spcAft>
                      </a:pPr>
                      <a:r>
                        <a:rPr lang="en-US" sz="2400" b="1" dirty="0">
                          <a:solidFill>
                            <a:srgbClr val="000000"/>
                          </a:solidFill>
                          <a:latin typeface="Times New Roman"/>
                          <a:ea typeface="Times New Roman"/>
                          <a:cs typeface="Times New Roman"/>
                        </a:rPr>
                        <a:t>Query</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b="1">
                          <a:solidFill>
                            <a:srgbClr val="000000"/>
                          </a:solidFill>
                          <a:latin typeface="Times New Roman"/>
                          <a:ea typeface="Times New Roman"/>
                          <a:cs typeface="Times New Roman"/>
                        </a:rPr>
                        <a:t>Result</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60">
                <a:tc>
                  <a:txBody>
                    <a:bodyPr/>
                    <a:lstStyle/>
                    <a:p>
                      <a:pPr marL="0" marR="0">
                        <a:lnSpc>
                          <a:spcPct val="150000"/>
                        </a:lnSpc>
                        <a:spcBef>
                          <a:spcPts val="0"/>
                        </a:spcBef>
                        <a:spcAft>
                          <a:spcPts val="0"/>
                        </a:spcAft>
                      </a:pPr>
                      <a:r>
                        <a:rPr lang="en-US" sz="2400" dirty="0">
                          <a:solidFill>
                            <a:srgbClr val="000000"/>
                          </a:solidFill>
                          <a:latin typeface="Times New Roman"/>
                          <a:ea typeface="Times New Roman"/>
                          <a:cs typeface="Times New Roman"/>
                        </a:rPr>
                        <a:t>Select </a:t>
                      </a:r>
                      <a:r>
                        <a:rPr lang="en-US" sz="2400" dirty="0" err="1">
                          <a:solidFill>
                            <a:srgbClr val="000000"/>
                          </a:solidFill>
                          <a:latin typeface="Times New Roman"/>
                          <a:ea typeface="Times New Roman"/>
                          <a:cs typeface="Times New Roman"/>
                        </a:rPr>
                        <a:t>ord,time,sales</a:t>
                      </a:r>
                      <a:r>
                        <a:rPr lang="en-US" sz="2400" dirty="0">
                          <a:solidFill>
                            <a:srgbClr val="000000"/>
                          </a:solidFill>
                          <a:latin typeface="Times New Roman"/>
                          <a:ea typeface="Times New Roman"/>
                          <a:cs typeface="Times New Roman"/>
                        </a:rPr>
                        <a:t> from salesorder </a:t>
                      </a:r>
                      <a:endParaRPr lang="en-US" sz="2400" dirty="0">
                        <a:latin typeface="Times New Roman"/>
                        <a:ea typeface="Times New Roman"/>
                        <a:cs typeface="Times New Roman"/>
                      </a:endParaRPr>
                    </a:p>
                    <a:p>
                      <a:pPr marL="0" marR="0">
                        <a:lnSpc>
                          <a:spcPct val="150000"/>
                        </a:lnSpc>
                        <a:spcBef>
                          <a:spcPts val="0"/>
                        </a:spcBef>
                        <a:spcAft>
                          <a:spcPts val="0"/>
                        </a:spcAft>
                      </a:pPr>
                      <a:r>
                        <a:rPr lang="en-US" sz="2400" dirty="0">
                          <a:solidFill>
                            <a:srgbClr val="000000"/>
                          </a:solidFill>
                          <a:latin typeface="Times New Roman"/>
                          <a:ea typeface="Times New Roman"/>
                          <a:cs typeface="Times New Roman"/>
                        </a:rPr>
                        <a:t>Where location=’</a:t>
                      </a:r>
                      <a:r>
                        <a:rPr lang="en-US" sz="2400" dirty="0" err="1">
                          <a:solidFill>
                            <a:srgbClr val="000000"/>
                          </a:solidFill>
                          <a:latin typeface="Times New Roman"/>
                          <a:ea typeface="Times New Roman"/>
                          <a:cs typeface="Times New Roman"/>
                        </a:rPr>
                        <a:t>Sohar</a:t>
                      </a:r>
                      <a:r>
                        <a:rPr lang="en-US" sz="2400" dirty="0">
                          <a:solidFill>
                            <a:srgbClr val="000000"/>
                          </a:solidFill>
                          <a:latin typeface="Times New Roman"/>
                          <a:ea typeface="Times New Roman"/>
                          <a:cs typeface="Times New Roman"/>
                        </a:rPr>
                        <a:t>’ and </a:t>
                      </a:r>
                      <a:r>
                        <a:rPr lang="en-US" sz="2400" dirty="0" err="1">
                          <a:solidFill>
                            <a:srgbClr val="000000"/>
                          </a:solidFill>
                          <a:latin typeface="Times New Roman"/>
                          <a:ea typeface="Times New Roman"/>
                          <a:cs typeface="Times New Roman"/>
                        </a:rPr>
                        <a:t>prodno</a:t>
                      </a:r>
                      <a:r>
                        <a:rPr lang="en-US" sz="2400" dirty="0">
                          <a:solidFill>
                            <a:srgbClr val="000000"/>
                          </a:solidFill>
                          <a:latin typeface="Times New Roman"/>
                          <a:ea typeface="Times New Roman"/>
                          <a:cs typeface="Times New Roman"/>
                        </a:rPr>
                        <a:t>=1 </a:t>
                      </a:r>
                      <a:endParaRPr lang="en-US" sz="2400" dirty="0">
                        <a:latin typeface="Times New Roman"/>
                        <a:ea typeface="Times New Roman"/>
                        <a:cs typeface="Times New Roman"/>
                      </a:endParaRPr>
                    </a:p>
                    <a:p>
                      <a:pPr marL="0" marR="0">
                        <a:lnSpc>
                          <a:spcPct val="150000"/>
                        </a:lnSpc>
                        <a:spcBef>
                          <a:spcPts val="0"/>
                        </a:spcBef>
                        <a:spcAft>
                          <a:spcPts val="0"/>
                        </a:spcAft>
                      </a:pPr>
                      <a:r>
                        <a:rPr lang="en-US" sz="2400" dirty="0">
                          <a:solidFill>
                            <a:srgbClr val="000000"/>
                          </a:solidFill>
                          <a:latin typeface="Times New Roman"/>
                          <a:ea typeface="Times New Roman"/>
                          <a:cs typeface="Times New Roman"/>
                        </a:rPr>
                        <a:t>Model</a:t>
                      </a:r>
                      <a:endParaRPr lang="en-US" sz="2400" dirty="0">
                        <a:latin typeface="Times New Roman"/>
                        <a:ea typeface="Times New Roman"/>
                        <a:cs typeface="Times New Roman"/>
                      </a:endParaRPr>
                    </a:p>
                    <a:p>
                      <a:pPr marL="0" marR="0">
                        <a:lnSpc>
                          <a:spcPct val="150000"/>
                        </a:lnSpc>
                        <a:spcBef>
                          <a:spcPts val="0"/>
                        </a:spcBef>
                        <a:spcAft>
                          <a:spcPts val="0"/>
                        </a:spcAft>
                      </a:pPr>
                      <a:r>
                        <a:rPr lang="en-US" sz="2400" dirty="0">
                          <a:solidFill>
                            <a:srgbClr val="000000"/>
                          </a:solidFill>
                          <a:latin typeface="Times New Roman"/>
                          <a:ea typeface="Times New Roman"/>
                          <a:cs typeface="Times New Roman"/>
                        </a:rPr>
                        <a:t>dimension by(</a:t>
                      </a:r>
                      <a:r>
                        <a:rPr lang="en-US" sz="2400" dirty="0" err="1">
                          <a:solidFill>
                            <a:srgbClr val="000000"/>
                          </a:solidFill>
                          <a:latin typeface="Times New Roman"/>
                          <a:ea typeface="Times New Roman"/>
                          <a:cs typeface="Times New Roman"/>
                        </a:rPr>
                        <a:t>ord</a:t>
                      </a:r>
                      <a:r>
                        <a:rPr lang="en-US" sz="2400" dirty="0">
                          <a:solidFill>
                            <a:srgbClr val="000000"/>
                          </a:solidFill>
                          <a:latin typeface="Times New Roman"/>
                          <a:ea typeface="Times New Roman"/>
                          <a:cs typeface="Times New Roman"/>
                        </a:rPr>
                        <a:t>)</a:t>
                      </a:r>
                      <a:endParaRPr lang="en-US" sz="2400" dirty="0">
                        <a:latin typeface="Times New Roman"/>
                        <a:ea typeface="Times New Roman"/>
                        <a:cs typeface="Times New Roman"/>
                      </a:endParaRPr>
                    </a:p>
                    <a:p>
                      <a:pPr marL="0" marR="0">
                        <a:lnSpc>
                          <a:spcPct val="150000"/>
                        </a:lnSpc>
                        <a:spcBef>
                          <a:spcPts val="0"/>
                        </a:spcBef>
                        <a:spcAft>
                          <a:spcPts val="0"/>
                        </a:spcAft>
                      </a:pPr>
                      <a:r>
                        <a:rPr lang="en-US" sz="2400" dirty="0">
                          <a:solidFill>
                            <a:srgbClr val="000000"/>
                          </a:solidFill>
                          <a:latin typeface="Times New Roman"/>
                          <a:ea typeface="Times New Roman"/>
                          <a:cs typeface="Times New Roman"/>
                        </a:rPr>
                        <a:t>Measures(</a:t>
                      </a:r>
                      <a:r>
                        <a:rPr lang="en-US" sz="2400" dirty="0" err="1">
                          <a:solidFill>
                            <a:srgbClr val="000000"/>
                          </a:solidFill>
                          <a:latin typeface="Times New Roman"/>
                          <a:ea typeface="Times New Roman"/>
                          <a:cs typeface="Times New Roman"/>
                        </a:rPr>
                        <a:t>time,sales</a:t>
                      </a:r>
                      <a:r>
                        <a:rPr lang="en-US" sz="2400" dirty="0">
                          <a:solidFill>
                            <a:srgbClr val="000000"/>
                          </a:solidFill>
                          <a:latin typeface="Times New Roman"/>
                          <a:ea typeface="Times New Roman"/>
                          <a:cs typeface="Times New Roman"/>
                        </a:rPr>
                        <a:t>)</a:t>
                      </a:r>
                      <a:endParaRPr lang="en-US" sz="2400" dirty="0">
                        <a:latin typeface="Times New Roman"/>
                        <a:ea typeface="Times New Roman"/>
                        <a:cs typeface="Times New Roman"/>
                      </a:endParaRPr>
                    </a:p>
                    <a:p>
                      <a:pPr marL="0" marR="0">
                        <a:lnSpc>
                          <a:spcPct val="150000"/>
                        </a:lnSpc>
                        <a:spcBef>
                          <a:spcPts val="0"/>
                        </a:spcBef>
                        <a:spcAft>
                          <a:spcPts val="0"/>
                        </a:spcAft>
                      </a:pPr>
                      <a:r>
                        <a:rPr lang="en-US" sz="2400" dirty="0">
                          <a:solidFill>
                            <a:srgbClr val="000000"/>
                          </a:solidFill>
                          <a:latin typeface="Times New Roman"/>
                          <a:ea typeface="Times New Roman"/>
                          <a:cs typeface="Times New Roman"/>
                        </a:rPr>
                        <a:t>Rules(time[17]=2002,sales[17]=8);</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solidFill>
                            <a:srgbClr val="000000"/>
                          </a:solidFill>
                          <a:latin typeface="Times New Roman"/>
                          <a:ea typeface="Times New Roman"/>
                          <a:cs typeface="Times New Roman"/>
                        </a:rPr>
                        <a:t>       ORD       TIME      SALES</a:t>
                      </a:r>
                      <a:endParaRPr lang="en-US" sz="2400" dirty="0">
                        <a:latin typeface="Times New Roman"/>
                        <a:ea typeface="Times New Roman"/>
                        <a:cs typeface="Times New Roman"/>
                      </a:endParaRPr>
                    </a:p>
                    <a:p>
                      <a:pPr marL="0" marR="0">
                        <a:lnSpc>
                          <a:spcPct val="150000"/>
                        </a:lnSpc>
                        <a:spcBef>
                          <a:spcPts val="0"/>
                        </a:spcBef>
                        <a:spcAft>
                          <a:spcPts val="0"/>
                        </a:spcAft>
                      </a:pPr>
                      <a:r>
                        <a:rPr lang="en-US" sz="2400" dirty="0">
                          <a:solidFill>
                            <a:srgbClr val="000000"/>
                          </a:solidFill>
                          <a:latin typeface="Times New Roman"/>
                          <a:ea typeface="Times New Roman"/>
                          <a:cs typeface="Times New Roman"/>
                        </a:rPr>
                        <a:t>       ---------- ---------- ----------</a:t>
                      </a:r>
                      <a:endParaRPr lang="en-US" sz="2400" dirty="0">
                        <a:latin typeface="Times New Roman"/>
                        <a:ea typeface="Times New Roman"/>
                        <a:cs typeface="Times New Roman"/>
                      </a:endParaRPr>
                    </a:p>
                    <a:p>
                      <a:pPr marL="0" marR="0">
                        <a:lnSpc>
                          <a:spcPct val="150000"/>
                        </a:lnSpc>
                        <a:spcBef>
                          <a:spcPts val="0"/>
                        </a:spcBef>
                        <a:spcAft>
                          <a:spcPts val="0"/>
                        </a:spcAft>
                      </a:pPr>
                      <a:r>
                        <a:rPr lang="en-US" sz="2400" dirty="0">
                          <a:solidFill>
                            <a:srgbClr val="000000"/>
                          </a:solidFill>
                          <a:latin typeface="Times New Roman"/>
                          <a:ea typeface="Times New Roman"/>
                          <a:cs typeface="Times New Roman"/>
                        </a:rPr>
                        <a:t>         3             2001          6</a:t>
                      </a:r>
                      <a:endParaRPr lang="en-US" sz="2400" dirty="0">
                        <a:latin typeface="Times New Roman"/>
                        <a:ea typeface="Times New Roman"/>
                        <a:cs typeface="Times New Roman"/>
                      </a:endParaRPr>
                    </a:p>
                    <a:p>
                      <a:pPr marL="0" marR="0">
                        <a:lnSpc>
                          <a:spcPct val="150000"/>
                        </a:lnSpc>
                        <a:spcBef>
                          <a:spcPts val="0"/>
                        </a:spcBef>
                        <a:spcAft>
                          <a:spcPts val="0"/>
                        </a:spcAft>
                      </a:pPr>
                      <a:r>
                        <a:rPr lang="en-US" sz="2400" dirty="0">
                          <a:solidFill>
                            <a:srgbClr val="000000"/>
                          </a:solidFill>
                          <a:latin typeface="Times New Roman"/>
                          <a:ea typeface="Times New Roman"/>
                          <a:cs typeface="Times New Roman"/>
                        </a:rPr>
                        <a:t>         5             2000          1</a:t>
                      </a:r>
                      <a:endParaRPr lang="en-US" sz="2400" dirty="0">
                        <a:latin typeface="Times New Roman"/>
                        <a:ea typeface="Times New Roman"/>
                        <a:cs typeface="Times New Roman"/>
                      </a:endParaRPr>
                    </a:p>
                    <a:p>
                      <a:pPr marL="0" marR="0">
                        <a:lnSpc>
                          <a:spcPct val="150000"/>
                        </a:lnSpc>
                        <a:spcBef>
                          <a:spcPts val="0"/>
                        </a:spcBef>
                        <a:spcAft>
                          <a:spcPts val="0"/>
                        </a:spcAft>
                      </a:pPr>
                      <a:r>
                        <a:rPr lang="en-US" sz="2400" dirty="0">
                          <a:solidFill>
                            <a:srgbClr val="000000"/>
                          </a:solidFill>
                          <a:latin typeface="Times New Roman"/>
                          <a:ea typeface="Times New Roman"/>
                          <a:cs typeface="Times New Roman"/>
                        </a:rPr>
                        <a:t>         7             2001          8</a:t>
                      </a:r>
                      <a:endParaRPr lang="en-US" sz="2400" dirty="0">
                        <a:latin typeface="Times New Roman"/>
                        <a:ea typeface="Times New Roman"/>
                        <a:cs typeface="Times New Roman"/>
                      </a:endParaRPr>
                    </a:p>
                    <a:p>
                      <a:pPr marL="0" marR="0">
                        <a:lnSpc>
                          <a:spcPct val="150000"/>
                        </a:lnSpc>
                        <a:spcBef>
                          <a:spcPts val="0"/>
                        </a:spcBef>
                        <a:spcAft>
                          <a:spcPts val="0"/>
                        </a:spcAft>
                      </a:pPr>
                      <a:r>
                        <a:rPr lang="en-US" sz="2400" dirty="0">
                          <a:solidFill>
                            <a:srgbClr val="000000"/>
                          </a:solidFill>
                          <a:latin typeface="Times New Roman"/>
                          <a:ea typeface="Times New Roman"/>
                          <a:cs typeface="Times New Roman"/>
                        </a:rPr>
                        <a:t>        17            2002          8</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31</a:t>
            </a:fld>
            <a:endParaRPr lang="en-US"/>
          </a:p>
        </p:txBody>
      </p:sp>
      <p:sp>
        <p:nvSpPr>
          <p:cNvPr id="6" name="Rectangle 5"/>
          <p:cNvSpPr/>
          <p:nvPr/>
        </p:nvSpPr>
        <p:spPr>
          <a:xfrm>
            <a:off x="1828800" y="2438400"/>
            <a:ext cx="5943600" cy="1200329"/>
          </a:xfrm>
          <a:prstGeom prst="rect">
            <a:avLst/>
          </a:prstGeom>
        </p:spPr>
        <p:txBody>
          <a:bodyPr wrap="square">
            <a:spAutoFit/>
          </a:bodyPr>
          <a:lstStyle/>
          <a:p>
            <a:pPr algn="ctr"/>
            <a:r>
              <a:rPr lang="en-US" sz="3600" b="1" dirty="0" smtClean="0">
                <a:solidFill>
                  <a:srgbClr val="7030A0"/>
                </a:solidFill>
              </a:rPr>
              <a:t>Part 10-sql model clause </a:t>
            </a:r>
          </a:p>
          <a:p>
            <a:pPr algn="ctr"/>
            <a:r>
              <a:rPr lang="en-US" sz="3600" b="1" dirty="0" smtClean="0">
                <a:solidFill>
                  <a:srgbClr val="7030A0"/>
                </a:solidFill>
              </a:rPr>
              <a:t>RETURN UPDATED ROWS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32</a:t>
            </a:fld>
            <a:endParaRPr lang="en-US"/>
          </a:p>
        </p:txBody>
      </p:sp>
      <p:sp>
        <p:nvSpPr>
          <p:cNvPr id="46081" name="Rectangle 1"/>
          <p:cNvSpPr>
            <a:spLocks noChangeArrowheads="1"/>
          </p:cNvSpPr>
          <p:nvPr/>
        </p:nvSpPr>
        <p:spPr bwMode="auto">
          <a:xfrm>
            <a:off x="304800" y="228600"/>
            <a:ext cx="84582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Suppose in the previous query the entire row those satisfying the condition location = Sohar and prodno=1.  But the output will show newly created row or inserted row by using rule clause, then use “return updated rows”.  Then it will display only the newly created row.</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6082" name="Picture 2"/>
          <p:cNvPicPr>
            <a:picLocks noChangeAspect="1" noChangeArrowheads="1"/>
          </p:cNvPicPr>
          <p:nvPr/>
        </p:nvPicPr>
        <p:blipFill>
          <a:blip r:embed="rId2" cstate="print"/>
          <a:srcRect/>
          <a:stretch>
            <a:fillRect/>
          </a:stretch>
        </p:blipFill>
        <p:spPr bwMode="auto">
          <a:xfrm>
            <a:off x="228600" y="2081213"/>
            <a:ext cx="8762999" cy="3786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33</a:t>
            </a:fld>
            <a:endParaRPr lang="en-US"/>
          </a:p>
        </p:txBody>
      </p:sp>
      <p:sp>
        <p:nvSpPr>
          <p:cNvPr id="6" name="Rectangle 5"/>
          <p:cNvSpPr/>
          <p:nvPr/>
        </p:nvSpPr>
        <p:spPr>
          <a:xfrm>
            <a:off x="1828800" y="2438400"/>
            <a:ext cx="5943600" cy="1200329"/>
          </a:xfrm>
          <a:prstGeom prst="rect">
            <a:avLst/>
          </a:prstGeom>
        </p:spPr>
        <p:txBody>
          <a:bodyPr wrap="square">
            <a:spAutoFit/>
          </a:bodyPr>
          <a:lstStyle/>
          <a:p>
            <a:pPr algn="ctr"/>
            <a:r>
              <a:rPr lang="en-US" sz="3600" b="1" dirty="0" smtClean="0">
                <a:solidFill>
                  <a:srgbClr val="7030A0"/>
                </a:solidFill>
              </a:rPr>
              <a:t>Part 11-sql model clause </a:t>
            </a:r>
          </a:p>
          <a:p>
            <a:pPr algn="ctr"/>
            <a:r>
              <a:rPr lang="en-US" sz="3600" b="1" dirty="0" smtClean="0">
                <a:solidFill>
                  <a:srgbClr val="7030A0"/>
                </a:solidFill>
              </a:rPr>
              <a:t>RETURN All ROWS</a:t>
            </a:r>
          </a:p>
        </p:txBody>
      </p:sp>
    </p:spTree>
    <p:extLst>
      <p:ext uri="{BB962C8B-B14F-4D97-AF65-F5344CB8AC3E}">
        <p14:creationId xmlns:p14="http://schemas.microsoft.com/office/powerpoint/2010/main" val="11846960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755650" y="612775"/>
            <a:ext cx="792003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t>By default “return all rows” is used in the model queries Rules clause. Generally if it is mentioned as return all rows also it will display both updated or non-updated rows also. </a:t>
            </a:r>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3613" y="1714500"/>
            <a:ext cx="7785100" cy="409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5560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35</a:t>
            </a:fld>
            <a:endParaRPr lang="en-US"/>
          </a:p>
        </p:txBody>
      </p:sp>
      <p:sp>
        <p:nvSpPr>
          <p:cNvPr id="6" name="Rectangle 5"/>
          <p:cNvSpPr/>
          <p:nvPr/>
        </p:nvSpPr>
        <p:spPr>
          <a:xfrm>
            <a:off x="1676400" y="2428875"/>
            <a:ext cx="5943600" cy="1754326"/>
          </a:xfrm>
          <a:prstGeom prst="rect">
            <a:avLst/>
          </a:prstGeom>
        </p:spPr>
        <p:txBody>
          <a:bodyPr wrap="square">
            <a:spAutoFit/>
          </a:bodyPr>
          <a:lstStyle/>
          <a:p>
            <a:pPr algn="ctr"/>
            <a:r>
              <a:rPr lang="en-US" sz="3600" b="1" dirty="0" smtClean="0">
                <a:solidFill>
                  <a:srgbClr val="7030A0"/>
                </a:solidFill>
              </a:rPr>
              <a:t>Part 12-sql model clause </a:t>
            </a:r>
          </a:p>
          <a:p>
            <a:pPr algn="ctr">
              <a:tabLst>
                <a:tab pos="457200" algn="l"/>
              </a:tabLst>
            </a:pPr>
            <a:r>
              <a:rPr lang="en-US" sz="3600" b="1" dirty="0">
                <a:solidFill>
                  <a:srgbClr val="7030A0"/>
                </a:solidFill>
              </a:rPr>
              <a:t>Not use same column in dimension and measure</a:t>
            </a:r>
          </a:p>
        </p:txBody>
      </p:sp>
    </p:spTree>
    <p:extLst>
      <p:ext uri="{BB962C8B-B14F-4D97-AF65-F5344CB8AC3E}">
        <p14:creationId xmlns:p14="http://schemas.microsoft.com/office/powerpoint/2010/main" val="24577967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323850" y="476250"/>
            <a:ext cx="82835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57200" algn="l"/>
              </a:tabLst>
            </a:pPr>
            <a:r>
              <a:rPr lang="en-US" dirty="0"/>
              <a:t>Same column for both a dimension and a measure are used in the given below query </a:t>
            </a:r>
            <a:r>
              <a:rPr lang="en-US" dirty="0" err="1"/>
              <a:t>i.e</a:t>
            </a:r>
            <a:r>
              <a:rPr lang="en-US" dirty="0"/>
              <a:t>  "ord" column used in both measure and dimension. Therefore it is giving the error message. </a:t>
            </a:r>
          </a:p>
        </p:txBody>
      </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1795463"/>
            <a:ext cx="8424863" cy="4513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764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37</a:t>
            </a:fld>
            <a:endParaRPr lang="en-US"/>
          </a:p>
        </p:txBody>
      </p:sp>
      <p:sp>
        <p:nvSpPr>
          <p:cNvPr id="6" name="Rectangle 5"/>
          <p:cNvSpPr/>
          <p:nvPr/>
        </p:nvSpPr>
        <p:spPr>
          <a:xfrm>
            <a:off x="1219200" y="2209800"/>
            <a:ext cx="6629400" cy="2308324"/>
          </a:xfrm>
          <a:prstGeom prst="rect">
            <a:avLst/>
          </a:prstGeom>
        </p:spPr>
        <p:txBody>
          <a:bodyPr wrap="square">
            <a:spAutoFit/>
          </a:bodyPr>
          <a:lstStyle/>
          <a:p>
            <a:pPr algn="ctr"/>
            <a:r>
              <a:rPr lang="en-US" sz="3600" b="1" dirty="0" smtClean="0">
                <a:solidFill>
                  <a:srgbClr val="7030A0"/>
                </a:solidFill>
              </a:rPr>
              <a:t>Part 13-sql model clause </a:t>
            </a:r>
          </a:p>
          <a:p>
            <a:pPr algn="ctr"/>
            <a:r>
              <a:rPr lang="en-US" sz="3600" b="1" dirty="0">
                <a:solidFill>
                  <a:srgbClr val="7030A0"/>
                </a:solidFill>
              </a:rPr>
              <a:t>NULL not allowed in DIMENSION BY or MEASURES </a:t>
            </a:r>
            <a:r>
              <a:rPr lang="en-US" sz="3600" b="1" dirty="0" smtClean="0">
                <a:solidFill>
                  <a:srgbClr val="7030A0"/>
                </a:solidFill>
              </a:rPr>
              <a:t>clauses</a:t>
            </a:r>
            <a:endParaRPr lang="en-US" sz="3600" b="1" dirty="0">
              <a:solidFill>
                <a:srgbClr val="7030A0"/>
              </a:solidFill>
            </a:endParaRPr>
          </a:p>
          <a:p>
            <a:pPr algn="ctr"/>
            <a:endParaRPr lang="en-US" sz="3600" b="1" dirty="0" smtClean="0">
              <a:solidFill>
                <a:srgbClr val="7030A0"/>
              </a:solidFill>
            </a:endParaRPr>
          </a:p>
        </p:txBody>
      </p:sp>
    </p:spTree>
    <p:extLst>
      <p:ext uri="{BB962C8B-B14F-4D97-AF65-F5344CB8AC3E}">
        <p14:creationId xmlns:p14="http://schemas.microsoft.com/office/powerpoint/2010/main" val="39501210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4213" y="469900"/>
            <a:ext cx="7848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57200" algn="l"/>
              </a:tabLst>
            </a:pPr>
            <a:r>
              <a:rPr lang="en-US"/>
              <a:t>Null value not allowed in dimension. Because, in general dimension have primary key column name. So, it doesn't have null values. If null values are allowed then it is difficult to identify the cell i.e. a reason null value not allowed in the dimension. So, it is giving error message. </a:t>
            </a:r>
          </a:p>
        </p:txBody>
      </p:sp>
      <p:pic>
        <p:nvPicPr>
          <p:cNvPr id="922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147888"/>
            <a:ext cx="8078788" cy="408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7503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2867863" y="2396224"/>
            <a:ext cx="34529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57200" algn="l"/>
              </a:tabLst>
            </a:pPr>
            <a:r>
              <a:rPr lang="en-US" sz="3600" b="1" dirty="0">
                <a:solidFill>
                  <a:srgbClr val="7030A0"/>
                </a:solidFill>
              </a:rPr>
              <a:t>Empty String (' ')</a:t>
            </a:r>
            <a:r>
              <a:rPr lang="en-US" sz="3600" dirty="0">
                <a:solidFill>
                  <a:srgbClr val="7030A0"/>
                </a:solidFill>
              </a:rPr>
              <a:t> </a:t>
            </a:r>
          </a:p>
        </p:txBody>
      </p:sp>
      <p:sp>
        <p:nvSpPr>
          <p:cNvPr id="2" name="Rectangle 1"/>
          <p:cNvSpPr/>
          <p:nvPr/>
        </p:nvSpPr>
        <p:spPr>
          <a:xfrm>
            <a:off x="1750377" y="1828800"/>
            <a:ext cx="4963796" cy="646331"/>
          </a:xfrm>
          <a:prstGeom prst="rect">
            <a:avLst/>
          </a:prstGeom>
        </p:spPr>
        <p:txBody>
          <a:bodyPr wrap="none">
            <a:spAutoFit/>
          </a:bodyPr>
          <a:lstStyle/>
          <a:p>
            <a:pPr algn="ctr"/>
            <a:r>
              <a:rPr lang="en-US" sz="3600" b="1" dirty="0">
                <a:solidFill>
                  <a:srgbClr val="7030A0"/>
                </a:solidFill>
              </a:rPr>
              <a:t>Part </a:t>
            </a:r>
            <a:r>
              <a:rPr lang="en-US" sz="3600" b="1" dirty="0" smtClean="0">
                <a:solidFill>
                  <a:srgbClr val="7030A0"/>
                </a:solidFill>
              </a:rPr>
              <a:t>14-sql </a:t>
            </a:r>
            <a:r>
              <a:rPr lang="en-US" sz="3600" b="1" dirty="0">
                <a:solidFill>
                  <a:srgbClr val="7030A0"/>
                </a:solidFill>
              </a:rPr>
              <a:t>model clause </a:t>
            </a:r>
          </a:p>
        </p:txBody>
      </p:sp>
    </p:spTree>
    <p:extLst>
      <p:ext uri="{BB962C8B-B14F-4D97-AF65-F5344CB8AC3E}">
        <p14:creationId xmlns:p14="http://schemas.microsoft.com/office/powerpoint/2010/main" val="2711243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4527D6-1A59-4435-99D2-25F314C1B084}" type="slidenum">
              <a:rPr lang="en-US" smtClean="0"/>
              <a:pPr/>
              <a:t>4</a:t>
            </a:fld>
            <a:endParaRPr lang="en-US"/>
          </a:p>
        </p:txBody>
      </p:sp>
      <p:sp>
        <p:nvSpPr>
          <p:cNvPr id="3" name="Footer Placeholder 2"/>
          <p:cNvSpPr>
            <a:spLocks noGrp="1"/>
          </p:cNvSpPr>
          <p:nvPr>
            <p:ph type="ftr" sz="quarter" idx="11"/>
          </p:nvPr>
        </p:nvSpPr>
        <p:spPr/>
        <p:txBody>
          <a:bodyPr/>
          <a:lstStyle/>
          <a:p>
            <a:r>
              <a:rPr lang="es-ES" dirty="0" smtClean="0"/>
              <a:t>Dr. </a:t>
            </a:r>
            <a:r>
              <a:rPr lang="es-ES" dirty="0" err="1" smtClean="0"/>
              <a:t>Girija</a:t>
            </a:r>
            <a:r>
              <a:rPr lang="es-ES" dirty="0" smtClean="0"/>
              <a:t> </a:t>
            </a:r>
            <a:r>
              <a:rPr lang="es-ES" dirty="0" err="1" smtClean="0"/>
              <a:t>Narasimhan</a:t>
            </a:r>
            <a:r>
              <a:rPr lang="es-ES" dirty="0" smtClean="0"/>
              <a:t>                                </a:t>
            </a:r>
            <a:r>
              <a:rPr lang="es-ES" dirty="0" err="1" smtClean="0"/>
              <a:t>Model</a:t>
            </a:r>
            <a:r>
              <a:rPr lang="es-ES" dirty="0" smtClean="0"/>
              <a:t> </a:t>
            </a:r>
            <a:r>
              <a:rPr lang="es-ES" dirty="0" err="1" smtClean="0"/>
              <a:t>Clause</a:t>
            </a:r>
            <a:endParaRPr lang="en-US" dirty="0"/>
          </a:p>
        </p:txBody>
      </p:sp>
      <p:graphicFrame>
        <p:nvGraphicFramePr>
          <p:cNvPr id="4" name="Table 3"/>
          <p:cNvGraphicFramePr>
            <a:graphicFrameLocks noGrp="1"/>
          </p:cNvGraphicFramePr>
          <p:nvPr/>
        </p:nvGraphicFramePr>
        <p:xfrm>
          <a:off x="152399" y="76200"/>
          <a:ext cx="8839201" cy="6263640"/>
        </p:xfrm>
        <a:graphic>
          <a:graphicData uri="http://schemas.openxmlformats.org/drawingml/2006/table">
            <a:tbl>
              <a:tblPr/>
              <a:tblGrid>
                <a:gridCol w="1443516"/>
                <a:gridCol w="1464226"/>
                <a:gridCol w="1466297"/>
                <a:gridCol w="1451799"/>
                <a:gridCol w="1563635"/>
                <a:gridCol w="1449728"/>
              </a:tblGrid>
              <a:tr h="363070">
                <a:tc>
                  <a:txBody>
                    <a:bodyPr/>
                    <a:lstStyle/>
                    <a:p>
                      <a:pPr marL="0" marR="0" algn="ctr">
                        <a:lnSpc>
                          <a:spcPct val="150000"/>
                        </a:lnSpc>
                        <a:spcBef>
                          <a:spcPts val="0"/>
                        </a:spcBef>
                        <a:spcAft>
                          <a:spcPts val="0"/>
                        </a:spcAft>
                      </a:pPr>
                      <a:r>
                        <a:rPr lang="en-US" sz="1800" b="1" dirty="0">
                          <a:solidFill>
                            <a:srgbClr val="000000"/>
                          </a:solidFill>
                          <a:latin typeface="Times New Roman"/>
                          <a:ea typeface="Times New Roman"/>
                        </a:rPr>
                        <a:t>Ord</a:t>
                      </a:r>
                      <a:endParaRPr lang="en-US" sz="1800" b="1" dirty="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b="1" dirty="0">
                          <a:solidFill>
                            <a:srgbClr val="000000"/>
                          </a:solidFill>
                          <a:latin typeface="Times New Roman"/>
                          <a:ea typeface="Times New Roman"/>
                        </a:rPr>
                        <a:t>Prodno</a:t>
                      </a:r>
                      <a:endParaRPr lang="en-US" sz="1800" b="1" dirty="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b="1" dirty="0" err="1">
                          <a:solidFill>
                            <a:srgbClr val="000000"/>
                          </a:solidFill>
                          <a:latin typeface="Times New Roman"/>
                          <a:ea typeface="Times New Roman"/>
                        </a:rPr>
                        <a:t>Suppno</a:t>
                      </a:r>
                      <a:endParaRPr lang="en-US" sz="1800" b="1" dirty="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b="1" dirty="0">
                          <a:solidFill>
                            <a:srgbClr val="000000"/>
                          </a:solidFill>
                          <a:latin typeface="Times New Roman"/>
                          <a:ea typeface="Times New Roman"/>
                        </a:rPr>
                        <a:t>Time</a:t>
                      </a:r>
                      <a:endParaRPr lang="en-US" sz="1800" b="1" dirty="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b="1" dirty="0">
                          <a:solidFill>
                            <a:srgbClr val="000000"/>
                          </a:solidFill>
                          <a:latin typeface="Times New Roman"/>
                          <a:ea typeface="Times New Roman"/>
                        </a:rPr>
                        <a:t>Location</a:t>
                      </a:r>
                      <a:endParaRPr lang="en-US" sz="1800" b="1" dirty="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b="1" dirty="0">
                          <a:solidFill>
                            <a:srgbClr val="000000"/>
                          </a:solidFill>
                          <a:latin typeface="Times New Roman"/>
                          <a:ea typeface="Times New Roman"/>
                        </a:rPr>
                        <a:t>sales</a:t>
                      </a:r>
                      <a:endParaRPr lang="en-US" sz="1800" b="1" dirty="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070">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1</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1</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1</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2000</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Sohar</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5</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070">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2</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1</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1</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2000</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Muscat</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3</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070">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3</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1</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1</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2001</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Sohar</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6</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070">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4</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1</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1</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2001</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Muscat</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4</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070">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5</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1</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2</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2000</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Sohar</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1</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070">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6</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1</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2</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2000</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Muscat</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7</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070">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7</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1</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2001</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Sohar</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8</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070">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8</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1</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2001</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err="1">
                          <a:solidFill>
                            <a:srgbClr val="000000"/>
                          </a:solidFill>
                          <a:latin typeface="Times New Roman"/>
                          <a:ea typeface="Times New Roman"/>
                        </a:rPr>
                        <a:t>Musat</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5</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070">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9</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1</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2000</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Sohar</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3</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070">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10</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1</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2000</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Muscat</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8</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070">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11</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1</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2001</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Sohar</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6</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070">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12</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1</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2001</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Muscat</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7</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070">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13</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2000</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Sohar</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9</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070">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14</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2000</a:t>
                      </a:r>
                      <a:endParaRPr lang="en-US" sz="160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Muscat</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11</a:t>
                      </a:r>
                      <a:endParaRPr lang="en-US" sz="1600" dirty="0">
                        <a:latin typeface="Times New Roman"/>
                        <a:ea typeface="Times New Roman"/>
                      </a:endParaRPr>
                    </a:p>
                  </a:txBody>
                  <a:tcPr marL="42426" marR="424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070">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15</a:t>
                      </a:r>
                      <a:endParaRPr lang="en-US" sz="160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a:t>
                      </a:r>
                      <a:endParaRPr lang="en-US" sz="160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a:t>
                      </a:r>
                      <a:endParaRPr lang="en-US" sz="160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2001</a:t>
                      </a:r>
                      <a:endParaRPr lang="en-US" sz="160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Sohar</a:t>
                      </a:r>
                      <a:endParaRPr lang="en-US" sz="1600" dirty="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4</a:t>
                      </a:r>
                      <a:endParaRPr lang="en-US" sz="1600" dirty="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070">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hlinkClick r:id="rId2" action="ppaction://hlinksldjump"/>
                        </a:rPr>
                        <a:t>16</a:t>
                      </a:r>
                      <a:endParaRPr lang="en-US" sz="1600" dirty="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a:t>
                      </a:r>
                      <a:endParaRPr lang="en-US" sz="160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2</a:t>
                      </a:r>
                      <a:endParaRPr lang="en-US" sz="1600" dirty="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latin typeface="Times New Roman"/>
                          <a:ea typeface="Times New Roman"/>
                        </a:rPr>
                        <a:t>2001</a:t>
                      </a:r>
                      <a:endParaRPr lang="en-US" sz="160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Muscat</a:t>
                      </a:r>
                      <a:endParaRPr lang="en-US" sz="1600" dirty="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latin typeface="Times New Roman"/>
                          <a:ea typeface="Times New Roman"/>
                        </a:rPr>
                        <a:t>3</a:t>
                      </a:r>
                      <a:endParaRPr lang="en-US" sz="1600" dirty="0">
                        <a:latin typeface="Times New Roman"/>
                        <a:ea typeface="Times New Roman"/>
                      </a:endParaRPr>
                    </a:p>
                  </a:txBody>
                  <a:tcPr marL="42426" marR="42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57200" y="167948"/>
            <a:ext cx="8153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tabLst>
                <a:tab pos="457200" algn="l"/>
              </a:tabLst>
            </a:pPr>
            <a:r>
              <a:rPr lang="en-US" sz="2400" dirty="0"/>
              <a:t>Empty string also not allowed in both dimension and measure. The purpose of the dimension and measure gives multi-dimensional based result set based on given column values. Then value is empty, the purpose is not fulfill. So, it is giving error message of empty string or empty column values. </a:t>
            </a:r>
          </a:p>
        </p:txBody>
      </p:sp>
      <p:pic>
        <p:nvPicPr>
          <p:cNvPr id="71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2357438"/>
            <a:ext cx="8713788" cy="4240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116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895600" y="3962400"/>
            <a:ext cx="31237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3600" b="1" dirty="0">
                <a:solidFill>
                  <a:srgbClr val="7030A0"/>
                </a:solidFill>
              </a:rPr>
              <a:t>Using For Loop</a:t>
            </a:r>
            <a:r>
              <a:rPr lang="en-US" sz="3600" dirty="0">
                <a:solidFill>
                  <a:srgbClr val="7030A0"/>
                </a:solidFill>
              </a:rPr>
              <a:t> </a:t>
            </a:r>
          </a:p>
        </p:txBody>
      </p:sp>
      <p:sp>
        <p:nvSpPr>
          <p:cNvPr id="2" name="Rectangle 1"/>
          <p:cNvSpPr/>
          <p:nvPr/>
        </p:nvSpPr>
        <p:spPr>
          <a:xfrm>
            <a:off x="1944809" y="3352800"/>
            <a:ext cx="4963795" cy="646331"/>
          </a:xfrm>
          <a:prstGeom prst="rect">
            <a:avLst/>
          </a:prstGeom>
        </p:spPr>
        <p:txBody>
          <a:bodyPr wrap="none">
            <a:spAutoFit/>
          </a:bodyPr>
          <a:lstStyle/>
          <a:p>
            <a:pPr algn="ctr"/>
            <a:r>
              <a:rPr lang="en-US" sz="3600" b="1" dirty="0">
                <a:solidFill>
                  <a:srgbClr val="7030A0"/>
                </a:solidFill>
              </a:rPr>
              <a:t>Part </a:t>
            </a:r>
            <a:r>
              <a:rPr lang="en-US" sz="3600" b="1" dirty="0" smtClean="0">
                <a:solidFill>
                  <a:srgbClr val="7030A0"/>
                </a:solidFill>
              </a:rPr>
              <a:t>15-sql </a:t>
            </a:r>
            <a:r>
              <a:rPr lang="en-US" sz="3600" b="1" dirty="0">
                <a:solidFill>
                  <a:srgbClr val="7030A0"/>
                </a:solidFill>
              </a:rPr>
              <a:t>model clause </a:t>
            </a:r>
          </a:p>
        </p:txBody>
      </p:sp>
    </p:spTree>
    <p:extLst>
      <p:ext uri="{BB962C8B-B14F-4D97-AF65-F5344CB8AC3E}">
        <p14:creationId xmlns:p14="http://schemas.microsoft.com/office/powerpoint/2010/main" val="677480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50825" y="-4510"/>
            <a:ext cx="8642350" cy="3788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en-US" dirty="0"/>
              <a:t>Using Model clause, looping operation is possible. Using For constructs the single formula can generate multiple formulas with positional references and it is also used to create new values.  </a:t>
            </a:r>
          </a:p>
          <a:p>
            <a:pPr>
              <a:lnSpc>
                <a:spcPct val="150000"/>
              </a:lnSpc>
            </a:pPr>
            <a:endParaRPr lang="en-US" dirty="0"/>
          </a:p>
          <a:p>
            <a:pPr>
              <a:lnSpc>
                <a:spcPct val="150000"/>
              </a:lnSpc>
            </a:pPr>
            <a:r>
              <a:rPr lang="en-US" dirty="0"/>
              <a:t>Using For construct can be used for dimension of numeric, date and date time data types.  </a:t>
            </a:r>
          </a:p>
          <a:p>
            <a:pPr>
              <a:lnSpc>
                <a:spcPct val="150000"/>
              </a:lnSpc>
            </a:pPr>
            <a:endParaRPr lang="en-US" dirty="0"/>
          </a:p>
          <a:p>
            <a:pPr>
              <a:lnSpc>
                <a:spcPct val="150000"/>
              </a:lnSpc>
            </a:pPr>
            <a:r>
              <a:rPr lang="en-US" dirty="0"/>
              <a:t>Increment and decrement expression can be used in numeric dimensions and interval for dimensions are used date or date time data types.  In the below query dimension has order id is numeric data type.  Here it creates the new value to column Test. </a:t>
            </a:r>
          </a:p>
        </p:txBody>
      </p:sp>
    </p:spTree>
    <p:extLst>
      <p:ext uri="{BB962C8B-B14F-4D97-AF65-F5344CB8AC3E}">
        <p14:creationId xmlns:p14="http://schemas.microsoft.com/office/powerpoint/2010/main" val="28501597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692150"/>
            <a:ext cx="8424862"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8680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253288" y="2514600"/>
            <a:ext cx="20056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3200" b="1" dirty="0">
                <a:solidFill>
                  <a:srgbClr val="7030A0"/>
                </a:solidFill>
              </a:rPr>
              <a:t>ITERATION</a:t>
            </a:r>
          </a:p>
        </p:txBody>
      </p:sp>
      <p:sp>
        <p:nvSpPr>
          <p:cNvPr id="2" name="Rectangle 1"/>
          <p:cNvSpPr/>
          <p:nvPr/>
        </p:nvSpPr>
        <p:spPr>
          <a:xfrm>
            <a:off x="2303797" y="1909671"/>
            <a:ext cx="3904660" cy="523220"/>
          </a:xfrm>
          <a:prstGeom prst="rect">
            <a:avLst/>
          </a:prstGeom>
        </p:spPr>
        <p:txBody>
          <a:bodyPr wrap="none">
            <a:spAutoFit/>
          </a:bodyPr>
          <a:lstStyle/>
          <a:p>
            <a:pPr algn="ctr"/>
            <a:r>
              <a:rPr lang="en-US" sz="2800" b="1" dirty="0">
                <a:solidFill>
                  <a:srgbClr val="7030A0"/>
                </a:solidFill>
              </a:rPr>
              <a:t>Part </a:t>
            </a:r>
            <a:r>
              <a:rPr lang="en-US" sz="2800" b="1" dirty="0" smtClean="0">
                <a:solidFill>
                  <a:srgbClr val="7030A0"/>
                </a:solidFill>
              </a:rPr>
              <a:t>15-sql </a:t>
            </a:r>
            <a:r>
              <a:rPr lang="en-US" sz="2800" b="1" dirty="0">
                <a:solidFill>
                  <a:srgbClr val="7030A0"/>
                </a:solidFill>
              </a:rPr>
              <a:t>model clause </a:t>
            </a:r>
          </a:p>
        </p:txBody>
      </p:sp>
    </p:spTree>
    <p:extLst>
      <p:ext uri="{BB962C8B-B14F-4D97-AF65-F5344CB8AC3E}">
        <p14:creationId xmlns:p14="http://schemas.microsoft.com/office/powerpoint/2010/main" val="37971254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106" y="1752600"/>
            <a:ext cx="8713787" cy="4897437"/>
          </a:xfrm>
          <a:prstGeom prst="rect">
            <a:avLst/>
          </a:prstGeom>
          <a:noFill/>
          <a:extLst>
            <a:ext uri="{909E8E84-426E-40DD-AFC4-6F175D3DCCD1}">
              <a14:hiddenFill xmlns:a14="http://schemas.microsoft.com/office/drawing/2010/main">
                <a:solidFill>
                  <a:srgbClr val="FFFFFF"/>
                </a:solidFill>
              </a14:hiddenFill>
            </a:ext>
          </a:extLst>
        </p:spPr>
      </p:pic>
      <p:sp>
        <p:nvSpPr>
          <p:cNvPr id="16387" name="Rectangle 3"/>
          <p:cNvSpPr>
            <a:spLocks noChangeArrowheads="1"/>
          </p:cNvSpPr>
          <p:nvPr/>
        </p:nvSpPr>
        <p:spPr bwMode="auto">
          <a:xfrm>
            <a:off x="395288" y="280754"/>
            <a:ext cx="8353425" cy="1295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en-US" dirty="0"/>
              <a:t>For repeating the rules for execution need iterate feature. In this example, sales [19] || 8 using rules creating new values for sales [19] and assigning value 8. This value will be execute exactly 5 times given as per condition in iterate (5) in sales [19].</a:t>
            </a:r>
          </a:p>
        </p:txBody>
      </p:sp>
    </p:spTree>
    <p:extLst>
      <p:ext uri="{BB962C8B-B14F-4D97-AF65-F5344CB8AC3E}">
        <p14:creationId xmlns:p14="http://schemas.microsoft.com/office/powerpoint/2010/main" val="8289465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741125" y="2514600"/>
            <a:ext cx="47252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3200" b="1" dirty="0">
                <a:solidFill>
                  <a:srgbClr val="7030A0"/>
                </a:solidFill>
              </a:rPr>
              <a:t>Iteration using until Clause</a:t>
            </a:r>
          </a:p>
        </p:txBody>
      </p:sp>
      <p:sp>
        <p:nvSpPr>
          <p:cNvPr id="3" name="Rectangle 2"/>
          <p:cNvSpPr/>
          <p:nvPr/>
        </p:nvSpPr>
        <p:spPr>
          <a:xfrm>
            <a:off x="2151397" y="1828800"/>
            <a:ext cx="3904660" cy="523220"/>
          </a:xfrm>
          <a:prstGeom prst="rect">
            <a:avLst/>
          </a:prstGeom>
        </p:spPr>
        <p:txBody>
          <a:bodyPr wrap="none">
            <a:spAutoFit/>
          </a:bodyPr>
          <a:lstStyle/>
          <a:p>
            <a:pPr algn="ctr"/>
            <a:r>
              <a:rPr lang="en-US" sz="2800" b="1" dirty="0">
                <a:solidFill>
                  <a:srgbClr val="7030A0"/>
                </a:solidFill>
              </a:rPr>
              <a:t>Part </a:t>
            </a:r>
            <a:r>
              <a:rPr lang="en-US" sz="2800" b="1" dirty="0" smtClean="0">
                <a:solidFill>
                  <a:srgbClr val="7030A0"/>
                </a:solidFill>
              </a:rPr>
              <a:t>16-sql </a:t>
            </a:r>
            <a:r>
              <a:rPr lang="en-US" sz="2800" b="1" dirty="0">
                <a:solidFill>
                  <a:srgbClr val="7030A0"/>
                </a:solidFill>
              </a:rPr>
              <a:t>model clause </a:t>
            </a:r>
          </a:p>
        </p:txBody>
      </p:sp>
    </p:spTree>
    <p:extLst>
      <p:ext uri="{BB962C8B-B14F-4D97-AF65-F5344CB8AC3E}">
        <p14:creationId xmlns:p14="http://schemas.microsoft.com/office/powerpoint/2010/main" val="8832932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50825" y="0"/>
            <a:ext cx="835342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Low" fontAlgn="b"/>
            <a:r>
              <a:rPr lang="en-US" dirty="0"/>
              <a:t>The UNTIL clause is used in the iterate feature for checking at the end of each and every iteration. It shows iterated rules applied and executed at least once. It also do early termination based on condition given in the UNTIL clause, because in this below example iterate (4) times is given. But actually it is doing only one execution of the iteration because until condition is specified with value 8. So, it do early termination. </a:t>
            </a:r>
          </a:p>
        </p:txBody>
      </p:sp>
      <p:pic>
        <p:nvPicPr>
          <p:cNvPr id="1433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362" y="2057400"/>
            <a:ext cx="8642350" cy="398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751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4527D6-1A59-4435-99D2-25F314C1B084}" type="slidenum">
              <a:rPr lang="en-US" smtClean="0"/>
              <a:pPr/>
              <a:t>5</a:t>
            </a:fld>
            <a:endParaRPr lang="en-US"/>
          </a:p>
        </p:txBody>
      </p:sp>
      <p:sp>
        <p:nvSpPr>
          <p:cNvPr id="3" name="Footer Placeholder 2"/>
          <p:cNvSpPr>
            <a:spLocks noGrp="1"/>
          </p:cNvSpPr>
          <p:nvPr>
            <p:ph type="ftr" sz="quarter" idx="11"/>
          </p:nvPr>
        </p:nvSpPr>
        <p:spPr/>
        <p:txBody>
          <a:bodyPr/>
          <a:lstStyle/>
          <a:p>
            <a:r>
              <a:rPr lang="es-ES" smtClean="0"/>
              <a:t>Dr. Girija Narasimhan                                Model Clause</a:t>
            </a:r>
            <a:endParaRPr lang="en-US"/>
          </a:p>
        </p:txBody>
      </p:sp>
      <p:sp>
        <p:nvSpPr>
          <p:cNvPr id="4097" name="Rectangle 1"/>
          <p:cNvSpPr>
            <a:spLocks noChangeArrowheads="1"/>
          </p:cNvSpPr>
          <p:nvPr/>
        </p:nvSpPr>
        <p:spPr bwMode="auto">
          <a:xfrm>
            <a:off x="228600" y="0"/>
            <a:ext cx="8763000" cy="6101610"/>
          </a:xfrm>
          <a:prstGeom prst="rect">
            <a:avLst/>
          </a:prstGeom>
          <a:noFill/>
          <a:ln w="9525">
            <a:noFill/>
            <a:miter lim="800000"/>
            <a:headEnd/>
            <a:tailEnd/>
          </a:ln>
          <a:effectLst/>
        </p:spPr>
        <p:txBody>
          <a:bodyPr vert="horz" wrap="square" lIns="0" tIns="152352" rIns="0" bIns="38088"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Times New Roman" pitchFamily="18" charset="0"/>
                <a:cs typeface="Times New Roman" pitchFamily="18" charset="0"/>
              </a:rPr>
              <a:t>Partition columns</a:t>
            </a:r>
            <a:endParaRPr kumimoji="0" lang="en-US" sz="2400" b="1"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Partition columns divide the result set into blocks. Rules defined in the </a:t>
            </a: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model clause</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are applied independently of other partitions to each partition. </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800" b="1"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Times New Roman" pitchFamily="18" charset="0"/>
                <a:cs typeface="Times New Roman" pitchFamily="18" charset="0"/>
              </a:rPr>
              <a:t>Dimension columns</a:t>
            </a:r>
            <a:endParaRPr kumimoji="0" lang="en-US" sz="2400" b="1"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Dimension columns define how cells within a partition can be accessed. </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800" b="1"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Times New Roman" pitchFamily="18" charset="0"/>
                <a:cs typeface="Times New Roman" pitchFamily="18" charset="0"/>
              </a:rPr>
              <a:t>Measure columns</a:t>
            </a:r>
            <a:endParaRPr kumimoji="0" lang="en-US" sz="2400" b="1"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columns defined as measures can be assigned new values in the </a:t>
            </a: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rules</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section of the model clause.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4527D6-1A59-4435-99D2-25F314C1B084}" type="slidenum">
              <a:rPr lang="en-US" smtClean="0"/>
              <a:pPr/>
              <a:t>6</a:t>
            </a:fld>
            <a:endParaRPr lang="en-US"/>
          </a:p>
        </p:txBody>
      </p:sp>
      <p:sp>
        <p:nvSpPr>
          <p:cNvPr id="3" name="Footer Placeholder 2"/>
          <p:cNvSpPr>
            <a:spLocks noGrp="1"/>
          </p:cNvSpPr>
          <p:nvPr>
            <p:ph type="ftr" sz="quarter" idx="11"/>
          </p:nvPr>
        </p:nvSpPr>
        <p:spPr/>
        <p:txBody>
          <a:bodyPr/>
          <a:lstStyle/>
          <a:p>
            <a:r>
              <a:rPr lang="es-ES" smtClean="0"/>
              <a:t>Dr. Girija Narasimhan                                Model Clause</a:t>
            </a:r>
            <a:endParaRPr lang="en-US"/>
          </a:p>
        </p:txBody>
      </p:sp>
      <p:sp>
        <p:nvSpPr>
          <p:cNvPr id="4" name="TextBox 3"/>
          <p:cNvSpPr txBox="1"/>
          <p:nvPr/>
        </p:nvSpPr>
        <p:spPr>
          <a:xfrm>
            <a:off x="1447800" y="2362200"/>
            <a:ext cx="6324600" cy="1323439"/>
          </a:xfrm>
          <a:prstGeom prst="rect">
            <a:avLst/>
          </a:prstGeom>
          <a:noFill/>
        </p:spPr>
        <p:txBody>
          <a:bodyPr wrap="square" rtlCol="0">
            <a:spAutoFit/>
          </a:bodyPr>
          <a:lstStyle/>
          <a:p>
            <a:pPr algn="ctr"/>
            <a:r>
              <a:rPr lang="en-US" sz="4000" b="1" dirty="0" smtClean="0">
                <a:solidFill>
                  <a:srgbClr val="7030A0"/>
                </a:solidFill>
              </a:rPr>
              <a:t>Part 2- Dimension by</a:t>
            </a:r>
          </a:p>
          <a:p>
            <a:pPr algn="ctr"/>
            <a:r>
              <a:rPr lang="en-US" sz="4000" b="1" dirty="0" smtClean="0">
                <a:solidFill>
                  <a:srgbClr val="7030A0"/>
                </a:solidFill>
              </a:rPr>
              <a:t>Unique column</a:t>
            </a:r>
            <a:endParaRPr lang="en-US" sz="4000" b="1" dirty="0">
              <a:solidFill>
                <a:srgbClr val="7030A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7</a:t>
            </a:fld>
            <a:endParaRPr lang="en-US"/>
          </a:p>
        </p:txBody>
      </p:sp>
      <p:sp>
        <p:nvSpPr>
          <p:cNvPr id="6" name="TextBox 5"/>
          <p:cNvSpPr txBox="1"/>
          <p:nvPr/>
        </p:nvSpPr>
        <p:spPr>
          <a:xfrm>
            <a:off x="2590800" y="838200"/>
            <a:ext cx="3810000" cy="769441"/>
          </a:xfrm>
          <a:prstGeom prst="rect">
            <a:avLst/>
          </a:prstGeom>
          <a:noFill/>
        </p:spPr>
        <p:txBody>
          <a:bodyPr wrap="square" rtlCol="0">
            <a:spAutoFit/>
          </a:bodyPr>
          <a:lstStyle/>
          <a:p>
            <a:r>
              <a:rPr lang="en-US" sz="4400" b="1" dirty="0" smtClean="0">
                <a:solidFill>
                  <a:srgbClr val="002060"/>
                </a:solidFill>
              </a:rPr>
              <a:t>Dimension by</a:t>
            </a:r>
            <a:endParaRPr lang="en-US" sz="4400" b="1" dirty="0">
              <a:solidFill>
                <a:srgbClr val="002060"/>
              </a:solidFill>
            </a:endParaRPr>
          </a:p>
        </p:txBody>
      </p:sp>
      <p:sp>
        <p:nvSpPr>
          <p:cNvPr id="8" name="TextBox 7"/>
          <p:cNvSpPr txBox="1"/>
          <p:nvPr/>
        </p:nvSpPr>
        <p:spPr>
          <a:xfrm>
            <a:off x="609600" y="2133600"/>
            <a:ext cx="2667000" cy="1077218"/>
          </a:xfrm>
          <a:prstGeom prst="rect">
            <a:avLst/>
          </a:prstGeom>
          <a:noFill/>
        </p:spPr>
        <p:txBody>
          <a:bodyPr wrap="square" rtlCol="0">
            <a:spAutoFit/>
          </a:bodyPr>
          <a:lstStyle/>
          <a:p>
            <a:r>
              <a:rPr lang="en-US" sz="3200" dirty="0" smtClean="0"/>
              <a:t>Unique column</a:t>
            </a:r>
            <a:endParaRPr lang="en-US" sz="3200" dirty="0"/>
          </a:p>
        </p:txBody>
      </p:sp>
      <p:sp>
        <p:nvSpPr>
          <p:cNvPr id="9" name="TextBox 8"/>
          <p:cNvSpPr txBox="1"/>
          <p:nvPr/>
        </p:nvSpPr>
        <p:spPr>
          <a:xfrm>
            <a:off x="2209800" y="2057400"/>
            <a:ext cx="2590800" cy="954107"/>
          </a:xfrm>
          <a:prstGeom prst="rect">
            <a:avLst/>
          </a:prstGeom>
          <a:noFill/>
        </p:spPr>
        <p:txBody>
          <a:bodyPr wrap="square" rtlCol="0">
            <a:spAutoFit/>
          </a:bodyPr>
          <a:lstStyle/>
          <a:p>
            <a:r>
              <a:rPr lang="en-US" sz="2800" dirty="0" smtClean="0"/>
              <a:t>Multi dimension column</a:t>
            </a:r>
            <a:endParaRPr lang="en-US" sz="2800" dirty="0"/>
          </a:p>
        </p:txBody>
      </p:sp>
      <p:sp>
        <p:nvSpPr>
          <p:cNvPr id="10" name="TextBox 9"/>
          <p:cNvSpPr txBox="1"/>
          <p:nvPr/>
        </p:nvSpPr>
        <p:spPr>
          <a:xfrm>
            <a:off x="5029200" y="2286000"/>
            <a:ext cx="1447800" cy="523220"/>
          </a:xfrm>
          <a:prstGeom prst="rect">
            <a:avLst/>
          </a:prstGeom>
          <a:noFill/>
        </p:spPr>
        <p:txBody>
          <a:bodyPr wrap="square" rtlCol="0">
            <a:spAutoFit/>
          </a:bodyPr>
          <a:lstStyle/>
          <a:p>
            <a:r>
              <a:rPr lang="en-US" sz="2800" dirty="0" smtClean="0"/>
              <a:t>Aliasing</a:t>
            </a:r>
            <a:endParaRPr lang="en-US" sz="2800" dirty="0"/>
          </a:p>
        </p:txBody>
      </p:sp>
      <p:sp>
        <p:nvSpPr>
          <p:cNvPr id="11" name="TextBox 10"/>
          <p:cNvSpPr txBox="1"/>
          <p:nvPr/>
        </p:nvSpPr>
        <p:spPr>
          <a:xfrm>
            <a:off x="6934200" y="2362200"/>
            <a:ext cx="1905000" cy="523220"/>
          </a:xfrm>
          <a:prstGeom prst="rect">
            <a:avLst/>
          </a:prstGeom>
          <a:noFill/>
        </p:spPr>
        <p:txBody>
          <a:bodyPr wrap="square" rtlCol="0">
            <a:spAutoFit/>
          </a:bodyPr>
          <a:lstStyle/>
          <a:p>
            <a:r>
              <a:rPr lang="en-US" sz="2800" dirty="0" smtClean="0"/>
              <a:t>Expression</a:t>
            </a:r>
            <a:endParaRPr lang="en-US" sz="2800" dirty="0"/>
          </a:p>
        </p:txBody>
      </p:sp>
      <p:cxnSp>
        <p:nvCxnSpPr>
          <p:cNvPr id="13" name="Straight Connector 12"/>
          <p:cNvCxnSpPr/>
          <p:nvPr/>
        </p:nvCxnSpPr>
        <p:spPr>
          <a:xfrm flipV="1">
            <a:off x="1447800" y="1524000"/>
            <a:ext cx="2362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810000" y="1524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810000" y="1524000"/>
            <a:ext cx="16764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10000" y="1524000"/>
            <a:ext cx="3962400" cy="990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8</a:t>
            </a:fld>
            <a:endParaRPr lang="en-US"/>
          </a:p>
        </p:txBody>
      </p:sp>
      <p:sp>
        <p:nvSpPr>
          <p:cNvPr id="6" name="Rectangle 5"/>
          <p:cNvSpPr/>
          <p:nvPr/>
        </p:nvSpPr>
        <p:spPr>
          <a:xfrm>
            <a:off x="304800" y="228600"/>
            <a:ext cx="8229600" cy="3539430"/>
          </a:xfrm>
          <a:prstGeom prst="rect">
            <a:avLst/>
          </a:prstGeom>
        </p:spPr>
        <p:txBody>
          <a:bodyPr wrap="square">
            <a:spAutoFit/>
          </a:bodyPr>
          <a:lstStyle/>
          <a:p>
            <a:r>
              <a:rPr lang="en-US" sz="3200" dirty="0" smtClean="0"/>
              <a:t>In the model clause, the dimension components are used to define multi-dimension array and it is also useful for identifying cells or column within the partition.</a:t>
            </a:r>
          </a:p>
          <a:p>
            <a:endParaRPr lang="en-US" sz="3200" dirty="0" smtClean="0"/>
          </a:p>
          <a:p>
            <a:r>
              <a:rPr lang="en-US" sz="3200" dirty="0" smtClean="0"/>
              <a:t> By default it will identify at least one cell in a partition</a:t>
            </a:r>
            <a:endParaRPr lang="en-US" sz="3200" dirty="0"/>
          </a:p>
        </p:txBody>
      </p:sp>
      <p:sp>
        <p:nvSpPr>
          <p:cNvPr id="7" name="Rectangle 6"/>
          <p:cNvSpPr/>
          <p:nvPr/>
        </p:nvSpPr>
        <p:spPr>
          <a:xfrm>
            <a:off x="381000" y="4191000"/>
            <a:ext cx="7924800" cy="954107"/>
          </a:xfrm>
          <a:prstGeom prst="rect">
            <a:avLst/>
          </a:prstGeom>
        </p:spPr>
        <p:txBody>
          <a:bodyPr wrap="square">
            <a:spAutoFit/>
          </a:bodyPr>
          <a:lstStyle/>
          <a:p>
            <a:r>
              <a:rPr lang="en-US" sz="2800" dirty="0" smtClean="0"/>
              <a:t>The dimension components have the column name which has unique value</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smtClean="0"/>
              <a:t>Dr. Girija Narasimhan                                Model Clause</a:t>
            </a:r>
            <a:endParaRPr lang="en-US"/>
          </a:p>
        </p:txBody>
      </p:sp>
      <p:sp>
        <p:nvSpPr>
          <p:cNvPr id="5" name="Slide Number Placeholder 4"/>
          <p:cNvSpPr>
            <a:spLocks noGrp="1"/>
          </p:cNvSpPr>
          <p:nvPr>
            <p:ph type="sldNum" sz="quarter" idx="12"/>
          </p:nvPr>
        </p:nvSpPr>
        <p:spPr/>
        <p:txBody>
          <a:bodyPr/>
          <a:lstStyle/>
          <a:p>
            <a:fld id="{454527D6-1A59-4435-99D2-25F314C1B084}" type="slidenum">
              <a:rPr lang="en-US" smtClean="0"/>
              <a:pPr/>
              <a:t>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26160204"/>
              </p:ext>
            </p:extLst>
          </p:nvPr>
        </p:nvGraphicFramePr>
        <p:xfrm>
          <a:off x="76200" y="304800"/>
          <a:ext cx="8915400" cy="5334000"/>
        </p:xfrm>
        <a:graphic>
          <a:graphicData uri="http://schemas.openxmlformats.org/drawingml/2006/table">
            <a:tbl>
              <a:tblPr/>
              <a:tblGrid>
                <a:gridCol w="4787900"/>
                <a:gridCol w="4127500"/>
              </a:tblGrid>
              <a:tr h="438912">
                <a:tc>
                  <a:txBody>
                    <a:bodyPr/>
                    <a:lstStyle/>
                    <a:p>
                      <a:pPr marL="0" marR="0">
                        <a:lnSpc>
                          <a:spcPct val="150000"/>
                        </a:lnSpc>
                        <a:spcBef>
                          <a:spcPts val="0"/>
                        </a:spcBef>
                        <a:spcAft>
                          <a:spcPts val="0"/>
                        </a:spcAft>
                        <a:tabLst>
                          <a:tab pos="457200" algn="l"/>
                        </a:tabLst>
                      </a:pPr>
                      <a:r>
                        <a:rPr lang="en-US" sz="2800" dirty="0">
                          <a:solidFill>
                            <a:srgbClr val="000000"/>
                          </a:solidFill>
                          <a:latin typeface="Times New Roman"/>
                          <a:ea typeface="Times New Roman"/>
                          <a:cs typeface="Times New Roman"/>
                        </a:rPr>
                        <a:t>Query</a:t>
                      </a:r>
                      <a:endParaRPr lang="en-US" sz="2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457200" algn="l"/>
                        </a:tabLst>
                      </a:pPr>
                      <a:r>
                        <a:rPr lang="en-US" sz="2800">
                          <a:solidFill>
                            <a:srgbClr val="000000"/>
                          </a:solidFill>
                          <a:latin typeface="Times New Roman"/>
                          <a:ea typeface="Times New Roman"/>
                          <a:cs typeface="Times New Roman"/>
                        </a:rPr>
                        <a:t>Output</a:t>
                      </a:r>
                      <a:endParaRPr lang="en-US" sz="2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8688">
                <a:tc>
                  <a:txBody>
                    <a:bodyPr/>
                    <a:lstStyle/>
                    <a:p>
                      <a:pPr marL="0" marR="0">
                        <a:lnSpc>
                          <a:spcPct val="150000"/>
                        </a:lnSpc>
                        <a:spcBef>
                          <a:spcPts val="0"/>
                        </a:spcBef>
                        <a:spcAft>
                          <a:spcPts val="0"/>
                        </a:spcAft>
                        <a:tabLst>
                          <a:tab pos="457200" algn="l"/>
                        </a:tabLst>
                      </a:pPr>
                      <a:r>
                        <a:rPr lang="en-US" sz="2800" dirty="0">
                          <a:latin typeface="Times New Roman"/>
                          <a:ea typeface="Times New Roman"/>
                          <a:cs typeface="Times New Roman"/>
                        </a:rPr>
                        <a:t>Select ord</a:t>
                      </a:r>
                      <a:r>
                        <a:rPr lang="en-US" sz="2800" dirty="0" smtClean="0">
                          <a:latin typeface="Times New Roman"/>
                          <a:ea typeface="Times New Roman"/>
                          <a:cs typeface="Times New Roman"/>
                        </a:rPr>
                        <a:t>, sales </a:t>
                      </a:r>
                      <a:r>
                        <a:rPr lang="en-US" sz="2800" dirty="0">
                          <a:latin typeface="Times New Roman"/>
                          <a:ea typeface="Times New Roman"/>
                          <a:cs typeface="Times New Roman"/>
                        </a:rPr>
                        <a:t>from salesorder </a:t>
                      </a:r>
                    </a:p>
                    <a:p>
                      <a:pPr marL="0" marR="0">
                        <a:lnSpc>
                          <a:spcPct val="150000"/>
                        </a:lnSpc>
                        <a:spcBef>
                          <a:spcPts val="0"/>
                        </a:spcBef>
                        <a:spcAft>
                          <a:spcPts val="0"/>
                        </a:spcAft>
                        <a:tabLst>
                          <a:tab pos="457200" algn="l"/>
                        </a:tabLst>
                      </a:pPr>
                      <a:r>
                        <a:rPr lang="en-US" sz="2800" dirty="0">
                          <a:latin typeface="Times New Roman"/>
                          <a:ea typeface="Times New Roman"/>
                          <a:cs typeface="Times New Roman"/>
                        </a:rPr>
                        <a:t> Where time=2000 </a:t>
                      </a:r>
                    </a:p>
                    <a:p>
                      <a:pPr marL="0" marR="0">
                        <a:lnSpc>
                          <a:spcPct val="150000"/>
                        </a:lnSpc>
                        <a:spcBef>
                          <a:spcPts val="0"/>
                        </a:spcBef>
                        <a:spcAft>
                          <a:spcPts val="0"/>
                        </a:spcAft>
                        <a:tabLst>
                          <a:tab pos="457200" algn="l"/>
                        </a:tabLst>
                      </a:pPr>
                      <a:r>
                        <a:rPr lang="en-US" sz="2800" dirty="0">
                          <a:latin typeface="Times New Roman"/>
                          <a:ea typeface="Times New Roman"/>
                          <a:cs typeface="Times New Roman"/>
                        </a:rPr>
                        <a:t>model  </a:t>
                      </a:r>
                    </a:p>
                    <a:p>
                      <a:pPr marL="0" marR="0">
                        <a:lnSpc>
                          <a:spcPct val="150000"/>
                        </a:lnSpc>
                        <a:spcBef>
                          <a:spcPts val="0"/>
                        </a:spcBef>
                        <a:spcAft>
                          <a:spcPts val="0"/>
                        </a:spcAft>
                        <a:tabLst>
                          <a:tab pos="457200" algn="l"/>
                        </a:tabLst>
                      </a:pPr>
                      <a:r>
                        <a:rPr lang="en-US" sz="2800" dirty="0">
                          <a:latin typeface="Times New Roman"/>
                          <a:ea typeface="Times New Roman"/>
                          <a:cs typeface="Times New Roman"/>
                        </a:rPr>
                        <a:t>dimension by(</a:t>
                      </a:r>
                      <a:r>
                        <a:rPr lang="en-US" sz="2800" dirty="0" err="1">
                          <a:latin typeface="Times New Roman"/>
                          <a:ea typeface="Times New Roman"/>
                          <a:cs typeface="Times New Roman"/>
                        </a:rPr>
                        <a:t>ord</a:t>
                      </a:r>
                      <a:r>
                        <a:rPr lang="en-US" sz="2800" dirty="0">
                          <a:latin typeface="Times New Roman"/>
                          <a:ea typeface="Times New Roman"/>
                          <a:cs typeface="Times New Roman"/>
                        </a:rPr>
                        <a:t>) </a:t>
                      </a:r>
                    </a:p>
                    <a:p>
                      <a:pPr marL="0" marR="0">
                        <a:lnSpc>
                          <a:spcPct val="150000"/>
                        </a:lnSpc>
                        <a:spcBef>
                          <a:spcPts val="0"/>
                        </a:spcBef>
                        <a:spcAft>
                          <a:spcPts val="0"/>
                        </a:spcAft>
                        <a:tabLst>
                          <a:tab pos="457200" algn="l"/>
                        </a:tabLst>
                      </a:pPr>
                      <a:r>
                        <a:rPr lang="en-US" sz="2800" dirty="0">
                          <a:latin typeface="Times New Roman"/>
                          <a:ea typeface="Times New Roman"/>
                          <a:cs typeface="Times New Roman"/>
                        </a:rPr>
                        <a:t>measures(sales) </a:t>
                      </a:r>
                    </a:p>
                    <a:p>
                      <a:pPr marL="0" marR="0">
                        <a:lnSpc>
                          <a:spcPct val="150000"/>
                        </a:lnSpc>
                        <a:spcBef>
                          <a:spcPts val="0"/>
                        </a:spcBef>
                        <a:spcAft>
                          <a:spcPts val="0"/>
                        </a:spcAft>
                        <a:tabLst>
                          <a:tab pos="457200" algn="l"/>
                        </a:tabLst>
                      </a:pPr>
                      <a:r>
                        <a:rPr lang="en-US" sz="2800" dirty="0">
                          <a:latin typeface="Times New Roman"/>
                          <a:ea typeface="Times New Roman"/>
                          <a:cs typeface="Times New Roman"/>
                        </a:rPr>
                        <a:t>rules() </a:t>
                      </a:r>
                    </a:p>
                    <a:p>
                      <a:pPr marL="0" marR="0">
                        <a:lnSpc>
                          <a:spcPct val="150000"/>
                        </a:lnSpc>
                        <a:spcBef>
                          <a:spcPts val="0"/>
                        </a:spcBef>
                        <a:spcAft>
                          <a:spcPts val="0"/>
                        </a:spcAft>
                        <a:tabLst>
                          <a:tab pos="457200" algn="l"/>
                        </a:tabLst>
                      </a:pPr>
                      <a:r>
                        <a:rPr lang="en-US" sz="2800" dirty="0">
                          <a:latin typeface="Times New Roman"/>
                          <a:ea typeface="Times New Roman"/>
                          <a:cs typeface="Times New Roman"/>
                        </a:rPr>
                        <a:t>order by 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457200" algn="l"/>
                        </a:tabLst>
                      </a:pPr>
                      <a:r>
                        <a:rPr lang="en-US" sz="2800" dirty="0">
                          <a:solidFill>
                            <a:srgbClr val="000000"/>
                          </a:solidFill>
                          <a:latin typeface="Times New Roman"/>
                          <a:ea typeface="Times New Roman"/>
                          <a:cs typeface="Times New Roman"/>
                        </a:rPr>
                        <a:t>       ORD           SALES</a:t>
                      </a:r>
                      <a:endParaRPr lang="en-US" sz="2800" dirty="0">
                        <a:latin typeface="Times New Roman"/>
                        <a:ea typeface="Times New Roman"/>
                        <a:cs typeface="Times New Roman"/>
                      </a:endParaRPr>
                    </a:p>
                    <a:p>
                      <a:pPr marL="0" marR="0">
                        <a:spcBef>
                          <a:spcPts val="0"/>
                        </a:spcBef>
                        <a:spcAft>
                          <a:spcPts val="0"/>
                        </a:spcAft>
                        <a:tabLst>
                          <a:tab pos="457200" algn="l"/>
                        </a:tabLst>
                      </a:pPr>
                      <a:r>
                        <a:rPr lang="en-US" sz="2800" dirty="0">
                          <a:solidFill>
                            <a:srgbClr val="000000"/>
                          </a:solidFill>
                          <a:latin typeface="Times New Roman"/>
                          <a:ea typeface="Times New Roman"/>
                          <a:cs typeface="Times New Roman"/>
                        </a:rPr>
                        <a:t>       ----------     ----------</a:t>
                      </a:r>
                      <a:endParaRPr lang="en-US" sz="2800" dirty="0">
                        <a:latin typeface="Times New Roman"/>
                        <a:ea typeface="Times New Roman"/>
                        <a:cs typeface="Times New Roman"/>
                      </a:endParaRPr>
                    </a:p>
                    <a:p>
                      <a:pPr marL="0" marR="0">
                        <a:spcBef>
                          <a:spcPts val="0"/>
                        </a:spcBef>
                        <a:spcAft>
                          <a:spcPts val="0"/>
                        </a:spcAft>
                        <a:tabLst>
                          <a:tab pos="457200" algn="l"/>
                        </a:tabLst>
                      </a:pPr>
                      <a:r>
                        <a:rPr lang="en-US" sz="2800" dirty="0">
                          <a:solidFill>
                            <a:srgbClr val="000000"/>
                          </a:solidFill>
                          <a:latin typeface="Times New Roman"/>
                          <a:ea typeface="Times New Roman"/>
                          <a:cs typeface="Times New Roman"/>
                        </a:rPr>
                        <a:t>         1                   5</a:t>
                      </a:r>
                      <a:endParaRPr lang="en-US" sz="2800" dirty="0">
                        <a:latin typeface="Times New Roman"/>
                        <a:ea typeface="Times New Roman"/>
                        <a:cs typeface="Times New Roman"/>
                      </a:endParaRPr>
                    </a:p>
                    <a:p>
                      <a:pPr marL="0" marR="0">
                        <a:spcBef>
                          <a:spcPts val="0"/>
                        </a:spcBef>
                        <a:spcAft>
                          <a:spcPts val="0"/>
                        </a:spcAft>
                        <a:tabLst>
                          <a:tab pos="457200" algn="l"/>
                        </a:tabLst>
                      </a:pPr>
                      <a:r>
                        <a:rPr lang="en-US" sz="2800" dirty="0">
                          <a:solidFill>
                            <a:srgbClr val="000000"/>
                          </a:solidFill>
                          <a:latin typeface="Times New Roman"/>
                          <a:ea typeface="Times New Roman"/>
                          <a:cs typeface="Times New Roman"/>
                        </a:rPr>
                        <a:t>         2                   3</a:t>
                      </a:r>
                      <a:endParaRPr lang="en-US" sz="2800" dirty="0">
                        <a:latin typeface="Times New Roman"/>
                        <a:ea typeface="Times New Roman"/>
                        <a:cs typeface="Times New Roman"/>
                      </a:endParaRPr>
                    </a:p>
                    <a:p>
                      <a:pPr marL="0" marR="0">
                        <a:spcBef>
                          <a:spcPts val="0"/>
                        </a:spcBef>
                        <a:spcAft>
                          <a:spcPts val="0"/>
                        </a:spcAft>
                        <a:tabLst>
                          <a:tab pos="457200" algn="l"/>
                        </a:tabLst>
                      </a:pPr>
                      <a:r>
                        <a:rPr lang="en-US" sz="2800" dirty="0">
                          <a:solidFill>
                            <a:srgbClr val="000000"/>
                          </a:solidFill>
                          <a:latin typeface="Times New Roman"/>
                          <a:ea typeface="Times New Roman"/>
                          <a:cs typeface="Times New Roman"/>
                        </a:rPr>
                        <a:t>         5                   1</a:t>
                      </a:r>
                      <a:endParaRPr lang="en-US" sz="2800" dirty="0">
                        <a:latin typeface="Times New Roman"/>
                        <a:ea typeface="Times New Roman"/>
                        <a:cs typeface="Times New Roman"/>
                      </a:endParaRPr>
                    </a:p>
                    <a:p>
                      <a:pPr marL="0" marR="0">
                        <a:spcBef>
                          <a:spcPts val="0"/>
                        </a:spcBef>
                        <a:spcAft>
                          <a:spcPts val="0"/>
                        </a:spcAft>
                        <a:tabLst>
                          <a:tab pos="457200" algn="l"/>
                        </a:tabLst>
                      </a:pPr>
                      <a:r>
                        <a:rPr lang="en-US" sz="2800" dirty="0">
                          <a:solidFill>
                            <a:srgbClr val="000000"/>
                          </a:solidFill>
                          <a:latin typeface="Times New Roman"/>
                          <a:ea typeface="Times New Roman"/>
                          <a:cs typeface="Times New Roman"/>
                        </a:rPr>
                        <a:t>         6                   7</a:t>
                      </a:r>
                      <a:endParaRPr lang="en-US" sz="2800" dirty="0">
                        <a:latin typeface="Times New Roman"/>
                        <a:ea typeface="Times New Roman"/>
                        <a:cs typeface="Times New Roman"/>
                      </a:endParaRPr>
                    </a:p>
                    <a:p>
                      <a:pPr marL="0" marR="0">
                        <a:spcBef>
                          <a:spcPts val="0"/>
                        </a:spcBef>
                        <a:spcAft>
                          <a:spcPts val="0"/>
                        </a:spcAft>
                        <a:tabLst>
                          <a:tab pos="457200" algn="l"/>
                        </a:tabLst>
                      </a:pPr>
                      <a:r>
                        <a:rPr lang="en-US" sz="2800" dirty="0">
                          <a:solidFill>
                            <a:srgbClr val="000000"/>
                          </a:solidFill>
                          <a:latin typeface="Times New Roman"/>
                          <a:ea typeface="Times New Roman"/>
                          <a:cs typeface="Times New Roman"/>
                        </a:rPr>
                        <a:t>         9                   3</a:t>
                      </a:r>
                      <a:endParaRPr lang="en-US" sz="2800" dirty="0">
                        <a:latin typeface="Times New Roman"/>
                        <a:ea typeface="Times New Roman"/>
                        <a:cs typeface="Times New Roman"/>
                      </a:endParaRPr>
                    </a:p>
                    <a:p>
                      <a:pPr marL="0" marR="0">
                        <a:spcBef>
                          <a:spcPts val="0"/>
                        </a:spcBef>
                        <a:spcAft>
                          <a:spcPts val="0"/>
                        </a:spcAft>
                        <a:tabLst>
                          <a:tab pos="457200" algn="l"/>
                        </a:tabLst>
                      </a:pPr>
                      <a:r>
                        <a:rPr lang="en-US" sz="2800" dirty="0">
                          <a:solidFill>
                            <a:srgbClr val="000000"/>
                          </a:solidFill>
                          <a:latin typeface="Times New Roman"/>
                          <a:ea typeface="Times New Roman"/>
                          <a:cs typeface="Times New Roman"/>
                        </a:rPr>
                        <a:t>        10                  8</a:t>
                      </a:r>
                      <a:endParaRPr lang="en-US" sz="2800" dirty="0">
                        <a:latin typeface="Times New Roman"/>
                        <a:ea typeface="Times New Roman"/>
                        <a:cs typeface="Times New Roman"/>
                      </a:endParaRPr>
                    </a:p>
                    <a:p>
                      <a:pPr marL="0" marR="0">
                        <a:spcBef>
                          <a:spcPts val="0"/>
                        </a:spcBef>
                        <a:spcAft>
                          <a:spcPts val="0"/>
                        </a:spcAft>
                        <a:tabLst>
                          <a:tab pos="457200" algn="l"/>
                        </a:tabLst>
                      </a:pPr>
                      <a:r>
                        <a:rPr lang="en-US" sz="2800" dirty="0">
                          <a:solidFill>
                            <a:srgbClr val="000000"/>
                          </a:solidFill>
                          <a:latin typeface="Times New Roman"/>
                          <a:ea typeface="Times New Roman"/>
                          <a:cs typeface="Times New Roman"/>
                        </a:rPr>
                        <a:t>        13                  9</a:t>
                      </a:r>
                      <a:endParaRPr lang="en-US" sz="2800" dirty="0">
                        <a:latin typeface="Times New Roman"/>
                        <a:ea typeface="Times New Roman"/>
                        <a:cs typeface="Times New Roman"/>
                      </a:endParaRPr>
                    </a:p>
                    <a:p>
                      <a:pPr marL="0" marR="0">
                        <a:spcBef>
                          <a:spcPts val="0"/>
                        </a:spcBef>
                        <a:spcAft>
                          <a:spcPts val="0"/>
                        </a:spcAft>
                        <a:tabLst>
                          <a:tab pos="457200" algn="l"/>
                        </a:tabLst>
                      </a:pPr>
                      <a:r>
                        <a:rPr lang="en-US" sz="2800" dirty="0">
                          <a:solidFill>
                            <a:srgbClr val="000000"/>
                          </a:solidFill>
                          <a:latin typeface="Times New Roman"/>
                          <a:ea typeface="Times New Roman"/>
                          <a:cs typeface="Times New Roman"/>
                        </a:rPr>
                        <a:t>        14                  11</a:t>
                      </a:r>
                      <a:endParaRPr lang="en-US" sz="2800" dirty="0">
                        <a:latin typeface="Times New Roman"/>
                        <a:ea typeface="Times New Roman"/>
                        <a:cs typeface="Times New Roman"/>
                      </a:endParaRPr>
                    </a:p>
                    <a:p>
                      <a:pPr marL="0" marR="0">
                        <a:spcBef>
                          <a:spcPts val="0"/>
                        </a:spcBef>
                        <a:spcAft>
                          <a:spcPts val="0"/>
                        </a:spcAft>
                        <a:tabLst>
                          <a:tab pos="457200" algn="l"/>
                        </a:tabLst>
                      </a:pPr>
                      <a:r>
                        <a:rPr lang="en-US" sz="2800" dirty="0">
                          <a:solidFill>
                            <a:srgbClr val="000000"/>
                          </a:solidFill>
                          <a:latin typeface="Times New Roman"/>
                          <a:ea typeface="Times New Roman"/>
                          <a:cs typeface="Times New Roman"/>
                        </a:rPr>
                        <a:t>8 rows selected.</a:t>
                      </a:r>
                      <a:endParaRPr lang="en-US" sz="2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TotalTime>
  <Words>1656</Words>
  <Application>Microsoft Office PowerPoint</Application>
  <PresentationFormat>On-screen Show (4:3)</PresentationFormat>
  <Paragraphs>312</Paragraphs>
  <Slides>47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Times New Roman</vt:lpstr>
      <vt:lpstr>Office Theme</vt:lpstr>
      <vt:lpstr>Data warehouse Design Using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hct</dc:creator>
  <cp:lastModifiedBy>Dr.Girija</cp:lastModifiedBy>
  <cp:revision>73</cp:revision>
  <dcterms:created xsi:type="dcterms:W3CDTF">2013-12-20T04:46:09Z</dcterms:created>
  <dcterms:modified xsi:type="dcterms:W3CDTF">2018-04-02T05:56:04Z</dcterms:modified>
</cp:coreProperties>
</file>