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06" r:id="rId2"/>
    <p:sldId id="301" r:id="rId3"/>
    <p:sldId id="302" r:id="rId4"/>
    <p:sldId id="304" r:id="rId5"/>
    <p:sldId id="303" r:id="rId6"/>
    <p:sldId id="257" r:id="rId7"/>
    <p:sldId id="256" r:id="rId8"/>
    <p:sldId id="259" r:id="rId9"/>
    <p:sldId id="293" r:id="rId10"/>
    <p:sldId id="258" r:id="rId11"/>
    <p:sldId id="292" r:id="rId12"/>
    <p:sldId id="260" r:id="rId13"/>
    <p:sldId id="294" r:id="rId14"/>
    <p:sldId id="296" r:id="rId15"/>
    <p:sldId id="295" r:id="rId16"/>
    <p:sldId id="261" r:id="rId17"/>
    <p:sldId id="297" r:id="rId18"/>
    <p:sldId id="263" r:id="rId19"/>
    <p:sldId id="262" r:id="rId20"/>
    <p:sldId id="298" r:id="rId21"/>
    <p:sldId id="264" r:id="rId22"/>
    <p:sldId id="265" r:id="rId23"/>
    <p:sldId id="266" r:id="rId24"/>
    <p:sldId id="300" r:id="rId25"/>
    <p:sldId id="267" r:id="rId26"/>
    <p:sldId id="308" r:id="rId27"/>
    <p:sldId id="316" r:id="rId28"/>
    <p:sldId id="307" r:id="rId29"/>
    <p:sldId id="324" r:id="rId30"/>
    <p:sldId id="326" r:id="rId31"/>
    <p:sldId id="315" r:id="rId32"/>
    <p:sldId id="309" r:id="rId33"/>
    <p:sldId id="318" r:id="rId34"/>
    <p:sldId id="319" r:id="rId35"/>
    <p:sldId id="320" r:id="rId36"/>
    <p:sldId id="314" r:id="rId37"/>
    <p:sldId id="310" r:id="rId38"/>
    <p:sldId id="311" r:id="rId39"/>
    <p:sldId id="312" r:id="rId40"/>
    <p:sldId id="313" r:id="rId41"/>
    <p:sldId id="31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 autoAdjust="0"/>
    <p:restoredTop sz="94660"/>
  </p:normalViewPr>
  <p:slideViewPr>
    <p:cSldViewPr>
      <p:cViewPr varScale="1">
        <p:scale>
          <a:sx n="70" d="100"/>
          <a:sy n="70" d="100"/>
        </p:scale>
        <p:origin x="53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4000" b="1" dirty="0" smtClean="0">
                <a:solidFill>
                  <a:srgbClr val="00B0F0"/>
                </a:solidFill>
              </a:rPr>
              <a:t>SLICE OPERATION</a:t>
            </a:r>
            <a:endParaRPr lang="en-US" sz="4000" b="1" dirty="0">
              <a:solidFill>
                <a:srgbClr val="00B0F0"/>
              </a:solidFill>
            </a:endParaRPr>
          </a:p>
        </c:rich>
      </c:tx>
      <c:layout>
        <c:manualLayout>
          <c:xMode val="edge"/>
          <c:yMode val="edge"/>
          <c:x val="0.21343890607424101"/>
          <c:y val="0"/>
        </c:manualLayout>
      </c:layout>
      <c:overlay val="0"/>
    </c:title>
    <c:autoTitleDeleted val="0"/>
    <c:view3D>
      <c:rotX val="75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636904761904762E-2"/>
          <c:y val="0.17711047482701023"/>
          <c:w val="0.77843363329583803"/>
          <c:h val="0.7990800013634659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Fact based on location</c:v>
                </c:pt>
              </c:strCache>
            </c:strRef>
          </c:tx>
          <c:dPt>
            <c:idx val="0"/>
            <c:bubble3D val="0"/>
            <c:explosion val="11"/>
          </c:dPt>
          <c:cat>
            <c:strRef>
              <c:f>Sheet1!$A$2:$A$5</c:f>
              <c:strCache>
                <c:ptCount val="4"/>
                <c:pt idx="0">
                  <c:v>GERMANY</c:v>
                </c:pt>
                <c:pt idx="1">
                  <c:v>SPAIN</c:v>
                </c:pt>
                <c:pt idx="2">
                  <c:v>USA</c:v>
                </c:pt>
                <c:pt idx="3">
                  <c:v>CANADA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4000" b="1" dirty="0" smtClean="0">
                <a:solidFill>
                  <a:srgbClr val="00B0F0"/>
                </a:solidFill>
              </a:rPr>
              <a:t>DICE</a:t>
            </a:r>
            <a:r>
              <a:rPr lang="en-US" sz="4000" b="1" baseline="0" dirty="0" smtClean="0">
                <a:solidFill>
                  <a:srgbClr val="00B0F0"/>
                </a:solidFill>
              </a:rPr>
              <a:t> OPERATION</a:t>
            </a:r>
            <a:endParaRPr lang="en-US" sz="4000" b="1" dirty="0">
              <a:solidFill>
                <a:srgbClr val="00B0F0"/>
              </a:solidFill>
            </a:endParaRPr>
          </a:p>
        </c:rich>
      </c:tx>
      <c:layout>
        <c:manualLayout>
          <c:xMode val="edge"/>
          <c:yMode val="edge"/>
          <c:x val="0.21343890607424107"/>
          <c:y val="0"/>
        </c:manualLayout>
      </c:layout>
      <c:overlay val="0"/>
    </c:title>
    <c:autoTitleDeleted val="0"/>
    <c:view3D>
      <c:rotX val="75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Fact based on location</c:v>
                </c:pt>
              </c:strCache>
            </c:strRef>
          </c:tx>
          <c:explosion val="6"/>
          <c:cat>
            <c:strRef>
              <c:f>Sheet1!$A$2:$A$5</c:f>
              <c:strCache>
                <c:ptCount val="4"/>
                <c:pt idx="0">
                  <c:v>GERMANY</c:v>
                </c:pt>
                <c:pt idx="1">
                  <c:v>SPAIN</c:v>
                </c:pt>
                <c:pt idx="2">
                  <c:v>USA</c:v>
                </c:pt>
                <c:pt idx="3">
                  <c:v>CANADA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4000" b="1" baseline="0" dirty="0" smtClean="0">
                <a:solidFill>
                  <a:srgbClr val="00B0F0"/>
                </a:solidFill>
              </a:rPr>
              <a:t>DRILL DOWN</a:t>
            </a:r>
            <a:endParaRPr lang="en-US" sz="4000" b="1" dirty="0">
              <a:solidFill>
                <a:srgbClr val="00B0F0"/>
              </a:solidFill>
            </a:endParaRPr>
          </a:p>
        </c:rich>
      </c:tx>
      <c:layout>
        <c:manualLayout>
          <c:xMode val="edge"/>
          <c:yMode val="edge"/>
          <c:x val="1.2546048931383568E-2"/>
          <c:y val="3.9339741623206248E-2"/>
        </c:manualLayout>
      </c:layout>
      <c:overlay val="0"/>
    </c:title>
    <c:autoTitleDeleted val="0"/>
    <c:view3D>
      <c:rotX val="75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Fact based on location</c:v>
                </c:pt>
              </c:strCache>
            </c:strRef>
          </c:tx>
          <c:explosion val="6"/>
          <c:cat>
            <c:strRef>
              <c:f>Sheet1!$A$2:$A$5</c:f>
              <c:strCache>
                <c:ptCount val="4"/>
                <c:pt idx="0">
                  <c:v>GERMANY</c:v>
                </c:pt>
                <c:pt idx="1">
                  <c:v>SPAIN</c:v>
                </c:pt>
                <c:pt idx="2">
                  <c:v>USA</c:v>
                </c:pt>
                <c:pt idx="3">
                  <c:v>CANADA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</cdr:x>
      <cdr:y>0.33125</cdr:y>
    </cdr:from>
    <cdr:to>
      <cdr:x>0.6125</cdr:x>
      <cdr:y>0.425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43200" y="1346200"/>
          <a:ext cx="9906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 smtClean="0"/>
            <a:t>272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0.4375</cdr:x>
      <cdr:y>0.65</cdr:y>
    </cdr:from>
    <cdr:to>
      <cdr:x>0.6</cdr:x>
      <cdr:y>0.74375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667000" y="2641600"/>
          <a:ext cx="9906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 smtClean="0"/>
            <a:t>136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0.225</cdr:x>
      <cdr:y>0.675</cdr:y>
    </cdr:from>
    <cdr:to>
      <cdr:x>0.3875</cdr:x>
      <cdr:y>0.76875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371600" y="2743200"/>
          <a:ext cx="9906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2000" b="1" dirty="0" smtClean="0"/>
            <a:t>408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0.1875</cdr:x>
      <cdr:y>0.35625</cdr:y>
    </cdr:from>
    <cdr:to>
      <cdr:x>0.35</cdr:x>
      <cdr:y>0.45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143000" y="1447800"/>
          <a:ext cx="9906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2000" b="1" dirty="0" smtClean="0"/>
            <a:t>544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0.21429</cdr:x>
      <cdr:y>0.11688</cdr:y>
    </cdr:from>
    <cdr:to>
      <cdr:x>0.66964</cdr:x>
      <cdr:y>0.16883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828800" y="685801"/>
          <a:ext cx="3886200" cy="3047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Each location how many vehicles are sold?</a:t>
          </a:r>
          <a:endParaRPr lang="en-US" sz="16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0.53057</cdr:x>
      <cdr:y>0.23103</cdr:y>
    </cdr:from>
    <cdr:to>
      <cdr:x>0.7996</cdr:x>
      <cdr:y>0.32478</cdr:y>
    </cdr:to>
    <cdr:sp macro="" textlink="">
      <cdr:nvSpPr>
        <cdr:cNvPr id="2" name="TextBox 1"/>
        <cdr:cNvSpPr txBox="1"/>
      </cdr:nvSpPr>
      <cdr:spPr>
        <a:xfrm xmlns:a="http://schemas.openxmlformats.org/drawingml/2006/main" rot="2630255">
          <a:off x="4528082" y="1355562"/>
          <a:ext cx="2296002" cy="5500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 smtClean="0"/>
            <a:t>Location 1 = 272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0.4375</cdr:x>
      <cdr:y>0.65</cdr:y>
    </cdr:from>
    <cdr:to>
      <cdr:x>0.6</cdr:x>
      <cdr:y>0.74375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667000" y="2641600"/>
          <a:ext cx="9906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 smtClean="0"/>
            <a:t>136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0.225</cdr:x>
      <cdr:y>0.675</cdr:y>
    </cdr:from>
    <cdr:to>
      <cdr:x>0.3875</cdr:x>
      <cdr:y>0.76875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371600" y="2743200"/>
          <a:ext cx="9906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2000" b="1" dirty="0" smtClean="0"/>
            <a:t>408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0.1875</cdr:x>
      <cdr:y>0.35625</cdr:y>
    </cdr:from>
    <cdr:to>
      <cdr:x>0.35</cdr:x>
      <cdr:y>0.45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143000" y="1447800"/>
          <a:ext cx="9906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2000" b="1" dirty="0" smtClean="0"/>
            <a:t>544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0.42857</cdr:x>
      <cdr:y>0.28571</cdr:y>
    </cdr:from>
    <cdr:to>
      <cdr:x>0.61607</cdr:x>
      <cdr:y>0.53247</cdr:y>
    </cdr:to>
    <cdr:sp macro="" textlink="">
      <cdr:nvSpPr>
        <cdr:cNvPr id="7" name="Straight Connector 6"/>
        <cdr:cNvSpPr/>
      </cdr:nvSpPr>
      <cdr:spPr>
        <a:xfrm xmlns:a="http://schemas.openxmlformats.org/drawingml/2006/main" flipH="1">
          <a:off x="3657600" y="1676400"/>
          <a:ext cx="1600200" cy="144780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0.42857</cdr:x>
      <cdr:y>0.4026</cdr:y>
    </cdr:from>
    <cdr:to>
      <cdr:x>0.67857</cdr:x>
      <cdr:y>0.53247</cdr:y>
    </cdr:to>
    <cdr:sp macro="" textlink="">
      <cdr:nvSpPr>
        <cdr:cNvPr id="10" name="Straight Connector 9"/>
        <cdr:cNvSpPr/>
      </cdr:nvSpPr>
      <cdr:spPr>
        <a:xfrm xmlns:a="http://schemas.openxmlformats.org/drawingml/2006/main" flipH="1">
          <a:off x="3657600" y="2362200"/>
          <a:ext cx="2133600" cy="76200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rgbClr val="FFFF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0.43794</cdr:x>
      <cdr:y>0.16015</cdr:y>
    </cdr:from>
    <cdr:to>
      <cdr:x>0.48944</cdr:x>
      <cdr:y>0.47606</cdr:y>
    </cdr:to>
    <cdr:sp macro="" textlink="">
      <cdr:nvSpPr>
        <cdr:cNvPr id="11" name="TextBox 10"/>
        <cdr:cNvSpPr txBox="1"/>
      </cdr:nvSpPr>
      <cdr:spPr>
        <a:xfrm xmlns:a="http://schemas.openxmlformats.org/drawingml/2006/main" rot="17100000">
          <a:off x="3030537" y="1646736"/>
          <a:ext cx="1853557" cy="4394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 smtClean="0"/>
            <a:t>Product 1= 20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0.43437</cdr:x>
      <cdr:y>0.31915</cdr:y>
    </cdr:from>
    <cdr:to>
      <cdr:x>0.65156</cdr:x>
      <cdr:y>0.39405</cdr:y>
    </cdr:to>
    <cdr:sp macro="" textlink="">
      <cdr:nvSpPr>
        <cdr:cNvPr id="13" name="TextBox 1"/>
        <cdr:cNvSpPr txBox="1"/>
      </cdr:nvSpPr>
      <cdr:spPr>
        <a:xfrm xmlns:a="http://schemas.openxmlformats.org/drawingml/2006/main" rot="18992800">
          <a:off x="3707128" y="1872583"/>
          <a:ext cx="1853557" cy="4394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2000" b="1" dirty="0" smtClean="0"/>
            <a:t>Product 2= 52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0.47541</cdr:x>
      <cdr:y>0.39002</cdr:y>
    </cdr:from>
    <cdr:to>
      <cdr:x>0.6926</cdr:x>
      <cdr:y>0.46492</cdr:y>
    </cdr:to>
    <cdr:sp macro="" textlink="">
      <cdr:nvSpPr>
        <cdr:cNvPr id="14" name="TextBox 1"/>
        <cdr:cNvSpPr txBox="1"/>
      </cdr:nvSpPr>
      <cdr:spPr>
        <a:xfrm xmlns:a="http://schemas.openxmlformats.org/drawingml/2006/main" rot="20384989">
          <a:off x="4057371" y="2288394"/>
          <a:ext cx="1853557" cy="4394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2000" b="1" dirty="0" smtClean="0"/>
            <a:t>Product 3= 84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0.49322</cdr:x>
      <cdr:y>0.44666</cdr:y>
    </cdr:from>
    <cdr:to>
      <cdr:x>0.72051</cdr:x>
      <cdr:y>0.51575</cdr:y>
    </cdr:to>
    <cdr:sp macro="" textlink="">
      <cdr:nvSpPr>
        <cdr:cNvPr id="15" name="TextBox 1"/>
        <cdr:cNvSpPr txBox="1"/>
      </cdr:nvSpPr>
      <cdr:spPr>
        <a:xfrm xmlns:a="http://schemas.openxmlformats.org/drawingml/2006/main" rot="20643728">
          <a:off x="4209376" y="2620734"/>
          <a:ext cx="1939763" cy="4053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2000" b="1" dirty="0" smtClean="0"/>
            <a:t>Product 4= 116</a:t>
          </a:r>
          <a:endParaRPr lang="en-US" sz="20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0.65036</cdr:x>
      <cdr:y>0.18389</cdr:y>
    </cdr:from>
    <cdr:to>
      <cdr:x>0.71481</cdr:x>
      <cdr:y>0.57521</cdr:y>
    </cdr:to>
    <cdr:sp macro="" textlink="">
      <cdr:nvSpPr>
        <cdr:cNvPr id="2" name="TextBox 1"/>
        <cdr:cNvSpPr txBox="1"/>
      </cdr:nvSpPr>
      <cdr:spPr>
        <a:xfrm xmlns:a="http://schemas.openxmlformats.org/drawingml/2006/main" rot="3953138">
          <a:off x="4677456" y="1951954"/>
          <a:ext cx="2296009" cy="5500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 smtClean="0"/>
            <a:t>Location 1 = 272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0.4375</cdr:x>
      <cdr:y>0.65</cdr:y>
    </cdr:from>
    <cdr:to>
      <cdr:x>0.6</cdr:x>
      <cdr:y>0.74375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667000" y="2641600"/>
          <a:ext cx="9906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 smtClean="0"/>
            <a:t>136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0.225</cdr:x>
      <cdr:y>0.675</cdr:y>
    </cdr:from>
    <cdr:to>
      <cdr:x>0.3875</cdr:x>
      <cdr:y>0.76875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371600" y="2743200"/>
          <a:ext cx="9906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2000" b="1" dirty="0" smtClean="0"/>
            <a:t>408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0.1875</cdr:x>
      <cdr:y>0.35625</cdr:y>
    </cdr:from>
    <cdr:to>
      <cdr:x>0.35</cdr:x>
      <cdr:y>0.45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143000" y="1447800"/>
          <a:ext cx="9906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2000" b="1" dirty="0" smtClean="0"/>
            <a:t>544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0.42857</cdr:x>
      <cdr:y>0.28571</cdr:y>
    </cdr:from>
    <cdr:to>
      <cdr:x>0.61607</cdr:x>
      <cdr:y>0.53247</cdr:y>
    </cdr:to>
    <cdr:sp macro="" textlink="">
      <cdr:nvSpPr>
        <cdr:cNvPr id="7" name="Straight Connector 6"/>
        <cdr:cNvSpPr/>
      </cdr:nvSpPr>
      <cdr:spPr>
        <a:xfrm xmlns:a="http://schemas.openxmlformats.org/drawingml/2006/main" flipH="1">
          <a:off x="3657600" y="1676400"/>
          <a:ext cx="1600200" cy="144780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0.42857</cdr:x>
      <cdr:y>0.4026</cdr:y>
    </cdr:from>
    <cdr:to>
      <cdr:x>0.67857</cdr:x>
      <cdr:y>0.53247</cdr:y>
    </cdr:to>
    <cdr:sp macro="" textlink="">
      <cdr:nvSpPr>
        <cdr:cNvPr id="10" name="Straight Connector 9"/>
        <cdr:cNvSpPr/>
      </cdr:nvSpPr>
      <cdr:spPr>
        <a:xfrm xmlns:a="http://schemas.openxmlformats.org/drawingml/2006/main" flipH="1">
          <a:off x="3657600" y="2362200"/>
          <a:ext cx="2133600" cy="76200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rgbClr val="FFFF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0.43794</cdr:x>
      <cdr:y>0.16015</cdr:y>
    </cdr:from>
    <cdr:to>
      <cdr:x>0.48944</cdr:x>
      <cdr:y>0.47606</cdr:y>
    </cdr:to>
    <cdr:sp macro="" textlink="">
      <cdr:nvSpPr>
        <cdr:cNvPr id="11" name="TextBox 10"/>
        <cdr:cNvSpPr txBox="1"/>
      </cdr:nvSpPr>
      <cdr:spPr>
        <a:xfrm xmlns:a="http://schemas.openxmlformats.org/drawingml/2006/main" rot="17100000">
          <a:off x="3030537" y="1646736"/>
          <a:ext cx="1853557" cy="4394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 smtClean="0"/>
            <a:t>Product 1= 20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0.43437</cdr:x>
      <cdr:y>0.31915</cdr:y>
    </cdr:from>
    <cdr:to>
      <cdr:x>0.65156</cdr:x>
      <cdr:y>0.39405</cdr:y>
    </cdr:to>
    <cdr:sp macro="" textlink="">
      <cdr:nvSpPr>
        <cdr:cNvPr id="13" name="TextBox 1"/>
        <cdr:cNvSpPr txBox="1"/>
      </cdr:nvSpPr>
      <cdr:spPr>
        <a:xfrm xmlns:a="http://schemas.openxmlformats.org/drawingml/2006/main" rot="18992800">
          <a:off x="3707128" y="1872583"/>
          <a:ext cx="1853557" cy="4394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2000" b="1" dirty="0" smtClean="0"/>
            <a:t>Product 2= 52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0.47541</cdr:x>
      <cdr:y>0.39002</cdr:y>
    </cdr:from>
    <cdr:to>
      <cdr:x>0.6926</cdr:x>
      <cdr:y>0.46492</cdr:y>
    </cdr:to>
    <cdr:sp macro="" textlink="">
      <cdr:nvSpPr>
        <cdr:cNvPr id="14" name="TextBox 1"/>
        <cdr:cNvSpPr txBox="1"/>
      </cdr:nvSpPr>
      <cdr:spPr>
        <a:xfrm xmlns:a="http://schemas.openxmlformats.org/drawingml/2006/main" rot="20384989">
          <a:off x="4057371" y="2288394"/>
          <a:ext cx="1853557" cy="4394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2000" b="1" dirty="0" smtClean="0"/>
            <a:t>Product 3= 84</a:t>
          </a:r>
          <a:endParaRPr lang="en-US" sz="2000" b="1" dirty="0"/>
        </a:p>
      </cdr:txBody>
    </cdr:sp>
  </cdr:relSizeAnchor>
  <cdr:relSizeAnchor xmlns:cdr="http://schemas.openxmlformats.org/drawingml/2006/chartDrawing">
    <cdr:from>
      <cdr:x>0.49322</cdr:x>
      <cdr:y>0.44666</cdr:y>
    </cdr:from>
    <cdr:to>
      <cdr:x>0.72051</cdr:x>
      <cdr:y>0.51575</cdr:y>
    </cdr:to>
    <cdr:sp macro="" textlink="">
      <cdr:nvSpPr>
        <cdr:cNvPr id="15" name="TextBox 1"/>
        <cdr:cNvSpPr txBox="1"/>
      </cdr:nvSpPr>
      <cdr:spPr>
        <a:xfrm xmlns:a="http://schemas.openxmlformats.org/drawingml/2006/main" rot="20643728">
          <a:off x="4209376" y="2620734"/>
          <a:ext cx="1939763" cy="4053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2000" b="1" dirty="0" smtClean="0"/>
            <a:t>Product 4= 116</a:t>
          </a:r>
          <a:endParaRPr lang="en-US" sz="20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697FE-9753-4179-B5C9-940C597B4BC8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04D29-0750-45D0-AA80-70EF9D8E23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3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04D29-0750-45D0-AA80-70EF9D8E230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A18B-135B-48FB-B1AB-5D342BA49C7A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5A29-1001-45AE-86F8-3BC7838DCE17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E303-4F41-4C39-9D79-301DD17D2AA3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95B8-F2A3-4DE0-B1EE-0FA2DCF67351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1E1B-F11B-46AA-AEC1-1EAB565F9AFB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AEEB-6BA6-447B-B0CD-54A3A01F33FB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4A6C-ED7F-4D8F-BB53-7C4B6FA1564D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5F8C-6301-445C-ADAF-9F98535817CD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D138-EB14-4418-84C9-F5A79CFDC721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6B9D-5B69-46FE-B326-4554490F10E8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B9D9-215A-4E46-BC3F-20B9CA671141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49EB4-A2A1-40A7-A35B-98153F2B6849}" type="datetime1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4277-FDEF-4306-BC38-22066F9E1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onthenet.com/oracle/functions/min.ph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Dr. </a:t>
            </a:r>
            <a:r>
              <a:rPr lang="en-US" dirty="0" err="1" smtClean="0">
                <a:solidFill>
                  <a:srgbClr val="002060"/>
                </a:solidFill>
              </a:rPr>
              <a:t>Girija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Narasimhan</a:t>
            </a:r>
            <a:r>
              <a:rPr lang="en-US" dirty="0" smtClean="0">
                <a:solidFill>
                  <a:srgbClr val="002060"/>
                </a:solidFill>
              </a:rPr>
              <a:t>                                        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238158"/>
            <a:ext cx="4124901" cy="26197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2932" y="4443550"/>
            <a:ext cx="3135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 smtClean="0">
                <a:solidFill>
                  <a:srgbClr val="7030A0"/>
                </a:solidFill>
              </a:rPr>
              <a:t>OER UNIT  3  - OLAP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47075" y="2989834"/>
            <a:ext cx="5647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Data warehouse Design Using Oracle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823656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https://www.oercommons.org/authoring/21861-data-warehouse-design-using-oracle</a:t>
            </a:r>
          </a:p>
        </p:txBody>
      </p:sp>
    </p:spTree>
    <p:extLst>
      <p:ext uri="{BB962C8B-B14F-4D97-AF65-F5344CB8AC3E}">
        <p14:creationId xmlns:p14="http://schemas.microsoft.com/office/powerpoint/2010/main" val="21919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-7961" y="-172720"/>
            <a:ext cx="9591137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slice operation performs a selection on one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dimension of the given cube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resulting in a sub cube.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slice operator retrieves a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subset of a data cube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similar to the restriction operator of relational algebra.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1070664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431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Query: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431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 a statement to display how many vehicles sold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in location Germany.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431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431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SELECT location_key, sum(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Vechicle_sold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from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Sales_Fact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where(location_key =1) group by location_key;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431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431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LOCATION_KEY 	</a:t>
            </a:r>
            <a:r>
              <a:rPr lang="en-US" sz="20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UM(VECHICLE_SOLD)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431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----------------------------------------------------------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43100" algn="l"/>
              </a:tabLst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1	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272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43100" algn="l"/>
              </a:tabLst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OUTPUT EXPLANATION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431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The 272 value is sum of ((1,1,1), (1,1,2), (1,1,3), (1,1,4),  (1,2,1), (1,2,2), (1,2,3), (1,2,4), (1,3,1), (1,3,2), (1,3,3), (1,3,4), (1,4,1), (1,4,2), (1,4,3), (1,4,4))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431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431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Total Number of Rows is 16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431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431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 of Rows are from 1.1.1, 1.1.2….1.4.4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28194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PART 2 – DICE OPERATION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 rot="10800000" flipV="1">
            <a:off x="228600" y="0"/>
            <a:ext cx="84582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dice operation defines a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sub cube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by performing a selection on two or more dimensions.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 other words, by specifying value ranges on one or more dimensions, the user can highlight meaningful blocks of aggregated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dice operation is a slice on more than two dimensions of a data cube (or more than two consecutive slices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533400" y="3505200"/>
            <a:ext cx="82296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SQL&gt; SELECT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location_key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sum(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Vechicle_sold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from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Sales_Fact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where(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location_key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=1) and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product_key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=1) group by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location_key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u="sng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OUTPUT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LOCATION_KEY SUM(VECHICLE_SOLD)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------------ ------------------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1               20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228600" y="304800"/>
          <a:ext cx="85344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3886200" y="1371600"/>
            <a:ext cx="838200" cy="20574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28194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PART 3 – DRILL DOWN 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228600" y="304800"/>
          <a:ext cx="85344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3886200" y="1371600"/>
            <a:ext cx="838200" cy="20574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 rot="17315542">
            <a:off x="4190100" y="785631"/>
            <a:ext cx="457200" cy="795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012536">
            <a:off x="4152000" y="589307"/>
            <a:ext cx="969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2,4,6,8</a:t>
            </a:r>
            <a:endParaRPr lang="en-US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228600"/>
            <a:ext cx="4353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Drill-down is the reverse of rollup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3400" y="7620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Drill-down function allows users to obtain a more detailed view of a given dimension</a:t>
            </a:r>
            <a:endParaRPr lang="en-US" sz="24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1749624"/>
            <a:ext cx="8534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SQL&gt; SELECT location_key,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Vechicle_sold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from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Sales_Fact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where(location_key =1) and (product_key=1);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OUTPUT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LOCATION_KEY   		VECHICLE_SOLD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------------ -----------------------------------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1            		 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1             	 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1             	 6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1            		 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OUTPUT EXPLANATION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 values are from (1,1,1),(1,1,2),(1,1,3),(1,1,4)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28194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PART 4 – ROLLUP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04800" y="128573"/>
            <a:ext cx="8534400" cy="3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ROLLUP operation used to show result set of totals and subtotals.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It adds subtotal rows into the result sets of queries with GROUP BY clauses.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ROLLUP generates a result set showing aggregates for a hierarchy of values in the selected columns.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800" dirty="0" smtClean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Every ROLLUP operation returns a result set with one row where NULL appears, NULL row represents the summary of each column to the aggregate function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114800"/>
            <a:ext cx="5867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select location_key,product_key, time_key, sum(</a:t>
            </a:r>
            <a:r>
              <a:rPr lang="en-US" sz="2400" dirty="0" err="1" smtClean="0"/>
              <a:t>vechicle_sold</a:t>
            </a:r>
            <a:r>
              <a:rPr lang="en-US" sz="2400" dirty="0" smtClean="0"/>
              <a:t>) from sales_fact where (location_key=1 and product_key=1) group by </a:t>
            </a:r>
            <a:r>
              <a:rPr lang="en-US" sz="2400" dirty="0" smtClean="0">
                <a:solidFill>
                  <a:srgbClr val="FF0000"/>
                </a:solidFill>
              </a:rPr>
              <a:t>rollup</a:t>
            </a:r>
            <a:r>
              <a:rPr lang="en-US" sz="2400" dirty="0" smtClean="0"/>
              <a:t> (location_key, product_key, time_key);</a:t>
            </a:r>
            <a:endParaRPr lang="en-US" sz="2400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1752600"/>
            <a:ext cx="9296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LOCATION_KEY      PRODUCT_KEY   TIME_KEY       SUM(VECHICLE_SOLD)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--------------------------------------------------------------------------------------------------------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1           		1          		1                  		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1         		1        		2          			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1           		1         		3               		6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1           		1        		4                  		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1          		1                             			20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1                                         					20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      					20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620000" y="2514600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48600" y="2590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(A,B,C)</a:t>
            </a:r>
          </a:p>
          <a:p>
            <a:r>
              <a:rPr lang="en-US" dirty="0" smtClean="0"/>
              <a:t>Drill Down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7696200" y="3657600"/>
            <a:ext cx="152400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696200" y="3962400"/>
            <a:ext cx="152400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72400" y="3581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(A,B) Dice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00" y="3897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Slice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0"/>
            <a:ext cx="3217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DIMENSIONAL MODELING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008" y="369332"/>
            <a:ext cx="88175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 cube allows data to be modeled and viewed in multiple dimensions.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cubes are n-dimensional.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warehouse, an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n-D base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cube is called a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 Cuboid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which holds the lowest level of summarization. The base cuboid for the given lattices is time, item, location, and supplier dimensions. 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most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cubiod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apex Cuboid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holds the highest-level of summarization is called apex cuboid. For example total sales or dollars sold, Summarized for all four dimensions. The apex cuboid is typically denoted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(i.e. network) of cuboids forms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cube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4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2971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PART 5 – CUBE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00400"/>
            <a:ext cx="6553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71600" y="1143000"/>
            <a:ext cx="6781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select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location_key,product_key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time_key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sum(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vechicle_sold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from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sales_fact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where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location_key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=1 and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product_key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=1) group by cube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location_key,product_key,time_key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228600" y="228600"/>
            <a:ext cx="85344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Like ROLLUP, the CUBE operator provides subtotals of aggregate values in the result set.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Unlike ROLLUP, When the CUBE operation is performed on variables, the result set includes many subtotal rows based on combinations of the values of the variables.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CUBE operator returns a result set with added information of dimensions to the data.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 rot="10800000" flipV="1">
            <a:off x="304800" y="32766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CUBE provides a cross tabulation report of all possible combinations of the dimensions and generates a result set that shows aggregates for all combinations of values in selected columns.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4800600"/>
            <a:ext cx="78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All CUBE operations return result sets with at least one row where NULL appears in each column except for the aggregate column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81000" y="0"/>
            <a:ext cx="5984331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LOCATION_KEY PRODUCT_KEY   TIME_KEY SUM(VECHICLE_SOLD)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------------ ----------- ---------- ------------------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             20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1                  2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2                  4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3                  6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4                  8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1                            20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1          1                  2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1          2                  4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1          3                  6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1          4                  8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1                                        20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1000" y="2895600"/>
            <a:ext cx="598433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1                      1                  2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1                      2                  4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1                      3                  6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1                      4                  8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1           1                            20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1           1          1                  2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1           1          2                  4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1           1          3                  6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1           1          4                  8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20 rows selected.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248400" y="457200"/>
            <a:ext cx="152400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24600" y="381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6172200" y="762000"/>
            <a:ext cx="1524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24600" y="990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C )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6248400" y="1600200"/>
            <a:ext cx="76200" cy="152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246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6248400" y="1828800"/>
            <a:ext cx="2286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008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(B,C)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6248400" y="2667000"/>
            <a:ext cx="152400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00800" y="259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>
            <a:off x="6172200" y="2971800"/>
            <a:ext cx="2286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324600" y="3124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(A,C)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6248400" y="3810000"/>
            <a:ext cx="76200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48400" y="3733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(A,B)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>
            <a:off x="6172200" y="4038600"/>
            <a:ext cx="3048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24600" y="4267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(A,B,C)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2971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PART 6 – GROUPING SETS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457200" y="304800"/>
            <a:ext cx="830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GROUPING SETS compute groups on several different sets of grouping columns in the same query.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12954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Whereas CUBE and ROLLUP add a predefined set of subtotals into the result set, GROUPING SETS explicitly specify which subtotals to add.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3657600"/>
            <a:ext cx="849463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LOCATION_KEY PRODUCT_KEY   TIME_KEY SUM(VECHICLE_SOLD)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------------ ----------- ---------- ------------------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1                                        20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1                            20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1                  2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2                  4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3                  6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4                  8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1336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select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location_key,product_key</a:t>
            </a:r>
            <a:r>
              <a:rPr lang="en-US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time_key</a:t>
            </a:r>
            <a:r>
              <a:rPr lang="en-US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sum(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vechicle_sold</a:t>
            </a:r>
            <a:r>
              <a:rPr lang="en-US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from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sales_fact</a:t>
            </a:r>
            <a:r>
              <a:rPr lang="en-US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where (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location_key</a:t>
            </a:r>
            <a:r>
              <a:rPr lang="en-US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=1 and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product_key</a:t>
            </a:r>
            <a:r>
              <a:rPr lang="en-US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=1) group by grouping sets (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location_key,product_key,time_key</a:t>
            </a:r>
            <a:r>
              <a:rPr lang="en-US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en-US" sz="105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2230" y="22860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PART 7 – PIVOT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8991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pivot operator supports rearrangement of the dimensions in a data cube. </a:t>
            </a:r>
            <a:endParaRPr lang="en-US" dirty="0" smtClean="0"/>
          </a:p>
          <a:p>
            <a:endParaRPr lang="en-US" sz="800" dirty="0"/>
          </a:p>
          <a:p>
            <a:r>
              <a:rPr lang="en-US" dirty="0" smtClean="0"/>
              <a:t>The </a:t>
            </a:r>
            <a:r>
              <a:rPr lang="en-US" dirty="0"/>
              <a:t>pivot is a simple but effective operation that allows OLAP users to visualize cube values in more natural and intuitive ways. </a:t>
            </a:r>
            <a:endParaRPr lang="en-US" dirty="0" smtClean="0"/>
          </a:p>
          <a:p>
            <a:endParaRPr lang="en-US" sz="800" dirty="0"/>
          </a:p>
          <a:p>
            <a:r>
              <a:rPr lang="en-US" dirty="0" smtClean="0"/>
              <a:t>This </a:t>
            </a:r>
            <a:r>
              <a:rPr lang="en-US" dirty="0"/>
              <a:t>visualization operation that rotates the data axes in view in order proceeds of to provide an alternative presentation of the data. </a:t>
            </a:r>
            <a:endParaRPr lang="en-US" dirty="0" smtClean="0"/>
          </a:p>
          <a:p>
            <a:endParaRPr lang="en-US" sz="800" dirty="0"/>
          </a:p>
          <a:p>
            <a:r>
              <a:rPr lang="en-US" dirty="0" smtClean="0"/>
              <a:t> </a:t>
            </a:r>
            <a:r>
              <a:rPr lang="en-US" dirty="0"/>
              <a:t>The pivot operation is also known as rotation. </a:t>
            </a:r>
            <a:r>
              <a:rPr lang="en-US" dirty="0" smtClean="0"/>
              <a:t>  It </a:t>
            </a:r>
            <a:r>
              <a:rPr lang="en-US" dirty="0"/>
              <a:t>rotates the data axes in view in order to provide an alternative presentation of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2286000"/>
            <a:ext cx="4343400" cy="407035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 rot="10800000" flipV="1">
            <a:off x="209550" y="2843847"/>
            <a:ext cx="35433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reat new feature called PIVOT for presenting any query in the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crosstab format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using a new operator, appropriately named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pivot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43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76400" y="6858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SELECT * FROM</a:t>
            </a:r>
          </a:p>
          <a:p>
            <a:r>
              <a:rPr lang="en-US" dirty="0" smtClean="0"/>
              <a:t>(</a:t>
            </a:r>
          </a:p>
          <a:p>
            <a:r>
              <a:rPr lang="en-US" dirty="0" smtClean="0"/>
              <a:t>SELECT column1, column2</a:t>
            </a:r>
          </a:p>
          <a:p>
            <a:endParaRPr lang="en-US" dirty="0" smtClean="0"/>
          </a:p>
          <a:p>
            <a:r>
              <a:rPr lang="en-US" dirty="0" smtClean="0"/>
              <a:t>FROM tables</a:t>
            </a:r>
          </a:p>
          <a:p>
            <a:endParaRPr lang="en-US" dirty="0" smtClean="0"/>
          </a:p>
          <a:p>
            <a:r>
              <a:rPr lang="en-US" dirty="0" smtClean="0"/>
              <a:t>WHERE conditions</a:t>
            </a:r>
          </a:p>
          <a:p>
            <a:r>
              <a:rPr lang="en-US" dirty="0" smtClean="0"/>
              <a:t>)</a:t>
            </a:r>
          </a:p>
          <a:p>
            <a:r>
              <a:rPr lang="en-US" dirty="0" smtClean="0"/>
              <a:t>PIVOT</a:t>
            </a:r>
          </a:p>
          <a:p>
            <a:r>
              <a:rPr lang="en-US" dirty="0" smtClean="0"/>
              <a:t>(aggregate_function(</a:t>
            </a:r>
            <a:r>
              <a:rPr lang="en-US" b="1" dirty="0" smtClean="0">
                <a:solidFill>
                  <a:srgbClr val="7030A0"/>
                </a:solidFill>
              </a:rPr>
              <a:t>column2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b="1" dirty="0" smtClean="0">
                <a:solidFill>
                  <a:srgbClr val="7030A0"/>
                </a:solidFill>
              </a:rPr>
              <a:t>(column2)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IN</a:t>
            </a:r>
            <a:r>
              <a:rPr lang="en-US" dirty="0" smtClean="0"/>
              <a:t> ( expr1, expr2, ... expr_n) | subquery</a:t>
            </a:r>
          </a:p>
          <a:p>
            <a:r>
              <a:rPr lang="en-US" dirty="0" smtClean="0"/>
              <a:t>)</a:t>
            </a:r>
          </a:p>
          <a:p>
            <a:r>
              <a:rPr lang="en-US" dirty="0" smtClean="0"/>
              <a:t>ORDER BY expression [ ASC | DESC ];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252879"/>
            <a:ext cx="3936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Pivot query can be written as follows: 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5334000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 specify multiple possible values for a </a:t>
            </a:r>
            <a:r>
              <a:rPr lang="en-US" dirty="0" smtClean="0">
                <a:solidFill>
                  <a:srgbClr val="00B050"/>
                </a:solidFill>
              </a:rPr>
              <a:t>pivot column values, it is also heading of the Query result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66800" y="4495800"/>
            <a:ext cx="6096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18702" y="3307561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The column that contains the pivot values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6606" y="1576854"/>
            <a:ext cx="36939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The column or expression that will be used with the </a:t>
            </a:r>
            <a:r>
              <a:rPr lang="en-US" dirty="0" smtClean="0">
                <a:solidFill>
                  <a:srgbClr val="00B050"/>
                </a:solidFill>
              </a:rPr>
              <a:t>aggregate_function SUM, MAX,MIN, COUNT…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94413" y="3598364"/>
            <a:ext cx="2446867" cy="24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317846" y="2362200"/>
            <a:ext cx="635154" cy="94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23302" y="554504"/>
            <a:ext cx="3701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 column or expression that will </a:t>
            </a:r>
            <a:r>
              <a:rPr lang="en-US" dirty="0" smtClean="0">
                <a:solidFill>
                  <a:srgbClr val="00B050"/>
                </a:solidFill>
              </a:rPr>
              <a:t>display in </a:t>
            </a:r>
            <a:r>
              <a:rPr lang="en-US" dirty="0">
                <a:solidFill>
                  <a:srgbClr val="00B050"/>
                </a:solidFill>
              </a:rPr>
              <a:t>the pivot table.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352800" y="838200"/>
            <a:ext cx="870502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9154" y="704652"/>
            <a:ext cx="7796686" cy="80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91440" bIns="1682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ggregate_function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It can be a function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such as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SUM, COUNT, MIN, MAX, or AVG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3498140"/>
            <a:ext cx="891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535353"/>
                </a:solidFill>
                <a:latin typeface="Arial" panose="020B0604020202020204" pitchFamily="34" charset="0"/>
              </a:rPr>
              <a:t>subquery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It can be used </a:t>
            </a:r>
            <a:r>
              <a:rPr lang="en-US" b="1" dirty="0">
                <a:latin typeface="Arial" panose="020B0604020202020204" pitchFamily="34" charset="0"/>
              </a:rPr>
              <a:t>instead of a list of values</a:t>
            </a:r>
            <a:r>
              <a:rPr lang="en-US" dirty="0">
                <a:latin typeface="Arial" panose="020B0604020202020204" pitchFamily="34" charset="0"/>
              </a:rPr>
              <a:t>. In this case, the results of the subquery would be used to determine the values for </a:t>
            </a:r>
            <a:r>
              <a:rPr lang="en-US" i="1" dirty="0">
                <a:latin typeface="Arial" panose="020B0604020202020204" pitchFamily="34" charset="0"/>
              </a:rPr>
              <a:t>column2</a:t>
            </a:r>
            <a:r>
              <a:rPr lang="en-US" dirty="0">
                <a:latin typeface="Arial" panose="020B0604020202020204" pitchFamily="34" charset="0"/>
              </a:rPr>
              <a:t> to pivot into </a:t>
            </a:r>
            <a:r>
              <a:rPr lang="en-US" b="1" dirty="0">
                <a:latin typeface="Arial" panose="020B0604020202020204" pitchFamily="34" charset="0"/>
              </a:rPr>
              <a:t>headings</a:t>
            </a:r>
            <a:r>
              <a:rPr lang="en-US" dirty="0">
                <a:latin typeface="Arial" panose="020B0604020202020204" pitchFamily="34" charset="0"/>
              </a:rPr>
              <a:t> in the cross-tabulation query results.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154" y="1962987"/>
            <a:ext cx="8716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535353"/>
                </a:solidFill>
                <a:latin typeface="Arial" panose="020B0604020202020204" pitchFamily="34" charset="0"/>
              </a:rPr>
              <a:t>IN ( expr1, expr2, ... expr_n 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A list of values for </a:t>
            </a:r>
            <a:r>
              <a:rPr lang="en-US" i="1" dirty="0">
                <a:latin typeface="Arial" panose="020B0604020202020204" pitchFamily="34" charset="0"/>
              </a:rPr>
              <a:t>column2</a:t>
            </a:r>
            <a:r>
              <a:rPr lang="en-US" dirty="0">
                <a:latin typeface="Arial" panose="020B0604020202020204" pitchFamily="34" charset="0"/>
              </a:rPr>
              <a:t> to pivot into </a:t>
            </a:r>
            <a:r>
              <a:rPr lang="en-US" b="1" dirty="0">
                <a:latin typeface="Arial" panose="020B0604020202020204" pitchFamily="34" charset="0"/>
              </a:rPr>
              <a:t>headings in the cross-tabulation </a:t>
            </a:r>
            <a:r>
              <a:rPr lang="en-US" dirty="0">
                <a:latin typeface="Arial" panose="020B0604020202020204" pitchFamily="34" charset="0"/>
              </a:rPr>
              <a:t>query results.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2458" y="123890"/>
            <a:ext cx="3010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or Arguments</a:t>
            </a:r>
          </a:p>
        </p:txBody>
      </p:sp>
    </p:spTree>
    <p:extLst>
      <p:ext uri="{BB962C8B-B14F-4D97-AF65-F5344CB8AC3E}">
        <p14:creationId xmlns:p14="http://schemas.microsoft.com/office/powerpoint/2010/main" val="415417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886"/>
            <a:ext cx="8305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200" y="1114778"/>
            <a:ext cx="2475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Specify Fields to Include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95700" y="198967"/>
            <a:ext cx="253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Breaks PIVOT CLAUSE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529437" y="1114778"/>
            <a:ext cx="276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Specify Aggregate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1114778"/>
            <a:ext cx="2088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Specify Pivot Values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1828800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specify what fields to include in </a:t>
            </a:r>
            <a:r>
              <a:rPr lang="en-US" dirty="0" smtClean="0"/>
              <a:t>the </a:t>
            </a:r>
            <a:r>
              <a:rPr lang="en-US" dirty="0"/>
              <a:t>cross tabulation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67001" y="579967"/>
            <a:ext cx="1371599" cy="53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68317" y="579967"/>
            <a:ext cx="584234" cy="67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42872" y="579967"/>
            <a:ext cx="2172328" cy="57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6700" y="3359107"/>
            <a:ext cx="3009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SELECT product_code, quantity FROM pivot_test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52536" y="1762994"/>
            <a:ext cx="2476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Aggregate </a:t>
            </a:r>
            <a:r>
              <a:rPr lang="en-US" dirty="0"/>
              <a:t>such as </a:t>
            </a:r>
            <a:r>
              <a:rPr lang="en-US" b="1" dirty="0"/>
              <a:t>SUM, COUNT,</a:t>
            </a:r>
            <a:r>
              <a:rPr lang="en-US" b="1" dirty="0">
                <a:hlinkClick r:id="rId2"/>
              </a:rPr>
              <a:t> </a:t>
            </a:r>
            <a:r>
              <a:rPr lang="en-US" b="1" dirty="0"/>
              <a:t>MIN, MAX, or AVG</a:t>
            </a:r>
            <a:r>
              <a:rPr lang="en-US" dirty="0"/>
              <a:t> functions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10089" y="33027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PIVOT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SUM(quantity) AS sum_quantity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17861" y="1621549"/>
            <a:ext cx="2324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Need </a:t>
            </a:r>
            <a:r>
              <a:rPr lang="en-US" dirty="0"/>
              <a:t>to specify what pivot values to include in </a:t>
            </a:r>
            <a:r>
              <a:rPr lang="en-US" dirty="0" smtClean="0"/>
              <a:t>the </a:t>
            </a:r>
            <a:r>
              <a:rPr lang="en-US" dirty="0"/>
              <a:t>results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83760" y="3035941"/>
            <a:ext cx="2992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FOR (product_code) IN ('A' AS a, 'B' AS b, 'C' AS c));</a:t>
            </a:r>
          </a:p>
        </p:txBody>
      </p:sp>
    </p:spTree>
    <p:extLst>
      <p:ext uri="{BB962C8B-B14F-4D97-AF65-F5344CB8AC3E}">
        <p14:creationId xmlns:p14="http://schemas.microsoft.com/office/powerpoint/2010/main" val="461822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14800" y="304800"/>
            <a:ext cx="518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INSERT INTO pivot_test VALUES (1, 1, 'A', 10);</a:t>
            </a:r>
          </a:p>
          <a:p>
            <a:endParaRPr lang="en-US" sz="800" dirty="0" smtClean="0"/>
          </a:p>
          <a:p>
            <a:r>
              <a:rPr lang="en-US" dirty="0" smtClean="0"/>
              <a:t>INSERT </a:t>
            </a:r>
            <a:r>
              <a:rPr lang="en-US" dirty="0"/>
              <a:t>INTO pivot_test VALUES (2, 1, 'B', 20);</a:t>
            </a:r>
          </a:p>
          <a:p>
            <a:endParaRPr lang="en-US" sz="800" dirty="0" smtClean="0"/>
          </a:p>
          <a:p>
            <a:r>
              <a:rPr lang="en-US" dirty="0" smtClean="0"/>
              <a:t>INSERT </a:t>
            </a:r>
            <a:r>
              <a:rPr lang="en-US" dirty="0"/>
              <a:t>INTO pivot_test VALUES (3, 1, 'C', 30);</a:t>
            </a:r>
          </a:p>
          <a:p>
            <a:endParaRPr lang="en-US" sz="800" dirty="0" smtClean="0"/>
          </a:p>
          <a:p>
            <a:r>
              <a:rPr lang="en-US" dirty="0" smtClean="0"/>
              <a:t>INSERT </a:t>
            </a:r>
            <a:r>
              <a:rPr lang="en-US" dirty="0"/>
              <a:t>INTO pivot_test VALUES (4, 2, 'A', 40);</a:t>
            </a:r>
          </a:p>
          <a:p>
            <a:endParaRPr lang="en-US" sz="800" dirty="0" smtClean="0"/>
          </a:p>
          <a:p>
            <a:r>
              <a:rPr lang="en-US" dirty="0" smtClean="0"/>
              <a:t>INSERT </a:t>
            </a:r>
            <a:r>
              <a:rPr lang="en-US" dirty="0"/>
              <a:t>INTO pivot_test VALUES (5, 2, 'C', 50);</a:t>
            </a:r>
          </a:p>
          <a:p>
            <a:endParaRPr lang="en-US" sz="800" dirty="0" smtClean="0"/>
          </a:p>
          <a:p>
            <a:r>
              <a:rPr lang="en-US" dirty="0" smtClean="0"/>
              <a:t>INSERT </a:t>
            </a:r>
            <a:r>
              <a:rPr lang="en-US" dirty="0"/>
              <a:t>INTO pivot_test VALUES (6, 3, 'A', 60);</a:t>
            </a:r>
          </a:p>
          <a:p>
            <a:endParaRPr lang="en-US" sz="800" dirty="0" smtClean="0"/>
          </a:p>
          <a:p>
            <a:r>
              <a:rPr lang="en-US" dirty="0" smtClean="0"/>
              <a:t>INSERT </a:t>
            </a:r>
            <a:r>
              <a:rPr lang="en-US" dirty="0"/>
              <a:t>INTO pivot_test VALUES (7, 3, 'B', 70);</a:t>
            </a:r>
          </a:p>
          <a:p>
            <a:endParaRPr lang="en-US" sz="800" dirty="0" smtClean="0"/>
          </a:p>
          <a:p>
            <a:r>
              <a:rPr lang="en-US" dirty="0" smtClean="0"/>
              <a:t>INSERT </a:t>
            </a:r>
            <a:r>
              <a:rPr lang="en-US" dirty="0"/>
              <a:t>INTO pivot_test VALUES (8, 3, 'C', 80);</a:t>
            </a:r>
          </a:p>
          <a:p>
            <a:endParaRPr lang="en-US" sz="800" dirty="0" smtClean="0"/>
          </a:p>
          <a:p>
            <a:r>
              <a:rPr lang="en-US" dirty="0" smtClean="0"/>
              <a:t>INSERT </a:t>
            </a:r>
            <a:r>
              <a:rPr lang="en-US" dirty="0"/>
              <a:t>INTO pivot_test VALUES (9, 3, 'D', 90);</a:t>
            </a:r>
          </a:p>
          <a:p>
            <a:endParaRPr lang="en-US" sz="800" dirty="0" smtClean="0"/>
          </a:p>
          <a:p>
            <a:r>
              <a:rPr lang="en-US" dirty="0" smtClean="0"/>
              <a:t>INSERT </a:t>
            </a:r>
            <a:r>
              <a:rPr lang="en-US" dirty="0"/>
              <a:t>INTO pivot_test VALUES (10, 4, 'A', 100);</a:t>
            </a:r>
          </a:p>
          <a:p>
            <a:endParaRPr lang="en-US" dirty="0" smtClean="0"/>
          </a:p>
          <a:p>
            <a:r>
              <a:rPr lang="en-US" dirty="0" smtClean="0"/>
              <a:t>COMMIT</a:t>
            </a:r>
            <a:r>
              <a:rPr lang="en-US" dirty="0"/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609600"/>
            <a:ext cx="342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pivot_test (</a:t>
            </a:r>
          </a:p>
          <a:p>
            <a:endParaRPr lang="en-US" dirty="0" smtClean="0"/>
          </a:p>
          <a:p>
            <a:r>
              <a:rPr lang="en-US" dirty="0" smtClean="0"/>
              <a:t>id </a:t>
            </a:r>
            <a:r>
              <a:rPr lang="en-US" dirty="0"/>
              <a:t>NUMBER,</a:t>
            </a:r>
          </a:p>
          <a:p>
            <a:endParaRPr lang="en-US" dirty="0" smtClean="0"/>
          </a:p>
          <a:p>
            <a:r>
              <a:rPr lang="en-US" dirty="0" smtClean="0"/>
              <a:t>customer_id </a:t>
            </a:r>
            <a:r>
              <a:rPr lang="en-US" dirty="0"/>
              <a:t>NUMBER,</a:t>
            </a:r>
          </a:p>
          <a:p>
            <a:endParaRPr lang="en-US" dirty="0" smtClean="0"/>
          </a:p>
          <a:p>
            <a:r>
              <a:rPr lang="en-US" dirty="0" smtClean="0"/>
              <a:t>product_code </a:t>
            </a:r>
            <a:r>
              <a:rPr lang="en-US" dirty="0"/>
              <a:t>VARCHAR2(5),</a:t>
            </a:r>
          </a:p>
          <a:p>
            <a:endParaRPr lang="en-US" dirty="0" smtClean="0"/>
          </a:p>
          <a:p>
            <a:r>
              <a:rPr lang="en-US" dirty="0" smtClean="0"/>
              <a:t>quantity </a:t>
            </a:r>
            <a:r>
              <a:rPr lang="en-US" dirty="0"/>
              <a:t>NUMBER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115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17693"/>
            <a:ext cx="9448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its basic form the PIVOT operator is quite limited.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are forced to list the required values to PIVOT using the IN clause.</a:t>
            </a:r>
          </a:p>
          <a:p>
            <a:endParaRPr lang="en-US" dirty="0" smtClean="0"/>
          </a:p>
          <a:p>
            <a:r>
              <a:rPr lang="en-US" dirty="0" smtClean="0"/>
              <a:t>SELECT * FROM 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SELECT product_code, </a:t>
            </a:r>
            <a:r>
              <a:rPr lang="en-US" dirty="0" smtClean="0"/>
              <a:t>quantity FROM </a:t>
            </a:r>
            <a:r>
              <a:rPr lang="en-US" dirty="0"/>
              <a:t>pivot_test)</a:t>
            </a:r>
          </a:p>
          <a:p>
            <a:endParaRPr lang="en-US" dirty="0" smtClean="0"/>
          </a:p>
          <a:p>
            <a:r>
              <a:rPr lang="en-US" dirty="0" smtClean="0"/>
              <a:t>PIVOT 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SUM(quantity) AS sum_quantity FOR (product_code) IN ('A' AS a, 'B' AS b, 'C' AS c</a:t>
            </a:r>
            <a:r>
              <a:rPr lang="en-US" dirty="0" smtClean="0"/>
              <a:t>));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123829"/>
            <a:ext cx="6096000" cy="136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4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152400"/>
            <a:ext cx="876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we want to break it down by customer, we simply include the CUSTOMER_ID column in the initial select list.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*</a:t>
            </a:r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(SELECT customer_id, product_code, </a:t>
            </a:r>
            <a:r>
              <a:rPr lang="en-US" dirty="0" smtClean="0"/>
              <a:t>quantity FROM </a:t>
            </a:r>
            <a:r>
              <a:rPr lang="en-US" dirty="0"/>
              <a:t>pivot_test)</a:t>
            </a:r>
          </a:p>
          <a:p>
            <a:endParaRPr lang="en-US" dirty="0" smtClean="0"/>
          </a:p>
          <a:p>
            <a:r>
              <a:rPr lang="en-US" dirty="0" smtClean="0"/>
              <a:t>PIVOT 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SUM(quantity) AS sum_quantity FOR (product_code) IN ('A' AS a, 'B' AS b, 'C' AS c))</a:t>
            </a:r>
          </a:p>
          <a:p>
            <a:endParaRPr lang="en-US" dirty="0" smtClean="0"/>
          </a:p>
          <a:p>
            <a:r>
              <a:rPr lang="en-US" dirty="0" smtClean="0"/>
              <a:t>ORDER </a:t>
            </a:r>
            <a:r>
              <a:rPr lang="en-US" dirty="0"/>
              <a:t>BY customer_id;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877"/>
          <a:stretch/>
        </p:blipFill>
        <p:spPr>
          <a:xfrm>
            <a:off x="762000" y="4495800"/>
            <a:ext cx="7010400" cy="19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31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19600" y="-4717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PIVOT </a:t>
            </a:r>
            <a:r>
              <a:rPr lang="en-US" smtClean="0"/>
              <a:t>EXERCISE 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838200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orders</a:t>
            </a:r>
          </a:p>
          <a:p>
            <a:r>
              <a:rPr lang="en-US" dirty="0"/>
              <a:t>( </a:t>
            </a:r>
            <a:r>
              <a:rPr lang="en-US" dirty="0" err="1"/>
              <a:t>order_id</a:t>
            </a:r>
            <a:r>
              <a:rPr lang="en-US" dirty="0"/>
              <a:t> number(6) primary key,</a:t>
            </a:r>
          </a:p>
          <a:p>
            <a:r>
              <a:rPr lang="en-US" dirty="0"/>
              <a:t>  </a:t>
            </a:r>
            <a:r>
              <a:rPr lang="en-US" dirty="0" err="1"/>
              <a:t>customer_ref</a:t>
            </a:r>
            <a:r>
              <a:rPr lang="en-US" dirty="0"/>
              <a:t> varchar2(25) NOT NULL,</a:t>
            </a:r>
          </a:p>
          <a:p>
            <a:r>
              <a:rPr lang="en-US" dirty="0"/>
              <a:t>  product_id number,</a:t>
            </a:r>
          </a:p>
          <a:p>
            <a:r>
              <a:rPr lang="en-US" dirty="0"/>
              <a:t>  ORDER_DATE DATE,</a:t>
            </a:r>
          </a:p>
          <a:p>
            <a:r>
              <a:rPr lang="en-US" dirty="0"/>
              <a:t>  quantity number</a:t>
            </a:r>
          </a:p>
          <a:p>
            <a:r>
              <a:rPr lang="en-US" dirty="0"/>
              <a:t>  );</a:t>
            </a:r>
          </a:p>
          <a:p>
            <a:endParaRPr lang="en-US" dirty="0"/>
          </a:p>
          <a:p>
            <a:r>
              <a:rPr lang="en-US" dirty="0"/>
              <a:t>insert into orders values(1,'MALIK',10,'20-NOV-2017',100);</a:t>
            </a:r>
          </a:p>
          <a:p>
            <a:r>
              <a:rPr lang="en-US" dirty="0"/>
              <a:t>insert into orders values(2,'MALIK',20,'23-NOV-2017',20);</a:t>
            </a:r>
          </a:p>
          <a:p>
            <a:r>
              <a:rPr lang="en-US" dirty="0"/>
              <a:t>insert into orders values(3,'SALIM',10,'01-DEC-2017',5);</a:t>
            </a:r>
          </a:p>
          <a:p>
            <a:r>
              <a:rPr lang="en-US" dirty="0"/>
              <a:t>insert into orders values(4,'SALIM',20,'30-DEC-2017',4);</a:t>
            </a:r>
          </a:p>
          <a:p>
            <a:r>
              <a:rPr lang="en-US" dirty="0"/>
              <a:t>insert into orders values(5,'SALIM',30,'04-JAN-2018',5);</a:t>
            </a:r>
          </a:p>
          <a:p>
            <a:r>
              <a:rPr lang="en-US" dirty="0"/>
              <a:t>insert into orders values(6,'MALIK',30,'04-JAN-2018',6);</a:t>
            </a:r>
          </a:p>
          <a:p>
            <a:r>
              <a:rPr lang="en-US" dirty="0"/>
              <a:t>insert into orders values(7,'ZULFA',10,'23-NOV-2017',15);</a:t>
            </a:r>
          </a:p>
          <a:p>
            <a:r>
              <a:rPr lang="en-US" dirty="0"/>
              <a:t>insert into orders values(8,'ZULFA',20,'01-DEC-2017',12);</a:t>
            </a:r>
          </a:p>
          <a:p>
            <a:r>
              <a:rPr lang="en-US" dirty="0"/>
              <a:t>insert into orders values(9,'ZULFA',10,'01-DEC-2017',6);</a:t>
            </a:r>
          </a:p>
        </p:txBody>
      </p:sp>
    </p:spTree>
    <p:extLst>
      <p:ext uri="{BB962C8B-B14F-4D97-AF65-F5344CB8AC3E}">
        <p14:creationId xmlns:p14="http://schemas.microsoft.com/office/powerpoint/2010/main" val="372818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4470" y="189421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a Pivot statement to display how many times the customer purchased the same product. The product is  categorized based on product_id.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500" t="37794" r="55000" b="38206"/>
          <a:stretch/>
        </p:blipFill>
        <p:spPr>
          <a:xfrm>
            <a:off x="609598" y="1836519"/>
            <a:ext cx="7315201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333" y="1190188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Exercise 2:</a:t>
            </a:r>
          </a:p>
          <a:p>
            <a:r>
              <a:rPr lang="en-US" dirty="0" smtClean="0"/>
              <a:t>Create emp_salary table with following values: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4012515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pivot table to display the total salary for </a:t>
            </a:r>
            <a:r>
              <a:rPr lang="en-US" i="1" dirty="0"/>
              <a:t>dept_id</a:t>
            </a:r>
            <a:r>
              <a:rPr lang="en-US" dirty="0"/>
              <a:t> 30 and </a:t>
            </a:r>
            <a:r>
              <a:rPr lang="en-US" i="1" dirty="0"/>
              <a:t>dept_id</a:t>
            </a:r>
            <a:r>
              <a:rPr lang="en-US" dirty="0"/>
              <a:t> </a:t>
            </a:r>
            <a:r>
              <a:rPr lang="en-US" dirty="0" smtClean="0"/>
              <a:t>45, the result should be display like this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58" y="4754864"/>
            <a:ext cx="4863042" cy="103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93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4911" y="25908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33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457200"/>
            <a:ext cx="66198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235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077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909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07435"/>
              </p:ext>
            </p:extLst>
          </p:nvPr>
        </p:nvGraphicFramePr>
        <p:xfrm>
          <a:off x="838200" y="381000"/>
          <a:ext cx="7086600" cy="5867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0670"/>
                <a:gridCol w="1299724"/>
                <a:gridCol w="1485402"/>
                <a:gridCol w="1485402"/>
                <a:gridCol w="1485402"/>
              </a:tblGrid>
              <a:tr h="3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Teacherid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Coursecode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Semester_no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No_of_SP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No_of_SF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T1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T2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T3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 dirty="0">
                          <a:effectLst/>
                        </a:rPr>
                        <a:t>S1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T1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T2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T3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T1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T2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T3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T1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T2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T3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T1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T2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T3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T1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T2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T3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77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42694"/>
              </p:ext>
            </p:extLst>
          </p:nvPr>
        </p:nvGraphicFramePr>
        <p:xfrm>
          <a:off x="1" y="152400"/>
          <a:ext cx="8964972" cy="60350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487972"/>
                <a:gridCol w="1905000"/>
                <a:gridCol w="1752600"/>
                <a:gridCol w="2819400"/>
              </a:tblGrid>
              <a:tr h="4103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Location_key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Product_key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Time_key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Vechicle_sold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8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2143" y="457200"/>
            <a:ext cx="882831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/>
            <a:r>
              <a:rPr lang="en-US" dirty="0" smtClean="0"/>
              <a:t>1)	Write </a:t>
            </a:r>
            <a:r>
              <a:rPr lang="en-US" dirty="0"/>
              <a:t>an appropriate SQL statement of total number of student passed in </a:t>
            </a:r>
            <a:r>
              <a:rPr lang="en-US" b="1" dirty="0"/>
              <a:t>semester one </a:t>
            </a:r>
            <a:r>
              <a:rPr lang="en-US" dirty="0"/>
              <a:t>in the entire course taken by all three teachers.</a:t>
            </a:r>
          </a:p>
          <a:p>
            <a:pPr marL="463550" indent="-463550"/>
            <a:r>
              <a:rPr lang="en-US" dirty="0" smtClean="0"/>
              <a:t>2)</a:t>
            </a:r>
            <a:r>
              <a:rPr lang="en-US" dirty="0"/>
              <a:t>	Write an appropriate SQL statement of total number of student passed in </a:t>
            </a:r>
            <a:r>
              <a:rPr lang="en-US" b="1" dirty="0"/>
              <a:t>semester two </a:t>
            </a:r>
            <a:r>
              <a:rPr lang="en-US" dirty="0"/>
              <a:t>in the entire course taken by all three teachers</a:t>
            </a:r>
          </a:p>
          <a:p>
            <a:pPr marL="463550" indent="-463550"/>
            <a:r>
              <a:rPr lang="en-US" dirty="0" smtClean="0"/>
              <a:t>3)</a:t>
            </a:r>
            <a:r>
              <a:rPr lang="en-US" dirty="0"/>
              <a:t>	Write an appropriate SQL statement total number of student Failed in </a:t>
            </a:r>
            <a:r>
              <a:rPr lang="en-US" b="1" dirty="0"/>
              <a:t>semester one </a:t>
            </a:r>
            <a:r>
              <a:rPr lang="en-US" dirty="0"/>
              <a:t>in the entire course taken by all three teachers.</a:t>
            </a:r>
          </a:p>
          <a:p>
            <a:pPr marL="463550" indent="-463550"/>
            <a:r>
              <a:rPr lang="en-US" dirty="0" smtClean="0"/>
              <a:t>4)</a:t>
            </a:r>
            <a:r>
              <a:rPr lang="en-US" dirty="0"/>
              <a:t>	Write an appropriate SQL statement of total number of student Failed in </a:t>
            </a:r>
            <a:r>
              <a:rPr lang="en-US" b="1" dirty="0"/>
              <a:t>semester two  </a:t>
            </a:r>
            <a:r>
              <a:rPr lang="en-US" dirty="0"/>
              <a:t>in the entire course taken by all three teachers.</a:t>
            </a:r>
          </a:p>
          <a:p>
            <a:pPr marL="463550" indent="-463550"/>
            <a:r>
              <a:rPr lang="en-US" dirty="0" smtClean="0"/>
              <a:t>5)</a:t>
            </a:r>
            <a:r>
              <a:rPr lang="en-US" dirty="0"/>
              <a:t>	Write an appropriate SQL statement to display semester number, course code, number of student failed in </a:t>
            </a:r>
            <a:r>
              <a:rPr lang="en-US" b="1" dirty="0"/>
              <a:t>semester two in course code C1</a:t>
            </a:r>
            <a:r>
              <a:rPr lang="en-US" dirty="0"/>
              <a:t>.</a:t>
            </a:r>
          </a:p>
          <a:p>
            <a:pPr marL="463550" indent="-463550"/>
            <a:r>
              <a:rPr lang="en-US" dirty="0" smtClean="0"/>
              <a:t>6)</a:t>
            </a:r>
            <a:r>
              <a:rPr lang="en-US" dirty="0"/>
              <a:t>	Write an appropriate SQL statement to display  teacher id, course code, total number of student passed in </a:t>
            </a:r>
            <a:r>
              <a:rPr lang="en-US" b="1" dirty="0"/>
              <a:t>course code c1 and teacher id T1.</a:t>
            </a:r>
          </a:p>
          <a:p>
            <a:pPr marL="463550" indent="-463550"/>
            <a:r>
              <a:rPr lang="en-US" dirty="0" smtClean="0"/>
              <a:t>7)</a:t>
            </a:r>
            <a:r>
              <a:rPr lang="en-US" dirty="0"/>
              <a:t>	Write an appropriate SQL statement to display  teacher id, course code, number of student passed in </a:t>
            </a:r>
            <a:r>
              <a:rPr lang="en-US" b="1" dirty="0"/>
              <a:t>semester S1 and teacher id is T1</a:t>
            </a:r>
            <a:r>
              <a:rPr lang="en-US" dirty="0"/>
              <a:t>.</a:t>
            </a:r>
          </a:p>
          <a:p>
            <a:pPr marL="463550" indent="-463550">
              <a:buAutoNum type="arabicParenR" startAt="8"/>
            </a:pPr>
            <a:r>
              <a:rPr lang="en-US" dirty="0" smtClean="0"/>
              <a:t>Write </a:t>
            </a:r>
            <a:r>
              <a:rPr lang="en-US" dirty="0"/>
              <a:t>an appropriate SQL statement using ROLLUP operation to display  </a:t>
            </a:r>
            <a:r>
              <a:rPr lang="en-US" b="1" dirty="0"/>
              <a:t>semester number, teacher id, course code, total number of student passed only for semester number </a:t>
            </a:r>
            <a:r>
              <a:rPr lang="en-US" b="1" dirty="0" smtClean="0"/>
              <a:t>S1</a:t>
            </a:r>
          </a:p>
          <a:p>
            <a:pPr marL="463550" indent="-463550">
              <a:buFontTx/>
              <a:buAutoNum type="arabicParenR" startAt="8"/>
            </a:pPr>
            <a:r>
              <a:rPr lang="en-US" dirty="0" smtClean="0"/>
              <a:t>Write an appropriate SQL statement using CUBE operation to display </a:t>
            </a:r>
            <a:r>
              <a:rPr lang="en-US" b="1" dirty="0"/>
              <a:t>semester number, teacher id, course code, total number of student </a:t>
            </a:r>
            <a:r>
              <a:rPr lang="en-US" b="1" dirty="0" smtClean="0"/>
              <a:t>failed </a:t>
            </a:r>
            <a:r>
              <a:rPr lang="en-US" b="1" dirty="0"/>
              <a:t>only for semester number </a:t>
            </a:r>
            <a:r>
              <a:rPr lang="en-US" b="1" dirty="0" smtClean="0"/>
              <a:t>S2.</a:t>
            </a:r>
          </a:p>
          <a:p>
            <a:pPr marL="463550" indent="-463550">
              <a:buFontTx/>
              <a:buAutoNum type="arabicParenR" startAt="8"/>
            </a:pPr>
            <a:r>
              <a:rPr lang="en-US" dirty="0"/>
              <a:t>Write an appropriate SQL statement using </a:t>
            </a:r>
            <a:r>
              <a:rPr lang="en-US" dirty="0" smtClean="0"/>
              <a:t>Grouping Sets </a:t>
            </a:r>
            <a:r>
              <a:rPr lang="en-US" dirty="0"/>
              <a:t>operation to display </a:t>
            </a:r>
            <a:r>
              <a:rPr lang="en-US" b="1" dirty="0" smtClean="0"/>
              <a:t>semester </a:t>
            </a:r>
            <a:r>
              <a:rPr lang="en-US" b="1" dirty="0"/>
              <a:t>number, teacher id, course code, total number of student passed only for </a:t>
            </a:r>
            <a:r>
              <a:rPr lang="en-US" b="1" dirty="0" smtClean="0"/>
              <a:t>Teacher  </a:t>
            </a:r>
            <a:r>
              <a:rPr lang="en-US" b="1" dirty="0"/>
              <a:t>number </a:t>
            </a:r>
            <a:r>
              <a:rPr lang="en-US" b="1" dirty="0" smtClean="0"/>
              <a:t>T1</a:t>
            </a:r>
            <a:endParaRPr lang="en-US" b="1" dirty="0"/>
          </a:p>
          <a:p>
            <a:pPr marL="463550" indent="-463550">
              <a:buFontTx/>
              <a:buAutoNum type="arabicParenR" startAt="8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34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48770"/>
              </p:ext>
            </p:extLst>
          </p:nvPr>
        </p:nvGraphicFramePr>
        <p:xfrm>
          <a:off x="94957" y="228600"/>
          <a:ext cx="8954086" cy="58521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478462"/>
                <a:gridCol w="1451576"/>
                <a:gridCol w="1340350"/>
                <a:gridCol w="1683698"/>
              </a:tblGrid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Location_key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Product_key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Time_key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Vechicle_sold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52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56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60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64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6" marR="257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93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28194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PART 1 – SLICE OPERATION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47104"/>
              </p:ext>
            </p:extLst>
          </p:nvPr>
        </p:nvGraphicFramePr>
        <p:xfrm>
          <a:off x="-76199" y="76200"/>
          <a:ext cx="9144000" cy="6781793"/>
        </p:xfrm>
        <a:graphic>
          <a:graphicData uri="http://schemas.openxmlformats.org/drawingml/2006/table">
            <a:tbl>
              <a:tblPr/>
              <a:tblGrid>
                <a:gridCol w="2428410"/>
                <a:gridCol w="2178062"/>
                <a:gridCol w="2011170"/>
                <a:gridCol w="2526358"/>
              </a:tblGrid>
              <a:tr h="3989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Location_key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Product_key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Time_key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</a:rPr>
                        <a:t>Vechicle_sold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</a:rPr>
                        <a:t>2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2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4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</a:rPr>
                        <a:t>3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6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4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8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2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10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2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2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12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2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3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14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2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4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16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3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18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3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2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20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3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3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22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</a:rPr>
                        <a:t>3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4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24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26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2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28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</a:rPr>
                        <a:t>3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30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Times New Roman"/>
                        </a:rPr>
                        <a:t>32</a:t>
                      </a: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4277-FDEF-4306-BC38-22066F9E19F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994126379"/>
              </p:ext>
            </p:extLst>
          </p:nvPr>
        </p:nvGraphicFramePr>
        <p:xfrm>
          <a:off x="304800" y="381000"/>
          <a:ext cx="85344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2334</Words>
  <Application>Microsoft Office PowerPoint</Application>
  <PresentationFormat>On-screen Show (4:3)</PresentationFormat>
  <Paragraphs>799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hct</dc:creator>
  <cp:lastModifiedBy>Dr.Girija</cp:lastModifiedBy>
  <cp:revision>90</cp:revision>
  <dcterms:created xsi:type="dcterms:W3CDTF">2013-11-08T17:01:13Z</dcterms:created>
  <dcterms:modified xsi:type="dcterms:W3CDTF">2018-03-04T10:51:52Z</dcterms:modified>
</cp:coreProperties>
</file>