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34" r:id="rId2"/>
    <p:sldId id="339" r:id="rId3"/>
    <p:sldId id="335" r:id="rId4"/>
    <p:sldId id="340" r:id="rId5"/>
    <p:sldId id="337" r:id="rId6"/>
    <p:sldId id="256" r:id="rId7"/>
    <p:sldId id="332" r:id="rId8"/>
    <p:sldId id="257" r:id="rId9"/>
    <p:sldId id="342" r:id="rId10"/>
    <p:sldId id="343" r:id="rId11"/>
    <p:sldId id="344" r:id="rId12"/>
    <p:sldId id="345" r:id="rId13"/>
    <p:sldId id="341" r:id="rId14"/>
    <p:sldId id="346" r:id="rId15"/>
    <p:sldId id="351" r:id="rId16"/>
    <p:sldId id="347" r:id="rId17"/>
    <p:sldId id="348" r:id="rId18"/>
    <p:sldId id="349" r:id="rId19"/>
    <p:sldId id="350" r:id="rId20"/>
    <p:sldId id="352" r:id="rId21"/>
    <p:sldId id="276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288" r:id="rId30"/>
    <p:sldId id="360" r:id="rId31"/>
    <p:sldId id="326" r:id="rId32"/>
    <p:sldId id="366" r:id="rId33"/>
    <p:sldId id="367" r:id="rId34"/>
    <p:sldId id="368" r:id="rId35"/>
    <p:sldId id="364" r:id="rId36"/>
    <p:sldId id="284" r:id="rId37"/>
    <p:sldId id="365" r:id="rId38"/>
    <p:sldId id="362" r:id="rId39"/>
    <p:sldId id="361" r:id="rId40"/>
    <p:sldId id="363" r:id="rId41"/>
    <p:sldId id="32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750A5-01A3-49FE-A52A-D3A3A38B040E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829E9-B79A-48B0-9019-D4128A458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BE71-79CE-4B87-A53E-E26C154F1AEA}" type="datetime1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8D6C-8628-4B99-A14F-D03A12FA4E6B}" type="datetime1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1553-E568-4C3C-9F7B-9CFD00D2703B}" type="datetime1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36CB-CDC2-4F64-BF58-11E6251D3CD5}" type="datetime1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169C-CB19-4A7C-8355-BC74472BD02F}" type="datetime1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BD7D-267D-48D0-A1CF-9BBD57CB691A}" type="datetime1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62CE-32F8-41DF-9055-F505DA1DA486}" type="datetime1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3DE8-447C-4B3B-9C5D-967F39E97485}" type="datetime1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04FA-BF01-4BD1-BF33-B889B5B1D71A}" type="datetime1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EEE5-A888-4AF1-863B-E8BD3426A16B}" type="datetime1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892F-CDFA-4C93-B1D9-442EE672349E}" type="datetime1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FFC9-3615-40DF-AD08-5897FAF7F10F}" type="datetime1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0455E-97F7-4431-9E7D-E9189A96A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Dr. </a:t>
            </a:r>
            <a:r>
              <a:rPr lang="en-US" dirty="0" err="1" smtClean="0">
                <a:solidFill>
                  <a:srgbClr val="002060"/>
                </a:solidFill>
              </a:rPr>
              <a:t>Girija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Narasimhan</a:t>
            </a:r>
            <a:r>
              <a:rPr lang="en-US" dirty="0" smtClean="0">
                <a:solidFill>
                  <a:srgbClr val="002060"/>
                </a:solidFill>
              </a:rPr>
              <a:t>                                      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7807" y="4419600"/>
            <a:ext cx="5562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PART </a:t>
            </a:r>
            <a:r>
              <a:rPr lang="en-US" sz="3600" b="1" dirty="0" smtClean="0">
                <a:solidFill>
                  <a:srgbClr val="7030A0"/>
                </a:solidFill>
              </a:rPr>
              <a:t>1 Fact table</a:t>
            </a:r>
            <a:endParaRPr lang="en-US" sz="3600" b="1" dirty="0">
              <a:solidFill>
                <a:srgbClr val="7030A0"/>
              </a:solidFill>
            </a:endParaRPr>
          </a:p>
          <a:p>
            <a:pPr lvl="0" algn="ctr"/>
            <a:r>
              <a:rPr lang="en-US" sz="3600" b="1" dirty="0" smtClean="0">
                <a:solidFill>
                  <a:srgbClr val="7030A0"/>
                </a:solidFill>
              </a:rPr>
              <a:t> </a:t>
            </a:r>
          </a:p>
          <a:p>
            <a:pPr lvl="0" algn="ctr"/>
            <a:endParaRPr lang="en-US" sz="3600" b="1" u="sng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61" y="1118099"/>
            <a:ext cx="4124901" cy="2619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3369" y="3713956"/>
            <a:ext cx="4743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srgbClr val="7030A0"/>
                </a:solidFill>
              </a:rPr>
              <a:t>OER UNIT 1 – SCHEMA DESIGN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1126" y="3244334"/>
            <a:ext cx="14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1.1 Fact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4800"/>
            <a:ext cx="6105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228600"/>
            <a:ext cx="81534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1.3.2. Galaxy schema or Fact cancellation schema</a:t>
            </a:r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/>
              <a:t>fact tables share dimension tables.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schema is viewed as collection of stars hence called galaxy schema or fact constellation.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Sophisticated </a:t>
            </a:r>
            <a:r>
              <a:rPr lang="en-US" dirty="0"/>
              <a:t>application requires such schema.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Data warehouse the fact constellation schema is commonly used since it can model multiple, interrelated subjects.</a:t>
            </a:r>
          </a:p>
        </p:txBody>
      </p:sp>
    </p:spTree>
    <p:extLst>
      <p:ext uri="{BB962C8B-B14F-4D97-AF65-F5344CB8AC3E}">
        <p14:creationId xmlns:p14="http://schemas.microsoft.com/office/powerpoint/2010/main" val="5283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6" y="-228600"/>
            <a:ext cx="79724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Dr. </a:t>
            </a:r>
            <a:r>
              <a:rPr lang="en-US" dirty="0" err="1" smtClean="0">
                <a:solidFill>
                  <a:srgbClr val="002060"/>
                </a:solidFill>
              </a:rPr>
              <a:t>Girija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Narasimhan</a:t>
            </a:r>
            <a:r>
              <a:rPr lang="en-US" dirty="0" smtClean="0">
                <a:solidFill>
                  <a:srgbClr val="002060"/>
                </a:solidFill>
              </a:rPr>
              <a:t>                                      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7807" y="4419600"/>
            <a:ext cx="5562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PART </a:t>
            </a:r>
            <a:r>
              <a:rPr lang="en-US" sz="3600" b="1" dirty="0" smtClean="0">
                <a:solidFill>
                  <a:srgbClr val="7030A0"/>
                </a:solidFill>
              </a:rPr>
              <a:t>4 </a:t>
            </a:r>
            <a:r>
              <a:rPr lang="en-US" sz="3600" b="1" dirty="0">
                <a:solidFill>
                  <a:srgbClr val="7030A0"/>
                </a:solidFill>
              </a:rPr>
              <a:t>CREATE DIMENSION statement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</a:p>
          <a:p>
            <a:pPr lvl="0" algn="ctr"/>
            <a:endParaRPr lang="en-US" sz="3600" b="1" u="sng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61" y="1118099"/>
            <a:ext cx="4124901" cy="2619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3369" y="3713956"/>
            <a:ext cx="4743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srgbClr val="7030A0"/>
                </a:solidFill>
              </a:rPr>
              <a:t>OER UNIT 1 – SCHEMA DESIGN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570" y="152400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Before creating dimension, first create  product table as a base table and then create dimension table product_dim.</a:t>
            </a:r>
          </a:p>
          <a:p>
            <a:endParaRPr lang="en-US" dirty="0" smtClean="0"/>
          </a:p>
          <a:p>
            <a:r>
              <a:rPr lang="en-US" b="1" dirty="0" smtClean="0"/>
              <a:t>conn</a:t>
            </a:r>
            <a:r>
              <a:rPr lang="en-US" b="1" dirty="0"/>
              <a:t>  </a:t>
            </a:r>
            <a:r>
              <a:rPr lang="en-US" b="1" dirty="0" err="1"/>
              <a:t>hr</a:t>
            </a:r>
            <a:r>
              <a:rPr lang="en-US" b="1" dirty="0"/>
              <a:t>/</a:t>
            </a:r>
            <a:r>
              <a:rPr lang="en-US" b="1" dirty="0" err="1"/>
              <a:t>hr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Create </a:t>
            </a:r>
            <a:r>
              <a:rPr lang="en-US" b="1" dirty="0"/>
              <a:t>table product( </a:t>
            </a:r>
            <a:r>
              <a:rPr lang="en-US" b="1" dirty="0" err="1"/>
              <a:t>product_id</a:t>
            </a:r>
            <a:r>
              <a:rPr lang="en-US" b="1" dirty="0"/>
              <a:t> number(5) primary </a:t>
            </a:r>
            <a:r>
              <a:rPr lang="en-US" b="1" dirty="0" err="1"/>
              <a:t>key,prod_category</a:t>
            </a:r>
            <a:r>
              <a:rPr lang="en-US" b="1" dirty="0"/>
              <a:t> varchar2(15),</a:t>
            </a:r>
            <a:r>
              <a:rPr lang="en-US" b="1" dirty="0" err="1"/>
              <a:t>product_subcategory</a:t>
            </a:r>
            <a:r>
              <a:rPr lang="en-US" b="1" dirty="0"/>
              <a:t> varchar2(15),</a:t>
            </a:r>
            <a:r>
              <a:rPr lang="en-US" b="1" dirty="0" err="1"/>
              <a:t>prod_category_desc</a:t>
            </a:r>
            <a:r>
              <a:rPr lang="en-US" b="1" dirty="0"/>
              <a:t> varchar2(20),Prod_subcate_desc varchar2(20),</a:t>
            </a:r>
            <a:r>
              <a:rPr lang="en-US" b="1" dirty="0" err="1"/>
              <a:t>prod_price</a:t>
            </a:r>
            <a:r>
              <a:rPr lang="en-US" b="1" dirty="0"/>
              <a:t> number(8,3),prod_status varchar2(5),brand_name varchar2(15),</a:t>
            </a:r>
            <a:r>
              <a:rPr lang="en-US" b="1" dirty="0" err="1"/>
              <a:t>supplier_name</a:t>
            </a:r>
            <a:r>
              <a:rPr lang="en-US" b="1" dirty="0"/>
              <a:t> varchar2(20));</a:t>
            </a:r>
            <a:br>
              <a:rPr lang="en-US" b="1" dirty="0"/>
            </a:br>
            <a:endParaRPr lang="en-US" b="1" dirty="0"/>
          </a:p>
          <a:p>
            <a:r>
              <a:rPr lang="en-US" dirty="0" smtClean="0"/>
              <a:t>The </a:t>
            </a:r>
            <a:r>
              <a:rPr lang="en-US" dirty="0"/>
              <a:t>SQL CREATE DIMENSION statement supports the specification of levels, hierarchies  and attributes. 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57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304800"/>
            <a:ext cx="4552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/>
              <a:t>CREATE DIMENSION </a:t>
            </a: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28600" y="1107416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SQL CREATE DIMENSION statement supports the specification of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levels, hierarchies  and attributes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590800"/>
            <a:ext cx="9144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SYNTAX: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CREATE DIMENSION &lt;DIMENSION_NAME&gt;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LEVEL &lt;LEVEL NAME&gt;  IS &lt;TABLE_NAME.COLUMN NAME&gt;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HIERARCHY &lt;HIERARCHY NAME&gt;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(&lt;CHILD LEVEL_NAME&gt; CHILD OF &lt;PARENT LEVEL_NAME&gt;)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ATTRIBUTE &lt;LEVEL NAME&gt; DETERMINES (&lt;COLUMN NAME&gt;)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76200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1.5  LEVEL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45532"/>
            <a:ext cx="8763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LEVEL is a first part of a Dimension declaration, which involves the specification of levels.</a:t>
            </a:r>
          </a:p>
          <a:p>
            <a:endParaRPr lang="en-US" sz="800" dirty="0" smtClean="0"/>
          </a:p>
          <a:p>
            <a:r>
              <a:rPr lang="en-US" dirty="0" smtClean="0"/>
              <a:t>All </a:t>
            </a:r>
            <a:r>
              <a:rPr lang="en-US" dirty="0"/>
              <a:t>Dimension names are unique in the database, dimension is a database object like table, index, view etc., 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b="1" dirty="0"/>
              <a:t>product_dim </a:t>
            </a:r>
            <a:r>
              <a:rPr lang="en-US" dirty="0"/>
              <a:t>is already exist then for adding or modifying level use ALTER dimension otherwise drop dimension product_dim again re-create CREATE DIMENSION product_dim</a:t>
            </a:r>
          </a:p>
          <a:p>
            <a:endParaRPr lang="en-US" sz="800" dirty="0" smtClean="0"/>
          </a:p>
          <a:p>
            <a:r>
              <a:rPr lang="en-US" dirty="0" smtClean="0"/>
              <a:t>Most </a:t>
            </a:r>
            <a:r>
              <a:rPr lang="en-US" dirty="0"/>
              <a:t>dimensions involve multiple levels, in the example there are three Levels namely </a:t>
            </a:r>
            <a:r>
              <a:rPr lang="en-US" b="1" dirty="0"/>
              <a:t>pid, prod_sub_cate, prod_cate</a:t>
            </a:r>
            <a:endParaRPr lang="en-US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84483"/>
            <a:ext cx="7620000" cy="34718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9800" y="2829129"/>
            <a:ext cx="297180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Suppose HR user don't privilege have to create dimension, then grant create dimension privilege to </a:t>
            </a:r>
            <a:r>
              <a:rPr lang="en-US" dirty="0" err="1"/>
              <a:t>Hr</a:t>
            </a:r>
            <a:r>
              <a:rPr lang="en-US" dirty="0"/>
              <a:t> user then create dimension.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29200" y="3048000"/>
            <a:ext cx="990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414" y="-14207"/>
            <a:ext cx="8963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1.5.1 Identical Level name</a:t>
            </a:r>
          </a:p>
          <a:p>
            <a:r>
              <a:rPr lang="en-US" dirty="0"/>
              <a:t>All the level name in the dimension  to be unique not identical. If both the level has the same  level name. So, it gives error message.</a:t>
            </a:r>
            <a:br>
              <a:rPr lang="en-US" dirty="0"/>
            </a:b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95163"/>
            <a:ext cx="6934200" cy="40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-20664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1.5.2.  Don't repeat the same column as level in different dimension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382248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same column not allow to create as level even though the dimension is different and level name is different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Therefore </a:t>
            </a:r>
            <a:r>
              <a:rPr lang="en-US" dirty="0"/>
              <a:t>only one time the column name of the table is allowed to create dimension.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Duplicating </a:t>
            </a:r>
            <a:r>
              <a:rPr lang="en-US" dirty="0"/>
              <a:t>the column for level and dimension is not allowed.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70154"/>
            <a:ext cx="78524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077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1.6 Hierarchies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7824" y="499003"/>
            <a:ext cx="90561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Hierarchies are used for data aggregation in data warehousing, it is  logical structures that use ordered levels of organizing data. 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, time dimension, a hierarchy might aggregate data from the month level to the quarter level to the year level.</a:t>
            </a:r>
          </a:p>
          <a:p>
            <a:endParaRPr lang="en-US" dirty="0" smtClean="0"/>
          </a:p>
          <a:p>
            <a:r>
              <a:rPr lang="en-US" dirty="0" smtClean="0"/>
              <a:t>Using</a:t>
            </a:r>
            <a:r>
              <a:rPr lang="en-US" dirty="0"/>
              <a:t> hierarchies to drill down into data in the data warehousing to  view different levels of granularity.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city is a child of state (because you can aggregate city-level data up to state).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hierarchical relationship is a functional dependency from one level of a hierarchy to the next level in the hierarchy, the </a:t>
            </a:r>
            <a:r>
              <a:rPr lang="en-US" b="1" dirty="0"/>
              <a:t>CHILD OF </a:t>
            </a:r>
            <a:r>
              <a:rPr lang="en-US" dirty="0"/>
              <a:t>relationship denotes that each child's level value is associated with one and only one parent level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r>
              <a:rPr lang="en-US" dirty="0"/>
              <a:t>If the columns of a parent level and child level are in different relations, then the connection between them also requires a 1:n join relationship</a:t>
            </a:r>
          </a:p>
          <a:p>
            <a:endParaRPr lang="en-US" dirty="0"/>
          </a:p>
          <a:p>
            <a:r>
              <a:rPr lang="en-US" dirty="0"/>
              <a:t>Column of each hierarchy level are non-null that hierarchical integrity should be maintained.</a:t>
            </a:r>
          </a:p>
          <a:p>
            <a:r>
              <a:rPr lang="en-US" dirty="0"/>
              <a:t>Hierarchy level cannot be joined to itself either directly or indirectly.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699353"/>
            <a:ext cx="6762750" cy="51680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926" y="243385"/>
            <a:ext cx="188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1.1 Fact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8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90" y="-2286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single dimension definition can contain multiple hierarchies.</a:t>
            </a:r>
          </a:p>
          <a:p>
            <a:endParaRPr lang="en-US" dirty="0" smtClean="0"/>
          </a:p>
          <a:p>
            <a:r>
              <a:rPr lang="en-US" dirty="0" smtClean="0"/>
              <a:t>Non-hierarchical </a:t>
            </a:r>
            <a:r>
              <a:rPr lang="en-US" dirty="0"/>
              <a:t>dimension are referred as “Flat Dimension”, there is only a single level in a dimension</a:t>
            </a:r>
          </a:p>
          <a:p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, we already created product_dim, so ALTER dimension add hierarchy or otherwise drop dimension product_dim and re-create product_dim again.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51199"/>
            <a:ext cx="58578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732" y="0"/>
            <a:ext cx="307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1.6.1. Hierarchy Using Join key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732" y="348054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Join key is used in snowflakes schema  for joining parent dimension and child dimension. </a:t>
            </a:r>
          </a:p>
          <a:p>
            <a:endParaRPr lang="en-US" dirty="0" smtClean="0"/>
          </a:p>
          <a:p>
            <a:r>
              <a:rPr lang="en-US" dirty="0" smtClean="0"/>
              <a:t>Hierarchy </a:t>
            </a:r>
            <a:r>
              <a:rPr lang="en-US" dirty="0"/>
              <a:t>level cannot be joined to itself either directly or indirectly.</a:t>
            </a:r>
          </a:p>
          <a:p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/>
              <a:t>1: drop the brand_name from product table because it is normalized into another dimension called brand table</a:t>
            </a:r>
          </a:p>
          <a:p>
            <a:endParaRPr lang="en-US" dirty="0" smtClean="0"/>
          </a:p>
          <a:p>
            <a:r>
              <a:rPr lang="en-US" dirty="0" smtClean="0"/>
              <a:t>alter </a:t>
            </a:r>
            <a:r>
              <a:rPr lang="en-US" dirty="0"/>
              <a:t>table product drop column brand_name;</a:t>
            </a:r>
          </a:p>
          <a:p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/>
              <a:t>2: Normalize the product table and create new table brand with three column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table brand(</a:t>
            </a:r>
            <a:r>
              <a:rPr lang="en-US" dirty="0" err="1"/>
              <a:t>brand_id</a:t>
            </a:r>
            <a:r>
              <a:rPr lang="en-US" dirty="0"/>
              <a:t> number(5) primary key, brand_name varchar2(15),brand_desc varchar2(20));</a:t>
            </a:r>
          </a:p>
          <a:p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/>
              <a:t>3: Alter the table product and create foreign key relationship between product and brand table. </a:t>
            </a:r>
          </a:p>
          <a:p>
            <a:endParaRPr lang="en-US" dirty="0" smtClean="0"/>
          </a:p>
          <a:p>
            <a:r>
              <a:rPr lang="en-US" dirty="0" smtClean="0"/>
              <a:t>alter </a:t>
            </a:r>
            <a:r>
              <a:rPr lang="en-US" dirty="0"/>
              <a:t>table product </a:t>
            </a:r>
            <a:r>
              <a:rPr lang="en-US" dirty="0" smtClean="0"/>
              <a:t> add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 err="1" smtClean="0"/>
              <a:t>brand_id</a:t>
            </a:r>
            <a:r>
              <a:rPr lang="en-US" dirty="0" smtClean="0"/>
              <a:t> </a:t>
            </a:r>
            <a:r>
              <a:rPr lang="en-US" dirty="0"/>
              <a:t>number(5) references brand(</a:t>
            </a:r>
            <a:r>
              <a:rPr lang="en-US" dirty="0" err="1"/>
              <a:t>brand_id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/>
              <a:t>4: create level for brand table primary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7" y="-1137"/>
            <a:ext cx="8900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 5: create hierarchy</a:t>
            </a:r>
            <a:r>
              <a:rPr lang="en-US" b="1" dirty="0"/>
              <a:t> </a:t>
            </a:r>
            <a:r>
              <a:rPr lang="en-US" b="1" dirty="0" err="1"/>
              <a:t>brand_rollup</a:t>
            </a:r>
            <a:r>
              <a:rPr lang="en-US" dirty="0"/>
              <a:t> using join key with product </a:t>
            </a:r>
            <a:r>
              <a:rPr lang="en-US" dirty="0" err="1"/>
              <a:t>brand_id</a:t>
            </a:r>
            <a:r>
              <a:rPr lang="en-US" dirty="0"/>
              <a:t> and </a:t>
            </a:r>
            <a:r>
              <a:rPr lang="en-US" dirty="0" err="1"/>
              <a:t>brand.brand_id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71537"/>
            <a:ext cx="8939212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28433"/>
            <a:ext cx="16389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1.7 Attributes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397765"/>
            <a:ext cx="8763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ATTRIBUTE clause defines functional dependency relationships involving dimension levels and non source columns in dimension tables.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FFC000"/>
                </a:solidFill>
              </a:rPr>
              <a:t>attribute_clause</a:t>
            </a:r>
            <a:r>
              <a:rPr lang="en-US" dirty="0"/>
              <a:t> specify the columns that are uniquely determined by a hierarchy level. There must be a </a:t>
            </a:r>
            <a:r>
              <a:rPr lang="en-US" b="1" dirty="0"/>
              <a:t>1:1</a:t>
            </a:r>
            <a:r>
              <a:rPr lang="en-US" dirty="0"/>
              <a:t> attribute relationship between hierarchy levels and their dependent dimension attributes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dependent_columns need not have been specified in the </a:t>
            </a:r>
            <a:r>
              <a:rPr lang="en-US" b="1" dirty="0"/>
              <a:t>level_clause</a:t>
            </a:r>
            <a:r>
              <a:rPr lang="en-US" dirty="0"/>
              <a:t>. For example </a:t>
            </a:r>
            <a:r>
              <a:rPr lang="en-US" b="1" dirty="0"/>
              <a:t>prod_status</a:t>
            </a:r>
            <a:r>
              <a:rPr lang="en-US" dirty="0"/>
              <a:t> is not specified in the level name.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048" y="3122592"/>
            <a:ext cx="63871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DIMENSION PRODUCT_DIM ADD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 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DETERMINES PROD_STATUS;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 </a:t>
            </a:r>
          </a:p>
          <a:p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 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 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DETERMINES PRODUCT.PROD_STATUS;</a:t>
            </a:r>
            <a:b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The columns in </a:t>
            </a:r>
            <a:r>
              <a:rPr lang="en-US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must all come from the same table as the </a:t>
            </a:r>
            <a:r>
              <a:rPr lang="en-US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dependent_columns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DIMENSION PRODUCT_DIM ADD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 PID DETERMINES BRAND.BRAND_DESC;</a:t>
            </a:r>
            <a:endParaRPr lang="en-US" dirty="0">
              <a:solidFill>
                <a:srgbClr val="00206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5944427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because level </a:t>
            </a:r>
            <a:r>
              <a:rPr lang="en-US" b="1" dirty="0"/>
              <a:t>pid</a:t>
            </a:r>
            <a:r>
              <a:rPr lang="en-US" dirty="0"/>
              <a:t> from product table but attributes </a:t>
            </a:r>
            <a:r>
              <a:rPr lang="en-US" b="1" dirty="0"/>
              <a:t>brand_desc</a:t>
            </a:r>
            <a:r>
              <a:rPr lang="en-US" dirty="0"/>
              <a:t>  from brand table.</a:t>
            </a:r>
          </a:p>
        </p:txBody>
      </p:sp>
    </p:spTree>
    <p:extLst>
      <p:ext uri="{BB962C8B-B14F-4D97-AF65-F5344CB8AC3E}">
        <p14:creationId xmlns:p14="http://schemas.microsoft.com/office/powerpoint/2010/main" val="31754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534400" cy="27251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97" y="2905934"/>
            <a:ext cx="85344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1.7.1 Extended_attribute_clause</a:t>
            </a:r>
          </a:p>
          <a:p>
            <a:r>
              <a:rPr lang="en-US" dirty="0"/>
              <a:t>The only difference is that this clause assigns a name to the attribute that is different from the level name.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extended_attribute_clause is used to create multiple columns determined by a hierarchy level.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3997" y="4781026"/>
            <a:ext cx="716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/>
              </a:rPr>
              <a:t>ALTER DIMENSION PRODUCT_DIM </a:t>
            </a:r>
          </a:p>
          <a:p>
            <a:r>
              <a:rPr lang="en-US" b="1" dirty="0">
                <a:latin typeface="Courier"/>
              </a:rPr>
              <a:t>ADD</a:t>
            </a:r>
          </a:p>
          <a:p>
            <a:r>
              <a:rPr lang="en-US" b="1" dirty="0">
                <a:latin typeface="Courier"/>
              </a:rPr>
              <a:t>ATTRIBUTE SUPP LEVEL PID DETERMINES SUPPLIER_NAME;</a:t>
            </a:r>
          </a:p>
          <a:p>
            <a:endParaRPr lang="en-US" dirty="0" smtClean="0">
              <a:latin typeface="Courier"/>
            </a:endParaRPr>
          </a:p>
          <a:p>
            <a:r>
              <a:rPr lang="en-US" dirty="0" smtClean="0"/>
              <a:t>In </a:t>
            </a:r>
            <a:r>
              <a:rPr lang="en-US" dirty="0"/>
              <a:t>the above example SUPP is attribute name.</a:t>
            </a:r>
          </a:p>
        </p:txBody>
      </p:sp>
    </p:spTree>
    <p:extLst>
      <p:ext uri="{BB962C8B-B14F-4D97-AF65-F5344CB8AC3E}">
        <p14:creationId xmlns:p14="http://schemas.microsoft.com/office/powerpoint/2010/main" val="18080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6824"/>
            <a:ext cx="891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1.8 ALTER DIMENSION</a:t>
            </a:r>
          </a:p>
          <a:p>
            <a:r>
              <a:rPr lang="en-US" dirty="0"/>
              <a:t>If dimension is already exist then using alter dimension statement it is easy to include hierarchy or level or attributes into the dimension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same manner removing or modifying the level, hierarchy or attribute also possible using alter dimension...drop  statement. 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18" y="1789768"/>
            <a:ext cx="8881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1.8.1 Alter Dimension using ADD</a:t>
            </a:r>
          </a:p>
          <a:p>
            <a:r>
              <a:rPr lang="en-US" b="1" dirty="0">
                <a:solidFill>
                  <a:srgbClr val="002060"/>
                </a:solidFill>
              </a:rPr>
              <a:t>Add level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latin typeface="Courier"/>
              </a:rPr>
              <a:t>ALTER DIMENSION PRODUCT_DIM</a:t>
            </a:r>
          </a:p>
          <a:p>
            <a:r>
              <a:rPr lang="en-US" dirty="0">
                <a:latin typeface="Courier"/>
              </a:rPr>
              <a:t>ADD  </a:t>
            </a:r>
          </a:p>
          <a:p>
            <a:r>
              <a:rPr lang="en-US" dirty="0">
                <a:latin typeface="Courier"/>
              </a:rPr>
              <a:t>LEVEL PPRICE IS PRODUCT.PROD_PRICE;</a:t>
            </a:r>
          </a:p>
          <a:p>
            <a:r>
              <a:rPr lang="en-US" b="1" dirty="0">
                <a:solidFill>
                  <a:srgbClr val="002060"/>
                </a:solidFill>
              </a:rPr>
              <a:t>Add Hierarchy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latin typeface="Courier"/>
              </a:rPr>
              <a:t>ALTER DIMENSION PRODUCT_DIM</a:t>
            </a:r>
          </a:p>
          <a:p>
            <a:r>
              <a:rPr lang="en-US" dirty="0">
                <a:latin typeface="Courier"/>
              </a:rPr>
              <a:t>ADD</a:t>
            </a:r>
          </a:p>
          <a:p>
            <a:r>
              <a:rPr lang="en-US" dirty="0">
                <a:latin typeface="Courier"/>
              </a:rPr>
              <a:t>HIERARCHY PRICE_ROLLUP</a:t>
            </a:r>
          </a:p>
          <a:p>
            <a:r>
              <a:rPr lang="en-US" dirty="0">
                <a:latin typeface="Courier"/>
              </a:rPr>
              <a:t>(PID CHILD OF PROD_CATE CHILD OF PPRICE);</a:t>
            </a:r>
          </a:p>
          <a:p>
            <a:r>
              <a:rPr lang="en-US" b="1" dirty="0">
                <a:solidFill>
                  <a:srgbClr val="002060"/>
                </a:solidFill>
              </a:rPr>
              <a:t>Add Attribute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latin typeface="Courier"/>
              </a:rPr>
              <a:t>ALTER DIMENSION PRODUCT_DIM</a:t>
            </a:r>
          </a:p>
          <a:p>
            <a:r>
              <a:rPr lang="en-US" dirty="0">
                <a:latin typeface="Courier"/>
              </a:rPr>
              <a:t>ADD</a:t>
            </a:r>
          </a:p>
          <a:p>
            <a:r>
              <a:rPr lang="en-US" dirty="0">
                <a:latin typeface="Courier"/>
              </a:rPr>
              <a:t>ATTRIBUTE </a:t>
            </a:r>
            <a:r>
              <a:rPr lang="en-US" b="1" dirty="0">
                <a:latin typeface="Courier"/>
              </a:rPr>
              <a:t>psubcate</a:t>
            </a:r>
            <a:r>
              <a:rPr lang="en-US" dirty="0">
                <a:latin typeface="Courier"/>
              </a:rPr>
              <a:t> level pid  DETERMINES</a:t>
            </a:r>
          </a:p>
          <a:p>
            <a:r>
              <a:rPr lang="en-US" dirty="0"/>
              <a:t>(</a:t>
            </a:r>
            <a:r>
              <a:rPr lang="en-US" b="1" dirty="0"/>
              <a:t>product.product_subcategory</a:t>
            </a:r>
            <a:r>
              <a:rPr lang="en-US" dirty="0"/>
              <a:t>, Prod_subcate_desc);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85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36394" y="0"/>
            <a:ext cx="3417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1.8.2 Alter Dimension using DROP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369332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CASCADE and RESTRICT is used for restricting DROP IN ALTER DIMENSION.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" y="822882"/>
            <a:ext cx="8964304" cy="47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1524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drop one attribute column without dropping them all.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following statement illustrates how you can drop a single column without dropping all columns:</a:t>
            </a:r>
            <a:endParaRPr lang="en-US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/>
              </a:rPr>
              <a:t>ALTER DIMENSION product_dim</a:t>
            </a:r>
          </a:p>
          <a:p>
            <a:r>
              <a:rPr lang="en-US" b="1" dirty="0">
                <a:latin typeface="Courier"/>
              </a:rPr>
              <a:t>DROP ATTRIBUTE 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psubcate </a:t>
            </a:r>
            <a:r>
              <a:rPr lang="en-US" b="1" dirty="0">
                <a:latin typeface="Courier"/>
              </a:rPr>
              <a:t>LEVEL 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pid</a:t>
            </a:r>
            <a:r>
              <a:rPr lang="en-US" b="1" dirty="0">
                <a:latin typeface="Courier"/>
              </a:rPr>
              <a:t>  COLUMN 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Prod_subcate_desc</a:t>
            </a:r>
            <a:r>
              <a:rPr lang="en-US" b="1" dirty="0">
                <a:latin typeface="Courier"/>
              </a:rPr>
              <a:t>;</a:t>
            </a:r>
            <a:endParaRPr lang="en-US" b="1" dirty="0">
              <a:effectLst/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517886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1.9.  DROP Dimension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dimension is removed using the DROP DIMENSION statement. For example:</a:t>
            </a:r>
            <a:endParaRPr lang="en-US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3812933"/>
            <a:ext cx="57912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Dr. </a:t>
            </a:r>
            <a:r>
              <a:rPr lang="en-US" dirty="0" err="1" smtClean="0">
                <a:solidFill>
                  <a:srgbClr val="002060"/>
                </a:solidFill>
              </a:rPr>
              <a:t>Girija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Narasimhan</a:t>
            </a:r>
            <a:r>
              <a:rPr lang="en-US" dirty="0" smtClean="0">
                <a:solidFill>
                  <a:srgbClr val="002060"/>
                </a:solidFill>
              </a:rPr>
              <a:t>                                      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7806" y="4419600"/>
            <a:ext cx="63289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>
                <a:solidFill>
                  <a:srgbClr val="7030A0"/>
                </a:solidFill>
              </a:rPr>
              <a:t>PART </a:t>
            </a:r>
            <a:r>
              <a:rPr lang="en-US" sz="3600" b="1" dirty="0" smtClean="0">
                <a:solidFill>
                  <a:srgbClr val="7030A0"/>
                </a:solidFill>
              </a:rPr>
              <a:t>5 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Display 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Dimension</a:t>
            </a:r>
          </a:p>
          <a:p>
            <a:pPr algn="ctr"/>
            <a:endParaRPr lang="en-US" sz="3600" b="1" dirty="0">
              <a:solidFill>
                <a:srgbClr val="7030A0"/>
              </a:solidFill>
            </a:endParaRPr>
          </a:p>
          <a:p>
            <a:pPr lvl="0" algn="ctr"/>
            <a:r>
              <a:rPr lang="en-US" sz="3600" b="1" dirty="0" smtClean="0">
                <a:solidFill>
                  <a:srgbClr val="7030A0"/>
                </a:solidFill>
              </a:rPr>
              <a:t> </a:t>
            </a:r>
          </a:p>
          <a:p>
            <a:pPr lvl="0" algn="ctr"/>
            <a:endParaRPr lang="en-US" sz="3600" b="1" u="sng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61" y="1118099"/>
            <a:ext cx="4124901" cy="2619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3369" y="3713956"/>
            <a:ext cx="4743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srgbClr val="7030A0"/>
                </a:solidFill>
              </a:rPr>
              <a:t>OER UNIT 1 – SCHEMA DESIGN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1126" y="3244334"/>
            <a:ext cx="14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1.1 Fact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ChangeArrowheads="1"/>
          </p:cNvSpPr>
          <p:nvPr/>
        </p:nvSpPr>
        <p:spPr bwMode="auto">
          <a:xfrm>
            <a:off x="304800" y="381000"/>
            <a:ext cx="78179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the database schema, the dimension is one of the objects like table, 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143000"/>
            <a:ext cx="8534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select object_type, object_name FROM user_objects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where object_type='DIMENSION</a:t>
            </a:r>
            <a:r>
              <a:rPr lang="en-US" dirty="0" smtClean="0"/>
              <a:t>';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 rot="2429951">
            <a:off x="5116537" y="2404138"/>
            <a:ext cx="1994354" cy="1239368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‘DIMENSION’SHOULD BE IN </a:t>
            </a:r>
            <a:r>
              <a:rPr lang="en-US" dirty="0" smtClean="0">
                <a:solidFill>
                  <a:srgbClr val="FF0000"/>
                </a:solidFill>
              </a:rPr>
              <a:t>CAPITAL LETTER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12" y="3899618"/>
            <a:ext cx="9448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urier"/>
              </a:rPr>
              <a:t>SQL&gt; SET LINESIZE 400;</a:t>
            </a:r>
          </a:p>
          <a:p>
            <a:r>
              <a:rPr lang="en-US" dirty="0">
                <a:solidFill>
                  <a:srgbClr val="002060"/>
                </a:solidFill>
                <a:latin typeface="Courier"/>
              </a:rPr>
              <a:t>SQL&gt; select object_type,object_name FROM user_objects </a:t>
            </a:r>
            <a:r>
              <a:rPr lang="en-US" dirty="0" smtClean="0">
                <a:solidFill>
                  <a:srgbClr val="002060"/>
                </a:solidFill>
                <a:latin typeface="Courier"/>
              </a:rPr>
              <a:t>where object_type</a:t>
            </a:r>
            <a:r>
              <a:rPr lang="en-US" dirty="0">
                <a:solidFill>
                  <a:srgbClr val="002060"/>
                </a:solidFill>
                <a:latin typeface="Courier"/>
              </a:rPr>
              <a:t>='DIMENSION';</a:t>
            </a:r>
          </a:p>
          <a:p>
            <a:r>
              <a:rPr lang="en-US" dirty="0">
                <a:solidFill>
                  <a:srgbClr val="002060"/>
                </a:solidFill>
                <a:latin typeface="Courier"/>
              </a:rPr>
              <a:t>OBJECT_TYPE         OBJECT_NAME</a:t>
            </a:r>
            <a:br>
              <a:rPr lang="en-US" dirty="0">
                <a:solidFill>
                  <a:srgbClr val="002060"/>
                </a:solidFill>
                <a:latin typeface="Courier"/>
              </a:rPr>
            </a:br>
            <a:endParaRPr lang="en-US" dirty="0">
              <a:solidFill>
                <a:srgbClr val="002060"/>
              </a:solidFill>
              <a:latin typeface="Courier"/>
            </a:endParaRPr>
          </a:p>
          <a:p>
            <a:r>
              <a:rPr lang="en-US" dirty="0">
                <a:solidFill>
                  <a:srgbClr val="002060"/>
                </a:solidFill>
                <a:latin typeface="Courier"/>
              </a:rPr>
              <a:t>------------------- </a:t>
            </a:r>
            <a:r>
              <a:rPr lang="en-US" dirty="0" smtClean="0">
                <a:solidFill>
                  <a:srgbClr val="002060"/>
                </a:solidFill>
                <a:latin typeface="Courier"/>
              </a:rPr>
              <a:t>-----------------------------------------</a:t>
            </a:r>
            <a:endParaRPr lang="en-US" dirty="0">
              <a:solidFill>
                <a:srgbClr val="002060"/>
              </a:solidFill>
              <a:latin typeface="Courier"/>
            </a:endParaRPr>
          </a:p>
          <a:p>
            <a:r>
              <a:rPr lang="en-US" dirty="0">
                <a:solidFill>
                  <a:srgbClr val="002060"/>
                </a:solidFill>
                <a:latin typeface="Courier"/>
              </a:rPr>
              <a:t>DIMENSION           PRODUCT_DIM</a:t>
            </a:r>
            <a:endParaRPr lang="en-US" dirty="0">
              <a:solidFill>
                <a:srgbClr val="002060"/>
              </a:solidFill>
              <a:effectLst/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Dr. </a:t>
            </a:r>
            <a:r>
              <a:rPr lang="en-US" dirty="0" err="1" smtClean="0">
                <a:solidFill>
                  <a:srgbClr val="002060"/>
                </a:solidFill>
              </a:rPr>
              <a:t>Girija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Narasimhan</a:t>
            </a:r>
            <a:r>
              <a:rPr lang="en-US" dirty="0" smtClean="0">
                <a:solidFill>
                  <a:srgbClr val="002060"/>
                </a:solidFill>
              </a:rPr>
              <a:t>                                      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7807" y="4419600"/>
            <a:ext cx="5562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PART </a:t>
            </a:r>
            <a:r>
              <a:rPr lang="en-US" sz="3600" b="1" dirty="0" smtClean="0">
                <a:solidFill>
                  <a:srgbClr val="7030A0"/>
                </a:solidFill>
              </a:rPr>
              <a:t>2 Dimension table</a:t>
            </a:r>
            <a:endParaRPr lang="en-US" sz="3600" b="1" dirty="0">
              <a:solidFill>
                <a:srgbClr val="7030A0"/>
              </a:solidFill>
            </a:endParaRPr>
          </a:p>
          <a:p>
            <a:pPr lvl="0" algn="ctr"/>
            <a:r>
              <a:rPr lang="en-US" sz="3600" b="1" dirty="0" smtClean="0">
                <a:solidFill>
                  <a:srgbClr val="7030A0"/>
                </a:solidFill>
              </a:rPr>
              <a:t> </a:t>
            </a:r>
          </a:p>
          <a:p>
            <a:pPr lvl="0" algn="ctr"/>
            <a:endParaRPr lang="en-US" sz="3600" b="1" u="sng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61" y="1118099"/>
            <a:ext cx="4124901" cy="2619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3369" y="3713956"/>
            <a:ext cx="4743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srgbClr val="7030A0"/>
                </a:solidFill>
              </a:rPr>
              <a:t>OER UNIT 1 – SCHEMA DESIGN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6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Dr. </a:t>
            </a:r>
            <a:r>
              <a:rPr lang="en-US" dirty="0" err="1" smtClean="0">
                <a:solidFill>
                  <a:srgbClr val="002060"/>
                </a:solidFill>
              </a:rPr>
              <a:t>Girija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Narasimhan</a:t>
            </a:r>
            <a:r>
              <a:rPr lang="en-US" dirty="0" smtClean="0">
                <a:solidFill>
                  <a:srgbClr val="002060"/>
                </a:solidFill>
              </a:rPr>
              <a:t>                                      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4348839"/>
            <a:ext cx="63289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>
                <a:solidFill>
                  <a:srgbClr val="7030A0"/>
                </a:solidFill>
              </a:rPr>
              <a:t>PART </a:t>
            </a:r>
            <a:r>
              <a:rPr lang="en-US" sz="3600" b="1" dirty="0" smtClean="0">
                <a:solidFill>
                  <a:srgbClr val="7030A0"/>
                </a:solidFill>
              </a:rPr>
              <a:t>6 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Dimension Status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/>
            <a:endParaRPr lang="en-US" sz="3600" b="1" dirty="0">
              <a:solidFill>
                <a:srgbClr val="7030A0"/>
              </a:solidFill>
            </a:endParaRPr>
          </a:p>
          <a:p>
            <a:pPr lvl="0" algn="ctr"/>
            <a:r>
              <a:rPr lang="en-US" sz="3600" b="1" dirty="0" smtClean="0">
                <a:solidFill>
                  <a:srgbClr val="7030A0"/>
                </a:solidFill>
              </a:rPr>
              <a:t> </a:t>
            </a:r>
          </a:p>
          <a:p>
            <a:pPr lvl="0" algn="ctr"/>
            <a:endParaRPr lang="en-US" sz="3600" b="1" u="sng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61" y="1118099"/>
            <a:ext cx="4124901" cy="2619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3369" y="3713956"/>
            <a:ext cx="4743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srgbClr val="7030A0"/>
                </a:solidFill>
              </a:rPr>
              <a:t>OER UNIT 1 – SCHEMA DESIGN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1126" y="3244334"/>
            <a:ext cx="14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1.1 Fact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52400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1.11 Dimension status</a:t>
            </a:r>
          </a:p>
          <a:p>
            <a:r>
              <a:rPr lang="en-US" b="1" dirty="0"/>
              <a:t>“All_dimensions” </a:t>
            </a:r>
            <a:r>
              <a:rPr lang="en-US" dirty="0"/>
              <a:t>gives the number of dimension created by the user and also tells the status of each dimension table whether it is, </a:t>
            </a:r>
            <a:r>
              <a:rPr lang="en-US" i="1" dirty="0">
                <a:solidFill>
                  <a:srgbClr val="002060"/>
                </a:solidFill>
              </a:rPr>
              <a:t>ERROR, NEEDS_COMPILE, VALID</a:t>
            </a:r>
            <a:r>
              <a:rPr lang="en-US" dirty="0"/>
              <a:t> etc.</a:t>
            </a:r>
            <a:endParaRPr lang="en-US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425831"/>
            <a:ext cx="8153400" cy="1336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300" y="158661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Select * from all_dimensions;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228600"/>
            <a:ext cx="3529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1.13.2 Revalidate Dimension status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597932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after creating the dimension for product table called “product_dim”, alter the structure of the  base table any column data type or size  of the column.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595"/>
            <a:ext cx="8763000" cy="34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10" y="26158"/>
            <a:ext cx="8674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Modify the </a:t>
            </a:r>
            <a:r>
              <a:rPr lang="en-US" dirty="0" err="1"/>
              <a:t>prod_category</a:t>
            </a:r>
            <a:r>
              <a:rPr lang="en-US" dirty="0"/>
              <a:t> varchar2(15)  into </a:t>
            </a:r>
            <a:r>
              <a:rPr lang="en-US" dirty="0" err="1"/>
              <a:t>prod_category</a:t>
            </a:r>
            <a:r>
              <a:rPr lang="en-US" dirty="0"/>
              <a:t> varchar2(20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b="1" dirty="0">
                <a:latin typeface="Courier"/>
              </a:rPr>
              <a:t>select dimension_name, compile_state from all_dimensions;</a:t>
            </a:r>
            <a:endParaRPr lang="en-US" dirty="0">
              <a:latin typeface="Courier"/>
            </a:endParaRPr>
          </a:p>
          <a:p>
            <a:r>
              <a:rPr lang="en-US" b="1" dirty="0">
                <a:latin typeface="Courier"/>
              </a:rPr>
              <a:t>Alter table product modify (</a:t>
            </a:r>
            <a:r>
              <a:rPr lang="en-US" b="1" dirty="0" err="1">
                <a:latin typeface="Courier"/>
              </a:rPr>
              <a:t>prod_category</a:t>
            </a:r>
            <a:r>
              <a:rPr lang="en-US" b="1" dirty="0">
                <a:latin typeface="Courier"/>
              </a:rPr>
              <a:t> varchar2(20));</a:t>
            </a:r>
            <a:endParaRPr lang="en-US" dirty="0">
              <a:latin typeface="Courier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03486"/>
            <a:ext cx="8915400" cy="466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256" y="0"/>
            <a:ext cx="8880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revalidate the dimension “product_dim”, use the COMPILE option; now check the status of dimension again, the status has changed as “VALID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40" y="685800"/>
            <a:ext cx="8636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/>
              </a:rPr>
              <a:t>Alter dimension Product_dim compile;</a:t>
            </a:r>
          </a:p>
          <a:p>
            <a:r>
              <a:rPr lang="en-US" b="1" dirty="0" smtClean="0">
                <a:latin typeface="Courier"/>
              </a:rPr>
              <a:t>select </a:t>
            </a:r>
            <a:r>
              <a:rPr lang="en-US" b="1" dirty="0">
                <a:latin typeface="Courier"/>
              </a:rPr>
              <a:t>dimension_name, compile_state from all_dimensions;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3170"/>
            <a:ext cx="8534399" cy="28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Dr. </a:t>
            </a:r>
            <a:r>
              <a:rPr lang="en-US" dirty="0" err="1" smtClean="0">
                <a:solidFill>
                  <a:srgbClr val="002060"/>
                </a:solidFill>
              </a:rPr>
              <a:t>Girija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Narasimhan</a:t>
            </a:r>
            <a:r>
              <a:rPr lang="en-US" dirty="0" smtClean="0">
                <a:solidFill>
                  <a:srgbClr val="002060"/>
                </a:solidFill>
              </a:rPr>
              <a:t>                                      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4348839"/>
            <a:ext cx="6328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>
                <a:solidFill>
                  <a:srgbClr val="7030A0"/>
                </a:solidFill>
              </a:rPr>
              <a:t>PART </a:t>
            </a:r>
            <a:r>
              <a:rPr lang="en-US" sz="3600" b="1" dirty="0" smtClean="0">
                <a:solidFill>
                  <a:srgbClr val="7030A0"/>
                </a:solidFill>
              </a:rPr>
              <a:t>7 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Retrieve Dimension</a:t>
            </a:r>
          </a:p>
          <a:p>
            <a:pPr lvl="0" algn="ctr"/>
            <a:r>
              <a:rPr lang="en-US" sz="3600" b="1" dirty="0" smtClean="0">
                <a:solidFill>
                  <a:srgbClr val="7030A0"/>
                </a:solidFill>
              </a:rPr>
              <a:t> </a:t>
            </a:r>
          </a:p>
          <a:p>
            <a:pPr lvl="0" algn="ctr"/>
            <a:endParaRPr lang="en-US" sz="3600" b="1" u="sng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61" y="1118099"/>
            <a:ext cx="4124901" cy="2619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3369" y="3713956"/>
            <a:ext cx="4743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srgbClr val="7030A0"/>
                </a:solidFill>
              </a:rPr>
              <a:t>OER UNIT 1 – SCHEMA DESIGN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1126" y="3244334"/>
            <a:ext cx="14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1.1 Fact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70" y="-30707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1.12 Retrieve Dimension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826" y="457200"/>
            <a:ext cx="8774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view the definition of a dimension, use the </a:t>
            </a:r>
            <a:r>
              <a:rPr lang="en-US" b="1" dirty="0">
                <a:solidFill>
                  <a:srgbClr val="7030A0"/>
                </a:solidFill>
              </a:rPr>
              <a:t>DESCRIBE_DIMENSION</a:t>
            </a:r>
            <a:r>
              <a:rPr lang="en-US" dirty="0"/>
              <a:t> procedure in the </a:t>
            </a:r>
            <a:r>
              <a:rPr lang="en-US" b="1" dirty="0">
                <a:solidFill>
                  <a:srgbClr val="7030A0"/>
                </a:solidFill>
              </a:rPr>
              <a:t>DBMS_DIMENSION</a:t>
            </a:r>
            <a:r>
              <a:rPr lang="en-US" dirty="0"/>
              <a:t> package. </a:t>
            </a:r>
            <a:endParaRPr lang="en-US" dirty="0" smtClean="0"/>
          </a:p>
          <a:p>
            <a:r>
              <a:rPr lang="en-US" dirty="0"/>
              <a:t> it will display how many level, hierarchy and attributes are available within the dimension.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609809"/>
            <a:ext cx="8843750" cy="4499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Dr. </a:t>
            </a:r>
            <a:r>
              <a:rPr lang="en-US" dirty="0" err="1" smtClean="0">
                <a:solidFill>
                  <a:srgbClr val="002060"/>
                </a:solidFill>
              </a:rPr>
              <a:t>Girija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Narasimhan</a:t>
            </a:r>
            <a:r>
              <a:rPr lang="en-US" dirty="0" smtClean="0">
                <a:solidFill>
                  <a:srgbClr val="002060"/>
                </a:solidFill>
              </a:rPr>
              <a:t>                                      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4348839"/>
            <a:ext cx="6328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>
                <a:solidFill>
                  <a:srgbClr val="7030A0"/>
                </a:solidFill>
              </a:rPr>
              <a:t>PART </a:t>
            </a:r>
            <a:r>
              <a:rPr lang="en-US" sz="3600" b="1" dirty="0" smtClean="0">
                <a:solidFill>
                  <a:srgbClr val="7030A0"/>
                </a:solidFill>
              </a:rPr>
              <a:t>8 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Validate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Dimension</a:t>
            </a:r>
          </a:p>
          <a:p>
            <a:pPr lvl="0" algn="ctr"/>
            <a:r>
              <a:rPr lang="en-US" sz="3600" b="1" dirty="0" smtClean="0">
                <a:solidFill>
                  <a:srgbClr val="7030A0"/>
                </a:solidFill>
              </a:rPr>
              <a:t> </a:t>
            </a:r>
          </a:p>
          <a:p>
            <a:pPr lvl="0" algn="ctr"/>
            <a:endParaRPr lang="en-US" sz="3600" b="1" u="sng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61" y="1118099"/>
            <a:ext cx="4124901" cy="2619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3369" y="3713956"/>
            <a:ext cx="4743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srgbClr val="7030A0"/>
                </a:solidFill>
              </a:rPr>
              <a:t>OER UNIT 1 – SCHEMA DESIGN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1126" y="3244334"/>
            <a:ext cx="14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1.1 Fact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DR.GIRIJA NARASIMHAN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12510" y="76200"/>
            <a:ext cx="328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1.13 Validate Dimension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6858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verifying the validity of the relationship specified in the dimensions  use DBMS_DIMENSION.VALIDATE_DIMENSION procedure periodically. 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procedure is easy to use and has only four parameters: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* </a:t>
            </a:r>
            <a:r>
              <a:rPr lang="en-US" b="1" dirty="0" smtClean="0"/>
              <a:t>Dimension</a:t>
            </a:r>
            <a:r>
              <a:rPr lang="en-US" b="1" dirty="0"/>
              <a:t>:</a:t>
            </a:r>
            <a:r>
              <a:rPr lang="en-US" dirty="0"/>
              <a:t>  who created the dimension or owner of the dimension object </a:t>
            </a:r>
          </a:p>
          <a:p>
            <a:endParaRPr lang="en-US" dirty="0" smtClean="0"/>
          </a:p>
          <a:p>
            <a:r>
              <a:rPr lang="en-US" b="1" dirty="0" smtClean="0"/>
              <a:t>* Incremental</a:t>
            </a:r>
            <a:r>
              <a:rPr lang="en-US" b="1" dirty="0"/>
              <a:t>:</a:t>
            </a:r>
            <a:r>
              <a:rPr lang="en-US" dirty="0"/>
              <a:t> set to TRUE to check only the new rows for tables of this dimension. </a:t>
            </a:r>
          </a:p>
          <a:p>
            <a:endParaRPr lang="en-US" dirty="0" smtClean="0"/>
          </a:p>
          <a:p>
            <a:r>
              <a:rPr lang="en-US" b="1" dirty="0" smtClean="0"/>
              <a:t>* Check nulls: </a:t>
            </a:r>
            <a:r>
              <a:rPr lang="en-US" dirty="0"/>
              <a:t>set to TRUE to verify that all columns that are not in the levels containing a SKIP WHEN NULL clauses are not null. </a:t>
            </a:r>
          </a:p>
          <a:p>
            <a:endParaRPr lang="en-US" dirty="0" smtClean="0"/>
          </a:p>
          <a:p>
            <a:r>
              <a:rPr lang="en-US" b="1" dirty="0" smtClean="0"/>
              <a:t>* Statement_id</a:t>
            </a:r>
            <a:r>
              <a:rPr lang="en-US" b="1" dirty="0"/>
              <a:t>: </a:t>
            </a:r>
            <a:r>
              <a:rPr lang="en-US" dirty="0"/>
              <a:t>user-supplied unique identifiers to identify the result of each run of the procedure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44" y="4814289"/>
            <a:ext cx="9407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example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>
                <a:latin typeface="Courier"/>
              </a:rPr>
              <a:t>dimension</a:t>
            </a:r>
            <a:r>
              <a:rPr lang="en-US" b="1" dirty="0">
                <a:latin typeface="Courier"/>
              </a:rPr>
              <a:t>='</a:t>
            </a:r>
            <a:r>
              <a:rPr lang="en-US" b="1" dirty="0" err="1">
                <a:latin typeface="Courier"/>
              </a:rPr>
              <a:t>hr.product_dim</a:t>
            </a:r>
            <a:r>
              <a:rPr lang="en-US" b="1" dirty="0">
                <a:latin typeface="Courier"/>
              </a:rPr>
              <a:t>', incremental = FALSE, </a:t>
            </a:r>
            <a:r>
              <a:rPr lang="en-US" b="1" dirty="0" err="1">
                <a:latin typeface="Courier"/>
              </a:rPr>
              <a:t>check_nulls</a:t>
            </a:r>
            <a:r>
              <a:rPr lang="en-US" b="1" dirty="0">
                <a:latin typeface="Courier"/>
              </a:rPr>
              <a:t>=TRUE, statement_id='error catch'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526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3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1.13.1  Dimension_Exceptions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590" y="369332"/>
            <a:ext cx="8632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Before running the VALIDATE_DIMENSION procedure, need to create a local table, DIMENSION_EXCEPTIONS.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229600" cy="3352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2900" y="4861167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VALIDATE_DIMENSION procedure encounters any errors, the errors are stored in DIMENSION_EXCEPTIONS table.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Querying </a:t>
            </a:r>
            <a:r>
              <a:rPr lang="en-US" dirty="0"/>
              <a:t>this table will identify the exceptions that were found.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66800" y="990600"/>
            <a:ext cx="685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Dimension is a collection of reference information about a measurable in the fact table.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primary key column of the dimension table has uniquely identifies each dimension record or row.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dimension tables are organized has descriptive attributes.  For example, a customer dimension’s attributes could include first and last name, birth date, gender, Qualification, Address etc.,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381000"/>
            <a:ext cx="211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1.2 Dimension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0236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1: check whether dimension_exception table is exit or not,  then it will be created only once. 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57200"/>
            <a:ext cx="7162800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87" y="1416923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2: suppose it is not exist, then create the dimension_exceptions table.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287" y="1786255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create table dimension_exceptions(STATEMENT_ID VARCHAR2(25),OWNER VARCHAR2(25),TABLE_NAME VARCHAR2(20</a:t>
            </a:r>
            <a:r>
              <a:rPr lang="en-US" dirty="0" smtClean="0">
                <a:latin typeface="Courier"/>
              </a:rPr>
              <a:t>), DIMENSION_NAME</a:t>
            </a:r>
            <a:r>
              <a:rPr lang="en-US" dirty="0">
                <a:latin typeface="Courier"/>
              </a:rPr>
              <a:t>   VARCHAR2(25</a:t>
            </a:r>
            <a:r>
              <a:rPr lang="en-US" dirty="0" smtClean="0">
                <a:latin typeface="Courier"/>
              </a:rPr>
              <a:t>), RELATIONSHIP </a:t>
            </a:r>
            <a:r>
              <a:rPr lang="en-US" dirty="0">
                <a:latin typeface="Courier"/>
              </a:rPr>
              <a:t>VARCHAR2(25),BAD_ROWID VARCHAR2(35));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870843"/>
            <a:ext cx="8235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3: Execute the validate_dimension procedure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340827"/>
            <a:ext cx="9173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EXECUTE DBMS_DIMENSION.VALIDATE_DIMENSION('</a:t>
            </a:r>
            <a:r>
              <a:rPr lang="en-US" dirty="0" err="1">
                <a:latin typeface="Courier"/>
              </a:rPr>
              <a:t>hr.product_dim',FALSE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TRUE,'error</a:t>
            </a:r>
            <a:r>
              <a:rPr lang="en-US" dirty="0">
                <a:latin typeface="Courier"/>
              </a:rPr>
              <a:t> catch');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9807" y="3935409"/>
            <a:ext cx="8275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4: check there is any error in the dimension exception stored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4485743"/>
            <a:ext cx="7305675" cy="1104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4286" y="5783110"/>
            <a:ext cx="8681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present, there is no error occurred in the dimension_exceptions table. </a:t>
            </a:r>
          </a:p>
        </p:txBody>
      </p:sp>
    </p:spTree>
    <p:extLst>
      <p:ext uri="{BB962C8B-B14F-4D97-AF65-F5344CB8AC3E}">
        <p14:creationId xmlns:p14="http://schemas.microsoft.com/office/powerpoint/2010/main" val="24390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7961" y="34119"/>
            <a:ext cx="91519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 5:  check with errors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Try to insert two records in the base table store.</a:t>
            </a:r>
          </a:p>
          <a:p>
            <a:r>
              <a:rPr lang="en-US" dirty="0">
                <a:latin typeface="Courier"/>
              </a:rPr>
              <a:t>SQL&gt; Insert into product(PRODUCT_ID,PROD_CATEGORY) values (11,'Electronics');</a:t>
            </a:r>
          </a:p>
          <a:p>
            <a:r>
              <a:rPr lang="en-US" dirty="0">
                <a:latin typeface="Courier"/>
              </a:rPr>
              <a:t>1 row created.</a:t>
            </a:r>
            <a:br>
              <a:rPr lang="en-US" dirty="0">
                <a:latin typeface="Courier"/>
              </a:rPr>
            </a:br>
            <a:endParaRPr lang="en-US" dirty="0">
              <a:latin typeface="Courier"/>
            </a:endParaRPr>
          </a:p>
          <a:p>
            <a:r>
              <a:rPr lang="en-US" dirty="0">
                <a:latin typeface="Courier"/>
              </a:rPr>
              <a:t>SQL&gt; insert into product (PRODUCT_ID,PROD_CATEGORY) values(11,'Cosmetics');</a:t>
            </a:r>
            <a:br>
              <a:rPr lang="en-US" dirty="0">
                <a:latin typeface="Courier"/>
              </a:rPr>
            </a:br>
            <a:endParaRPr lang="en-US" dirty="0">
              <a:latin typeface="Courier"/>
            </a:endParaRPr>
          </a:p>
          <a:p>
            <a:r>
              <a:rPr lang="en-US" dirty="0">
                <a:latin typeface="Courier"/>
              </a:rPr>
              <a:t>insert into product (PRODUCT_ID,PROD_CATEGORY) values(11,'Cosmetics')</a:t>
            </a:r>
          </a:p>
          <a:p>
            <a:r>
              <a:rPr lang="en-US" dirty="0">
                <a:latin typeface="Courier"/>
              </a:rPr>
              <a:t>*</a:t>
            </a:r>
          </a:p>
          <a:p>
            <a:r>
              <a:rPr lang="en-US" dirty="0">
                <a:latin typeface="Courier"/>
              </a:rPr>
              <a:t>ERROR at line 1:</a:t>
            </a:r>
          </a:p>
          <a:p>
            <a:r>
              <a:rPr lang="en-US" dirty="0">
                <a:latin typeface="Courier"/>
              </a:rPr>
              <a:t>ORA-00001: unique constraint (HR.SYS_C0011199) violated</a:t>
            </a:r>
          </a:p>
          <a:p>
            <a:endParaRPr lang="en-US" dirty="0" smtClean="0">
              <a:latin typeface="Courier"/>
            </a:endParaRPr>
          </a:p>
          <a:p>
            <a:endParaRPr lang="en-US" dirty="0">
              <a:latin typeface="Courier"/>
            </a:endParaRPr>
          </a:p>
          <a:p>
            <a:endParaRPr lang="en-US" dirty="0" smtClean="0">
              <a:latin typeface="Courier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Courier"/>
              </a:rPr>
              <a:t>Select </a:t>
            </a:r>
            <a:r>
              <a:rPr lang="en-US" dirty="0">
                <a:solidFill>
                  <a:srgbClr val="7030A0"/>
                </a:solidFill>
                <a:latin typeface="Courier"/>
              </a:rPr>
              <a:t>* from dimension_exceptions;</a:t>
            </a:r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endParaRPr lang="en-US" dirty="0" smtClean="0">
              <a:solidFill>
                <a:srgbClr val="7030A0"/>
              </a:solidFill>
            </a:endParaRPr>
          </a:p>
          <a:p>
            <a:endParaRPr lang="en-US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6" y="5263676"/>
            <a:ext cx="731520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Dr. </a:t>
            </a:r>
            <a:r>
              <a:rPr lang="en-US" dirty="0" err="1" smtClean="0">
                <a:solidFill>
                  <a:srgbClr val="002060"/>
                </a:solidFill>
              </a:rPr>
              <a:t>Girija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Narasimhan</a:t>
            </a:r>
            <a:r>
              <a:rPr lang="en-US" dirty="0" smtClean="0">
                <a:solidFill>
                  <a:srgbClr val="002060"/>
                </a:solidFill>
              </a:rPr>
              <a:t>                                      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7807" y="4419600"/>
            <a:ext cx="5562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PART </a:t>
            </a:r>
            <a:r>
              <a:rPr lang="en-US" sz="3600" b="1" dirty="0" smtClean="0">
                <a:solidFill>
                  <a:srgbClr val="7030A0"/>
                </a:solidFill>
              </a:rPr>
              <a:t>3 </a:t>
            </a:r>
            <a:r>
              <a:rPr lang="en-US" sz="3600" b="1" dirty="0">
                <a:solidFill>
                  <a:srgbClr val="7030A0"/>
                </a:solidFill>
              </a:rPr>
              <a:t>Star Schema</a:t>
            </a:r>
          </a:p>
          <a:p>
            <a:pPr lvl="0" algn="ctr"/>
            <a:r>
              <a:rPr lang="en-US" sz="3600" b="1" dirty="0" smtClean="0">
                <a:solidFill>
                  <a:srgbClr val="7030A0"/>
                </a:solidFill>
              </a:rPr>
              <a:t> </a:t>
            </a:r>
          </a:p>
          <a:p>
            <a:pPr lvl="0" algn="ctr"/>
            <a:endParaRPr lang="en-US" sz="3600" b="1" u="sng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61" y="1118099"/>
            <a:ext cx="4124901" cy="2619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3369" y="3713956"/>
            <a:ext cx="4743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srgbClr val="7030A0"/>
                </a:solidFill>
              </a:rPr>
              <a:t>OER UNIT 1 – SCHEMA DESIGN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52400" y="861775"/>
            <a:ext cx="89916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smtClean="0"/>
              <a:t>1.3</a:t>
            </a:r>
            <a:r>
              <a:rPr lang="en-US" sz="3200" b="1" dirty="0"/>
              <a:t>  Star Schema</a:t>
            </a:r>
          </a:p>
          <a:p>
            <a:r>
              <a:rPr lang="en-US" sz="2400" dirty="0"/>
              <a:t>Star Schema a Multidimensional data representation of relational database schema</a:t>
            </a:r>
          </a:p>
          <a:p>
            <a:r>
              <a:rPr lang="en-US" sz="2400" dirty="0"/>
              <a:t>A star schema contains two types of tables – Fact table and dimension table.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Fact table in the middle connected to a set of dimension tables</a:t>
            </a:r>
          </a:p>
          <a:p>
            <a:r>
              <a:rPr lang="en-US" sz="2400" dirty="0"/>
              <a:t>In a star schema, a dimension table will not have any parent table</a:t>
            </a:r>
          </a:p>
          <a:p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dimension table have primary key that corresponds exactly to one of the components of the composite key in the fact table</a:t>
            </a:r>
          </a:p>
          <a:p>
            <a:endParaRPr lang="en-US" sz="32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DR.GIRIJA NARASIMHAN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5334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steps of designing star schema</a:t>
            </a:r>
          </a:p>
          <a:p>
            <a:pPr marL="342900" indent="-342900">
              <a:buAutoNum type="arabicPeriod"/>
            </a:pPr>
            <a:r>
              <a:rPr lang="en-US" dirty="0"/>
              <a:t> Identify the business process. i.e Fact table For example - sales, </a:t>
            </a:r>
            <a:r>
              <a:rPr lang="en-US" dirty="0" smtClean="0"/>
              <a:t>reservation</a:t>
            </a:r>
          </a:p>
          <a:p>
            <a:endParaRPr lang="en-US" dirty="0"/>
          </a:p>
          <a:p>
            <a:r>
              <a:rPr lang="en-US" dirty="0"/>
              <a:t>2. Identify the measures or fact data i.e in the sales fact table  </a:t>
            </a:r>
            <a:r>
              <a:rPr lang="en-US" dirty="0" err="1" smtClean="0"/>
              <a:t>net_profit</a:t>
            </a:r>
            <a:r>
              <a:rPr lang="en-US" dirty="0"/>
              <a:t>, sales_income, No_of _unit_sold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3. Identify the Dimension table related to fact table. For example product, Time, </a:t>
            </a:r>
            <a:r>
              <a:rPr lang="en-US" dirty="0" smtClean="0"/>
              <a:t>Location, Branch</a:t>
            </a:r>
          </a:p>
          <a:p>
            <a:endParaRPr lang="en-US" dirty="0"/>
          </a:p>
          <a:p>
            <a:r>
              <a:rPr lang="en-US" dirty="0"/>
              <a:t>4. List of attributes or column in each dimension </a:t>
            </a:r>
            <a:r>
              <a:rPr lang="en-US" dirty="0" smtClean="0"/>
              <a:t>table</a:t>
            </a:r>
          </a:p>
          <a:p>
            <a:endParaRPr lang="en-US" dirty="0"/>
          </a:p>
          <a:p>
            <a:r>
              <a:rPr lang="en-US" dirty="0"/>
              <a:t>5.  Find the lowest level of aggregation or summary analysis in the fact table. Ex. Total sales income.</a:t>
            </a:r>
          </a:p>
        </p:txBody>
      </p:sp>
    </p:spTree>
    <p:extLst>
      <p:ext uri="{BB962C8B-B14F-4D97-AF65-F5344CB8AC3E}">
        <p14:creationId xmlns:p14="http://schemas.microsoft.com/office/powerpoint/2010/main" val="20233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457200"/>
            <a:ext cx="7762875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DR.GIRIJA NARASIMHAN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455E-97F7-4431-9E7D-E9189A96A5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1.3.1 Snowflake Schema</a:t>
            </a:r>
          </a:p>
          <a:p>
            <a:r>
              <a:rPr lang="en-US" dirty="0"/>
              <a:t>Snowflake Schema is a refinement of star schema where some dimensional hierarchy is normalized into third normal form and forms a set of smaller dimension tables. </a:t>
            </a:r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Snowflake </a:t>
            </a:r>
            <a:r>
              <a:rPr lang="en-US" dirty="0"/>
              <a:t>schema keeps same fact table structure as star schema.</a:t>
            </a:r>
          </a:p>
          <a:p>
            <a:r>
              <a:rPr lang="en-US" dirty="0"/>
              <a:t>In the dimension, it has multiple levels with multiple hierarchies.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each hierarchy of levels any one level can be attached to Fact Table. </a:t>
            </a:r>
          </a:p>
          <a:p>
            <a:endParaRPr lang="en-US" dirty="0" smtClean="0"/>
          </a:p>
          <a:p>
            <a:r>
              <a:rPr lang="en-US" dirty="0" smtClean="0"/>
              <a:t>Mostly </a:t>
            </a:r>
            <a:r>
              <a:rPr lang="en-US" dirty="0"/>
              <a:t>lowest level hierarchy is attached to Fact Table. These hierarchies help to drill down the data from topmost hierarchies to the lowermost hierarchies.</a:t>
            </a:r>
          </a:p>
          <a:p>
            <a:endParaRPr lang="en-US" dirty="0" smtClean="0"/>
          </a:p>
          <a:p>
            <a:r>
              <a:rPr lang="en-US" dirty="0" smtClean="0"/>
              <a:t>Tables </a:t>
            </a:r>
            <a:r>
              <a:rPr lang="en-US" dirty="0"/>
              <a:t>which describe the dimensions will already exist and will typically be normalized.</a:t>
            </a:r>
          </a:p>
        </p:txBody>
      </p:sp>
    </p:spTree>
    <p:extLst>
      <p:ext uri="{BB962C8B-B14F-4D97-AF65-F5344CB8AC3E}">
        <p14:creationId xmlns:p14="http://schemas.microsoft.com/office/powerpoint/2010/main" val="820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1010</Words>
  <Application>Microsoft Office PowerPoint</Application>
  <PresentationFormat>On-screen Show (4:3)</PresentationFormat>
  <Paragraphs>340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hct</dc:creator>
  <cp:lastModifiedBy>Dr. Girija</cp:lastModifiedBy>
  <cp:revision>116</cp:revision>
  <dcterms:created xsi:type="dcterms:W3CDTF">2013-10-14T16:00:46Z</dcterms:created>
  <dcterms:modified xsi:type="dcterms:W3CDTF">2018-03-30T11:31:25Z</dcterms:modified>
</cp:coreProperties>
</file>