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65"/>
  </p:notesMasterIdLst>
  <p:handoutMasterIdLst>
    <p:handoutMasterId r:id="rId66"/>
  </p:handoutMasterIdLst>
  <p:sldIdLst>
    <p:sldId id="257" r:id="rId2"/>
    <p:sldId id="256" r:id="rId3"/>
    <p:sldId id="258" r:id="rId4"/>
    <p:sldId id="259" r:id="rId5"/>
    <p:sldId id="260" r:id="rId6"/>
    <p:sldId id="261" r:id="rId7"/>
    <p:sldId id="262" r:id="rId8"/>
    <p:sldId id="267" r:id="rId9"/>
    <p:sldId id="263" r:id="rId10"/>
    <p:sldId id="264" r:id="rId11"/>
    <p:sldId id="265" r:id="rId12"/>
    <p:sldId id="266" r:id="rId13"/>
    <p:sldId id="270" r:id="rId14"/>
    <p:sldId id="268" r:id="rId15"/>
    <p:sldId id="293" r:id="rId16"/>
    <p:sldId id="291" r:id="rId17"/>
    <p:sldId id="292" r:id="rId18"/>
    <p:sldId id="290" r:id="rId19"/>
    <p:sldId id="287" r:id="rId20"/>
    <p:sldId id="288" r:id="rId21"/>
    <p:sldId id="294" r:id="rId22"/>
    <p:sldId id="285" r:id="rId23"/>
    <p:sldId id="286" r:id="rId24"/>
    <p:sldId id="295" r:id="rId25"/>
    <p:sldId id="283" r:id="rId26"/>
    <p:sldId id="284" r:id="rId27"/>
    <p:sldId id="296" r:id="rId28"/>
    <p:sldId id="281" r:id="rId29"/>
    <p:sldId id="282" r:id="rId30"/>
    <p:sldId id="297" r:id="rId31"/>
    <p:sldId id="280" r:id="rId32"/>
    <p:sldId id="279" r:id="rId33"/>
    <p:sldId id="298" r:id="rId34"/>
    <p:sldId id="277" r:id="rId35"/>
    <p:sldId id="278" r:id="rId36"/>
    <p:sldId id="275" r:id="rId37"/>
    <p:sldId id="299" r:id="rId38"/>
    <p:sldId id="273" r:id="rId39"/>
    <p:sldId id="274" r:id="rId40"/>
    <p:sldId id="302" r:id="rId41"/>
    <p:sldId id="334" r:id="rId42"/>
    <p:sldId id="312" r:id="rId43"/>
    <p:sldId id="313" r:id="rId44"/>
    <p:sldId id="314" r:id="rId45"/>
    <p:sldId id="335" r:id="rId46"/>
    <p:sldId id="315" r:id="rId47"/>
    <p:sldId id="316" r:id="rId48"/>
    <p:sldId id="317" r:id="rId49"/>
    <p:sldId id="336" r:id="rId50"/>
    <p:sldId id="337" r:id="rId51"/>
    <p:sldId id="338" r:id="rId52"/>
    <p:sldId id="339" r:id="rId53"/>
    <p:sldId id="344" r:id="rId54"/>
    <p:sldId id="323" r:id="rId55"/>
    <p:sldId id="324" r:id="rId56"/>
    <p:sldId id="325" r:id="rId57"/>
    <p:sldId id="327" r:id="rId58"/>
    <p:sldId id="322" r:id="rId59"/>
    <p:sldId id="351" r:id="rId60"/>
    <p:sldId id="348" r:id="rId61"/>
    <p:sldId id="345" r:id="rId62"/>
    <p:sldId id="346" r:id="rId63"/>
    <p:sldId id="34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Materialized view</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5C34DD-752E-494E-907A-08641DF8F8F8}" type="datetimeFigureOut">
              <a:rPr lang="en-US" smtClean="0"/>
              <a:pPr/>
              <a:t>3/30/2018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4D73AE-5BD8-438D-BA8A-B63E3CE26C09}" type="slidenum">
              <a:rPr lang="en-US" smtClean="0"/>
              <a:pPr/>
              <a:t>‹#›</a:t>
            </a:fld>
            <a:endParaRPr lang="en-US"/>
          </a:p>
        </p:txBody>
      </p:sp>
    </p:spTree>
    <p:extLst>
      <p:ext uri="{BB962C8B-B14F-4D97-AF65-F5344CB8AC3E}">
        <p14:creationId xmlns:p14="http://schemas.microsoft.com/office/powerpoint/2010/main" val="245854892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Materialized view</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89342A-80E8-41B1-BEF9-53E25A1F2C22}" type="datetimeFigureOut">
              <a:rPr lang="en-US" smtClean="0"/>
              <a:pPr/>
              <a:t>3/30/2018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9BB66F-64B6-4DE5-B3AB-E0A1A5FA1C42}" type="slidenum">
              <a:rPr lang="en-US" smtClean="0"/>
              <a:pPr/>
              <a:t>‹#›</a:t>
            </a:fld>
            <a:endParaRPr lang="en-US"/>
          </a:p>
        </p:txBody>
      </p:sp>
    </p:spTree>
    <p:extLst>
      <p:ext uri="{BB962C8B-B14F-4D97-AF65-F5344CB8AC3E}">
        <p14:creationId xmlns:p14="http://schemas.microsoft.com/office/powerpoint/2010/main" val="94037225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9BB66F-64B6-4DE5-B3AB-E0A1A5FA1C42}" type="slidenum">
              <a:rPr lang="en-US" smtClean="0"/>
              <a:pPr/>
              <a:t>1</a:t>
            </a:fld>
            <a:endParaRPr lang="en-US" dirty="0"/>
          </a:p>
        </p:txBody>
      </p:sp>
      <p:sp>
        <p:nvSpPr>
          <p:cNvPr id="5" name="Header Placeholder 4"/>
          <p:cNvSpPr>
            <a:spLocks noGrp="1"/>
          </p:cNvSpPr>
          <p:nvPr>
            <p:ph type="hdr" sz="quarter" idx="11"/>
          </p:nvPr>
        </p:nvSpPr>
        <p:spPr/>
        <p:txBody>
          <a:bodyPr/>
          <a:lstStyle/>
          <a:p>
            <a:r>
              <a:rPr lang="en-US" dirty="0" smtClean="0"/>
              <a:t>Materialized view</a:t>
            </a:r>
            <a:endParaRPr lang="en-US" dirty="0"/>
          </a:p>
        </p:txBody>
      </p:sp>
    </p:spTree>
    <p:extLst>
      <p:ext uri="{BB962C8B-B14F-4D97-AF65-F5344CB8AC3E}">
        <p14:creationId xmlns:p14="http://schemas.microsoft.com/office/powerpoint/2010/main" val="271031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Materialized view</a:t>
            </a:r>
            <a:endParaRPr lang="en-US"/>
          </a:p>
        </p:txBody>
      </p:sp>
      <p:sp>
        <p:nvSpPr>
          <p:cNvPr id="5" name="Slide Number Placeholder 4"/>
          <p:cNvSpPr>
            <a:spLocks noGrp="1"/>
          </p:cNvSpPr>
          <p:nvPr>
            <p:ph type="sldNum" sz="quarter" idx="11"/>
          </p:nvPr>
        </p:nvSpPr>
        <p:spPr/>
        <p:txBody>
          <a:bodyPr/>
          <a:lstStyle/>
          <a:p>
            <a:fld id="{DD9BB66F-64B6-4DE5-B3AB-E0A1A5FA1C42}" type="slidenum">
              <a:rPr lang="en-US" smtClean="0"/>
              <a:pPr/>
              <a:t>14</a:t>
            </a:fld>
            <a:endParaRPr lang="en-US"/>
          </a:p>
        </p:txBody>
      </p:sp>
    </p:spTree>
    <p:extLst>
      <p:ext uri="{BB962C8B-B14F-4D97-AF65-F5344CB8AC3E}">
        <p14:creationId xmlns:p14="http://schemas.microsoft.com/office/powerpoint/2010/main" val="293945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B89CC-5C4A-47ED-B01A-36B459DDBB22}" type="datetime1">
              <a:rPr lang="en-US" smtClean="0"/>
              <a:pPr/>
              <a:t>3/30/2018</a:t>
            </a:fld>
            <a:endParaRPr lang="en-US"/>
          </a:p>
        </p:txBody>
      </p:sp>
      <p:sp>
        <p:nvSpPr>
          <p:cNvPr id="5" name="Footer Placeholder 4"/>
          <p:cNvSpPr>
            <a:spLocks noGrp="1"/>
          </p:cNvSpPr>
          <p:nvPr>
            <p:ph type="ftr" sz="quarter" idx="11"/>
          </p:nvPr>
        </p:nvSpPr>
        <p:spPr/>
        <p:txBody>
          <a:bodyPr/>
          <a:lstStyle/>
          <a:p>
            <a:r>
              <a:rPr lang="en-US" smtClean="0"/>
              <a:t>Dr. Girija Narasimhan                                         </a:t>
            </a:r>
            <a:endParaRPr lang="en-US" dirty="0"/>
          </a:p>
        </p:txBody>
      </p:sp>
      <p:sp>
        <p:nvSpPr>
          <p:cNvPr id="6" name="Slide Number Placeholder 5"/>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2E31E-34C1-421D-ABE2-1E705F4C6448}" type="datetime1">
              <a:rPr lang="en-US" smtClean="0"/>
              <a:pPr/>
              <a:t>3/30/2018</a:t>
            </a:fld>
            <a:endParaRPr lang="en-US"/>
          </a:p>
        </p:txBody>
      </p:sp>
      <p:sp>
        <p:nvSpPr>
          <p:cNvPr id="5" name="Footer Placeholder 4"/>
          <p:cNvSpPr>
            <a:spLocks noGrp="1"/>
          </p:cNvSpPr>
          <p:nvPr>
            <p:ph type="ftr" sz="quarter" idx="11"/>
          </p:nvPr>
        </p:nvSpPr>
        <p:spPr/>
        <p:txBody>
          <a:bodyPr/>
          <a:lstStyle/>
          <a:p>
            <a:r>
              <a:rPr lang="en-US" smtClean="0"/>
              <a:t>Dr. Girija Narasimhan                                         </a:t>
            </a:r>
            <a:endParaRPr lang="en-US" dirty="0"/>
          </a:p>
        </p:txBody>
      </p:sp>
      <p:sp>
        <p:nvSpPr>
          <p:cNvPr id="6" name="Slide Number Placeholder 5"/>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694DB9-5754-4C6F-833C-D6250C17CFF6}" type="datetime1">
              <a:rPr lang="en-US" smtClean="0"/>
              <a:pPr/>
              <a:t>3/30/2018</a:t>
            </a:fld>
            <a:endParaRPr lang="en-US"/>
          </a:p>
        </p:txBody>
      </p:sp>
      <p:sp>
        <p:nvSpPr>
          <p:cNvPr id="5" name="Footer Placeholder 4"/>
          <p:cNvSpPr>
            <a:spLocks noGrp="1"/>
          </p:cNvSpPr>
          <p:nvPr>
            <p:ph type="ftr" sz="quarter" idx="11"/>
          </p:nvPr>
        </p:nvSpPr>
        <p:spPr/>
        <p:txBody>
          <a:bodyPr/>
          <a:lstStyle/>
          <a:p>
            <a:r>
              <a:rPr lang="en-US" smtClean="0"/>
              <a:t>Dr. Girija Narasimhan                                         </a:t>
            </a:r>
            <a:endParaRPr lang="en-US" dirty="0"/>
          </a:p>
        </p:txBody>
      </p:sp>
      <p:sp>
        <p:nvSpPr>
          <p:cNvPr id="6" name="Slide Number Placeholder 5"/>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89FBE-CCA2-488D-B62E-3A5FD825E485}" type="datetime1">
              <a:rPr lang="en-US" smtClean="0"/>
              <a:pPr/>
              <a:t>3/30/2018</a:t>
            </a:fld>
            <a:endParaRPr lang="en-US"/>
          </a:p>
        </p:txBody>
      </p:sp>
      <p:sp>
        <p:nvSpPr>
          <p:cNvPr id="5" name="Footer Placeholder 4"/>
          <p:cNvSpPr>
            <a:spLocks noGrp="1"/>
          </p:cNvSpPr>
          <p:nvPr>
            <p:ph type="ftr" sz="quarter" idx="11"/>
          </p:nvPr>
        </p:nvSpPr>
        <p:spPr/>
        <p:txBody>
          <a:bodyPr/>
          <a:lstStyle/>
          <a:p>
            <a:r>
              <a:rPr lang="en-US" smtClean="0"/>
              <a:t>Dr. Girija Narasimhan                                         </a:t>
            </a:r>
            <a:endParaRPr lang="en-US" dirty="0"/>
          </a:p>
        </p:txBody>
      </p:sp>
      <p:sp>
        <p:nvSpPr>
          <p:cNvPr id="6" name="Slide Number Placeholder 5"/>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41FA9-54ED-4772-BE6A-8B090362B26D}" type="datetime1">
              <a:rPr lang="en-US" smtClean="0"/>
              <a:pPr/>
              <a:t>3/30/2018</a:t>
            </a:fld>
            <a:endParaRPr lang="en-US"/>
          </a:p>
        </p:txBody>
      </p:sp>
      <p:sp>
        <p:nvSpPr>
          <p:cNvPr id="5" name="Footer Placeholder 4"/>
          <p:cNvSpPr>
            <a:spLocks noGrp="1"/>
          </p:cNvSpPr>
          <p:nvPr>
            <p:ph type="ftr" sz="quarter" idx="11"/>
          </p:nvPr>
        </p:nvSpPr>
        <p:spPr/>
        <p:txBody>
          <a:bodyPr/>
          <a:lstStyle/>
          <a:p>
            <a:r>
              <a:rPr lang="en-US" smtClean="0"/>
              <a:t>Dr. Girija Narasimhan                                         </a:t>
            </a:r>
            <a:endParaRPr lang="en-US" dirty="0"/>
          </a:p>
        </p:txBody>
      </p:sp>
      <p:sp>
        <p:nvSpPr>
          <p:cNvPr id="6" name="Slide Number Placeholder 5"/>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A1A2F7-EE95-4375-89BF-1C3584558757}" type="datetime1">
              <a:rPr lang="en-US" smtClean="0"/>
              <a:pPr/>
              <a:t>3/30/2018</a:t>
            </a:fld>
            <a:endParaRPr lang="en-US"/>
          </a:p>
        </p:txBody>
      </p:sp>
      <p:sp>
        <p:nvSpPr>
          <p:cNvPr id="6" name="Footer Placeholder 5"/>
          <p:cNvSpPr>
            <a:spLocks noGrp="1"/>
          </p:cNvSpPr>
          <p:nvPr>
            <p:ph type="ftr" sz="quarter" idx="11"/>
          </p:nvPr>
        </p:nvSpPr>
        <p:spPr/>
        <p:txBody>
          <a:bodyPr/>
          <a:lstStyle/>
          <a:p>
            <a:r>
              <a:rPr lang="en-US" smtClean="0"/>
              <a:t>Dr. Girija Narasimhan                                         </a:t>
            </a:r>
            <a:endParaRPr lang="en-US" dirty="0"/>
          </a:p>
        </p:txBody>
      </p:sp>
      <p:sp>
        <p:nvSpPr>
          <p:cNvPr id="7" name="Slide Number Placeholder 6"/>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F1097D-ED18-432B-A033-46D244AD011D}" type="datetime1">
              <a:rPr lang="en-US" smtClean="0"/>
              <a:pPr/>
              <a:t>3/30/2018</a:t>
            </a:fld>
            <a:endParaRPr lang="en-US"/>
          </a:p>
        </p:txBody>
      </p:sp>
      <p:sp>
        <p:nvSpPr>
          <p:cNvPr id="8" name="Footer Placeholder 7"/>
          <p:cNvSpPr>
            <a:spLocks noGrp="1"/>
          </p:cNvSpPr>
          <p:nvPr>
            <p:ph type="ftr" sz="quarter" idx="11"/>
          </p:nvPr>
        </p:nvSpPr>
        <p:spPr/>
        <p:txBody>
          <a:bodyPr/>
          <a:lstStyle/>
          <a:p>
            <a:r>
              <a:rPr lang="en-US" smtClean="0"/>
              <a:t>Dr. Girija Narasimhan                                         </a:t>
            </a:r>
            <a:endParaRPr lang="en-US" dirty="0"/>
          </a:p>
        </p:txBody>
      </p:sp>
      <p:sp>
        <p:nvSpPr>
          <p:cNvPr id="9" name="Slide Number Placeholder 8"/>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CD7284-E1DC-4390-85B0-D7FD52F6672C}" type="datetime1">
              <a:rPr lang="en-US" smtClean="0"/>
              <a:pPr/>
              <a:t>3/30/2018</a:t>
            </a:fld>
            <a:endParaRPr lang="en-US"/>
          </a:p>
        </p:txBody>
      </p:sp>
      <p:sp>
        <p:nvSpPr>
          <p:cNvPr id="4" name="Footer Placeholder 3"/>
          <p:cNvSpPr>
            <a:spLocks noGrp="1"/>
          </p:cNvSpPr>
          <p:nvPr>
            <p:ph type="ftr" sz="quarter" idx="11"/>
          </p:nvPr>
        </p:nvSpPr>
        <p:spPr/>
        <p:txBody>
          <a:bodyPr/>
          <a:lstStyle/>
          <a:p>
            <a:r>
              <a:rPr lang="en-US" smtClean="0"/>
              <a:t>Dr. Girija Narasimhan                                         </a:t>
            </a:r>
            <a:endParaRPr lang="en-US" dirty="0"/>
          </a:p>
        </p:txBody>
      </p:sp>
      <p:sp>
        <p:nvSpPr>
          <p:cNvPr id="5" name="Slide Number Placeholder 4"/>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75ACB-638C-4A2F-B5C9-0DCE50ED9125}" type="datetime1">
              <a:rPr lang="en-US" smtClean="0"/>
              <a:pPr/>
              <a:t>3/30/2018</a:t>
            </a:fld>
            <a:endParaRPr lang="en-US"/>
          </a:p>
        </p:txBody>
      </p:sp>
      <p:sp>
        <p:nvSpPr>
          <p:cNvPr id="3" name="Footer Placeholder 2"/>
          <p:cNvSpPr>
            <a:spLocks noGrp="1"/>
          </p:cNvSpPr>
          <p:nvPr>
            <p:ph type="ftr" sz="quarter" idx="11"/>
          </p:nvPr>
        </p:nvSpPr>
        <p:spPr/>
        <p:txBody>
          <a:bodyPr/>
          <a:lstStyle/>
          <a:p>
            <a:r>
              <a:rPr lang="en-US" smtClean="0"/>
              <a:t>Dr. Girija Narasimhan                                         </a:t>
            </a:r>
            <a:endParaRPr lang="en-US" dirty="0"/>
          </a:p>
        </p:txBody>
      </p:sp>
      <p:sp>
        <p:nvSpPr>
          <p:cNvPr id="4" name="Slide Number Placeholder 3"/>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8EB7A-4CAD-4175-8F64-3E3F2EFFC82C}" type="datetime1">
              <a:rPr lang="en-US" smtClean="0"/>
              <a:pPr/>
              <a:t>3/30/2018</a:t>
            </a:fld>
            <a:endParaRPr lang="en-US"/>
          </a:p>
        </p:txBody>
      </p:sp>
      <p:sp>
        <p:nvSpPr>
          <p:cNvPr id="6" name="Footer Placeholder 5"/>
          <p:cNvSpPr>
            <a:spLocks noGrp="1"/>
          </p:cNvSpPr>
          <p:nvPr>
            <p:ph type="ftr" sz="quarter" idx="11"/>
          </p:nvPr>
        </p:nvSpPr>
        <p:spPr/>
        <p:txBody>
          <a:bodyPr/>
          <a:lstStyle/>
          <a:p>
            <a:r>
              <a:rPr lang="en-US" smtClean="0"/>
              <a:t>Dr. Girija Narasimhan                                         </a:t>
            </a:r>
            <a:endParaRPr lang="en-US" dirty="0"/>
          </a:p>
        </p:txBody>
      </p:sp>
      <p:sp>
        <p:nvSpPr>
          <p:cNvPr id="7" name="Slide Number Placeholder 6"/>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30991-74D5-4942-BBFD-B88A5AB905FC}" type="datetime1">
              <a:rPr lang="en-US" smtClean="0"/>
              <a:pPr/>
              <a:t>3/30/2018</a:t>
            </a:fld>
            <a:endParaRPr lang="en-US"/>
          </a:p>
        </p:txBody>
      </p:sp>
      <p:sp>
        <p:nvSpPr>
          <p:cNvPr id="6" name="Footer Placeholder 5"/>
          <p:cNvSpPr>
            <a:spLocks noGrp="1"/>
          </p:cNvSpPr>
          <p:nvPr>
            <p:ph type="ftr" sz="quarter" idx="11"/>
          </p:nvPr>
        </p:nvSpPr>
        <p:spPr/>
        <p:txBody>
          <a:bodyPr/>
          <a:lstStyle/>
          <a:p>
            <a:r>
              <a:rPr lang="en-US" smtClean="0"/>
              <a:t>Dr. Girija Narasimhan                                         </a:t>
            </a:r>
            <a:endParaRPr lang="en-US" dirty="0"/>
          </a:p>
        </p:txBody>
      </p:sp>
      <p:sp>
        <p:nvSpPr>
          <p:cNvPr id="7" name="Slide Number Placeholder 6"/>
          <p:cNvSpPr>
            <a:spLocks noGrp="1"/>
          </p:cNvSpPr>
          <p:nvPr>
            <p:ph type="sldNum" sz="quarter" idx="12"/>
          </p:nvPr>
        </p:nvSpPr>
        <p:spPr/>
        <p:txBody>
          <a:bodyPr/>
          <a:lstStyle/>
          <a:p>
            <a:fld id="{ABF86BC9-3F9F-4E1C-A785-37A5DDD5A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77BD1-A102-4E4B-945F-BAE519906303}" type="datetime1">
              <a:rPr lang="en-US" smtClean="0"/>
              <a:pPr/>
              <a:t>3/30/2018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Girija Narasimhan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86BC9-3F9F-4E1C-A785-37A5DDD5A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15.xml"/><Relationship Id="rId7"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667000"/>
            <a:ext cx="6934200" cy="707886"/>
          </a:xfrm>
          <a:prstGeom prst="rect">
            <a:avLst/>
          </a:prstGeom>
          <a:noFill/>
        </p:spPr>
        <p:txBody>
          <a:bodyPr wrap="square" rtlCol="0">
            <a:spAutoFit/>
          </a:bodyPr>
          <a:lstStyle/>
          <a:p>
            <a:r>
              <a:rPr lang="en-US" sz="4000" b="1" dirty="0" smtClean="0">
                <a:solidFill>
                  <a:srgbClr val="7030A0"/>
                </a:solidFill>
              </a:rPr>
              <a:t>PART 1 – MATERIALIZED VIEW</a:t>
            </a:r>
            <a:endParaRPr lang="en-US" sz="4000" b="1" dirty="0">
              <a:solidFill>
                <a:srgbClr val="7030A0"/>
              </a:solidFill>
            </a:endParaRPr>
          </a:p>
        </p:txBody>
      </p:sp>
      <p:sp>
        <p:nvSpPr>
          <p:cNvPr id="5" name="Footer Placeholder 4"/>
          <p:cNvSpPr>
            <a:spLocks noGrp="1"/>
          </p:cNvSpPr>
          <p:nvPr>
            <p:ph type="ftr" sz="quarter" idx="11"/>
          </p:nvPr>
        </p:nvSpPr>
        <p:spPr>
          <a:xfrm>
            <a:off x="3581400" y="6492875"/>
            <a:ext cx="2895600" cy="365125"/>
          </a:xfrm>
        </p:spPr>
        <p:txBody>
          <a:bodyPr/>
          <a:lstStyle/>
          <a:p>
            <a:r>
              <a:rPr lang="en-US" dirty="0" smtClean="0"/>
              <a:t>Dr. Girija Narasimhan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0" y="0"/>
            <a:ext cx="9144000" cy="2308324"/>
          </a:xfrm>
          <a:prstGeom prst="rect">
            <a:avLst/>
          </a:prstGeom>
        </p:spPr>
        <p:txBody>
          <a:bodyPr wrap="square">
            <a:spAutoFit/>
          </a:bodyPr>
          <a:lstStyle/>
          <a:p>
            <a:r>
              <a:rPr lang="en-US" sz="2400" dirty="0"/>
              <a:t>For matching updating of data in materialized view table (</a:t>
            </a:r>
            <a:r>
              <a:rPr lang="en-US" sz="2400" dirty="0" err="1"/>
              <a:t>mv</a:t>
            </a:r>
            <a:r>
              <a:rPr lang="en-US" sz="2400" dirty="0"/>
              <a:t>) and base table (item), the </a:t>
            </a:r>
            <a:r>
              <a:rPr lang="en-US" sz="2400" b="1" dirty="0"/>
              <a:t>refresh</a:t>
            </a:r>
            <a:r>
              <a:rPr lang="en-US" sz="2400" dirty="0"/>
              <a:t> procedures are available in the </a:t>
            </a:r>
            <a:r>
              <a:rPr lang="en-US" sz="2400" b="1" dirty="0"/>
              <a:t>DBMS_MVIEW</a:t>
            </a:r>
            <a:r>
              <a:rPr lang="en-US" sz="2400" dirty="0"/>
              <a:t> package. </a:t>
            </a:r>
            <a:endParaRPr lang="en-US" sz="2400" dirty="0" smtClean="0"/>
          </a:p>
          <a:p>
            <a:endParaRPr lang="en-US" sz="2400" dirty="0" smtClean="0"/>
          </a:p>
          <a:p>
            <a:r>
              <a:rPr lang="en-US" sz="2400" dirty="0" smtClean="0"/>
              <a:t>When </a:t>
            </a:r>
            <a:r>
              <a:rPr lang="en-US" sz="2400" dirty="0"/>
              <a:t>execute the refresh procedure, the materialized view table (</a:t>
            </a:r>
            <a:r>
              <a:rPr lang="en-US" sz="2400" dirty="0" err="1"/>
              <a:t>mv</a:t>
            </a:r>
            <a:r>
              <a:rPr lang="en-US" sz="2400" dirty="0"/>
              <a:t>) synchronized with base table (item) </a:t>
            </a:r>
          </a:p>
        </p:txBody>
      </p:sp>
      <p:graphicFrame>
        <p:nvGraphicFramePr>
          <p:cNvPr id="4" name="Table 3"/>
          <p:cNvGraphicFramePr>
            <a:graphicFrameLocks noGrp="1"/>
          </p:cNvGraphicFramePr>
          <p:nvPr/>
        </p:nvGraphicFramePr>
        <p:xfrm>
          <a:off x="304800" y="3733800"/>
          <a:ext cx="8534400" cy="2560320"/>
        </p:xfrm>
        <a:graphic>
          <a:graphicData uri="http://schemas.openxmlformats.org/drawingml/2006/table">
            <a:tbl>
              <a:tblPr/>
              <a:tblGrid>
                <a:gridCol w="3396634"/>
                <a:gridCol w="5137766"/>
              </a:tblGrid>
              <a:tr h="176530">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ourier New"/>
                          <a:ea typeface="Times New Roman"/>
                          <a:cs typeface="Times New Roman"/>
                        </a:rPr>
                        <a:t>Table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00"/>
                          </a:solidFill>
                          <a:latin typeface="Courier New"/>
                          <a:ea typeface="Times New Roman"/>
                          <a:cs typeface="Times New Roman"/>
                        </a:rPr>
                        <a:t>Materialized View</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400" dirty="0">
                          <a:latin typeface="Arial"/>
                          <a:ea typeface="Times New Roman"/>
                          <a:cs typeface="Times New Roman"/>
                        </a:rPr>
                        <a:t> </a:t>
                      </a:r>
                      <a:r>
                        <a:rPr lang="en-US" sz="2400" dirty="0">
                          <a:solidFill>
                            <a:srgbClr val="000000"/>
                          </a:solidFill>
                          <a:latin typeface="Calibri"/>
                          <a:ea typeface="Times New Roman"/>
                          <a:cs typeface="Courier New"/>
                        </a:rPr>
                        <a:t>select * from item;</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Calibri"/>
                          <a:ea typeface="Times New Roman"/>
                          <a:cs typeface="Courier New"/>
                        </a:rPr>
                        <a:t>select itemno,iname from </a:t>
                      </a:r>
                      <a:r>
                        <a:rPr lang="en-US" sz="2400" b="1" dirty="0">
                          <a:solidFill>
                            <a:srgbClr val="000000"/>
                          </a:solidFill>
                          <a:latin typeface="Calibri"/>
                          <a:ea typeface="Times New Roman"/>
                          <a:cs typeface="Courier New"/>
                        </a:rPr>
                        <a:t>MV</a:t>
                      </a:r>
                      <a:r>
                        <a:rPr lang="en-US" sz="2400" dirty="0">
                          <a:solidFill>
                            <a:srgbClr val="000000"/>
                          </a:solidFill>
                          <a:latin typeface="Calibri"/>
                          <a:ea typeface="Times New Roman"/>
                          <a:cs typeface="Courier New"/>
                        </a:rPr>
                        <a:t>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ITEMNO INAME</a:t>
                      </a:r>
                      <a:endParaRPr lang="en-US" sz="2400" dirty="0">
                        <a:latin typeface="Courier New" pitchFamily="49" charset="0"/>
                        <a:ea typeface="Times New Roman"/>
                        <a:cs typeface="Courier New" pitchFamily="49"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 ----------</a:t>
                      </a:r>
                      <a:endParaRPr lang="en-US" sz="2400" dirty="0">
                        <a:latin typeface="Courier New" pitchFamily="49" charset="0"/>
                        <a:ea typeface="Times New Roman"/>
                        <a:cs typeface="Courier New" pitchFamily="49"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     1 MILK</a:t>
                      </a:r>
                      <a:endParaRPr lang="en-US" sz="2400" dirty="0">
                        <a:latin typeface="Courier New" pitchFamily="49" charset="0"/>
                        <a:ea typeface="Times New Roman"/>
                        <a:cs typeface="Courier New" pitchFamily="49"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     2 BREAD</a:t>
                      </a:r>
                      <a:endParaRPr lang="en-US" sz="2400" dirty="0">
                        <a:latin typeface="Courier New" pitchFamily="49" charset="0"/>
                        <a:ea typeface="Times New Roman"/>
                        <a:cs typeface="Courier New" pitchFamily="49" charset="0"/>
                      </a:endParaRPr>
                    </a:p>
                    <a:p>
                      <a:r>
                        <a:rPr lang="en-US" sz="2400" dirty="0">
                          <a:solidFill>
                            <a:srgbClr val="000000"/>
                          </a:solidFill>
                          <a:latin typeface="Courier New" pitchFamily="49" charset="0"/>
                          <a:ea typeface="Times New Roman"/>
                          <a:cs typeface="Courier New" pitchFamily="49" charset="0"/>
                        </a:rPr>
                        <a:t>     3 JUICE</a:t>
                      </a:r>
                      <a:endParaRPr lang="en-US" sz="24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ITEMNO INAME</a:t>
                      </a:r>
                      <a:endParaRPr lang="en-US" sz="2400" dirty="0">
                        <a:latin typeface="Courier New" pitchFamily="49" charset="0"/>
                        <a:ea typeface="Times New Roman"/>
                        <a:cs typeface="Courier New" pitchFamily="49"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 --------</a:t>
                      </a:r>
                      <a:endParaRPr lang="en-US" sz="2400" dirty="0">
                        <a:latin typeface="Courier New" pitchFamily="49" charset="0"/>
                        <a:ea typeface="Times New Roman"/>
                        <a:cs typeface="Courier New" pitchFamily="49"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     1 MILK</a:t>
                      </a:r>
                      <a:endParaRPr lang="en-US" sz="2400" dirty="0">
                        <a:latin typeface="Courier New" pitchFamily="49" charset="0"/>
                        <a:ea typeface="Times New Roman"/>
                        <a:cs typeface="Courier New" pitchFamily="49"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pitchFamily="49" charset="0"/>
                          <a:ea typeface="Times New Roman"/>
                          <a:cs typeface="Courier New" pitchFamily="49" charset="0"/>
                        </a:rPr>
                        <a:t>     2 BREAD</a:t>
                      </a:r>
                      <a:endParaRPr lang="en-US" sz="2400" dirty="0">
                        <a:latin typeface="Courier New" pitchFamily="49" charset="0"/>
                        <a:ea typeface="Times New Roman"/>
                        <a:cs typeface="Courier New" pitchFamily="49" charset="0"/>
                      </a:endParaRPr>
                    </a:p>
                    <a:p>
                      <a:r>
                        <a:rPr lang="en-US" sz="2400" dirty="0">
                          <a:solidFill>
                            <a:srgbClr val="000000"/>
                          </a:solidFill>
                          <a:latin typeface="Courier New" pitchFamily="49" charset="0"/>
                          <a:ea typeface="Times New Roman"/>
                          <a:cs typeface="Courier New" pitchFamily="49" charset="0"/>
                        </a:rPr>
                        <a:t>     3 JUICE</a:t>
                      </a:r>
                      <a:endParaRPr lang="en-US" sz="24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609600" y="2514600"/>
          <a:ext cx="7696200" cy="914400"/>
        </p:xfrm>
        <a:graphic>
          <a:graphicData uri="http://schemas.openxmlformats.org/drawingml/2006/table">
            <a:tbl>
              <a:tblPr/>
              <a:tblGrid>
                <a:gridCol w="7696200"/>
              </a:tblGrid>
              <a:tr h="0">
                <a:tc>
                  <a:txBody>
                    <a:bodyPr/>
                    <a:lstStyle/>
                    <a:p>
                      <a:pPr marL="0" marR="0">
                        <a:spcBef>
                          <a:spcPts val="0"/>
                        </a:spcBef>
                        <a:spcAft>
                          <a:spcPts val="0"/>
                        </a:spcAft>
                      </a:pPr>
                      <a:r>
                        <a:rPr lang="en-US" sz="2400" b="1" dirty="0">
                          <a:solidFill>
                            <a:srgbClr val="000000"/>
                          </a:solidFill>
                          <a:latin typeface="Courier New"/>
                          <a:ea typeface="Times New Roman"/>
                          <a:cs typeface="Times New Roman"/>
                        </a:rPr>
                        <a:t>SQL&gt; execute dbms_mview.refresh( 'MV' );</a:t>
                      </a:r>
                      <a:endParaRPr lang="en-US" sz="2400" dirty="0">
                        <a:latin typeface="Times New Roman"/>
                        <a:ea typeface="Times New Roman"/>
                        <a:cs typeface="Times New Roman"/>
                      </a:endParaRPr>
                    </a:p>
                    <a:p>
                      <a:pPr marL="0" marR="0">
                        <a:lnSpc>
                          <a:spcPct val="150000"/>
                        </a:lnSpc>
                        <a:spcBef>
                          <a:spcPts val="0"/>
                        </a:spcBef>
                        <a:spcAft>
                          <a:spcPts val="0"/>
                        </a:spcAft>
                      </a:pPr>
                      <a:r>
                        <a:rPr lang="en-US" sz="2400" b="1" dirty="0">
                          <a:solidFill>
                            <a:srgbClr val="000000"/>
                          </a:solidFill>
                          <a:latin typeface="Courier New"/>
                          <a:ea typeface="Times New Roman"/>
                          <a:cs typeface="Times New Roman"/>
                        </a:rPr>
                        <a:t>PL/SQL procedure successfully completed.</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8193" name="Rectangle 1"/>
          <p:cNvSpPr>
            <a:spLocks noChangeArrowheads="1"/>
          </p:cNvSpPr>
          <p:nvPr/>
        </p:nvSpPr>
        <p:spPr bwMode="auto">
          <a:xfrm>
            <a:off x="152400" y="492442"/>
            <a:ext cx="8839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other method is called “ REFRESH</a:t>
            </a:r>
            <a:r>
              <a:rPr kumimoji="0" lang="en-US" sz="2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ON COMMIT”, Unlike manual refresh method, it doesn’t need “DBMS_MVIEW.REFRESH” to execute.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98496457"/>
              </p:ext>
            </p:extLst>
          </p:nvPr>
        </p:nvGraphicFramePr>
        <p:xfrm>
          <a:off x="152400" y="2245531"/>
          <a:ext cx="8839200" cy="4690064"/>
        </p:xfrm>
        <a:graphic>
          <a:graphicData uri="http://schemas.openxmlformats.org/drawingml/2006/table">
            <a:tbl>
              <a:tblPr/>
              <a:tblGrid>
                <a:gridCol w="3453972"/>
                <a:gridCol w="5385228"/>
              </a:tblGrid>
              <a:tr h="875603">
                <a:tc gridSpan="2">
                  <a:txBody>
                    <a:bodyPr/>
                    <a:lstStyle/>
                    <a:p>
                      <a:pPr marL="0" marR="0" algn="just">
                        <a:lnSpc>
                          <a:spcPct val="150000"/>
                        </a:lnSpc>
                        <a:spcBef>
                          <a:spcPts val="0"/>
                        </a:spcBef>
                        <a:spcAft>
                          <a:spcPts val="0"/>
                        </a:spcAft>
                      </a:pPr>
                      <a:r>
                        <a:rPr lang="en-US" sz="2000" dirty="0">
                          <a:solidFill>
                            <a:srgbClr val="000000"/>
                          </a:solidFill>
                          <a:latin typeface="Courier New"/>
                          <a:ea typeface="Times New Roman"/>
                        </a:rPr>
                        <a:t>Create materialized view mv </a:t>
                      </a:r>
                      <a:r>
                        <a:rPr lang="en-US" sz="2000" dirty="0" smtClean="0">
                          <a:solidFill>
                            <a:srgbClr val="000000"/>
                          </a:solidFill>
                          <a:latin typeface="Courier New"/>
                          <a:ea typeface="Times New Roman"/>
                        </a:rPr>
                        <a:t>refresh on </a:t>
                      </a:r>
                      <a:r>
                        <a:rPr lang="en-US" sz="2000" dirty="0">
                          <a:solidFill>
                            <a:srgbClr val="000000"/>
                          </a:solidFill>
                          <a:latin typeface="Courier New"/>
                          <a:ea typeface="Times New Roman"/>
                        </a:rPr>
                        <a:t>commit as select * from item;</a:t>
                      </a:r>
                      <a:endParaRPr lang="en-US" sz="2000" dirty="0">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652522">
                <a:tc gridSpan="2">
                  <a:txBody>
                    <a:bodyPr/>
                    <a:lstStyle/>
                    <a:p>
                      <a:pPr marL="0" marR="0" algn="just">
                        <a:lnSpc>
                          <a:spcPct val="150000"/>
                        </a:lnSpc>
                        <a:spcBef>
                          <a:spcPts val="0"/>
                        </a:spcBef>
                        <a:spcAft>
                          <a:spcPts val="0"/>
                        </a:spcAft>
                      </a:pPr>
                      <a:r>
                        <a:rPr lang="en-US" sz="2000" dirty="0">
                          <a:solidFill>
                            <a:srgbClr val="000000"/>
                          </a:solidFill>
                          <a:latin typeface="Courier New"/>
                          <a:ea typeface="Times New Roman"/>
                        </a:rPr>
                        <a:t>Select itemno,iname from mv</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ITEMNO       INAME</a:t>
                      </a:r>
                      <a:endParaRPr lang="en-US" sz="2000" dirty="0">
                        <a:latin typeface="Times New Roman"/>
                        <a:ea typeface="Times New Roman"/>
                      </a:endParaRPr>
                    </a:p>
                    <a:p>
                      <a:pPr marL="0" marR="0" algn="just">
                        <a:lnSpc>
                          <a:spcPct val="150000"/>
                        </a:lnSpc>
                        <a:spcBef>
                          <a:spcPts val="0"/>
                        </a:spcBef>
                        <a:spcAft>
                          <a:spcPts val="0"/>
                        </a:spcAft>
                      </a:pPr>
                      <a:r>
                        <a:rPr lang="en-US" sz="2000" dirty="0" smtClean="0">
                          <a:solidFill>
                            <a:srgbClr val="000000"/>
                          </a:solidFill>
                          <a:latin typeface="Courier New"/>
                          <a:ea typeface="Times New Roman"/>
                        </a:rPr>
                        <a:t>--------- ---------</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1       Fruits</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2       COFFEE</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8       </a:t>
                      </a:r>
                      <a:r>
                        <a:rPr lang="en-US" sz="2000" dirty="0" err="1">
                          <a:solidFill>
                            <a:srgbClr val="000000"/>
                          </a:solidFill>
                          <a:latin typeface="Courier New"/>
                          <a:ea typeface="Times New Roman"/>
                        </a:rPr>
                        <a:t>Biscutts</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5       rice</a:t>
                      </a:r>
                      <a:endParaRPr lang="en-US" sz="2000" dirty="0">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75264">
                <a:tc gridSpan="2">
                  <a:txBody>
                    <a:bodyPr/>
                    <a:lstStyle/>
                    <a:p>
                      <a:pPr marL="0" marR="0" algn="just">
                        <a:lnSpc>
                          <a:spcPct val="150000"/>
                        </a:lnSpc>
                        <a:spcBef>
                          <a:spcPts val="0"/>
                        </a:spcBef>
                        <a:spcAft>
                          <a:spcPts val="0"/>
                        </a:spcAft>
                      </a:pPr>
                      <a:endParaRPr lang="en-US" sz="2000" dirty="0">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33028865"/>
              </p:ext>
            </p:extLst>
          </p:nvPr>
        </p:nvGraphicFramePr>
        <p:xfrm>
          <a:off x="304800" y="1371600"/>
          <a:ext cx="8686800" cy="3657600"/>
        </p:xfrm>
        <a:graphic>
          <a:graphicData uri="http://schemas.openxmlformats.org/drawingml/2006/table">
            <a:tbl>
              <a:tblPr/>
              <a:tblGrid>
                <a:gridCol w="3352800"/>
                <a:gridCol w="5334000"/>
              </a:tblGrid>
              <a:tr h="1806222">
                <a:tc>
                  <a:txBody>
                    <a:bodyPr/>
                    <a:lstStyle/>
                    <a:p>
                      <a:pPr marL="0" marR="0" algn="just">
                        <a:lnSpc>
                          <a:spcPct val="150000"/>
                        </a:lnSpc>
                        <a:spcBef>
                          <a:spcPts val="0"/>
                        </a:spcBef>
                        <a:spcAft>
                          <a:spcPts val="0"/>
                        </a:spcAft>
                      </a:pPr>
                      <a:r>
                        <a:rPr lang="en-US" sz="2000" dirty="0">
                          <a:solidFill>
                            <a:srgbClr val="000000"/>
                          </a:solidFill>
                          <a:latin typeface="Courier New"/>
                          <a:ea typeface="Times New Roman"/>
                        </a:rPr>
                        <a:t>select * from item;</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ITEMNO INAME</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3     Water</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1     Fruits</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2     COFFEE</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8     </a:t>
                      </a:r>
                      <a:r>
                        <a:rPr lang="en-US" sz="2000" dirty="0" err="1">
                          <a:solidFill>
                            <a:srgbClr val="000000"/>
                          </a:solidFill>
                          <a:latin typeface="Courier New"/>
                          <a:ea typeface="Times New Roman"/>
                        </a:rPr>
                        <a:t>Biscutts</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5     rice</a:t>
                      </a:r>
                      <a:endParaRPr lang="en-US" sz="2000" dirty="0">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solidFill>
                            <a:srgbClr val="000000"/>
                          </a:solidFill>
                          <a:latin typeface="Courier New"/>
                          <a:ea typeface="Times New Roman"/>
                        </a:rPr>
                        <a:t>Select itemno,iname from mv;</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ITEMNO   INAME</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 </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1        Fruits</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2        COFFEE</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8        </a:t>
                      </a:r>
                      <a:r>
                        <a:rPr lang="en-US" sz="2000" dirty="0" err="1">
                          <a:solidFill>
                            <a:srgbClr val="000000"/>
                          </a:solidFill>
                          <a:latin typeface="Courier New"/>
                          <a:ea typeface="Times New Roman"/>
                        </a:rPr>
                        <a:t>Biscutts</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5        rice</a:t>
                      </a:r>
                      <a:endParaRPr lang="en-US" sz="2000" dirty="0">
                        <a:latin typeface="Times New Roman"/>
                        <a:ea typeface="Times New Roman"/>
                      </a:endParaRPr>
                    </a:p>
                    <a:p>
                      <a:pPr marL="0" marR="0" algn="just">
                        <a:lnSpc>
                          <a:spcPct val="150000"/>
                        </a:lnSpc>
                        <a:spcBef>
                          <a:spcPts val="0"/>
                        </a:spcBef>
                        <a:spcAft>
                          <a:spcPts val="0"/>
                        </a:spcAft>
                      </a:pPr>
                      <a:r>
                        <a:rPr lang="en-US" sz="2000" dirty="0">
                          <a:solidFill>
                            <a:srgbClr val="000000"/>
                          </a:solidFill>
                          <a:latin typeface="Courier New"/>
                          <a:ea typeface="Times New Roman"/>
                        </a:rPr>
                        <a:t> 3        Water</a:t>
                      </a:r>
                      <a:endParaRPr lang="en-US" sz="2000" dirty="0">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609600" y="228600"/>
            <a:ext cx="7010400" cy="923330"/>
          </a:xfrm>
          <a:prstGeom prst="rect">
            <a:avLst/>
          </a:prstGeom>
        </p:spPr>
        <p:txBody>
          <a:bodyPr wrap="square">
            <a:spAutoFit/>
          </a:bodyPr>
          <a:lstStyle/>
          <a:p>
            <a:pPr algn="just">
              <a:lnSpc>
                <a:spcPct val="150000"/>
              </a:lnSpc>
            </a:pPr>
            <a:r>
              <a:rPr lang="en-US" dirty="0" smtClean="0">
                <a:solidFill>
                  <a:srgbClr val="000000"/>
                </a:solidFill>
                <a:latin typeface="Courier New"/>
                <a:ea typeface="Times New Roman"/>
              </a:rPr>
              <a:t>Insert into item values(3,’Water’)</a:t>
            </a:r>
            <a:endParaRPr lang="en-US" dirty="0" smtClean="0">
              <a:latin typeface="Times New Roman"/>
              <a:ea typeface="Times New Roman"/>
            </a:endParaRPr>
          </a:p>
          <a:p>
            <a:pPr algn="just">
              <a:lnSpc>
                <a:spcPct val="150000"/>
              </a:lnSpc>
            </a:pPr>
            <a:r>
              <a:rPr lang="en-US" dirty="0" smtClean="0">
                <a:solidFill>
                  <a:srgbClr val="000000"/>
                </a:solidFill>
                <a:latin typeface="Courier New"/>
                <a:ea typeface="Times New Roman"/>
              </a:rPr>
              <a:t>Commit;</a:t>
            </a:r>
            <a:endParaRPr lang="en-US" dirty="0">
              <a:latin typeface="Times New Roman"/>
              <a:ea typeface="Times New Roman"/>
            </a:endParaRPr>
          </a:p>
        </p:txBody>
      </p:sp>
      <p:sp>
        <p:nvSpPr>
          <p:cNvPr id="5" name="Rectangle 4"/>
          <p:cNvSpPr/>
          <p:nvPr/>
        </p:nvSpPr>
        <p:spPr>
          <a:xfrm>
            <a:off x="228600" y="5257800"/>
            <a:ext cx="8610600" cy="1384995"/>
          </a:xfrm>
          <a:prstGeom prst="rect">
            <a:avLst/>
          </a:prstGeom>
        </p:spPr>
        <p:txBody>
          <a:bodyPr wrap="square">
            <a:spAutoFit/>
          </a:bodyPr>
          <a:lstStyle/>
          <a:p>
            <a:pPr lvl="0" algn="just" fontAlgn="base">
              <a:spcBef>
                <a:spcPct val="0"/>
              </a:spcBef>
              <a:spcAft>
                <a:spcPct val="0"/>
              </a:spcAf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It automatically refreshed, </a:t>
            </a:r>
            <a:r>
              <a:rPr lang="en-US" sz="2800" dirty="0" smtClean="0">
                <a:solidFill>
                  <a:srgbClr val="000000"/>
                </a:solidFill>
                <a:latin typeface="Arial" pitchFamily="34" charset="0"/>
                <a:ea typeface="Times New Roman" pitchFamily="18" charset="0"/>
                <a:cs typeface="Arial" pitchFamily="34" charset="0"/>
              </a:rPr>
              <a:t>after commit statement. </a:t>
            </a:r>
            <a:r>
              <a:rPr kumimoji="0" lang="en-US" sz="28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i.e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it is synchronized with base table data just by “COMMIT” statement.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4" name="Rectangle 3"/>
          <p:cNvSpPr/>
          <p:nvPr/>
        </p:nvSpPr>
        <p:spPr>
          <a:xfrm>
            <a:off x="2209800" y="2438400"/>
            <a:ext cx="5311775" cy="1569660"/>
          </a:xfrm>
          <a:prstGeom prst="rect">
            <a:avLst/>
          </a:prstGeom>
        </p:spPr>
        <p:txBody>
          <a:bodyPr wrap="square">
            <a:spAutoFit/>
          </a:bodyPr>
          <a:lstStyle/>
          <a:p>
            <a:pPr lvl="0" algn="ctr"/>
            <a:r>
              <a:rPr lang="en-US" sz="3200" b="1" dirty="0" smtClean="0">
                <a:solidFill>
                  <a:srgbClr val="7030A0"/>
                </a:solidFill>
              </a:rPr>
              <a:t>Introduction </a:t>
            </a:r>
          </a:p>
          <a:p>
            <a:pPr lvl="0" algn="ctr"/>
            <a:r>
              <a:rPr lang="en-US" sz="3200" b="1" dirty="0" smtClean="0">
                <a:solidFill>
                  <a:srgbClr val="7030A0"/>
                </a:solidFill>
              </a:rPr>
              <a:t>Of  </a:t>
            </a:r>
          </a:p>
          <a:p>
            <a:pPr lvl="0" algn="ctr"/>
            <a:r>
              <a:rPr lang="en-US" sz="3200" b="1" dirty="0" smtClean="0">
                <a:solidFill>
                  <a:srgbClr val="7030A0"/>
                </a:solidFill>
              </a:rPr>
              <a:t>Refresh option </a:t>
            </a:r>
            <a:endParaRPr lang="en-US" sz="3200" b="1" dirty="0">
              <a:solidFill>
                <a:srgbClr val="7030A0"/>
              </a:solidFill>
            </a:endParaRPr>
          </a:p>
        </p:txBody>
      </p:sp>
      <p:sp>
        <p:nvSpPr>
          <p:cNvPr id="5" name="Rectangle 4"/>
          <p:cNvSpPr/>
          <p:nvPr/>
        </p:nvSpPr>
        <p:spPr>
          <a:xfrm>
            <a:off x="4038600" y="1752600"/>
            <a:ext cx="1355051" cy="584775"/>
          </a:xfrm>
          <a:prstGeom prst="rect">
            <a:avLst/>
          </a:prstGeom>
        </p:spPr>
        <p:txBody>
          <a:bodyPr wrap="none">
            <a:spAutoFit/>
          </a:bodyPr>
          <a:lstStyle/>
          <a:p>
            <a:r>
              <a:rPr lang="en-US" sz="3200" b="1" dirty="0" smtClean="0">
                <a:solidFill>
                  <a:srgbClr val="7030A0"/>
                </a:solidFill>
              </a:rPr>
              <a:t>PART 3</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TextBox 2"/>
          <p:cNvSpPr txBox="1"/>
          <p:nvPr/>
        </p:nvSpPr>
        <p:spPr>
          <a:xfrm>
            <a:off x="990600" y="65782"/>
            <a:ext cx="5943600" cy="1077218"/>
          </a:xfrm>
          <a:prstGeom prst="rect">
            <a:avLst/>
          </a:prstGeom>
          <a:noFill/>
          <a:ln cmpd="dbl">
            <a:solidFill>
              <a:schemeClr val="accent1"/>
            </a:solidFill>
          </a:ln>
        </p:spPr>
        <p:txBody>
          <a:bodyPr wrap="square" rtlCol="0">
            <a:spAutoFit/>
          </a:bodyPr>
          <a:lstStyle/>
          <a:p>
            <a:pPr algn="ctr"/>
            <a:r>
              <a:rPr lang="en-US" sz="3200" b="1" dirty="0" smtClean="0">
                <a:solidFill>
                  <a:srgbClr val="7030A0"/>
                </a:solidFill>
              </a:rPr>
              <a:t>Create Materialized view using Refresh options</a:t>
            </a:r>
            <a:endParaRPr lang="en-US" sz="3200" b="1" dirty="0">
              <a:solidFill>
                <a:srgbClr val="7030A0"/>
              </a:solidFill>
            </a:endParaRPr>
          </a:p>
        </p:txBody>
      </p:sp>
      <p:sp>
        <p:nvSpPr>
          <p:cNvPr id="4" name="TextBox 3"/>
          <p:cNvSpPr txBox="1"/>
          <p:nvPr/>
        </p:nvSpPr>
        <p:spPr>
          <a:xfrm>
            <a:off x="533400" y="1752600"/>
            <a:ext cx="2362200" cy="369332"/>
          </a:xfrm>
          <a:prstGeom prst="rect">
            <a:avLst/>
          </a:prstGeom>
          <a:noFill/>
        </p:spPr>
        <p:txBody>
          <a:bodyPr wrap="square" rtlCol="0">
            <a:spAutoFit/>
          </a:bodyPr>
          <a:lstStyle/>
          <a:p>
            <a:r>
              <a:rPr lang="en-US" b="1" dirty="0" smtClean="0">
                <a:solidFill>
                  <a:srgbClr val="00B050"/>
                </a:solidFill>
                <a:hlinkClick r:id="rId3" action="ppaction://hlinksldjump"/>
              </a:rPr>
              <a:t>Refresh complete</a:t>
            </a:r>
            <a:endParaRPr lang="en-US" b="1" dirty="0">
              <a:solidFill>
                <a:srgbClr val="00B050"/>
              </a:solidFill>
            </a:endParaRPr>
          </a:p>
        </p:txBody>
      </p:sp>
      <p:sp>
        <p:nvSpPr>
          <p:cNvPr id="5" name="TextBox 4"/>
          <p:cNvSpPr txBox="1"/>
          <p:nvPr/>
        </p:nvSpPr>
        <p:spPr>
          <a:xfrm>
            <a:off x="2971800" y="1752600"/>
            <a:ext cx="1600200" cy="369332"/>
          </a:xfrm>
          <a:prstGeom prst="rect">
            <a:avLst/>
          </a:prstGeom>
          <a:noFill/>
        </p:spPr>
        <p:txBody>
          <a:bodyPr wrap="square" rtlCol="0">
            <a:spAutoFit/>
          </a:bodyPr>
          <a:lstStyle/>
          <a:p>
            <a:r>
              <a:rPr lang="en-US" b="1" dirty="0" smtClean="0">
                <a:solidFill>
                  <a:srgbClr val="00B050"/>
                </a:solidFill>
                <a:hlinkClick r:id="rId4" action="ppaction://hlinksldjump"/>
              </a:rPr>
              <a:t>Refresh Fast</a:t>
            </a:r>
            <a:endParaRPr lang="en-US" b="1" dirty="0">
              <a:solidFill>
                <a:srgbClr val="00B050"/>
              </a:solidFill>
            </a:endParaRPr>
          </a:p>
        </p:txBody>
      </p:sp>
      <p:sp>
        <p:nvSpPr>
          <p:cNvPr id="6" name="TextBox 5"/>
          <p:cNvSpPr txBox="1"/>
          <p:nvPr/>
        </p:nvSpPr>
        <p:spPr>
          <a:xfrm>
            <a:off x="5029200" y="1752600"/>
            <a:ext cx="2362200" cy="369332"/>
          </a:xfrm>
          <a:prstGeom prst="rect">
            <a:avLst/>
          </a:prstGeom>
          <a:noFill/>
        </p:spPr>
        <p:txBody>
          <a:bodyPr wrap="square" rtlCol="0">
            <a:spAutoFit/>
          </a:bodyPr>
          <a:lstStyle/>
          <a:p>
            <a:r>
              <a:rPr lang="en-US" b="1" dirty="0" smtClean="0">
                <a:solidFill>
                  <a:srgbClr val="00B050"/>
                </a:solidFill>
                <a:hlinkClick r:id="rId5" action="ppaction://hlinksldjump"/>
              </a:rPr>
              <a:t>Refresh Force</a:t>
            </a:r>
            <a:endParaRPr lang="en-US" b="1" dirty="0">
              <a:solidFill>
                <a:srgbClr val="00B050"/>
              </a:solidFill>
            </a:endParaRPr>
          </a:p>
        </p:txBody>
      </p:sp>
      <p:sp>
        <p:nvSpPr>
          <p:cNvPr id="7" name="TextBox 6"/>
          <p:cNvSpPr txBox="1"/>
          <p:nvPr/>
        </p:nvSpPr>
        <p:spPr>
          <a:xfrm>
            <a:off x="7086600" y="1752600"/>
            <a:ext cx="2362200" cy="369332"/>
          </a:xfrm>
          <a:prstGeom prst="rect">
            <a:avLst/>
          </a:prstGeom>
          <a:noFill/>
        </p:spPr>
        <p:txBody>
          <a:bodyPr wrap="square" rtlCol="0">
            <a:spAutoFit/>
          </a:bodyPr>
          <a:lstStyle/>
          <a:p>
            <a:r>
              <a:rPr lang="en-US" b="1" dirty="0" smtClean="0">
                <a:solidFill>
                  <a:srgbClr val="00B050"/>
                </a:solidFill>
              </a:rPr>
              <a:t>Never Refresh</a:t>
            </a:r>
            <a:endParaRPr lang="en-US" b="1" dirty="0">
              <a:solidFill>
                <a:srgbClr val="00B050"/>
              </a:solidFill>
            </a:endParaRPr>
          </a:p>
        </p:txBody>
      </p:sp>
      <p:cxnSp>
        <p:nvCxnSpPr>
          <p:cNvPr id="9" name="Straight Connector 8"/>
          <p:cNvCxnSpPr/>
          <p:nvPr/>
        </p:nvCxnSpPr>
        <p:spPr>
          <a:xfrm flipV="1">
            <a:off x="1676400" y="1143000"/>
            <a:ext cx="20574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33800" y="1143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33800" y="1143000"/>
            <a:ext cx="19812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3800" y="1143000"/>
            <a:ext cx="40386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3048000"/>
            <a:ext cx="1371600" cy="369332"/>
          </a:xfrm>
          <a:prstGeom prst="rect">
            <a:avLst/>
          </a:prstGeom>
          <a:noFill/>
          <a:ln>
            <a:solidFill>
              <a:schemeClr val="accent1"/>
            </a:solidFill>
          </a:ln>
        </p:spPr>
        <p:txBody>
          <a:bodyPr wrap="square" rtlCol="0">
            <a:spAutoFit/>
          </a:bodyPr>
          <a:lstStyle/>
          <a:p>
            <a:r>
              <a:rPr lang="en-US" dirty="0" smtClean="0"/>
              <a:t>Method =‘C’</a:t>
            </a:r>
            <a:endParaRPr lang="en-US" dirty="0"/>
          </a:p>
        </p:txBody>
      </p:sp>
      <p:cxnSp>
        <p:nvCxnSpPr>
          <p:cNvPr id="20" name="Straight Connector 19"/>
          <p:cNvCxnSpPr/>
          <p:nvPr/>
        </p:nvCxnSpPr>
        <p:spPr>
          <a:xfrm flipH="1">
            <a:off x="914400" y="2057400"/>
            <a:ext cx="4572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2057400"/>
            <a:ext cx="685800"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90600" y="2362200"/>
            <a:ext cx="1981200" cy="369332"/>
          </a:xfrm>
          <a:prstGeom prst="rect">
            <a:avLst/>
          </a:prstGeom>
          <a:noFill/>
        </p:spPr>
        <p:txBody>
          <a:bodyPr wrap="square" rtlCol="0">
            <a:spAutoFit/>
          </a:bodyPr>
          <a:lstStyle/>
          <a:p>
            <a:r>
              <a:rPr lang="en-US" dirty="0" smtClean="0"/>
              <a:t>execute</a:t>
            </a:r>
            <a:endParaRPr lang="en-US" dirty="0"/>
          </a:p>
        </p:txBody>
      </p:sp>
      <p:sp>
        <p:nvSpPr>
          <p:cNvPr id="25" name="TextBox 24"/>
          <p:cNvSpPr txBox="1"/>
          <p:nvPr/>
        </p:nvSpPr>
        <p:spPr>
          <a:xfrm>
            <a:off x="1600200" y="3429000"/>
            <a:ext cx="1371600" cy="369332"/>
          </a:xfrm>
          <a:prstGeom prst="rect">
            <a:avLst/>
          </a:prstGeom>
          <a:noFill/>
          <a:ln>
            <a:solidFill>
              <a:schemeClr val="accent1"/>
            </a:solidFill>
          </a:ln>
        </p:spPr>
        <p:txBody>
          <a:bodyPr wrap="square" rtlCol="0">
            <a:spAutoFit/>
          </a:bodyPr>
          <a:lstStyle/>
          <a:p>
            <a:r>
              <a:rPr lang="en-US" dirty="0" smtClean="0"/>
              <a:t>Method =‘F’</a:t>
            </a:r>
            <a:endParaRPr lang="en-US" dirty="0"/>
          </a:p>
        </p:txBody>
      </p:sp>
      <p:sp>
        <p:nvSpPr>
          <p:cNvPr id="28" name="TextBox 27"/>
          <p:cNvSpPr txBox="1"/>
          <p:nvPr/>
        </p:nvSpPr>
        <p:spPr>
          <a:xfrm>
            <a:off x="0" y="4267200"/>
            <a:ext cx="2438400" cy="646331"/>
          </a:xfrm>
          <a:prstGeom prst="rect">
            <a:avLst/>
          </a:prstGeom>
          <a:noFill/>
        </p:spPr>
        <p:txBody>
          <a:bodyPr wrap="square" rtlCol="0">
            <a:spAutoFit/>
          </a:bodyPr>
          <a:lstStyle/>
          <a:p>
            <a:r>
              <a:rPr lang="en-US" dirty="0" smtClean="0"/>
              <a:t>It create new result set, with new row id</a:t>
            </a:r>
            <a:endParaRPr lang="en-US" dirty="0"/>
          </a:p>
        </p:txBody>
      </p:sp>
      <p:cxnSp>
        <p:nvCxnSpPr>
          <p:cNvPr id="30" name="Straight Arrow Connector 29"/>
          <p:cNvCxnSpPr/>
          <p:nvPr/>
        </p:nvCxnSpPr>
        <p:spPr>
          <a:xfrm>
            <a:off x="838200" y="3505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43200" y="2209800"/>
            <a:ext cx="2895600" cy="923330"/>
          </a:xfrm>
          <a:prstGeom prst="rect">
            <a:avLst/>
          </a:prstGeom>
          <a:noFill/>
          <a:ln>
            <a:solidFill>
              <a:schemeClr val="accent1"/>
            </a:solidFill>
          </a:ln>
        </p:spPr>
        <p:txBody>
          <a:bodyPr wrap="square" rtlCol="0">
            <a:spAutoFit/>
          </a:bodyPr>
          <a:lstStyle/>
          <a:p>
            <a:r>
              <a:rPr lang="en-US" dirty="0" smtClean="0"/>
              <a:t>No Need to  mention method “F” in the Execute statement.</a:t>
            </a:r>
            <a:endParaRPr lang="en-US" dirty="0"/>
          </a:p>
        </p:txBody>
      </p:sp>
      <p:sp>
        <p:nvSpPr>
          <p:cNvPr id="32" name="TextBox 31"/>
          <p:cNvSpPr txBox="1"/>
          <p:nvPr/>
        </p:nvSpPr>
        <p:spPr>
          <a:xfrm>
            <a:off x="2895600" y="3810000"/>
            <a:ext cx="2590800" cy="923330"/>
          </a:xfrm>
          <a:prstGeom prst="rect">
            <a:avLst/>
          </a:prstGeom>
          <a:noFill/>
        </p:spPr>
        <p:txBody>
          <a:bodyPr wrap="square" rtlCol="0">
            <a:spAutoFit/>
          </a:bodyPr>
          <a:lstStyle/>
          <a:p>
            <a:r>
              <a:rPr lang="en-US" dirty="0" smtClean="0"/>
              <a:t>It don’t create new result set in different row id, same existing row id</a:t>
            </a:r>
            <a:endParaRPr lang="en-US" dirty="0"/>
          </a:p>
        </p:txBody>
      </p:sp>
      <p:cxnSp>
        <p:nvCxnSpPr>
          <p:cNvPr id="34" name="Straight Connector 33"/>
          <p:cNvCxnSpPr/>
          <p:nvPr/>
        </p:nvCxnSpPr>
        <p:spPr>
          <a:xfrm>
            <a:off x="2971800" y="3581400"/>
            <a:ext cx="914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962400" y="3124200"/>
            <a:ext cx="762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67400" y="2057400"/>
            <a:ext cx="7620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2000" y="5486400"/>
            <a:ext cx="3352800" cy="646331"/>
          </a:xfrm>
          <a:prstGeom prst="rect">
            <a:avLst/>
          </a:prstGeom>
          <a:noFill/>
          <a:ln>
            <a:solidFill>
              <a:srgbClr val="FF0000"/>
            </a:solidFill>
          </a:ln>
        </p:spPr>
        <p:txBody>
          <a:bodyPr wrap="square" rtlCol="0">
            <a:spAutoFit/>
          </a:bodyPr>
          <a:lstStyle/>
          <a:p>
            <a:r>
              <a:rPr lang="en-US" dirty="0" smtClean="0"/>
              <a:t>User specifying saying Method either ‘C’ or ‘F’</a:t>
            </a:r>
            <a:endParaRPr lang="en-US" dirty="0"/>
          </a:p>
        </p:txBody>
      </p:sp>
      <p:cxnSp>
        <p:nvCxnSpPr>
          <p:cNvPr id="41" name="Straight Arrow Connector 40"/>
          <p:cNvCxnSpPr/>
          <p:nvPr/>
        </p:nvCxnSpPr>
        <p:spPr>
          <a:xfrm flipH="1">
            <a:off x="3048000" y="47244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371600" y="4953000"/>
            <a:ext cx="1219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43000" y="1295400"/>
            <a:ext cx="1752600" cy="369332"/>
          </a:xfrm>
          <a:prstGeom prst="rect">
            <a:avLst/>
          </a:prstGeom>
          <a:noFill/>
        </p:spPr>
        <p:txBody>
          <a:bodyPr wrap="square" rtlCol="0">
            <a:spAutoFit/>
          </a:bodyPr>
          <a:lstStyle/>
          <a:p>
            <a:r>
              <a:rPr lang="en-US" b="1" dirty="0" smtClean="0">
                <a:solidFill>
                  <a:srgbClr val="FF0000"/>
                </a:solidFill>
              </a:rPr>
              <a:t>Method =&gt;’C’</a:t>
            </a:r>
            <a:endParaRPr lang="en-US" b="1" dirty="0">
              <a:solidFill>
                <a:srgbClr val="FF0000"/>
              </a:solidFill>
            </a:endParaRPr>
          </a:p>
        </p:txBody>
      </p:sp>
      <p:sp>
        <p:nvSpPr>
          <p:cNvPr id="46" name="TextBox 45"/>
          <p:cNvSpPr txBox="1"/>
          <p:nvPr/>
        </p:nvSpPr>
        <p:spPr>
          <a:xfrm>
            <a:off x="2819400" y="1371600"/>
            <a:ext cx="1752600" cy="369332"/>
          </a:xfrm>
          <a:prstGeom prst="rect">
            <a:avLst/>
          </a:prstGeom>
          <a:noFill/>
        </p:spPr>
        <p:txBody>
          <a:bodyPr wrap="square" rtlCol="0">
            <a:spAutoFit/>
          </a:bodyPr>
          <a:lstStyle/>
          <a:p>
            <a:r>
              <a:rPr lang="en-US" b="1" dirty="0" smtClean="0">
                <a:solidFill>
                  <a:srgbClr val="FF0000"/>
                </a:solidFill>
              </a:rPr>
              <a:t>Method =&gt;’F’</a:t>
            </a:r>
            <a:endParaRPr lang="en-US" b="1" dirty="0">
              <a:solidFill>
                <a:srgbClr val="FF0000"/>
              </a:solidFill>
            </a:endParaRPr>
          </a:p>
        </p:txBody>
      </p:sp>
      <p:sp>
        <p:nvSpPr>
          <p:cNvPr id="47" name="TextBox 46"/>
          <p:cNvSpPr txBox="1"/>
          <p:nvPr/>
        </p:nvSpPr>
        <p:spPr>
          <a:xfrm>
            <a:off x="4724400" y="1447800"/>
            <a:ext cx="1828800" cy="369332"/>
          </a:xfrm>
          <a:prstGeom prst="rect">
            <a:avLst/>
          </a:prstGeom>
          <a:noFill/>
        </p:spPr>
        <p:txBody>
          <a:bodyPr wrap="square" rtlCol="0">
            <a:spAutoFit/>
          </a:bodyPr>
          <a:lstStyle/>
          <a:p>
            <a:r>
              <a:rPr lang="en-US" b="1" dirty="0" smtClean="0">
                <a:solidFill>
                  <a:srgbClr val="FF0000"/>
                </a:solidFill>
              </a:rPr>
              <a:t>Method =&gt;’ ?’</a:t>
            </a:r>
            <a:endParaRPr lang="en-US" b="1" dirty="0">
              <a:solidFill>
                <a:srgbClr val="FF0000"/>
              </a:solidFill>
            </a:endParaRPr>
          </a:p>
        </p:txBody>
      </p:sp>
      <p:sp>
        <p:nvSpPr>
          <p:cNvPr id="54" name="TextBox 53"/>
          <p:cNvSpPr txBox="1"/>
          <p:nvPr/>
        </p:nvSpPr>
        <p:spPr>
          <a:xfrm>
            <a:off x="4876800" y="5334000"/>
            <a:ext cx="2895600" cy="923330"/>
          </a:xfrm>
          <a:prstGeom prst="rect">
            <a:avLst/>
          </a:prstGeom>
          <a:noFill/>
        </p:spPr>
        <p:txBody>
          <a:bodyPr wrap="square" rtlCol="0">
            <a:spAutoFit/>
          </a:bodyPr>
          <a:lstStyle/>
          <a:p>
            <a:r>
              <a:rPr lang="en-US" dirty="0" smtClean="0"/>
              <a:t>System decides based on situation it will automatically assign either ‘C’ or ‘F’</a:t>
            </a:r>
            <a:endParaRPr lang="en-US" dirty="0"/>
          </a:p>
        </p:txBody>
      </p:sp>
      <p:sp>
        <p:nvSpPr>
          <p:cNvPr id="57" name="TextBox 56"/>
          <p:cNvSpPr txBox="1"/>
          <p:nvPr/>
        </p:nvSpPr>
        <p:spPr>
          <a:xfrm>
            <a:off x="6400800" y="2362200"/>
            <a:ext cx="2286000" cy="923330"/>
          </a:xfrm>
          <a:prstGeom prst="rect">
            <a:avLst/>
          </a:prstGeom>
          <a:noFill/>
        </p:spPr>
        <p:txBody>
          <a:bodyPr wrap="square" rtlCol="0">
            <a:spAutoFit/>
          </a:bodyPr>
          <a:lstStyle/>
          <a:p>
            <a:r>
              <a:rPr lang="en-US" dirty="0" smtClean="0"/>
              <a:t>ALTER MV into </a:t>
            </a:r>
            <a:r>
              <a:rPr lang="en-US" dirty="0" smtClean="0">
                <a:hlinkClick r:id="rId6" action="ppaction://hlinksldjump"/>
              </a:rPr>
              <a:t>refresh complete</a:t>
            </a:r>
            <a:r>
              <a:rPr lang="en-US" dirty="0" smtClean="0"/>
              <a:t>, </a:t>
            </a:r>
            <a:r>
              <a:rPr lang="en-US" dirty="0" smtClean="0">
                <a:hlinkClick r:id="rId7" action="ppaction://hlinksldjump"/>
              </a:rPr>
              <a:t>refresh fast</a:t>
            </a:r>
            <a:r>
              <a:rPr lang="en-US" dirty="0" smtClean="0"/>
              <a:t>, </a:t>
            </a:r>
            <a:r>
              <a:rPr lang="en-US" dirty="0" smtClean="0">
                <a:hlinkClick r:id="rId8" action="ppaction://hlinksldjump"/>
              </a:rPr>
              <a:t>refresh force</a:t>
            </a:r>
            <a:endParaRPr lang="en-US" dirty="0"/>
          </a:p>
        </p:txBody>
      </p:sp>
      <p:cxnSp>
        <p:nvCxnSpPr>
          <p:cNvPr id="59" name="Straight Connector 58"/>
          <p:cNvCxnSpPr/>
          <p:nvPr/>
        </p:nvCxnSpPr>
        <p:spPr>
          <a:xfrm>
            <a:off x="7239000" y="2057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248400" y="3581400"/>
            <a:ext cx="2895600" cy="923330"/>
          </a:xfrm>
          <a:prstGeom prst="rect">
            <a:avLst/>
          </a:prstGeom>
          <a:noFill/>
        </p:spPr>
        <p:txBody>
          <a:bodyPr wrap="square" rtlCol="0">
            <a:spAutoFit/>
          </a:bodyPr>
          <a:lstStyle/>
          <a:p>
            <a:pPr algn="ctr"/>
            <a:r>
              <a:rPr lang="en-US" dirty="0" smtClean="0"/>
              <a:t>Execute statement must be</a:t>
            </a:r>
          </a:p>
          <a:p>
            <a:pPr algn="ctr"/>
            <a:r>
              <a:rPr lang="en-US" b="1" dirty="0" smtClean="0"/>
              <a:t> </a:t>
            </a:r>
            <a:r>
              <a:rPr lang="en-US" b="1" dirty="0" smtClean="0">
                <a:solidFill>
                  <a:srgbClr val="FF0000"/>
                </a:solidFill>
              </a:rPr>
              <a:t>method =&gt;’C’ </a:t>
            </a:r>
          </a:p>
          <a:p>
            <a:pPr algn="ctr"/>
            <a:r>
              <a:rPr lang="en-US" dirty="0" smtClean="0"/>
              <a:t>otherwise error occur</a:t>
            </a:r>
            <a:endParaRPr lang="en-US" dirty="0"/>
          </a:p>
        </p:txBody>
      </p:sp>
      <p:cxnSp>
        <p:nvCxnSpPr>
          <p:cNvPr id="62" name="Straight Connector 61"/>
          <p:cNvCxnSpPr/>
          <p:nvPr/>
        </p:nvCxnSpPr>
        <p:spPr>
          <a:xfrm>
            <a:off x="7391400" y="3200400"/>
            <a:ext cx="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4" name="Rectangle 3"/>
          <p:cNvSpPr/>
          <p:nvPr/>
        </p:nvSpPr>
        <p:spPr>
          <a:xfrm>
            <a:off x="2438400" y="2971800"/>
            <a:ext cx="5311775" cy="584775"/>
          </a:xfrm>
          <a:prstGeom prst="rect">
            <a:avLst/>
          </a:prstGeom>
        </p:spPr>
        <p:txBody>
          <a:bodyPr wrap="square">
            <a:spAutoFit/>
          </a:bodyPr>
          <a:lstStyle/>
          <a:p>
            <a:pPr lvl="0"/>
            <a:r>
              <a:rPr lang="en-US" sz="3200" b="1" dirty="0" smtClean="0">
                <a:solidFill>
                  <a:srgbClr val="7030A0"/>
                </a:solidFill>
                <a:hlinkClick r:id="rId2" action="ppaction://hlinksldjump"/>
              </a:rPr>
              <a:t>Refresh Complete</a:t>
            </a:r>
            <a:endParaRPr lang="en-US" sz="3200" b="1" dirty="0">
              <a:solidFill>
                <a:srgbClr val="7030A0"/>
              </a:solidFill>
            </a:endParaRPr>
          </a:p>
        </p:txBody>
      </p:sp>
      <p:sp>
        <p:nvSpPr>
          <p:cNvPr id="5" name="Rectangle 4"/>
          <p:cNvSpPr/>
          <p:nvPr/>
        </p:nvSpPr>
        <p:spPr>
          <a:xfrm>
            <a:off x="3505200" y="2362200"/>
            <a:ext cx="1355051" cy="584775"/>
          </a:xfrm>
          <a:prstGeom prst="rect">
            <a:avLst/>
          </a:prstGeom>
        </p:spPr>
        <p:txBody>
          <a:bodyPr wrap="none">
            <a:spAutoFit/>
          </a:bodyPr>
          <a:lstStyle/>
          <a:p>
            <a:r>
              <a:rPr lang="en-US" sz="3200" b="1" dirty="0" smtClean="0">
                <a:solidFill>
                  <a:srgbClr val="7030A0"/>
                </a:solidFill>
              </a:rPr>
              <a:t>PART 4</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228600" y="3581400"/>
            <a:ext cx="8763000" cy="1631216"/>
          </a:xfrm>
          <a:prstGeom prst="rect">
            <a:avLst/>
          </a:prstGeom>
        </p:spPr>
        <p:txBody>
          <a:bodyPr wrap="square">
            <a:spAutoFit/>
          </a:bodyPr>
          <a:lstStyle/>
          <a:p>
            <a:r>
              <a:rPr lang="en-US" sz="2000" dirty="0" smtClean="0">
                <a:latin typeface="Arial" pitchFamily="34" charset="0"/>
                <a:cs typeface="Arial" pitchFamily="34" charset="0"/>
              </a:rPr>
              <a:t>When a </a:t>
            </a:r>
            <a:r>
              <a:rPr lang="en-US" sz="2000" b="1" dirty="0" smtClean="0">
                <a:latin typeface="Arial" pitchFamily="34" charset="0"/>
                <a:cs typeface="Arial" pitchFamily="34" charset="0"/>
              </a:rPr>
              <a:t>refresh complete </a:t>
            </a:r>
            <a:r>
              <a:rPr lang="en-US" sz="2000" dirty="0" smtClean="0">
                <a:latin typeface="Arial" pitchFamily="34" charset="0"/>
                <a:cs typeface="Arial" pitchFamily="34" charset="0"/>
              </a:rPr>
              <a:t>occurs in the materialized view's defining query is executed and the complete result set </a:t>
            </a:r>
            <a:r>
              <a:rPr lang="en-US" sz="2000" dirty="0" smtClean="0">
                <a:solidFill>
                  <a:srgbClr val="FF0000"/>
                </a:solidFill>
                <a:latin typeface="Arial" pitchFamily="34" charset="0"/>
                <a:cs typeface="Arial" pitchFamily="34" charset="0"/>
              </a:rPr>
              <a:t>replaces the data currently </a:t>
            </a:r>
            <a:r>
              <a:rPr lang="en-US" sz="2000" dirty="0" smtClean="0">
                <a:latin typeface="Arial" pitchFamily="34" charset="0"/>
                <a:cs typeface="Arial" pitchFamily="34" charset="0"/>
              </a:rPr>
              <a:t>existed in the materialized view.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As a result, it completely </a:t>
            </a:r>
            <a:r>
              <a:rPr lang="en-US" sz="2000" dirty="0" smtClean="0">
                <a:solidFill>
                  <a:srgbClr val="FF0000"/>
                </a:solidFill>
                <a:latin typeface="Arial" pitchFamily="34" charset="0"/>
                <a:cs typeface="Arial" pitchFamily="34" charset="0"/>
              </a:rPr>
              <a:t>re-creates the result set </a:t>
            </a:r>
            <a:r>
              <a:rPr lang="en-US" sz="2000" dirty="0" smtClean="0">
                <a:latin typeface="Arial" pitchFamily="34" charset="0"/>
                <a:cs typeface="Arial" pitchFamily="34" charset="0"/>
              </a:rPr>
              <a:t>of the materialized view</a:t>
            </a:r>
            <a:endParaRPr lang="en-US" sz="2000" dirty="0">
              <a:latin typeface="Arial" pitchFamily="34" charset="0"/>
              <a:cs typeface="Arial" pitchFamily="34" charset="0"/>
            </a:endParaRPr>
          </a:p>
        </p:txBody>
      </p:sp>
      <p:graphicFrame>
        <p:nvGraphicFramePr>
          <p:cNvPr id="5" name="Table 4"/>
          <p:cNvGraphicFramePr>
            <a:graphicFrameLocks noGrp="1"/>
          </p:cNvGraphicFramePr>
          <p:nvPr/>
        </p:nvGraphicFramePr>
        <p:xfrm>
          <a:off x="152400" y="838200"/>
          <a:ext cx="8915400" cy="2438400"/>
        </p:xfrm>
        <a:graphic>
          <a:graphicData uri="http://schemas.openxmlformats.org/drawingml/2006/table">
            <a:tbl>
              <a:tblPr/>
              <a:tblGrid>
                <a:gridCol w="4101084"/>
                <a:gridCol w="4814316"/>
              </a:tblGrid>
              <a:tr h="283029">
                <a:tc>
                  <a:txBody>
                    <a:bodyPr/>
                    <a:lstStyle/>
                    <a:p>
                      <a:r>
                        <a:rPr lang="en-US" sz="2000" b="1" dirty="0">
                          <a:solidFill>
                            <a:srgbClr val="000000"/>
                          </a:solidFill>
                          <a:latin typeface="Calibri"/>
                          <a:ea typeface="Times New Roman"/>
                          <a:cs typeface="Courier New"/>
                        </a:rPr>
                        <a:t>Before Execute</a:t>
                      </a:r>
                      <a:endParaRPr lang="en-US" sz="2000" dirty="0">
                        <a:latin typeface="Calibri"/>
                        <a:ea typeface="Times New Roman"/>
                        <a:cs typeface="Times New Roman"/>
                      </a:endParaRPr>
                    </a:p>
                  </a:txBody>
                  <a:tcPr marL="64931" marR="649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a:solidFill>
                            <a:srgbClr val="000000"/>
                          </a:solidFill>
                          <a:latin typeface="Calibri"/>
                          <a:ea typeface="Times New Roman"/>
                          <a:cs typeface="Courier New"/>
                        </a:rPr>
                        <a:t>After Execute using “C” method</a:t>
                      </a:r>
                      <a:endParaRPr lang="en-US" sz="2000">
                        <a:latin typeface="Calibri"/>
                        <a:ea typeface="Times New Roman"/>
                        <a:cs typeface="Times New Roman"/>
                      </a:endParaRPr>
                    </a:p>
                  </a:txBody>
                  <a:tcPr marL="64931" marR="649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057">
                <a:tc>
                  <a:txBody>
                    <a:bodyPr/>
                    <a:lstStyle/>
                    <a:p>
                      <a:r>
                        <a:rPr lang="en-US" sz="2000" dirty="0">
                          <a:solidFill>
                            <a:srgbClr val="000000"/>
                          </a:solidFill>
                          <a:latin typeface="Calibri"/>
                          <a:ea typeface="Times New Roman"/>
                          <a:cs typeface="Courier New"/>
                        </a:rPr>
                        <a:t>select rowid,itemno,iname from mv2;</a:t>
                      </a:r>
                      <a:endParaRPr lang="en-US" sz="2000" dirty="0">
                        <a:latin typeface="Calibri"/>
                        <a:ea typeface="Times New Roman"/>
                        <a:cs typeface="Times New Roman"/>
                      </a:endParaRPr>
                    </a:p>
                  </a:txBody>
                  <a:tcPr marL="64931" marR="649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solidFill>
                            <a:srgbClr val="000000"/>
                          </a:solidFill>
                          <a:latin typeface="Calibri"/>
                          <a:ea typeface="Times New Roman"/>
                          <a:cs typeface="Courier New"/>
                        </a:rPr>
                        <a:t>execute DBMS_MVIEW.REFRESH(LIST =&gt; 'MV2', method=&gt;'c'); </a:t>
                      </a:r>
                      <a:endParaRPr lang="en-US" sz="2000" dirty="0" smtClean="0">
                        <a:solidFill>
                          <a:srgbClr val="000000"/>
                        </a:solidFill>
                        <a:latin typeface="Calibri"/>
                        <a:ea typeface="Times New Roman"/>
                        <a:cs typeface="Courier New"/>
                      </a:endParaRPr>
                    </a:p>
                    <a:p>
                      <a:r>
                        <a:rPr lang="en-US" sz="2000" dirty="0" smtClean="0">
                          <a:solidFill>
                            <a:srgbClr val="000000"/>
                          </a:solidFill>
                          <a:latin typeface="Calibri"/>
                          <a:ea typeface="Times New Roman"/>
                          <a:cs typeface="Courier New"/>
                        </a:rPr>
                        <a:t>select </a:t>
                      </a:r>
                      <a:r>
                        <a:rPr lang="en-US" sz="2000" dirty="0">
                          <a:solidFill>
                            <a:srgbClr val="000000"/>
                          </a:solidFill>
                          <a:latin typeface="Calibri"/>
                          <a:ea typeface="Times New Roman"/>
                          <a:cs typeface="Courier New"/>
                        </a:rPr>
                        <a:t>rowid,itemno,iname from mv2;</a:t>
                      </a:r>
                      <a:endParaRPr lang="en-US" sz="2000" dirty="0">
                        <a:latin typeface="Calibri"/>
                        <a:ea typeface="Times New Roman"/>
                        <a:cs typeface="Times New Roman"/>
                      </a:endParaRPr>
                    </a:p>
                  </a:txBody>
                  <a:tcPr marL="64931" marR="649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2114">
                <a:tc>
                  <a:txBody>
                    <a:bodyPr/>
                    <a:lstStyle/>
                    <a:p>
                      <a:r>
                        <a:rPr lang="en-US" sz="2000" dirty="0">
                          <a:solidFill>
                            <a:srgbClr val="000000"/>
                          </a:solidFill>
                          <a:latin typeface="Calibri"/>
                          <a:ea typeface="Times New Roman"/>
                          <a:cs typeface="Courier New"/>
                        </a:rPr>
                        <a:t>ROWID             </a:t>
                      </a:r>
                      <a:r>
                        <a:rPr lang="en-US" sz="2000" dirty="0" smtClean="0">
                          <a:solidFill>
                            <a:srgbClr val="000000"/>
                          </a:solidFill>
                          <a:latin typeface="Calibri"/>
                          <a:ea typeface="Times New Roman"/>
                          <a:cs typeface="Courier New"/>
                        </a:rPr>
                        <a:t>              ITEMNO INAME</a:t>
                      </a:r>
                    </a:p>
                    <a:p>
                      <a:r>
                        <a:rPr lang="en-US" sz="2000" dirty="0" smtClean="0">
                          <a:solidFill>
                            <a:srgbClr val="000000"/>
                          </a:solidFill>
                          <a:latin typeface="Calibri"/>
                          <a:ea typeface="Times New Roman"/>
                          <a:cs typeface="Courier New"/>
                        </a:rPr>
                        <a:t>AAAMEQAAEAAAAB0</a:t>
                      </a:r>
                      <a:r>
                        <a:rPr lang="en-US" sz="2000" dirty="0" smtClean="0">
                          <a:solidFill>
                            <a:srgbClr val="FF0000"/>
                          </a:solidFill>
                          <a:latin typeface="Calibri"/>
                          <a:ea typeface="Times New Roman"/>
                          <a:cs typeface="Courier New"/>
                        </a:rPr>
                        <a:t>AAA</a:t>
                      </a:r>
                      <a:r>
                        <a:rPr lang="en-US" sz="2000" dirty="0" smtClean="0">
                          <a:solidFill>
                            <a:srgbClr val="000000"/>
                          </a:solidFill>
                          <a:latin typeface="Calibri"/>
                          <a:ea typeface="Times New Roman"/>
                          <a:cs typeface="Courier New"/>
                        </a:rPr>
                        <a:t>   1    MILK</a:t>
                      </a:r>
                    </a:p>
                    <a:p>
                      <a:r>
                        <a:rPr lang="en-US" sz="2000" dirty="0" smtClean="0">
                          <a:solidFill>
                            <a:srgbClr val="000000"/>
                          </a:solidFill>
                          <a:latin typeface="Calibri"/>
                          <a:ea typeface="Times New Roman"/>
                          <a:cs typeface="Courier New"/>
                        </a:rPr>
                        <a:t>AAAMEQAAEAAAAB0</a:t>
                      </a:r>
                      <a:r>
                        <a:rPr lang="en-US" sz="2000" dirty="0" smtClean="0">
                          <a:solidFill>
                            <a:srgbClr val="FF0000"/>
                          </a:solidFill>
                          <a:latin typeface="Calibri"/>
                          <a:ea typeface="Times New Roman"/>
                          <a:cs typeface="Courier New"/>
                        </a:rPr>
                        <a:t>AAB</a:t>
                      </a:r>
                      <a:r>
                        <a:rPr lang="en-US" sz="2000" dirty="0" smtClean="0">
                          <a:solidFill>
                            <a:srgbClr val="000000"/>
                          </a:solidFill>
                          <a:latin typeface="Calibri"/>
                          <a:ea typeface="Times New Roman"/>
                          <a:cs typeface="Courier New"/>
                        </a:rPr>
                        <a:t>   </a:t>
                      </a:r>
                      <a:r>
                        <a:rPr lang="en-US" sz="2000" dirty="0">
                          <a:solidFill>
                            <a:srgbClr val="000000"/>
                          </a:solidFill>
                          <a:latin typeface="Calibri"/>
                          <a:ea typeface="Times New Roman"/>
                          <a:cs typeface="Courier New"/>
                        </a:rPr>
                        <a:t>2    </a:t>
                      </a:r>
                      <a:r>
                        <a:rPr lang="en-US" sz="2000" dirty="0" smtClean="0">
                          <a:solidFill>
                            <a:srgbClr val="000000"/>
                          </a:solidFill>
                          <a:latin typeface="Calibri"/>
                          <a:ea typeface="Times New Roman"/>
                          <a:cs typeface="Courier New"/>
                        </a:rPr>
                        <a:t>BREAD</a:t>
                      </a:r>
                    </a:p>
                    <a:p>
                      <a:r>
                        <a:rPr lang="en-US" sz="2000" dirty="0" smtClean="0">
                          <a:solidFill>
                            <a:srgbClr val="000000"/>
                          </a:solidFill>
                          <a:latin typeface="Calibri"/>
                          <a:ea typeface="Times New Roman"/>
                          <a:cs typeface="Courier New"/>
                        </a:rPr>
                        <a:t>AAAMEQAAEAAAAB0</a:t>
                      </a:r>
                      <a:r>
                        <a:rPr lang="en-US" sz="2000" dirty="0" smtClean="0">
                          <a:solidFill>
                            <a:srgbClr val="FF0000"/>
                          </a:solidFill>
                          <a:latin typeface="Calibri"/>
                          <a:ea typeface="Times New Roman"/>
                          <a:cs typeface="Courier New"/>
                        </a:rPr>
                        <a:t>AAC</a:t>
                      </a:r>
                      <a:r>
                        <a:rPr lang="en-US" sz="2000" dirty="0" smtClean="0">
                          <a:solidFill>
                            <a:srgbClr val="000000"/>
                          </a:solidFill>
                          <a:latin typeface="Calibri"/>
                          <a:ea typeface="Times New Roman"/>
                          <a:cs typeface="Courier New"/>
                        </a:rPr>
                        <a:t>   </a:t>
                      </a:r>
                      <a:r>
                        <a:rPr lang="en-US" sz="2000" dirty="0">
                          <a:solidFill>
                            <a:srgbClr val="000000"/>
                          </a:solidFill>
                          <a:latin typeface="Calibri"/>
                          <a:ea typeface="Times New Roman"/>
                          <a:cs typeface="Courier New"/>
                        </a:rPr>
                        <a:t>3    JUICE</a:t>
                      </a:r>
                      <a:endParaRPr lang="en-US" sz="2000" dirty="0">
                        <a:latin typeface="Calibri"/>
                        <a:ea typeface="Times New Roman"/>
                        <a:cs typeface="Times New Roman"/>
                      </a:endParaRPr>
                    </a:p>
                  </a:txBody>
                  <a:tcPr marL="64931" marR="649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solidFill>
                            <a:srgbClr val="000000"/>
                          </a:solidFill>
                          <a:latin typeface="Calibri"/>
                          <a:ea typeface="Times New Roman"/>
                          <a:cs typeface="Courier New"/>
                        </a:rPr>
                        <a:t>ROWID              </a:t>
                      </a:r>
                      <a:r>
                        <a:rPr lang="en-US" sz="2000" dirty="0" smtClean="0">
                          <a:solidFill>
                            <a:srgbClr val="000000"/>
                          </a:solidFill>
                          <a:latin typeface="Calibri"/>
                          <a:ea typeface="Times New Roman"/>
                          <a:cs typeface="Courier New"/>
                        </a:rPr>
                        <a:t>                  </a:t>
                      </a:r>
                      <a:r>
                        <a:rPr lang="en-US" sz="2000" dirty="0">
                          <a:solidFill>
                            <a:srgbClr val="000000"/>
                          </a:solidFill>
                          <a:latin typeface="Calibri"/>
                          <a:ea typeface="Times New Roman"/>
                          <a:cs typeface="Courier New"/>
                        </a:rPr>
                        <a:t>ITEMNO   </a:t>
                      </a:r>
                      <a:r>
                        <a:rPr lang="en-US" sz="2000" dirty="0" smtClean="0">
                          <a:solidFill>
                            <a:srgbClr val="000000"/>
                          </a:solidFill>
                          <a:latin typeface="Calibri"/>
                          <a:ea typeface="Times New Roman"/>
                          <a:cs typeface="Courier New"/>
                        </a:rPr>
                        <a:t>INAME-AAAMEQAAEAAAAB0</a:t>
                      </a:r>
                      <a:r>
                        <a:rPr lang="en-US" sz="2000" dirty="0" smtClean="0">
                          <a:solidFill>
                            <a:srgbClr val="FF0000"/>
                          </a:solidFill>
                          <a:latin typeface="Calibri"/>
                          <a:ea typeface="Times New Roman"/>
                          <a:cs typeface="Courier New"/>
                        </a:rPr>
                        <a:t>AAD</a:t>
                      </a:r>
                      <a:r>
                        <a:rPr lang="en-US" sz="2000" dirty="0" smtClean="0">
                          <a:solidFill>
                            <a:srgbClr val="000000"/>
                          </a:solidFill>
                          <a:latin typeface="Calibri"/>
                          <a:ea typeface="Times New Roman"/>
                          <a:cs typeface="Courier New"/>
                        </a:rPr>
                        <a:t>     </a:t>
                      </a:r>
                      <a:r>
                        <a:rPr lang="en-US" sz="2000" dirty="0">
                          <a:solidFill>
                            <a:srgbClr val="000000"/>
                          </a:solidFill>
                          <a:latin typeface="Calibri"/>
                          <a:ea typeface="Times New Roman"/>
                          <a:cs typeface="Courier New"/>
                        </a:rPr>
                        <a:t>1     </a:t>
                      </a:r>
                      <a:r>
                        <a:rPr lang="en-US" sz="2000" dirty="0" smtClean="0">
                          <a:solidFill>
                            <a:srgbClr val="000000"/>
                          </a:solidFill>
                          <a:latin typeface="Calibri"/>
                          <a:ea typeface="Times New Roman"/>
                          <a:cs typeface="Courier New"/>
                        </a:rPr>
                        <a:t>     MILK</a:t>
                      </a:r>
                    </a:p>
                    <a:p>
                      <a:r>
                        <a:rPr lang="en-US" sz="2000" dirty="0" smtClean="0">
                          <a:solidFill>
                            <a:srgbClr val="000000"/>
                          </a:solidFill>
                          <a:latin typeface="Calibri"/>
                          <a:ea typeface="Times New Roman"/>
                          <a:cs typeface="Courier New"/>
                        </a:rPr>
                        <a:t>AAAMEQAAEAAAAB0</a:t>
                      </a:r>
                      <a:r>
                        <a:rPr lang="en-US" sz="2000" dirty="0" smtClean="0">
                          <a:solidFill>
                            <a:srgbClr val="FF0000"/>
                          </a:solidFill>
                          <a:latin typeface="Calibri"/>
                          <a:ea typeface="Times New Roman"/>
                          <a:cs typeface="Courier New"/>
                        </a:rPr>
                        <a:t>AAE  </a:t>
                      </a:r>
                      <a:r>
                        <a:rPr lang="en-US" sz="2000" dirty="0" smtClean="0">
                          <a:solidFill>
                            <a:srgbClr val="000000"/>
                          </a:solidFill>
                          <a:latin typeface="Calibri"/>
                          <a:ea typeface="Times New Roman"/>
                          <a:cs typeface="Courier New"/>
                        </a:rPr>
                        <a:t>   </a:t>
                      </a:r>
                      <a:r>
                        <a:rPr lang="en-US" sz="2000" dirty="0">
                          <a:solidFill>
                            <a:srgbClr val="000000"/>
                          </a:solidFill>
                          <a:latin typeface="Calibri"/>
                          <a:ea typeface="Times New Roman"/>
                          <a:cs typeface="Courier New"/>
                        </a:rPr>
                        <a:t>2      </a:t>
                      </a:r>
                      <a:r>
                        <a:rPr lang="en-US" sz="2000" dirty="0" smtClean="0">
                          <a:solidFill>
                            <a:srgbClr val="000000"/>
                          </a:solidFill>
                          <a:latin typeface="Calibri"/>
                          <a:ea typeface="Times New Roman"/>
                          <a:cs typeface="Courier New"/>
                        </a:rPr>
                        <a:t>    BREAD</a:t>
                      </a:r>
                    </a:p>
                    <a:p>
                      <a:r>
                        <a:rPr lang="en-US" sz="2000" dirty="0" smtClean="0">
                          <a:solidFill>
                            <a:srgbClr val="000000"/>
                          </a:solidFill>
                          <a:latin typeface="Calibri"/>
                          <a:ea typeface="Times New Roman"/>
                          <a:cs typeface="Courier New"/>
                        </a:rPr>
                        <a:t>AAAMEQAAEAAAAB</a:t>
                      </a:r>
                      <a:r>
                        <a:rPr lang="en-US" sz="2000" dirty="0" smtClean="0">
                          <a:solidFill>
                            <a:srgbClr val="FF0000"/>
                          </a:solidFill>
                          <a:latin typeface="Calibri"/>
                          <a:ea typeface="Times New Roman"/>
                          <a:cs typeface="Courier New"/>
                        </a:rPr>
                        <a:t>0AAF  </a:t>
                      </a:r>
                      <a:r>
                        <a:rPr lang="en-US" sz="2000" dirty="0" smtClean="0">
                          <a:solidFill>
                            <a:srgbClr val="000000"/>
                          </a:solidFill>
                          <a:latin typeface="Calibri"/>
                          <a:ea typeface="Times New Roman"/>
                          <a:cs typeface="Courier New"/>
                        </a:rPr>
                        <a:t>   </a:t>
                      </a:r>
                      <a:r>
                        <a:rPr lang="en-US" sz="2000" dirty="0">
                          <a:solidFill>
                            <a:srgbClr val="000000"/>
                          </a:solidFill>
                          <a:latin typeface="Calibri"/>
                          <a:ea typeface="Times New Roman"/>
                          <a:cs typeface="Courier New"/>
                        </a:rPr>
                        <a:t>3     </a:t>
                      </a:r>
                      <a:r>
                        <a:rPr lang="en-US" sz="2000" dirty="0" smtClean="0">
                          <a:solidFill>
                            <a:srgbClr val="000000"/>
                          </a:solidFill>
                          <a:latin typeface="Calibri"/>
                          <a:ea typeface="Times New Roman"/>
                          <a:cs typeface="Courier New"/>
                        </a:rPr>
                        <a:t>     JUICE</a:t>
                      </a:r>
                      <a:endParaRPr lang="en-US" sz="2000" dirty="0">
                        <a:latin typeface="Calibri"/>
                        <a:ea typeface="Times New Roman"/>
                        <a:cs typeface="Times New Roman"/>
                      </a:endParaRPr>
                    </a:p>
                  </a:txBody>
                  <a:tcPr marL="64931" marR="649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581" name="Rectangle 5"/>
          <p:cNvSpPr>
            <a:spLocks noChangeArrowheads="1"/>
          </p:cNvSpPr>
          <p:nvPr/>
        </p:nvSpPr>
        <p:spPr bwMode="auto">
          <a:xfrm>
            <a:off x="267293" y="56655"/>
            <a:ext cx="8229600" cy="61555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7030A0"/>
                </a:solidFill>
                <a:effectLst/>
                <a:latin typeface="Courier New" pitchFamily="49" charset="0"/>
                <a:ea typeface="Times New Roman" pitchFamily="18" charset="0"/>
                <a:cs typeface="Courier New" pitchFamily="49" charset="0"/>
              </a:rPr>
              <a:t>SQL&gt; create materialized view mv2 refresh complete as select * from item;</a:t>
            </a:r>
            <a:r>
              <a:rPr kumimoji="0" lang="en-US" sz="2000" b="0" i="0" u="none" strike="noStrike" cap="none" normalizeH="0" baseline="0" dirty="0" smtClean="0">
                <a:ln>
                  <a:noFill/>
                </a:ln>
                <a:solidFill>
                  <a:srgbClr val="7030A0"/>
                </a:solidFill>
                <a:effectLst/>
                <a:latin typeface="Arial" pitchFamily="34" charset="0"/>
                <a:cs typeface="Arial" pitchFamily="34" charset="0"/>
              </a:rPr>
              <a:t> </a:t>
            </a:r>
          </a:p>
        </p:txBody>
      </p:sp>
      <p:sp>
        <p:nvSpPr>
          <p:cNvPr id="10" name="Rectangle 9"/>
          <p:cNvSpPr/>
          <p:nvPr/>
        </p:nvSpPr>
        <p:spPr>
          <a:xfrm>
            <a:off x="304800" y="5334000"/>
            <a:ext cx="8382000" cy="830997"/>
          </a:xfrm>
          <a:prstGeom prst="rect">
            <a:avLst/>
          </a:prstGeom>
        </p:spPr>
        <p:txBody>
          <a:bodyPr wrap="square">
            <a:spAutoFit/>
          </a:bodyPr>
          <a:lstStyle/>
          <a:p>
            <a:r>
              <a:rPr lang="en-US" sz="2400" dirty="0" smtClean="0"/>
              <a:t>The </a:t>
            </a:r>
            <a:r>
              <a:rPr lang="en-US" sz="2400" b="1" dirty="0" smtClean="0"/>
              <a:t>rowids</a:t>
            </a:r>
            <a:r>
              <a:rPr lang="en-US" sz="2400" dirty="0" smtClean="0"/>
              <a:t> after execute differs from the before execute, even though the data in base table </a:t>
            </a:r>
            <a:r>
              <a:rPr lang="en-US" sz="2400" b="1" dirty="0" smtClean="0"/>
              <a:t>ITEM</a:t>
            </a:r>
            <a:r>
              <a:rPr lang="en-US" sz="2400" dirty="0" smtClean="0"/>
              <a:t> was unchanged</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4"/>
          <p:cNvSpPr>
            <a:spLocks noChangeArrowheads="1"/>
          </p:cNvSpPr>
          <p:nvPr/>
        </p:nvSpPr>
        <p:spPr bwMode="auto">
          <a:xfrm>
            <a:off x="152400" y="304800"/>
            <a:ext cx="8991600" cy="307777"/>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7030A0"/>
                </a:solidFill>
                <a:effectLst/>
                <a:latin typeface="Courier New" pitchFamily="49" charset="0"/>
                <a:ea typeface="Times New Roman" pitchFamily="18" charset="0"/>
                <a:cs typeface="Courier New" pitchFamily="49" charset="0"/>
              </a:rPr>
              <a:t>execute DBMS_MVIEW.REFRESH(LIST =&gt; 'MV2', METHOD =&gt; 'C' );</a:t>
            </a:r>
            <a:r>
              <a:rPr kumimoji="0" lang="en-US" sz="2000" b="0" i="0" u="none" strike="noStrike" cap="none" normalizeH="0" baseline="0" dirty="0" smtClean="0">
                <a:ln>
                  <a:noFill/>
                </a:ln>
                <a:solidFill>
                  <a:srgbClr val="7030A0"/>
                </a:solidFill>
                <a:effectLst/>
                <a:latin typeface="Arial" pitchFamily="34" charset="0"/>
                <a:cs typeface="Arial" pitchFamily="34" charset="0"/>
              </a:rPr>
              <a:t> </a:t>
            </a:r>
          </a:p>
        </p:txBody>
      </p:sp>
      <p:sp>
        <p:nvSpPr>
          <p:cNvPr id="4" name="Rectangle 3"/>
          <p:cNvSpPr/>
          <p:nvPr/>
        </p:nvSpPr>
        <p:spPr>
          <a:xfrm>
            <a:off x="152400" y="838200"/>
            <a:ext cx="8839200" cy="1200329"/>
          </a:xfrm>
          <a:prstGeom prst="rect">
            <a:avLst/>
          </a:prstGeom>
        </p:spPr>
        <p:txBody>
          <a:bodyPr wrap="square">
            <a:spAutoFit/>
          </a:bodyPr>
          <a:lstStyle/>
          <a:p>
            <a:r>
              <a:rPr lang="en-US" sz="2400" dirty="0" smtClean="0">
                <a:latin typeface="Times New Roman" pitchFamily="18" charset="0"/>
                <a:cs typeface="Times New Roman" pitchFamily="18" charset="0"/>
              </a:rPr>
              <a:t>The "list" parameter accepts a list of materialized views to refresh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“mv2”) and the "method" parameter accepts a "C", for Complete refresh.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‘C’ means Complete refresh)</a:t>
            </a:r>
            <a:endParaRPr lang="en-US" sz="2400" dirty="0">
              <a:latin typeface="Times New Roman" pitchFamily="18" charset="0"/>
              <a:cs typeface="Times New Roman" pitchFamily="18" charset="0"/>
            </a:endParaRPr>
          </a:p>
        </p:txBody>
      </p:sp>
      <p:sp>
        <p:nvSpPr>
          <p:cNvPr id="23553" name="Rectangle 1"/>
          <p:cNvSpPr>
            <a:spLocks noChangeArrowheads="1"/>
          </p:cNvSpPr>
          <p:nvPr/>
        </p:nvSpPr>
        <p:spPr bwMode="auto">
          <a:xfrm>
            <a:off x="152400" y="2209800"/>
            <a:ext cx="8763000" cy="221599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limitation of refresh complete is , suppose if a materialized view have many rows and the base tables values are changed infrequently then refresh complete is time-consuming method or over slow. </a:t>
            </a:r>
          </a:p>
          <a:p>
            <a:pPr marL="0" marR="0" lvl="0" indent="0" algn="just" defTabSz="914400" rtl="0" eaLnBrk="1" fontAlgn="b" latinLnBrk="0" hangingPunct="1">
              <a:lnSpc>
                <a:spcPct val="100000"/>
              </a:lnSpc>
              <a:spcBef>
                <a:spcPct val="0"/>
              </a:spcBef>
              <a:spcAft>
                <a:spcPct val="0"/>
              </a:spcAft>
              <a:buClrTx/>
              <a:buSzTx/>
              <a:buFontTx/>
              <a:buNone/>
              <a:tabLst/>
            </a:pPr>
            <a:endParaRPr lang="en-US" sz="24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Another issue is due to bad connections sometimes the refresh completes never finishing their process.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3886200" y="2438400"/>
            <a:ext cx="1355051" cy="584775"/>
          </a:xfrm>
          <a:prstGeom prst="rect">
            <a:avLst/>
          </a:prstGeom>
        </p:spPr>
        <p:txBody>
          <a:bodyPr wrap="none">
            <a:spAutoFit/>
          </a:bodyPr>
          <a:lstStyle/>
          <a:p>
            <a:r>
              <a:rPr lang="en-US" sz="3200" b="1" dirty="0" smtClean="0">
                <a:solidFill>
                  <a:srgbClr val="7030A0"/>
                </a:solidFill>
              </a:rPr>
              <a:t>PART 5</a:t>
            </a:r>
            <a:endParaRPr lang="en-US" sz="3200" dirty="0"/>
          </a:p>
        </p:txBody>
      </p:sp>
      <p:sp>
        <p:nvSpPr>
          <p:cNvPr id="4" name="Rectangle 3"/>
          <p:cNvSpPr/>
          <p:nvPr/>
        </p:nvSpPr>
        <p:spPr>
          <a:xfrm>
            <a:off x="3200400" y="2895600"/>
            <a:ext cx="2506327" cy="646331"/>
          </a:xfrm>
          <a:prstGeom prst="rect">
            <a:avLst/>
          </a:prstGeom>
        </p:spPr>
        <p:txBody>
          <a:bodyPr wrap="none">
            <a:spAutoFit/>
          </a:bodyPr>
          <a:lstStyle/>
          <a:p>
            <a:pPr lvl="0"/>
            <a:r>
              <a:rPr lang="en-US" sz="3600" b="1" dirty="0" smtClean="0">
                <a:solidFill>
                  <a:srgbClr val="7030A0"/>
                </a:solidFill>
                <a:hlinkClick r:id="rId2" action="ppaction://hlinksldjump"/>
              </a:rPr>
              <a:t>Refresh Fast</a:t>
            </a:r>
            <a:endParaRPr lang="en-US" sz="3600" b="1" dirty="0">
              <a:solidFill>
                <a:srgbClr val="7030A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228600" y="609600"/>
            <a:ext cx="8686800" cy="1200329"/>
          </a:xfrm>
          <a:prstGeom prst="rect">
            <a:avLst/>
          </a:prstGeom>
        </p:spPr>
        <p:txBody>
          <a:bodyPr wrap="square">
            <a:spAutoFit/>
          </a:bodyPr>
          <a:lstStyle/>
          <a:p>
            <a:r>
              <a:rPr lang="en-US" sz="2400" dirty="0" smtClean="0"/>
              <a:t>REFRESH FAST clause used in the CREATE MATERIALIZED VIEW command tells the oracle suppose no need to mention refresh option in the execution.</a:t>
            </a:r>
            <a:endParaRPr lang="en-US" sz="2400" dirty="0"/>
          </a:p>
        </p:txBody>
      </p:sp>
      <p:sp>
        <p:nvSpPr>
          <p:cNvPr id="4" name="Rectangle 3"/>
          <p:cNvSpPr/>
          <p:nvPr/>
        </p:nvSpPr>
        <p:spPr>
          <a:xfrm>
            <a:off x="228600" y="1752600"/>
            <a:ext cx="8458200" cy="1200329"/>
          </a:xfrm>
          <a:prstGeom prst="rect">
            <a:avLst/>
          </a:prstGeom>
        </p:spPr>
        <p:txBody>
          <a:bodyPr wrap="square">
            <a:spAutoFit/>
          </a:bodyPr>
          <a:lstStyle/>
          <a:p>
            <a:r>
              <a:rPr lang="en-US" sz="2400" dirty="0" smtClean="0"/>
              <a:t>The above statement is not mentioning any “method =&gt;’F’, but create materialized view “</a:t>
            </a:r>
            <a:r>
              <a:rPr lang="en-US" sz="2400" dirty="0" err="1" smtClean="0"/>
              <a:t>mv</a:t>
            </a:r>
            <a:r>
              <a:rPr lang="en-US" sz="2400" dirty="0" smtClean="0"/>
              <a:t>” is using refresh fast. So, the default refresh method in the execute statement refresh fast only</a:t>
            </a:r>
            <a:endParaRPr lang="en-US" sz="2400" dirty="0"/>
          </a:p>
        </p:txBody>
      </p:sp>
      <p:graphicFrame>
        <p:nvGraphicFramePr>
          <p:cNvPr id="5" name="Table 4"/>
          <p:cNvGraphicFramePr>
            <a:graphicFrameLocks noGrp="1"/>
          </p:cNvGraphicFramePr>
          <p:nvPr/>
        </p:nvGraphicFramePr>
        <p:xfrm>
          <a:off x="304800" y="3200400"/>
          <a:ext cx="8610600" cy="1097280"/>
        </p:xfrm>
        <a:graphic>
          <a:graphicData uri="http://schemas.openxmlformats.org/drawingml/2006/table">
            <a:tbl>
              <a:tblPr/>
              <a:tblGrid>
                <a:gridCol w="8610600"/>
              </a:tblGrid>
              <a:tr h="731520">
                <a:tc>
                  <a:txBody>
                    <a:bodyPr/>
                    <a:lstStyle/>
                    <a:p>
                      <a:pPr marL="0" marR="0">
                        <a:spcBef>
                          <a:spcPts val="0"/>
                        </a:spcBef>
                        <a:spcAft>
                          <a:spcPts val="0"/>
                        </a:spcAft>
                      </a:pPr>
                      <a:r>
                        <a:rPr lang="en-US" sz="2400" b="1" dirty="0">
                          <a:solidFill>
                            <a:srgbClr val="7030A0"/>
                          </a:solidFill>
                          <a:latin typeface="Courier New"/>
                          <a:ea typeface="Times New Roman"/>
                          <a:cs typeface="Times New Roman"/>
                        </a:rPr>
                        <a:t>create materialized view MV refresh fast as select * from item;</a:t>
                      </a:r>
                      <a:endParaRPr lang="en-US" sz="2400" dirty="0">
                        <a:solidFill>
                          <a:srgbClr val="7030A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400" b="1" dirty="0">
                          <a:solidFill>
                            <a:srgbClr val="7030A0"/>
                          </a:solidFill>
                          <a:latin typeface="Courier New"/>
                          <a:ea typeface="Times New Roman"/>
                          <a:cs typeface="Times New Roman"/>
                        </a:rPr>
                        <a:t>Execute dbms_mview.refresh( 'MV' );</a:t>
                      </a:r>
                      <a:endParaRPr lang="en-US" sz="2400" dirty="0">
                        <a:solidFill>
                          <a:srgbClr val="7030A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534400" cy="6124754"/>
          </a:xfrm>
          <a:prstGeom prst="rect">
            <a:avLst/>
          </a:prstGeom>
        </p:spPr>
        <p:txBody>
          <a:bodyPr wrap="square">
            <a:spAutoFit/>
          </a:bodyPr>
          <a:lstStyle/>
          <a:p>
            <a:r>
              <a:rPr lang="en-US" sz="2800" dirty="0"/>
              <a:t>Using materialized views, it is possible to pre calculate complex joins and execute the aggregate operation </a:t>
            </a:r>
            <a:r>
              <a:rPr lang="en-US" sz="2800" dirty="0" err="1"/>
              <a:t>i.e</a:t>
            </a:r>
            <a:r>
              <a:rPr lang="en-US" sz="2800" dirty="0"/>
              <a:t> summary data and also stores the result set of the table in the database</a:t>
            </a:r>
            <a:r>
              <a:rPr lang="en-US" sz="2800" dirty="0" smtClean="0"/>
              <a:t>.</a:t>
            </a:r>
          </a:p>
          <a:p>
            <a:endParaRPr lang="en-US" sz="2800" dirty="0"/>
          </a:p>
          <a:p>
            <a:r>
              <a:rPr lang="en-US" sz="2800" dirty="0" smtClean="0"/>
              <a:t> </a:t>
            </a:r>
            <a:r>
              <a:rPr lang="en-US" sz="2800" dirty="0"/>
              <a:t>In future the end users may query the table and views the detail information. </a:t>
            </a:r>
            <a:endParaRPr lang="en-US" sz="2800" dirty="0" smtClean="0"/>
          </a:p>
          <a:p>
            <a:endParaRPr lang="en-US" sz="2800" dirty="0"/>
          </a:p>
          <a:p>
            <a:r>
              <a:rPr lang="en-US" sz="2800" dirty="0" smtClean="0"/>
              <a:t>The </a:t>
            </a:r>
            <a:r>
              <a:rPr lang="en-US" sz="2800" dirty="0"/>
              <a:t>query rewrite mechanism in the Oracle server automatically rewrites the SQL query to use the summary tables. </a:t>
            </a:r>
            <a:endParaRPr lang="en-US" sz="2800" dirty="0" smtClean="0"/>
          </a:p>
          <a:p>
            <a:endParaRPr lang="en-US" sz="2800" dirty="0"/>
          </a:p>
          <a:p>
            <a:r>
              <a:rPr lang="en-US" sz="2800" dirty="0" smtClean="0"/>
              <a:t>This </a:t>
            </a:r>
            <a:r>
              <a:rPr lang="en-US" sz="2800" dirty="0"/>
              <a:t>technique improves the query execution time and performance. </a:t>
            </a:r>
          </a:p>
        </p:txBody>
      </p:sp>
      <p:sp>
        <p:nvSpPr>
          <p:cNvPr id="5" name="Footer Placeholder 4"/>
          <p:cNvSpPr>
            <a:spLocks noGrp="1"/>
          </p:cNvSpPr>
          <p:nvPr>
            <p:ph type="ftr" sz="quarter" idx="11"/>
          </p:nvPr>
        </p:nvSpPr>
        <p:spPr>
          <a:xfrm>
            <a:off x="3124200" y="6492875"/>
            <a:ext cx="2895600" cy="365125"/>
          </a:xfrm>
        </p:spPr>
        <p:txBody>
          <a:bodyPr/>
          <a:lstStyle/>
          <a:p>
            <a:r>
              <a:rPr lang="en-US" dirty="0" smtClean="0"/>
              <a:t>Dr. Girija Narasimhan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Dr. </a:t>
            </a:r>
            <a:r>
              <a:rPr lang="en-US" dirty="0" err="1" smtClean="0"/>
              <a:t>Girija</a:t>
            </a:r>
            <a:r>
              <a:rPr lang="en-US" dirty="0" smtClean="0"/>
              <a:t> </a:t>
            </a:r>
            <a:r>
              <a:rPr lang="en-US" dirty="0" err="1" smtClean="0"/>
              <a:t>Narasimhan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8864493"/>
              </p:ext>
            </p:extLst>
          </p:nvPr>
        </p:nvGraphicFramePr>
        <p:xfrm>
          <a:off x="76200" y="45721"/>
          <a:ext cx="8991600" cy="2621280"/>
        </p:xfrm>
        <a:graphic>
          <a:graphicData uri="http://schemas.openxmlformats.org/drawingml/2006/table">
            <a:tbl>
              <a:tblPr/>
              <a:tblGrid>
                <a:gridCol w="4535586"/>
                <a:gridCol w="4456014"/>
              </a:tblGrid>
              <a:tr h="160023">
                <a:tc gridSpan="2">
                  <a:txBody>
                    <a:bodyPr/>
                    <a:lstStyle/>
                    <a:p>
                      <a:r>
                        <a:rPr lang="en-US" sz="2000" dirty="0">
                          <a:solidFill>
                            <a:srgbClr val="000000"/>
                          </a:solidFill>
                          <a:latin typeface="Calibri"/>
                          <a:ea typeface="Times New Roman"/>
                          <a:cs typeface="Courier New"/>
                        </a:rPr>
                        <a:t>create materialized view </a:t>
                      </a:r>
                      <a:r>
                        <a:rPr lang="en-US" sz="2000" dirty="0" err="1">
                          <a:solidFill>
                            <a:srgbClr val="000000"/>
                          </a:solidFill>
                          <a:latin typeface="Calibri"/>
                          <a:ea typeface="Times New Roman"/>
                          <a:cs typeface="Courier New"/>
                        </a:rPr>
                        <a:t>mv</a:t>
                      </a:r>
                      <a:r>
                        <a:rPr lang="en-US" sz="2000" dirty="0">
                          <a:solidFill>
                            <a:srgbClr val="000000"/>
                          </a:solidFill>
                          <a:latin typeface="Calibri"/>
                          <a:ea typeface="Times New Roman"/>
                          <a:cs typeface="Courier New"/>
                        </a:rPr>
                        <a:t> refresh fast as select * from item;</a:t>
                      </a:r>
                      <a:endParaRPr lang="en-US" sz="2000" dirty="0">
                        <a:latin typeface="Calibri"/>
                        <a:ea typeface="Times New Roman"/>
                        <a:cs typeface="Times New Roman"/>
                      </a:endParaRPr>
                    </a:p>
                  </a:txBody>
                  <a:tcPr marL="65464" marR="6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60023">
                <a:tc>
                  <a:txBody>
                    <a:bodyPr/>
                    <a:lstStyle/>
                    <a:p>
                      <a:r>
                        <a:rPr lang="en-US" sz="2000" b="1" dirty="0">
                          <a:solidFill>
                            <a:srgbClr val="000000"/>
                          </a:solidFill>
                          <a:latin typeface="Calibri"/>
                          <a:ea typeface="Times New Roman"/>
                          <a:cs typeface="Courier New"/>
                        </a:rPr>
                        <a:t>Before Execute</a:t>
                      </a:r>
                      <a:endParaRPr lang="en-US" sz="2000" dirty="0">
                        <a:latin typeface="Calibri"/>
                        <a:ea typeface="Times New Roman"/>
                        <a:cs typeface="Times New Roman"/>
                      </a:endParaRPr>
                    </a:p>
                  </a:txBody>
                  <a:tcPr marL="65464" marR="6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a:solidFill>
                            <a:srgbClr val="000000"/>
                          </a:solidFill>
                          <a:latin typeface="Calibri"/>
                          <a:ea typeface="Times New Roman"/>
                          <a:cs typeface="Courier New"/>
                        </a:rPr>
                        <a:t>After Execute using “F” method</a:t>
                      </a:r>
                      <a:endParaRPr lang="en-US" sz="2000">
                        <a:latin typeface="Calibri"/>
                        <a:ea typeface="Times New Roman"/>
                        <a:cs typeface="Times New Roman"/>
                      </a:endParaRPr>
                    </a:p>
                  </a:txBody>
                  <a:tcPr marL="65464" marR="6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194">
                <a:tc>
                  <a:txBody>
                    <a:bodyPr/>
                    <a:lstStyle/>
                    <a:p>
                      <a:r>
                        <a:rPr lang="en-US" sz="2000" dirty="0">
                          <a:solidFill>
                            <a:srgbClr val="000000"/>
                          </a:solidFill>
                          <a:latin typeface="Calibri"/>
                          <a:ea typeface="Times New Roman"/>
                          <a:cs typeface="Courier New"/>
                        </a:rPr>
                        <a:t>select rowid,itemno,iname from mv;</a:t>
                      </a:r>
                      <a:endParaRPr lang="en-US" sz="2000" dirty="0">
                        <a:latin typeface="Calibri"/>
                        <a:ea typeface="Times New Roman"/>
                        <a:cs typeface="Times New Roman"/>
                      </a:endParaRPr>
                    </a:p>
                  </a:txBody>
                  <a:tcPr marL="65464" marR="654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solidFill>
                            <a:srgbClr val="000000"/>
                          </a:solidFill>
                          <a:latin typeface="Calibri"/>
                          <a:ea typeface="Times New Roman"/>
                          <a:cs typeface="Courier New"/>
                        </a:rPr>
                        <a:t>execute DBMS_MVIEW.REFRESH(LIST =&gt; 'MV', method=&gt;'F'); </a:t>
                      </a:r>
                      <a:endParaRPr lang="en-US" sz="2000" dirty="0" smtClean="0">
                        <a:solidFill>
                          <a:srgbClr val="000000"/>
                        </a:solidFill>
                        <a:latin typeface="Calibri"/>
                        <a:ea typeface="Times New Roman"/>
                        <a:cs typeface="Courier New"/>
                      </a:endParaRPr>
                    </a:p>
                    <a:p>
                      <a:r>
                        <a:rPr lang="en-US" sz="2000" dirty="0" smtClean="0">
                          <a:solidFill>
                            <a:srgbClr val="000000"/>
                          </a:solidFill>
                          <a:latin typeface="Calibri"/>
                          <a:ea typeface="Times New Roman"/>
                          <a:cs typeface="Courier New"/>
                        </a:rPr>
                        <a:t>select </a:t>
                      </a:r>
                      <a:r>
                        <a:rPr lang="en-US" sz="2000" dirty="0">
                          <a:solidFill>
                            <a:srgbClr val="000000"/>
                          </a:solidFill>
                          <a:latin typeface="Calibri"/>
                          <a:ea typeface="Times New Roman"/>
                          <a:cs typeface="Courier New"/>
                        </a:rPr>
                        <a:t>rowid,itemno,iname from </a:t>
                      </a:r>
                      <a:r>
                        <a:rPr lang="en-US" sz="2000" dirty="0" smtClean="0">
                          <a:solidFill>
                            <a:srgbClr val="000000"/>
                          </a:solidFill>
                          <a:latin typeface="Calibri"/>
                          <a:ea typeface="Times New Roman"/>
                          <a:cs typeface="Courier New"/>
                        </a:rPr>
                        <a:t>mv;</a:t>
                      </a:r>
                      <a:endParaRPr lang="en-US" sz="2000" dirty="0">
                        <a:latin typeface="Calibri"/>
                        <a:ea typeface="Times New Roman"/>
                        <a:cs typeface="Times New Roman"/>
                      </a:endParaRPr>
                    </a:p>
                  </a:txBody>
                  <a:tcPr marL="65464" marR="6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6800">
                <a:tc>
                  <a:txBody>
                    <a:bodyPr/>
                    <a:lstStyle/>
                    <a:p>
                      <a:r>
                        <a:rPr lang="en-US" sz="1800" dirty="0">
                          <a:solidFill>
                            <a:srgbClr val="000000"/>
                          </a:solidFill>
                          <a:latin typeface="Calibri"/>
                          <a:ea typeface="Times New Roman"/>
                          <a:cs typeface="Courier New"/>
                        </a:rPr>
                        <a:t>ROWID             </a:t>
                      </a:r>
                      <a:r>
                        <a:rPr lang="en-US" sz="1800" dirty="0" smtClean="0">
                          <a:solidFill>
                            <a:srgbClr val="000000"/>
                          </a:solidFill>
                          <a:latin typeface="Calibri"/>
                          <a:ea typeface="Times New Roman"/>
                          <a:cs typeface="Courier New"/>
                        </a:rPr>
                        <a:t>                       </a:t>
                      </a:r>
                      <a:r>
                        <a:rPr lang="en-US" sz="1800" dirty="0">
                          <a:solidFill>
                            <a:srgbClr val="000000"/>
                          </a:solidFill>
                          <a:latin typeface="Calibri"/>
                          <a:ea typeface="Times New Roman"/>
                          <a:cs typeface="Courier New"/>
                        </a:rPr>
                        <a:t>ITEMNO </a:t>
                      </a:r>
                      <a:r>
                        <a:rPr lang="en-US" sz="1800" dirty="0" smtClean="0">
                          <a:solidFill>
                            <a:srgbClr val="000000"/>
                          </a:solidFill>
                          <a:latin typeface="Calibri"/>
                          <a:ea typeface="Times New Roman"/>
                          <a:cs typeface="Courier New"/>
                        </a:rPr>
                        <a:t>    INAME AAAMEQAAEAAAAB</a:t>
                      </a:r>
                      <a:r>
                        <a:rPr lang="en-US" sz="1800" dirty="0" smtClean="0">
                          <a:solidFill>
                            <a:srgbClr val="FF0000"/>
                          </a:solidFill>
                          <a:latin typeface="Calibri"/>
                          <a:ea typeface="Times New Roman"/>
                          <a:cs typeface="Courier New"/>
                        </a:rPr>
                        <a:t>0AAA</a:t>
                      </a:r>
                      <a:r>
                        <a:rPr lang="en-US" sz="1800" dirty="0" smtClean="0">
                          <a:solidFill>
                            <a:srgbClr val="000000"/>
                          </a:solidFill>
                          <a:latin typeface="Calibri"/>
                          <a:ea typeface="Times New Roman"/>
                          <a:cs typeface="Courier New"/>
                        </a:rPr>
                        <a:t>      1             MILK</a:t>
                      </a:r>
                    </a:p>
                    <a:p>
                      <a:r>
                        <a:rPr lang="en-US" sz="1800" dirty="0" smtClean="0">
                          <a:solidFill>
                            <a:srgbClr val="000000"/>
                          </a:solidFill>
                          <a:latin typeface="Calibri"/>
                          <a:ea typeface="Times New Roman"/>
                          <a:cs typeface="Courier New"/>
                        </a:rPr>
                        <a:t>AAAMEQAAEAAAAB</a:t>
                      </a:r>
                      <a:r>
                        <a:rPr lang="en-US" sz="1800" dirty="0" smtClean="0">
                          <a:solidFill>
                            <a:srgbClr val="FF0000"/>
                          </a:solidFill>
                          <a:latin typeface="Calibri"/>
                          <a:ea typeface="Times New Roman"/>
                          <a:cs typeface="Courier New"/>
                        </a:rPr>
                        <a:t>0AAB</a:t>
                      </a:r>
                      <a:r>
                        <a:rPr lang="en-US" sz="1800" dirty="0" smtClean="0">
                          <a:solidFill>
                            <a:srgbClr val="000000"/>
                          </a:solidFill>
                          <a:latin typeface="Calibri"/>
                          <a:ea typeface="Times New Roman"/>
                          <a:cs typeface="Courier New"/>
                        </a:rPr>
                        <a:t>      2             BREAD</a:t>
                      </a:r>
                    </a:p>
                    <a:p>
                      <a:r>
                        <a:rPr lang="en-US" sz="1800" dirty="0" smtClean="0">
                          <a:solidFill>
                            <a:srgbClr val="000000"/>
                          </a:solidFill>
                          <a:latin typeface="Calibri"/>
                          <a:ea typeface="Times New Roman"/>
                          <a:cs typeface="Courier New"/>
                        </a:rPr>
                        <a:t>AAAMEQAAEAAAAB</a:t>
                      </a:r>
                      <a:r>
                        <a:rPr lang="en-US" sz="1800" dirty="0" smtClean="0">
                          <a:solidFill>
                            <a:srgbClr val="FF0000"/>
                          </a:solidFill>
                          <a:latin typeface="Calibri"/>
                          <a:ea typeface="Times New Roman"/>
                          <a:cs typeface="Courier New"/>
                        </a:rPr>
                        <a:t>0AAC </a:t>
                      </a:r>
                      <a:r>
                        <a:rPr lang="en-US" sz="1800" dirty="0" smtClean="0">
                          <a:solidFill>
                            <a:srgbClr val="000000"/>
                          </a:solidFill>
                          <a:latin typeface="Calibri"/>
                          <a:ea typeface="Times New Roman"/>
                          <a:cs typeface="Courier New"/>
                        </a:rPr>
                        <a:t>     3             </a:t>
                      </a:r>
                      <a:r>
                        <a:rPr lang="en-US" sz="1800" dirty="0">
                          <a:solidFill>
                            <a:srgbClr val="000000"/>
                          </a:solidFill>
                          <a:latin typeface="Calibri"/>
                          <a:ea typeface="Times New Roman"/>
                          <a:cs typeface="Courier New"/>
                        </a:rPr>
                        <a:t>JUICE</a:t>
                      </a:r>
                      <a:endParaRPr lang="en-US" sz="1800" dirty="0">
                        <a:latin typeface="Calibri"/>
                        <a:ea typeface="Times New Roman"/>
                        <a:cs typeface="Times New Roman"/>
                      </a:endParaRPr>
                    </a:p>
                  </a:txBody>
                  <a:tcPr marL="65464" marR="6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Calibri"/>
                          <a:ea typeface="Times New Roman"/>
                          <a:cs typeface="Courier New"/>
                        </a:rPr>
                        <a:t>ROWID              </a:t>
                      </a:r>
                      <a:r>
                        <a:rPr lang="en-US" sz="1800" dirty="0" smtClean="0">
                          <a:solidFill>
                            <a:srgbClr val="000000"/>
                          </a:solidFill>
                          <a:latin typeface="Calibri"/>
                          <a:ea typeface="Times New Roman"/>
                          <a:cs typeface="Courier New"/>
                        </a:rPr>
                        <a:t>                      ITEMNO    INAME</a:t>
                      </a:r>
                      <a:r>
                        <a:rPr lang="en-US" sz="1800" baseline="0" dirty="0" smtClean="0">
                          <a:solidFill>
                            <a:srgbClr val="000000"/>
                          </a:solidFill>
                          <a:latin typeface="Calibri"/>
                          <a:ea typeface="Times New Roman"/>
                          <a:cs typeface="Courier New"/>
                        </a:rPr>
                        <a:t> </a:t>
                      </a:r>
                      <a:r>
                        <a:rPr lang="en-US" sz="1800" dirty="0" smtClean="0">
                          <a:solidFill>
                            <a:srgbClr val="000000"/>
                          </a:solidFill>
                          <a:latin typeface="Calibri"/>
                          <a:ea typeface="Times New Roman"/>
                          <a:cs typeface="Courier New"/>
                        </a:rPr>
                        <a:t>AAAMEQAAEAAAAB</a:t>
                      </a:r>
                      <a:r>
                        <a:rPr lang="en-US" sz="1800" dirty="0" smtClean="0">
                          <a:solidFill>
                            <a:srgbClr val="FF0000"/>
                          </a:solidFill>
                          <a:latin typeface="Calibri"/>
                          <a:ea typeface="Times New Roman"/>
                          <a:cs typeface="Courier New"/>
                        </a:rPr>
                        <a:t>0AAA </a:t>
                      </a:r>
                      <a:r>
                        <a:rPr lang="en-US" sz="1800" dirty="0" smtClean="0">
                          <a:solidFill>
                            <a:srgbClr val="000000"/>
                          </a:solidFill>
                          <a:latin typeface="Calibri"/>
                          <a:ea typeface="Times New Roman"/>
                          <a:cs typeface="Courier New"/>
                        </a:rPr>
                        <a:t>      1             MILK AAAMEQAAEAAAAB</a:t>
                      </a:r>
                      <a:r>
                        <a:rPr lang="en-US" sz="1800" dirty="0" smtClean="0">
                          <a:solidFill>
                            <a:srgbClr val="FF0000"/>
                          </a:solidFill>
                          <a:latin typeface="Calibri"/>
                          <a:ea typeface="Times New Roman"/>
                          <a:cs typeface="Courier New"/>
                        </a:rPr>
                        <a:t>0AAB  </a:t>
                      </a:r>
                      <a:r>
                        <a:rPr lang="en-US" sz="1800" dirty="0" smtClean="0">
                          <a:solidFill>
                            <a:srgbClr val="000000"/>
                          </a:solidFill>
                          <a:latin typeface="Calibri"/>
                          <a:ea typeface="Times New Roman"/>
                          <a:cs typeface="Courier New"/>
                        </a:rPr>
                        <a:t>      2            BREAD AAAMEQAAEAAAAB</a:t>
                      </a:r>
                      <a:r>
                        <a:rPr lang="en-US" sz="1800" dirty="0" smtClean="0">
                          <a:solidFill>
                            <a:srgbClr val="FF0000"/>
                          </a:solidFill>
                          <a:latin typeface="Calibri"/>
                          <a:ea typeface="Times New Roman"/>
                          <a:cs typeface="Courier New"/>
                        </a:rPr>
                        <a:t>0AAC</a:t>
                      </a:r>
                      <a:r>
                        <a:rPr lang="en-US" sz="1800" dirty="0" smtClean="0">
                          <a:solidFill>
                            <a:srgbClr val="000000"/>
                          </a:solidFill>
                          <a:latin typeface="Calibri"/>
                          <a:ea typeface="Times New Roman"/>
                          <a:cs typeface="Courier New"/>
                        </a:rPr>
                        <a:t>       </a:t>
                      </a:r>
                      <a:r>
                        <a:rPr lang="en-US" sz="1800" dirty="0">
                          <a:solidFill>
                            <a:srgbClr val="000000"/>
                          </a:solidFill>
                          <a:latin typeface="Calibri"/>
                          <a:ea typeface="Times New Roman"/>
                          <a:cs typeface="Courier New"/>
                        </a:rPr>
                        <a:t>3   </a:t>
                      </a:r>
                      <a:r>
                        <a:rPr lang="en-US" sz="1800" dirty="0" smtClean="0">
                          <a:solidFill>
                            <a:srgbClr val="000000"/>
                          </a:solidFill>
                          <a:latin typeface="Calibri"/>
                          <a:ea typeface="Times New Roman"/>
                          <a:cs typeface="Courier New"/>
                        </a:rPr>
                        <a:t>         </a:t>
                      </a:r>
                      <a:r>
                        <a:rPr lang="en-US" sz="1800" dirty="0">
                          <a:solidFill>
                            <a:srgbClr val="000000"/>
                          </a:solidFill>
                          <a:latin typeface="Calibri"/>
                          <a:ea typeface="Times New Roman"/>
                          <a:cs typeface="Courier New"/>
                        </a:rPr>
                        <a:t>JUICE</a:t>
                      </a:r>
                      <a:endParaRPr lang="en-US" sz="1800" dirty="0">
                        <a:latin typeface="Calibri"/>
                        <a:ea typeface="Times New Roman"/>
                        <a:cs typeface="Times New Roman"/>
                      </a:endParaRPr>
                    </a:p>
                  </a:txBody>
                  <a:tcPr marL="65464" marR="6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304800" y="2895600"/>
          <a:ext cx="8686800" cy="2621280"/>
        </p:xfrm>
        <a:graphic>
          <a:graphicData uri="http://schemas.openxmlformats.org/drawingml/2006/table">
            <a:tbl>
              <a:tblPr/>
              <a:tblGrid>
                <a:gridCol w="8686800"/>
              </a:tblGrid>
              <a:tr h="0">
                <a:tc>
                  <a:txBody>
                    <a:bodyPr/>
                    <a:lstStyle/>
                    <a:p>
                      <a:r>
                        <a:rPr lang="en-US" sz="2400" dirty="0">
                          <a:solidFill>
                            <a:srgbClr val="000000"/>
                          </a:solidFill>
                          <a:latin typeface="Times New Roman"/>
                          <a:ea typeface="Times New Roman"/>
                          <a:cs typeface="Courier New"/>
                        </a:rPr>
                        <a:t>update item set iname='JAM' where </a:t>
                      </a:r>
                      <a:r>
                        <a:rPr lang="en-US" sz="2400" dirty="0" smtClean="0">
                          <a:solidFill>
                            <a:srgbClr val="000000"/>
                          </a:solidFill>
                          <a:latin typeface="Times New Roman"/>
                          <a:ea typeface="Times New Roman"/>
                          <a:cs typeface="Courier New"/>
                        </a:rPr>
                        <a:t>itemno=3</a:t>
                      </a:r>
                    </a:p>
                    <a:p>
                      <a:r>
                        <a:rPr lang="en-US" sz="2400" dirty="0" smtClean="0">
                          <a:solidFill>
                            <a:srgbClr val="000000"/>
                          </a:solidFill>
                          <a:latin typeface="+mn-lt"/>
                          <a:ea typeface="Times New Roman"/>
                          <a:cs typeface="Courier New"/>
                        </a:rPr>
                        <a:t>execute DBMS_MVIEW.REFRESH('MV’');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r>
                        <a:rPr lang="en-US" sz="2400" dirty="0" smtClean="0">
                          <a:solidFill>
                            <a:srgbClr val="000000"/>
                          </a:solidFill>
                          <a:latin typeface="Times New Roman"/>
                          <a:ea typeface="Times New Roman"/>
                          <a:cs typeface="Courier New"/>
                        </a:rPr>
                        <a:t>select </a:t>
                      </a:r>
                      <a:r>
                        <a:rPr lang="en-US" sz="2400" dirty="0">
                          <a:solidFill>
                            <a:srgbClr val="000000"/>
                          </a:solidFill>
                          <a:latin typeface="Times New Roman"/>
                          <a:ea typeface="Times New Roman"/>
                          <a:cs typeface="Courier New"/>
                        </a:rPr>
                        <a:t>rowid,itemno,iname from mv;</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ROWID             				 ITEMNO		 </a:t>
                      </a:r>
                      <a:r>
                        <a:rPr lang="en-US" sz="2000" dirty="0" smtClean="0">
                          <a:solidFill>
                            <a:srgbClr val="000000"/>
                          </a:solidFill>
                          <a:latin typeface="Times New Roman"/>
                          <a:ea typeface="Times New Roman"/>
                          <a:cs typeface="Courier New"/>
                        </a:rPr>
                        <a:t>INAME</a:t>
                      </a:r>
                    </a:p>
                    <a:p>
                      <a:r>
                        <a:rPr lang="en-US" sz="2000" dirty="0" smtClean="0">
                          <a:solidFill>
                            <a:srgbClr val="000000"/>
                          </a:solidFill>
                          <a:latin typeface="Times New Roman"/>
                          <a:ea typeface="Times New Roman"/>
                          <a:cs typeface="Courier New"/>
                        </a:rPr>
                        <a:t>-----------------------------------------------------------------------------------------------------AAAMEQAAEAAAAB</a:t>
                      </a:r>
                      <a:r>
                        <a:rPr lang="en-US" sz="2000" dirty="0" smtClean="0">
                          <a:solidFill>
                            <a:srgbClr val="FF0000"/>
                          </a:solidFill>
                          <a:latin typeface="Times New Roman"/>
                          <a:ea typeface="Times New Roman"/>
                          <a:cs typeface="Courier New"/>
                        </a:rPr>
                        <a:t>0AAA</a:t>
                      </a:r>
                      <a:r>
                        <a:rPr lang="en-US" sz="2000" dirty="0" smtClean="0">
                          <a:solidFill>
                            <a:srgbClr val="000000"/>
                          </a:solidFill>
                          <a:latin typeface="Times New Roman"/>
                          <a:ea typeface="Times New Roman"/>
                          <a:cs typeface="Courier New"/>
                        </a:rPr>
                        <a:t> </a:t>
                      </a:r>
                      <a:r>
                        <a:rPr lang="en-US" sz="2000" dirty="0">
                          <a:solidFill>
                            <a:srgbClr val="000000"/>
                          </a:solidFill>
                          <a:latin typeface="Times New Roman"/>
                          <a:ea typeface="Times New Roman"/>
                          <a:cs typeface="Courier New"/>
                        </a:rPr>
                        <a:t>		  1   			 </a:t>
                      </a:r>
                      <a:r>
                        <a:rPr lang="en-US" sz="2000" dirty="0" smtClean="0">
                          <a:solidFill>
                            <a:srgbClr val="000000"/>
                          </a:solidFill>
                          <a:latin typeface="Times New Roman"/>
                          <a:ea typeface="Times New Roman"/>
                          <a:cs typeface="Courier New"/>
                        </a:rPr>
                        <a:t>MILK AAAMEQAAEAAAAB</a:t>
                      </a:r>
                      <a:r>
                        <a:rPr lang="en-US" sz="2000" dirty="0" smtClean="0">
                          <a:solidFill>
                            <a:srgbClr val="FF0000"/>
                          </a:solidFill>
                          <a:latin typeface="Times New Roman"/>
                          <a:ea typeface="Times New Roman"/>
                          <a:cs typeface="Courier New"/>
                        </a:rPr>
                        <a:t>0AAB</a:t>
                      </a:r>
                      <a:r>
                        <a:rPr lang="en-US" sz="2000" dirty="0" smtClean="0">
                          <a:solidFill>
                            <a:srgbClr val="000000"/>
                          </a:solidFill>
                          <a:latin typeface="Times New Roman"/>
                          <a:ea typeface="Times New Roman"/>
                          <a:cs typeface="Courier New"/>
                        </a:rPr>
                        <a:t>   </a:t>
                      </a:r>
                      <a:r>
                        <a:rPr lang="en-US" sz="2000" dirty="0">
                          <a:solidFill>
                            <a:srgbClr val="000000"/>
                          </a:solidFill>
                          <a:latin typeface="Times New Roman"/>
                          <a:ea typeface="Times New Roman"/>
                          <a:cs typeface="Courier New"/>
                        </a:rPr>
                        <a:t>		  2    			</a:t>
                      </a:r>
                      <a:r>
                        <a:rPr lang="en-US" sz="2000" dirty="0" smtClean="0">
                          <a:solidFill>
                            <a:srgbClr val="000000"/>
                          </a:solidFill>
                          <a:latin typeface="Times New Roman"/>
                          <a:ea typeface="Times New Roman"/>
                          <a:cs typeface="Courier New"/>
                        </a:rPr>
                        <a:t>BREAD AAAMEQAAEAAAAB</a:t>
                      </a:r>
                      <a:r>
                        <a:rPr lang="en-US" sz="2000" dirty="0" smtClean="0">
                          <a:solidFill>
                            <a:srgbClr val="FF0000"/>
                          </a:solidFill>
                          <a:latin typeface="Times New Roman"/>
                          <a:ea typeface="Times New Roman"/>
                          <a:cs typeface="Courier New"/>
                        </a:rPr>
                        <a:t>0AAC </a:t>
                      </a:r>
                      <a:r>
                        <a:rPr lang="en-US" sz="2000" dirty="0" smtClean="0">
                          <a:solidFill>
                            <a:srgbClr val="000000"/>
                          </a:solidFill>
                          <a:latin typeface="Times New Roman"/>
                          <a:ea typeface="Times New Roman"/>
                          <a:cs typeface="Courier New"/>
                        </a:rPr>
                        <a:t>  </a:t>
                      </a:r>
                      <a:r>
                        <a:rPr lang="en-US" sz="2000" dirty="0">
                          <a:solidFill>
                            <a:srgbClr val="000000"/>
                          </a:solidFill>
                          <a:latin typeface="Times New Roman"/>
                          <a:ea typeface="Times New Roman"/>
                          <a:cs typeface="Courier New"/>
                        </a:rPr>
                        <a:t>		  3    			JAM</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228600" y="5562600"/>
            <a:ext cx="8686800" cy="1015663"/>
          </a:xfrm>
          <a:prstGeom prst="rect">
            <a:avLst/>
          </a:prstGeom>
        </p:spPr>
        <p:txBody>
          <a:bodyPr wrap="square">
            <a:spAutoFit/>
          </a:bodyPr>
          <a:lstStyle/>
          <a:p>
            <a:r>
              <a:rPr lang="en-US" sz="2000" dirty="0" smtClean="0"/>
              <a:t>The benefit of using REFRESH FAST is, it don’t create entire new result set using new rowid like REFRESH COMPLETE. </a:t>
            </a:r>
          </a:p>
          <a:p>
            <a:r>
              <a:rPr lang="en-US" sz="2000" dirty="0" smtClean="0"/>
              <a:t>The value was updated in the materialized view without changing the “Rowid”.</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3886200" y="2438400"/>
            <a:ext cx="1355051" cy="584775"/>
          </a:xfrm>
          <a:prstGeom prst="rect">
            <a:avLst/>
          </a:prstGeom>
        </p:spPr>
        <p:txBody>
          <a:bodyPr wrap="none">
            <a:spAutoFit/>
          </a:bodyPr>
          <a:lstStyle/>
          <a:p>
            <a:r>
              <a:rPr lang="en-US" sz="3200" b="1" dirty="0" smtClean="0">
                <a:solidFill>
                  <a:srgbClr val="7030A0"/>
                </a:solidFill>
              </a:rPr>
              <a:t>PART 6</a:t>
            </a:r>
            <a:endParaRPr lang="en-US" sz="3200" dirty="0"/>
          </a:p>
        </p:txBody>
      </p:sp>
      <p:sp>
        <p:nvSpPr>
          <p:cNvPr id="4" name="Rectangle 3"/>
          <p:cNvSpPr/>
          <p:nvPr/>
        </p:nvSpPr>
        <p:spPr>
          <a:xfrm>
            <a:off x="3200400" y="2895600"/>
            <a:ext cx="2778068" cy="646331"/>
          </a:xfrm>
          <a:prstGeom prst="rect">
            <a:avLst/>
          </a:prstGeom>
        </p:spPr>
        <p:txBody>
          <a:bodyPr wrap="none">
            <a:spAutoFit/>
          </a:bodyPr>
          <a:lstStyle/>
          <a:p>
            <a:pPr lvl="0"/>
            <a:r>
              <a:rPr lang="en-US" sz="3600" b="1" dirty="0" smtClean="0">
                <a:solidFill>
                  <a:srgbClr val="7030A0"/>
                </a:solidFill>
                <a:hlinkClick r:id="rId2" action="ppaction://hlinksldjump"/>
              </a:rPr>
              <a:t>Refresh Force</a:t>
            </a:r>
            <a:endParaRPr lang="en-US" sz="3600" b="1" dirty="0">
              <a:solidFill>
                <a:srgbClr val="7030A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Dr. </a:t>
            </a:r>
            <a:r>
              <a:rPr lang="en-US" dirty="0" err="1" smtClean="0"/>
              <a:t>Girija</a:t>
            </a:r>
            <a:r>
              <a:rPr lang="en-US" dirty="0" smtClean="0"/>
              <a:t> </a:t>
            </a:r>
            <a:r>
              <a:rPr lang="en-US" dirty="0" err="1" smtClean="0"/>
              <a:t>Narasimhan</a:t>
            </a:r>
            <a:r>
              <a:rPr lang="en-US" dirty="0" smtClean="0"/>
              <a:t>                                         </a:t>
            </a:r>
            <a:endParaRPr lang="en-US" dirty="0"/>
          </a:p>
        </p:txBody>
      </p:sp>
      <p:sp>
        <p:nvSpPr>
          <p:cNvPr id="18433" name="Rectangle 1"/>
          <p:cNvSpPr>
            <a:spLocks noChangeArrowheads="1"/>
          </p:cNvSpPr>
          <p:nvPr/>
        </p:nvSpPr>
        <p:spPr bwMode="auto">
          <a:xfrm>
            <a:off x="228600" y="136267"/>
            <a:ext cx="8458200" cy="110799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lvl="0" algn="just" fontAlgn="b">
              <a:spcBef>
                <a:spcPct val="0"/>
              </a:spcBef>
              <a:spcAft>
                <a:spcPct val="0"/>
              </a:spcAft>
            </a:pPr>
            <a:r>
              <a:rPr kumimoji="0" lang="en-US"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REFRESH FORCE” clause to decide which performance is most appropriate for </a:t>
            </a:r>
            <a:r>
              <a:rPr lang="en-US" sz="2400" dirty="0" smtClean="0"/>
              <a:t>query rewrite using DML operation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either refresh fast or refresh complete based on the Operation.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29428710"/>
              </p:ext>
            </p:extLst>
          </p:nvPr>
        </p:nvGraphicFramePr>
        <p:xfrm>
          <a:off x="152400" y="1447800"/>
          <a:ext cx="8839200" cy="2133600"/>
        </p:xfrm>
        <a:graphic>
          <a:graphicData uri="http://schemas.openxmlformats.org/drawingml/2006/table">
            <a:tbl>
              <a:tblPr/>
              <a:tblGrid>
                <a:gridCol w="8839200"/>
              </a:tblGrid>
              <a:tr h="30480">
                <a:tc>
                  <a:txBody>
                    <a:bodyPr/>
                    <a:lstStyle/>
                    <a:p>
                      <a:r>
                        <a:rPr lang="en-US" sz="2000" b="1" dirty="0">
                          <a:solidFill>
                            <a:srgbClr val="000000"/>
                          </a:solidFill>
                          <a:latin typeface="Times New Roman"/>
                          <a:ea typeface="Times New Roman"/>
                          <a:cs typeface="Courier New"/>
                        </a:rPr>
                        <a:t>Create materialized view </a:t>
                      </a:r>
                      <a:r>
                        <a:rPr lang="en-US" sz="2000" b="1" dirty="0">
                          <a:solidFill>
                            <a:srgbClr val="FF0000"/>
                          </a:solidFill>
                          <a:latin typeface="Times New Roman"/>
                          <a:ea typeface="Times New Roman"/>
                          <a:cs typeface="Courier New"/>
                        </a:rPr>
                        <a:t>mv3</a:t>
                      </a:r>
                      <a:r>
                        <a:rPr lang="en-US" sz="2000" b="1" dirty="0">
                          <a:solidFill>
                            <a:srgbClr val="000000"/>
                          </a:solidFill>
                          <a:latin typeface="Times New Roman"/>
                          <a:ea typeface="Times New Roman"/>
                          <a:cs typeface="Courier New"/>
                        </a:rPr>
                        <a:t> refresh force as select max(</a:t>
                      </a:r>
                      <a:r>
                        <a:rPr lang="en-US" sz="2000" b="1" dirty="0" err="1">
                          <a:solidFill>
                            <a:srgbClr val="000000"/>
                          </a:solidFill>
                          <a:latin typeface="Times New Roman"/>
                          <a:ea typeface="Times New Roman"/>
                          <a:cs typeface="Courier New"/>
                        </a:rPr>
                        <a:t>itemno</a:t>
                      </a:r>
                      <a:r>
                        <a:rPr lang="en-US" sz="2000" b="1" dirty="0">
                          <a:solidFill>
                            <a:srgbClr val="000000"/>
                          </a:solidFill>
                          <a:latin typeface="Times New Roman"/>
                          <a:ea typeface="Times New Roman"/>
                          <a:cs typeface="Courier New"/>
                        </a:rPr>
                        <a:t>) as max from item;</a:t>
                      </a:r>
                      <a:endParaRPr lang="en-US" sz="20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20">
                <a:tc>
                  <a:txBody>
                    <a:bodyPr/>
                    <a:lstStyle/>
                    <a:p>
                      <a:r>
                        <a:rPr lang="en-US" sz="2000" dirty="0">
                          <a:solidFill>
                            <a:srgbClr val="000000"/>
                          </a:solidFill>
                          <a:latin typeface="Times New Roman"/>
                          <a:ea typeface="Times New Roman"/>
                          <a:cs typeface="Courier New"/>
                        </a:rPr>
                        <a:t>SQL&gt; select rowid,max from mv3</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ROWID                    </a:t>
                      </a:r>
                      <a:r>
                        <a:rPr lang="en-US" sz="2000" dirty="0">
                          <a:solidFill>
                            <a:srgbClr val="000000"/>
                          </a:solidFill>
                          <a:latin typeface="Times New Roman"/>
                          <a:ea typeface="Times New Roman"/>
                          <a:cs typeface="Courier New"/>
                        </a:rPr>
                        <a:t>			   </a:t>
                      </a:r>
                      <a:r>
                        <a:rPr lang="en-US" sz="2000" dirty="0" smtClean="0">
                          <a:solidFill>
                            <a:srgbClr val="000000"/>
                          </a:solidFill>
                          <a:latin typeface="Times New Roman"/>
                          <a:ea typeface="Times New Roman"/>
                          <a:cs typeface="Courier New"/>
                        </a:rPr>
                        <a:t>MAX</a:t>
                      </a:r>
                    </a:p>
                    <a:p>
                      <a:r>
                        <a:rPr lang="en-US" sz="2000" dirty="0" smtClean="0">
                          <a:solidFill>
                            <a:srgbClr val="000000"/>
                          </a:solidFill>
                          <a:latin typeface="Times New Roman"/>
                          <a:ea typeface="Times New Roman"/>
                          <a:cs typeface="Courier New"/>
                        </a:rPr>
                        <a:t>-----------------------------------------------------------------------------------</a:t>
                      </a:r>
                      <a:r>
                        <a:rPr lang="en-US" sz="2000" b="1" dirty="0">
                          <a:solidFill>
                            <a:srgbClr val="000000"/>
                          </a:solidFill>
                          <a:latin typeface="Times New Roman"/>
                          <a:ea typeface="Times New Roman"/>
                          <a:cs typeface="Courier New"/>
                        </a:rPr>
                        <a:t>AAAMFEAAEAAAACMAAA    		      6 </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update item set iname='jam' where itemno=6;</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52069745"/>
              </p:ext>
            </p:extLst>
          </p:nvPr>
        </p:nvGraphicFramePr>
        <p:xfrm>
          <a:off x="228600" y="3581400"/>
          <a:ext cx="8534399" cy="1524000"/>
        </p:xfrm>
        <a:graphic>
          <a:graphicData uri="http://schemas.openxmlformats.org/drawingml/2006/table">
            <a:tbl>
              <a:tblPr/>
              <a:tblGrid>
                <a:gridCol w="8534399"/>
              </a:tblGrid>
              <a:tr h="0">
                <a:tc>
                  <a:txBody>
                    <a:bodyPr/>
                    <a:lstStyle/>
                    <a:p>
                      <a:r>
                        <a:rPr lang="en-US" sz="2000" dirty="0">
                          <a:solidFill>
                            <a:srgbClr val="000000"/>
                          </a:solidFill>
                          <a:latin typeface="Times New Roman"/>
                          <a:ea typeface="Times New Roman"/>
                          <a:cs typeface="Courier New"/>
                        </a:rPr>
                        <a:t>execute dbms_mview.refresh(</a:t>
                      </a:r>
                      <a:r>
                        <a:rPr lang="en-US" sz="2000" dirty="0" smtClean="0">
                          <a:solidFill>
                            <a:srgbClr val="000000"/>
                          </a:solidFill>
                          <a:latin typeface="Times New Roman"/>
                          <a:ea typeface="Times New Roman"/>
                          <a:cs typeface="Courier New"/>
                        </a:rPr>
                        <a:t>'mv3‘, method=&gt;’?’);</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SQL&gt;  select rowid,max from mv3</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ROWID                                                           MAX</a:t>
                      </a:r>
                    </a:p>
                    <a:p>
                      <a:r>
                        <a:rPr lang="en-US" sz="2000" dirty="0" smtClean="0">
                          <a:solidFill>
                            <a:srgbClr val="000000"/>
                          </a:solidFill>
                          <a:latin typeface="Times New Roman"/>
                          <a:ea typeface="Times New Roman"/>
                          <a:cs typeface="Courier New"/>
                        </a:rPr>
                        <a:t>---------------------------------------                    ----------</a:t>
                      </a:r>
                    </a:p>
                    <a:p>
                      <a:r>
                        <a:rPr lang="en-US" sz="2000" b="1" dirty="0" smtClean="0">
                          <a:solidFill>
                            <a:srgbClr val="000000"/>
                          </a:solidFill>
                          <a:latin typeface="Times New Roman"/>
                          <a:ea typeface="Times New Roman"/>
                          <a:cs typeface="Courier New"/>
                        </a:rPr>
                        <a:t>AAAMFEAAEAAAACMAAB                        </a:t>
                      </a:r>
                      <a:r>
                        <a:rPr lang="en-US" sz="2000" b="1" dirty="0">
                          <a:solidFill>
                            <a:srgbClr val="000000"/>
                          </a:solidFill>
                          <a:latin typeface="Times New Roman"/>
                          <a:ea typeface="Times New Roman"/>
                          <a:cs typeface="Courier New"/>
                        </a:rPr>
                        <a:t>6</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34" name="Rectangle 2"/>
          <p:cNvSpPr>
            <a:spLocks noChangeArrowheads="1"/>
          </p:cNvSpPr>
          <p:nvPr/>
        </p:nvSpPr>
        <p:spPr bwMode="auto">
          <a:xfrm>
            <a:off x="304800" y="5410200"/>
            <a:ext cx="8534400" cy="73866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update operation in the materialized and  after execute  it changes the rowid; here refresh force performs the refresh complete method.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07852229"/>
              </p:ext>
            </p:extLst>
          </p:nvPr>
        </p:nvGraphicFramePr>
        <p:xfrm>
          <a:off x="228600" y="152400"/>
          <a:ext cx="8763000" cy="4267200"/>
        </p:xfrm>
        <a:graphic>
          <a:graphicData uri="http://schemas.openxmlformats.org/drawingml/2006/table">
            <a:tbl>
              <a:tblPr/>
              <a:tblGrid>
                <a:gridCol w="8763000"/>
              </a:tblGrid>
              <a:tr h="0">
                <a:tc>
                  <a:txBody>
                    <a:bodyPr/>
                    <a:lstStyle/>
                    <a:p>
                      <a:r>
                        <a:rPr lang="en-US" sz="2000" dirty="0">
                          <a:solidFill>
                            <a:srgbClr val="000000"/>
                          </a:solidFill>
                          <a:latin typeface="Calibri"/>
                          <a:ea typeface="Times New Roman"/>
                          <a:cs typeface="Courier New"/>
                        </a:rPr>
                        <a:t>Create materialized view mv3 refresh force as select itemno,iname from item where itemno&gt;4;</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Calibri"/>
                          <a:ea typeface="Times New Roman"/>
                          <a:cs typeface="Courier New"/>
                        </a:rPr>
                        <a:t>SQL&gt; select rowid,itemno,iname from mv3</a:t>
                      </a:r>
                      <a:r>
                        <a:rPr lang="en-US" sz="2000" dirty="0" smtClean="0">
                          <a:solidFill>
                            <a:srgbClr val="000000"/>
                          </a:solidFill>
                          <a:latin typeface="Calibri"/>
                          <a:ea typeface="Times New Roman"/>
                          <a:cs typeface="Courier New"/>
                        </a:rPr>
                        <a:t>;</a:t>
                      </a:r>
                    </a:p>
                    <a:p>
                      <a:r>
                        <a:rPr lang="en-US" sz="2000" dirty="0" smtClean="0">
                          <a:solidFill>
                            <a:srgbClr val="000000"/>
                          </a:solidFill>
                          <a:latin typeface="Calibri"/>
                          <a:ea typeface="Times New Roman"/>
                          <a:cs typeface="Courier New"/>
                        </a:rPr>
                        <a:t>ROWID                			  ITEMNO	 INAME</a:t>
                      </a:r>
                    </a:p>
                    <a:p>
                      <a:r>
                        <a:rPr lang="en-US" sz="2000" dirty="0" smtClean="0">
                          <a:solidFill>
                            <a:srgbClr val="000000"/>
                          </a:solidFill>
                          <a:latin typeface="Calibri"/>
                          <a:ea typeface="Times New Roman"/>
                          <a:cs typeface="Courier New"/>
                        </a:rPr>
                        <a:t>-----------------------------------		   --------- </a:t>
                      </a:r>
                      <a:r>
                        <a:rPr lang="en-US" sz="2000" smtClean="0">
                          <a:solidFill>
                            <a:srgbClr val="000000"/>
                          </a:solidFill>
                          <a:latin typeface="Calibri"/>
                          <a:ea typeface="Times New Roman"/>
                          <a:cs typeface="Courier New"/>
                        </a:rPr>
                        <a:t>	----------</a:t>
                      </a:r>
                      <a:endParaRPr lang="en-US" sz="2000" dirty="0" smtClean="0">
                        <a:solidFill>
                          <a:srgbClr val="000000"/>
                        </a:solidFill>
                        <a:latin typeface="Calibri"/>
                        <a:ea typeface="Times New Roman"/>
                        <a:cs typeface="Courier New"/>
                      </a:endParaRPr>
                    </a:p>
                    <a:p>
                      <a:r>
                        <a:rPr lang="en-US" sz="2000" b="1" dirty="0" smtClean="0">
                          <a:solidFill>
                            <a:srgbClr val="000000"/>
                          </a:solidFill>
                          <a:latin typeface="Calibri"/>
                          <a:ea typeface="Times New Roman"/>
                          <a:cs typeface="Courier New"/>
                        </a:rPr>
                        <a:t>AAAMFGAAEAAAACMAAA         	</a:t>
                      </a:r>
                      <a:r>
                        <a:rPr lang="en-US" sz="2000" b="1" baseline="0" dirty="0" smtClean="0">
                          <a:solidFill>
                            <a:srgbClr val="000000"/>
                          </a:solidFill>
                          <a:latin typeface="Calibri"/>
                          <a:ea typeface="Times New Roman"/>
                          <a:cs typeface="Courier New"/>
                        </a:rPr>
                        <a:t>  </a:t>
                      </a:r>
                      <a:r>
                        <a:rPr lang="en-US" sz="2000" b="1" dirty="0" smtClean="0">
                          <a:solidFill>
                            <a:srgbClr val="000000"/>
                          </a:solidFill>
                          <a:latin typeface="Calibri"/>
                          <a:ea typeface="Times New Roman"/>
                          <a:cs typeface="Courier New"/>
                        </a:rPr>
                        <a:t> </a:t>
                      </a:r>
                      <a:r>
                        <a:rPr lang="en-US" sz="2000" b="1" dirty="0">
                          <a:solidFill>
                            <a:srgbClr val="000000"/>
                          </a:solidFill>
                          <a:latin typeface="Calibri"/>
                          <a:ea typeface="Times New Roman"/>
                          <a:cs typeface="Courier New"/>
                        </a:rPr>
                        <a:t>5 </a:t>
                      </a:r>
                      <a:r>
                        <a:rPr lang="en-US" sz="2000" b="1" dirty="0" smtClean="0">
                          <a:solidFill>
                            <a:srgbClr val="000000"/>
                          </a:solidFill>
                          <a:latin typeface="Calibri"/>
                          <a:ea typeface="Times New Roman"/>
                          <a:cs typeface="Courier New"/>
                        </a:rPr>
                        <a:t>		water</a:t>
                      </a:r>
                    </a:p>
                    <a:p>
                      <a:r>
                        <a:rPr lang="en-US" sz="2000" dirty="0" smtClean="0">
                          <a:solidFill>
                            <a:srgbClr val="000000"/>
                          </a:solidFill>
                          <a:latin typeface="Calibri"/>
                          <a:ea typeface="Times New Roman"/>
                          <a:cs typeface="Courier New"/>
                        </a:rPr>
                        <a:t>AAAMFGAAEAAAACMAAB                   6		 </a:t>
                      </a:r>
                      <a:r>
                        <a:rPr lang="en-US" sz="2000" dirty="0">
                          <a:solidFill>
                            <a:srgbClr val="000000"/>
                          </a:solidFill>
                          <a:latin typeface="Calibri"/>
                          <a:ea typeface="Times New Roman"/>
                          <a:cs typeface="Courier New"/>
                        </a:rPr>
                        <a:t>jam</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Calibri"/>
                          <a:ea typeface="Times New Roman"/>
                          <a:cs typeface="Courier New"/>
                        </a:rPr>
                        <a:t>update item set iname='</a:t>
                      </a:r>
                      <a:r>
                        <a:rPr lang="en-US" sz="2000" dirty="0" err="1">
                          <a:solidFill>
                            <a:srgbClr val="000000"/>
                          </a:solidFill>
                          <a:latin typeface="Calibri"/>
                          <a:ea typeface="Times New Roman"/>
                          <a:cs typeface="Courier New"/>
                        </a:rPr>
                        <a:t>pepsi</a:t>
                      </a:r>
                      <a:r>
                        <a:rPr lang="en-US" sz="2000" dirty="0">
                          <a:solidFill>
                            <a:srgbClr val="000000"/>
                          </a:solidFill>
                          <a:latin typeface="Calibri"/>
                          <a:ea typeface="Times New Roman"/>
                          <a:cs typeface="Courier New"/>
                        </a:rPr>
                        <a:t>' where itemno=5;</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Calibri"/>
                          <a:ea typeface="Times New Roman"/>
                          <a:cs typeface="Courier New"/>
                        </a:rPr>
                        <a:t>execute dbms_mview.refresh('mv3');</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Calibri"/>
                          <a:ea typeface="Times New Roman"/>
                          <a:cs typeface="Courier New"/>
                        </a:rPr>
                        <a:t>SQL&gt; select rowid,itemno,iname from mv3</a:t>
                      </a:r>
                      <a:r>
                        <a:rPr lang="en-US" sz="2000" dirty="0" smtClean="0">
                          <a:solidFill>
                            <a:srgbClr val="000000"/>
                          </a:solidFill>
                          <a:latin typeface="Calibri"/>
                          <a:ea typeface="Times New Roman"/>
                          <a:cs typeface="Courier New"/>
                        </a:rPr>
                        <a:t>;</a:t>
                      </a:r>
                    </a:p>
                    <a:p>
                      <a:r>
                        <a:rPr lang="en-US" sz="2000" dirty="0" smtClean="0">
                          <a:solidFill>
                            <a:srgbClr val="000000"/>
                          </a:solidFill>
                          <a:latin typeface="Calibri"/>
                          <a:ea typeface="Times New Roman"/>
                          <a:cs typeface="Courier New"/>
                        </a:rPr>
                        <a:t>ROWID                 			 ITEMNO	 INAME</a:t>
                      </a:r>
                    </a:p>
                    <a:p>
                      <a:r>
                        <a:rPr lang="en-US" sz="2000" dirty="0" smtClean="0">
                          <a:solidFill>
                            <a:srgbClr val="000000"/>
                          </a:solidFill>
                          <a:latin typeface="Calibri"/>
                          <a:ea typeface="Times New Roman"/>
                          <a:cs typeface="Courier New"/>
                        </a:rPr>
                        <a:t>------------------------------------------------------------ </a:t>
                      </a:r>
                      <a:r>
                        <a:rPr lang="en-US" sz="2000" b="1" dirty="0" smtClean="0">
                          <a:solidFill>
                            <a:srgbClr val="000000"/>
                          </a:solidFill>
                          <a:latin typeface="Calibri"/>
                          <a:ea typeface="Times New Roman"/>
                          <a:cs typeface="Courier New"/>
                        </a:rPr>
                        <a:t>------------------------------</a:t>
                      </a:r>
                    </a:p>
                    <a:p>
                      <a:r>
                        <a:rPr lang="en-US" sz="2000" b="1" dirty="0" smtClean="0">
                          <a:solidFill>
                            <a:srgbClr val="000000"/>
                          </a:solidFill>
                          <a:latin typeface="Calibri"/>
                          <a:ea typeface="Times New Roman"/>
                          <a:cs typeface="Courier New"/>
                        </a:rPr>
                        <a:t>AAAMFGAAEAAAACMAAA         	    </a:t>
                      </a:r>
                      <a:r>
                        <a:rPr lang="en-US" sz="2000" b="1" dirty="0">
                          <a:solidFill>
                            <a:srgbClr val="000000"/>
                          </a:solidFill>
                          <a:latin typeface="Calibri"/>
                          <a:ea typeface="Times New Roman"/>
                          <a:cs typeface="Courier New"/>
                        </a:rPr>
                        <a:t>5 </a:t>
                      </a:r>
                      <a:r>
                        <a:rPr lang="en-US" sz="2000" b="1" dirty="0" smtClean="0">
                          <a:solidFill>
                            <a:srgbClr val="000000"/>
                          </a:solidFill>
                          <a:latin typeface="Calibri"/>
                          <a:ea typeface="Times New Roman"/>
                          <a:cs typeface="Courier New"/>
                        </a:rPr>
                        <a:t>		pepsi</a:t>
                      </a:r>
                    </a:p>
                    <a:p>
                      <a:r>
                        <a:rPr lang="en-US" sz="2000" dirty="0" smtClean="0">
                          <a:solidFill>
                            <a:srgbClr val="000000"/>
                          </a:solidFill>
                          <a:latin typeface="Calibri"/>
                          <a:ea typeface="Times New Roman"/>
                          <a:cs typeface="Courier New"/>
                        </a:rPr>
                        <a:t>AAAMFGAAEAAAACMAAB         	    6		 </a:t>
                      </a:r>
                      <a:r>
                        <a:rPr lang="en-US" sz="2000" dirty="0">
                          <a:solidFill>
                            <a:srgbClr val="000000"/>
                          </a:solidFill>
                          <a:latin typeface="Calibri"/>
                          <a:ea typeface="Times New Roman"/>
                          <a:cs typeface="Courier New"/>
                        </a:rPr>
                        <a:t>jam</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09" name="Rectangle 1"/>
          <p:cNvSpPr>
            <a:spLocks noChangeArrowheads="1"/>
          </p:cNvSpPr>
          <p:nvPr/>
        </p:nvSpPr>
        <p:spPr bwMode="auto">
          <a:xfrm>
            <a:off x="228601" y="4648200"/>
            <a:ext cx="8077199" cy="73866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update operation are executed, here Rowid is not changing. The refresh force is performing the “</a:t>
            </a:r>
            <a:r>
              <a:rPr kumimoji="0" lang="en-US" sz="2400" b="0" i="0" u="none" strike="noStrike" cap="none" normalizeH="0" baseline="0" dirty="0" smtClean="0" bmk="OLE_LINK2">
                <a:ln>
                  <a:noFill/>
                </a:ln>
                <a:solidFill>
                  <a:srgbClr val="000000"/>
                </a:solidFill>
                <a:effectLst/>
                <a:latin typeface="Times New Roman" pitchFamily="18" charset="0"/>
                <a:ea typeface="Times New Roman" pitchFamily="18" charset="0"/>
                <a:cs typeface="Times New Roman" pitchFamily="18" charset="0"/>
              </a:rPr>
              <a:t>Refresh</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fast”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355051" cy="584775"/>
          </a:xfrm>
          <a:prstGeom prst="rect">
            <a:avLst/>
          </a:prstGeom>
        </p:spPr>
        <p:txBody>
          <a:bodyPr wrap="none">
            <a:spAutoFit/>
          </a:bodyPr>
          <a:lstStyle/>
          <a:p>
            <a:r>
              <a:rPr lang="en-US" sz="3200" b="1" dirty="0" smtClean="0">
                <a:solidFill>
                  <a:srgbClr val="7030A0"/>
                </a:solidFill>
              </a:rPr>
              <a:t>PART 7</a:t>
            </a:r>
            <a:endParaRPr lang="en-US" sz="3200" dirty="0"/>
          </a:p>
        </p:txBody>
      </p:sp>
      <p:sp>
        <p:nvSpPr>
          <p:cNvPr id="4" name="Rectangle 3"/>
          <p:cNvSpPr/>
          <p:nvPr/>
        </p:nvSpPr>
        <p:spPr>
          <a:xfrm>
            <a:off x="2646686" y="2362200"/>
            <a:ext cx="4794069" cy="1754326"/>
          </a:xfrm>
          <a:prstGeom prst="rect">
            <a:avLst/>
          </a:prstGeom>
        </p:spPr>
        <p:txBody>
          <a:bodyPr wrap="none">
            <a:spAutoFit/>
          </a:bodyPr>
          <a:lstStyle/>
          <a:p>
            <a:pPr lvl="0" algn="ctr"/>
            <a:r>
              <a:rPr lang="en-US" sz="3600" b="1" u="sng" dirty="0" smtClean="0">
                <a:solidFill>
                  <a:srgbClr val="7030A0"/>
                </a:solidFill>
                <a:hlinkClick r:id="rId2" action="ppaction://hlinksldjump"/>
              </a:rPr>
              <a:t>Never Refresh </a:t>
            </a:r>
          </a:p>
          <a:p>
            <a:pPr lvl="0" algn="ctr"/>
            <a:r>
              <a:rPr lang="en-US" sz="3600" b="1" u="sng" dirty="0" smtClean="0">
                <a:solidFill>
                  <a:srgbClr val="7030A0"/>
                </a:solidFill>
                <a:hlinkClick r:id="rId2" action="ppaction://hlinksldjump"/>
              </a:rPr>
              <a:t>using</a:t>
            </a:r>
          </a:p>
          <a:p>
            <a:pPr lvl="0" algn="ctr"/>
            <a:r>
              <a:rPr lang="en-US" sz="3600" b="1" u="sng" dirty="0" smtClean="0">
                <a:solidFill>
                  <a:srgbClr val="7030A0"/>
                </a:solidFill>
                <a:hlinkClick r:id="rId2" action="ppaction://hlinksldjump"/>
              </a:rPr>
              <a:t>ALTER Refresh complete</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16385" name="Rectangle 1"/>
          <p:cNvSpPr>
            <a:spLocks noChangeArrowheads="1"/>
          </p:cNvSpPr>
          <p:nvPr/>
        </p:nvSpPr>
        <p:spPr bwMode="auto">
          <a:xfrm>
            <a:off x="152400" y="76200"/>
            <a:ext cx="8458200" cy="147732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Oracle Database will ignore any REFRESH statement on the materialized view and prevents any refresh method such as FAST or COMPLETE by using NEVER REFRESH in create materialized view statement.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76200" y="1752600"/>
          <a:ext cx="8839200" cy="4572000"/>
        </p:xfrm>
        <a:graphic>
          <a:graphicData uri="http://schemas.openxmlformats.org/drawingml/2006/table">
            <a:tbl>
              <a:tblPr/>
              <a:tblGrid>
                <a:gridCol w="8839200"/>
              </a:tblGrid>
              <a:tr h="0">
                <a:tc>
                  <a:txBody>
                    <a:bodyPr/>
                    <a:lstStyle/>
                    <a:p>
                      <a:r>
                        <a:rPr lang="en-US" sz="2000" dirty="0">
                          <a:solidFill>
                            <a:srgbClr val="000000"/>
                          </a:solidFill>
                          <a:latin typeface="Times New Roman"/>
                          <a:ea typeface="Times New Roman"/>
                          <a:cs typeface="Courier New"/>
                        </a:rPr>
                        <a:t>Create materialized view mv3 never refresh as select itemno,iname from item where itemno&gt;4;</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SQL&gt; select rowid,itemno,iname from mv3</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ROWID                                              </a:t>
                      </a:r>
                      <a:r>
                        <a:rPr lang="en-US" sz="2000" dirty="0">
                          <a:solidFill>
                            <a:srgbClr val="000000"/>
                          </a:solidFill>
                          <a:latin typeface="Times New Roman"/>
                          <a:ea typeface="Times New Roman"/>
                          <a:cs typeface="Courier New"/>
                        </a:rPr>
                        <a:t>ITEMNO    </a:t>
                      </a:r>
                      <a:r>
                        <a:rPr lang="en-US" sz="2000" dirty="0" smtClean="0">
                          <a:solidFill>
                            <a:srgbClr val="000000"/>
                          </a:solidFill>
                          <a:latin typeface="Times New Roman"/>
                          <a:ea typeface="Times New Roman"/>
                          <a:cs typeface="Courier New"/>
                        </a:rPr>
                        <a:t>INAME</a:t>
                      </a:r>
                    </a:p>
                    <a:p>
                      <a:r>
                        <a:rPr lang="en-US" sz="2000" dirty="0" smtClean="0">
                          <a:solidFill>
                            <a:srgbClr val="000000"/>
                          </a:solidFill>
                          <a:latin typeface="Times New Roman"/>
                          <a:ea typeface="Times New Roman"/>
                          <a:cs typeface="Courier New"/>
                        </a:rPr>
                        <a:t>--------------------------------------          </a:t>
                      </a:r>
                      <a:r>
                        <a:rPr lang="en-US" sz="2000" dirty="0">
                          <a:solidFill>
                            <a:srgbClr val="000000"/>
                          </a:solidFill>
                          <a:latin typeface="Times New Roman"/>
                          <a:ea typeface="Times New Roman"/>
                          <a:cs typeface="Courier New"/>
                        </a:rPr>
                        <a:t>----------    </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AAAMFJAAEAAAACMAAA          </a:t>
                      </a:r>
                      <a:r>
                        <a:rPr lang="en-US" sz="2000" dirty="0">
                          <a:solidFill>
                            <a:srgbClr val="000000"/>
                          </a:solidFill>
                          <a:latin typeface="Times New Roman"/>
                          <a:ea typeface="Times New Roman"/>
                          <a:cs typeface="Courier New"/>
                        </a:rPr>
                        <a:t>5               </a:t>
                      </a:r>
                      <a:r>
                        <a:rPr lang="en-US" sz="2000" dirty="0" smtClean="0">
                          <a:solidFill>
                            <a:srgbClr val="000000"/>
                          </a:solidFill>
                          <a:latin typeface="Times New Roman"/>
                          <a:ea typeface="Times New Roman"/>
                          <a:cs typeface="Courier New"/>
                        </a:rPr>
                        <a:t>pepsi</a:t>
                      </a:r>
                    </a:p>
                    <a:p>
                      <a:r>
                        <a:rPr lang="en-US" sz="2000" dirty="0" smtClean="0">
                          <a:solidFill>
                            <a:srgbClr val="000000"/>
                          </a:solidFill>
                          <a:latin typeface="Times New Roman"/>
                          <a:ea typeface="Times New Roman"/>
                          <a:cs typeface="Courier New"/>
                        </a:rPr>
                        <a:t>AAAMFJAAEAAAACMAAB          </a:t>
                      </a:r>
                      <a:r>
                        <a:rPr lang="en-US" sz="2000" dirty="0">
                          <a:solidFill>
                            <a:srgbClr val="000000"/>
                          </a:solidFill>
                          <a:latin typeface="Times New Roman"/>
                          <a:ea typeface="Times New Roman"/>
                          <a:cs typeface="Courier New"/>
                        </a:rPr>
                        <a:t>6               jam</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SQL&gt; update item set iname='water'  where itemno=5;</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SQL&gt; execute dbms_mview.refresh('mv3');</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000" dirty="0">
                          <a:solidFill>
                            <a:srgbClr val="000000"/>
                          </a:solidFill>
                          <a:latin typeface="Times New Roman"/>
                          <a:ea typeface="Times New Roman"/>
                          <a:cs typeface="Courier New"/>
                        </a:rPr>
                        <a:t>BEGIN dbms_mview.refresh('mv3'); END</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a:t>
                      </a:r>
                      <a:r>
                        <a:rPr lang="en-US" sz="2000" dirty="0">
                          <a:solidFill>
                            <a:srgbClr val="000000"/>
                          </a:solidFill>
                          <a:latin typeface="Times New Roman"/>
                          <a:ea typeface="Times New Roman"/>
                          <a:cs typeface="Courier New"/>
                        </a:rPr>
                        <a:t>ERROR at line 1:ORA-23538: cannot explicitly refresh a NEVER REFRESH materialized view ("MV3</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"SYS.DBMS_SNAPSHOT", line </a:t>
                      </a:r>
                      <a:r>
                        <a:rPr lang="en-US" sz="2000" dirty="0" smtClean="0">
                          <a:solidFill>
                            <a:srgbClr val="000000"/>
                          </a:solidFill>
                          <a:latin typeface="Times New Roman"/>
                          <a:ea typeface="Times New Roman"/>
                          <a:cs typeface="Courier New"/>
                        </a:rPr>
                        <a:t>1883</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"SYS.DBMS_SNAPSHOT", line </a:t>
                      </a:r>
                      <a:r>
                        <a:rPr lang="en-US" sz="2000" dirty="0" smtClean="0">
                          <a:solidFill>
                            <a:srgbClr val="000000"/>
                          </a:solidFill>
                          <a:latin typeface="Times New Roman"/>
                          <a:ea typeface="Times New Roman"/>
                          <a:cs typeface="Courier New"/>
                        </a:rPr>
                        <a:t>2089</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"SYS.DBMS_SNAPSHOT", line 2058</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0" y="0"/>
            <a:ext cx="9144000" cy="1200329"/>
          </a:xfrm>
          <a:prstGeom prst="rect">
            <a:avLst/>
          </a:prstGeom>
        </p:spPr>
        <p:txBody>
          <a:bodyPr wrap="square">
            <a:spAutoFit/>
          </a:bodyPr>
          <a:lstStyle/>
          <a:p>
            <a:r>
              <a:rPr lang="en-US" sz="2400" dirty="0" smtClean="0"/>
              <a:t>Alter the materialized view into refresh complete and then execute the materialized view. </a:t>
            </a:r>
          </a:p>
          <a:p>
            <a:r>
              <a:rPr lang="en-US" sz="2400" dirty="0" smtClean="0"/>
              <a:t>Now, I don’t give error message. </a:t>
            </a:r>
            <a:endParaRPr lang="en-US" sz="2400" dirty="0"/>
          </a:p>
        </p:txBody>
      </p:sp>
      <p:graphicFrame>
        <p:nvGraphicFramePr>
          <p:cNvPr id="4" name="Table 3"/>
          <p:cNvGraphicFramePr>
            <a:graphicFrameLocks noGrp="1"/>
          </p:cNvGraphicFramePr>
          <p:nvPr/>
        </p:nvGraphicFramePr>
        <p:xfrm>
          <a:off x="228600" y="1295400"/>
          <a:ext cx="8686800" cy="2346960"/>
        </p:xfrm>
        <a:graphic>
          <a:graphicData uri="http://schemas.openxmlformats.org/drawingml/2006/table">
            <a:tbl>
              <a:tblPr/>
              <a:tblGrid>
                <a:gridCol w="8686800"/>
              </a:tblGrid>
              <a:tr h="0">
                <a:tc>
                  <a:txBody>
                    <a:bodyPr/>
                    <a:lstStyle/>
                    <a:p>
                      <a:r>
                        <a:rPr lang="en-US" sz="2200" dirty="0">
                          <a:solidFill>
                            <a:srgbClr val="000000"/>
                          </a:solidFill>
                          <a:latin typeface="Times New Roman"/>
                          <a:ea typeface="Times New Roman"/>
                          <a:cs typeface="Courier New"/>
                        </a:rPr>
                        <a:t>alter materialized view mv3 refresh complete;</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200" dirty="0">
                          <a:solidFill>
                            <a:srgbClr val="000000"/>
                          </a:solidFill>
                          <a:latin typeface="Times New Roman"/>
                          <a:ea typeface="Times New Roman"/>
                          <a:cs typeface="Courier New"/>
                        </a:rPr>
                        <a:t>execute dbms_mview.refresh('mv3');</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200" dirty="0">
                          <a:solidFill>
                            <a:srgbClr val="000000"/>
                          </a:solidFill>
                          <a:latin typeface="Times New Roman"/>
                          <a:ea typeface="Times New Roman"/>
                          <a:cs typeface="Courier New"/>
                        </a:rPr>
                        <a:t>SQL&gt; select rowid,itemno,iname from mv3</a:t>
                      </a:r>
                      <a:r>
                        <a:rPr lang="en-US" sz="2200" dirty="0" smtClean="0">
                          <a:solidFill>
                            <a:srgbClr val="000000"/>
                          </a:solidFill>
                          <a:latin typeface="Times New Roman"/>
                          <a:ea typeface="Times New Roman"/>
                          <a:cs typeface="Courier New"/>
                        </a:rPr>
                        <a:t>;</a:t>
                      </a:r>
                    </a:p>
                    <a:p>
                      <a:r>
                        <a:rPr lang="en-US" sz="2200" dirty="0" smtClean="0">
                          <a:solidFill>
                            <a:srgbClr val="000000"/>
                          </a:solidFill>
                          <a:latin typeface="Times New Roman"/>
                          <a:ea typeface="Times New Roman"/>
                          <a:cs typeface="Courier New"/>
                        </a:rPr>
                        <a:t>ROWID          </a:t>
                      </a:r>
                      <a:r>
                        <a:rPr lang="en-US" sz="2200" dirty="0">
                          <a:solidFill>
                            <a:srgbClr val="000000"/>
                          </a:solidFill>
                          <a:latin typeface="Times New Roman"/>
                          <a:ea typeface="Times New Roman"/>
                          <a:cs typeface="Courier New"/>
                        </a:rPr>
                        <a:t>				 ITEMNO 		</a:t>
                      </a:r>
                      <a:r>
                        <a:rPr lang="en-US" sz="2200" dirty="0" smtClean="0">
                          <a:solidFill>
                            <a:srgbClr val="000000"/>
                          </a:solidFill>
                          <a:latin typeface="Times New Roman"/>
                          <a:ea typeface="Times New Roman"/>
                          <a:cs typeface="Courier New"/>
                        </a:rPr>
                        <a:t>INAME</a:t>
                      </a:r>
                    </a:p>
                    <a:p>
                      <a:r>
                        <a:rPr lang="en-US" sz="2200" dirty="0" smtClean="0">
                          <a:solidFill>
                            <a:srgbClr val="000000"/>
                          </a:solidFill>
                          <a:latin typeface="Times New Roman"/>
                          <a:ea typeface="Times New Roman"/>
                          <a:cs typeface="Courier New"/>
                        </a:rPr>
                        <a:t>-------------------------------------------------------------------------------------------</a:t>
                      </a:r>
                    </a:p>
                    <a:p>
                      <a:r>
                        <a:rPr lang="en-US" sz="2200" dirty="0" smtClean="0">
                          <a:solidFill>
                            <a:srgbClr val="000000"/>
                          </a:solidFill>
                          <a:latin typeface="Times New Roman"/>
                          <a:ea typeface="Times New Roman"/>
                          <a:cs typeface="Courier New"/>
                        </a:rPr>
                        <a:t>AAAMFJAAEAAAACMAAC     </a:t>
                      </a:r>
                      <a:r>
                        <a:rPr lang="en-US" sz="2200" dirty="0">
                          <a:solidFill>
                            <a:srgbClr val="000000"/>
                          </a:solidFill>
                          <a:latin typeface="Times New Roman"/>
                          <a:ea typeface="Times New Roman"/>
                          <a:cs typeface="Courier New"/>
                        </a:rPr>
                        <a:t>	</a:t>
                      </a:r>
                      <a:r>
                        <a:rPr lang="en-US" sz="2200" dirty="0" smtClean="0">
                          <a:solidFill>
                            <a:srgbClr val="000000"/>
                          </a:solidFill>
                          <a:latin typeface="Times New Roman"/>
                          <a:ea typeface="Times New Roman"/>
                          <a:cs typeface="Courier New"/>
                        </a:rPr>
                        <a:t>   </a:t>
                      </a:r>
                      <a:r>
                        <a:rPr lang="en-US" sz="2200" dirty="0">
                          <a:solidFill>
                            <a:srgbClr val="000000"/>
                          </a:solidFill>
                          <a:latin typeface="Times New Roman"/>
                          <a:ea typeface="Times New Roman"/>
                          <a:cs typeface="Courier New"/>
                        </a:rPr>
                        <a:t>5 			</a:t>
                      </a:r>
                      <a:r>
                        <a:rPr lang="en-US" sz="2200" dirty="0" smtClean="0">
                          <a:solidFill>
                            <a:srgbClr val="000000"/>
                          </a:solidFill>
                          <a:latin typeface="Times New Roman"/>
                          <a:ea typeface="Times New Roman"/>
                          <a:cs typeface="Courier New"/>
                        </a:rPr>
                        <a:t>water</a:t>
                      </a:r>
                    </a:p>
                    <a:p>
                      <a:r>
                        <a:rPr lang="en-US" sz="2200" dirty="0" smtClean="0">
                          <a:solidFill>
                            <a:srgbClr val="000000"/>
                          </a:solidFill>
                          <a:latin typeface="Times New Roman"/>
                          <a:ea typeface="Times New Roman"/>
                          <a:cs typeface="Courier New"/>
                        </a:rPr>
                        <a:t>AAAMFJAAEAAAACMAAD        </a:t>
                      </a:r>
                      <a:r>
                        <a:rPr lang="en-US" sz="2200" dirty="0">
                          <a:solidFill>
                            <a:srgbClr val="000000"/>
                          </a:solidFill>
                          <a:latin typeface="Times New Roman"/>
                          <a:ea typeface="Times New Roman"/>
                          <a:cs typeface="Courier New"/>
                        </a:rPr>
                        <a:t>	</a:t>
                      </a:r>
                      <a:r>
                        <a:rPr lang="en-US" sz="2200" dirty="0" smtClean="0">
                          <a:solidFill>
                            <a:srgbClr val="000000"/>
                          </a:solidFill>
                          <a:latin typeface="Times New Roman"/>
                          <a:ea typeface="Times New Roman"/>
                          <a:cs typeface="Courier New"/>
                        </a:rPr>
                        <a:t>   </a:t>
                      </a:r>
                      <a:r>
                        <a:rPr lang="en-US" sz="2200" dirty="0">
                          <a:solidFill>
                            <a:srgbClr val="000000"/>
                          </a:solidFill>
                          <a:latin typeface="Times New Roman"/>
                          <a:ea typeface="Times New Roman"/>
                          <a:cs typeface="Courier New"/>
                        </a:rPr>
                        <a:t>6			 jam</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355051" cy="584775"/>
          </a:xfrm>
          <a:prstGeom prst="rect">
            <a:avLst/>
          </a:prstGeom>
        </p:spPr>
        <p:txBody>
          <a:bodyPr wrap="none">
            <a:spAutoFit/>
          </a:bodyPr>
          <a:lstStyle/>
          <a:p>
            <a:r>
              <a:rPr lang="en-US" sz="3200" b="1" dirty="0" smtClean="0">
                <a:solidFill>
                  <a:srgbClr val="7030A0"/>
                </a:solidFill>
              </a:rPr>
              <a:t>PART 8</a:t>
            </a:r>
            <a:endParaRPr lang="en-US" sz="3200" dirty="0"/>
          </a:p>
        </p:txBody>
      </p:sp>
      <p:sp>
        <p:nvSpPr>
          <p:cNvPr id="4" name="Rectangle 3"/>
          <p:cNvSpPr/>
          <p:nvPr/>
        </p:nvSpPr>
        <p:spPr>
          <a:xfrm>
            <a:off x="3160642" y="2362200"/>
            <a:ext cx="3766159" cy="1754326"/>
          </a:xfrm>
          <a:prstGeom prst="rect">
            <a:avLst/>
          </a:prstGeom>
        </p:spPr>
        <p:txBody>
          <a:bodyPr wrap="none">
            <a:spAutoFit/>
          </a:bodyPr>
          <a:lstStyle/>
          <a:p>
            <a:pPr lvl="0" algn="ctr"/>
            <a:r>
              <a:rPr lang="en-US" sz="3600" b="1" u="sng" dirty="0" smtClean="0">
                <a:solidFill>
                  <a:srgbClr val="7030A0"/>
                </a:solidFill>
                <a:hlinkClick r:id="rId2" action="ppaction://hlinksldjump"/>
              </a:rPr>
              <a:t>Never Refresh </a:t>
            </a:r>
          </a:p>
          <a:p>
            <a:pPr lvl="0" algn="ctr"/>
            <a:r>
              <a:rPr lang="en-US" sz="3600" b="1" u="sng" dirty="0" smtClean="0">
                <a:solidFill>
                  <a:srgbClr val="7030A0"/>
                </a:solidFill>
                <a:hlinkClick r:id="rId2" action="ppaction://hlinksldjump"/>
              </a:rPr>
              <a:t>using</a:t>
            </a:r>
          </a:p>
          <a:p>
            <a:pPr lvl="0" algn="ctr"/>
            <a:r>
              <a:rPr lang="en-US" sz="3600" b="1" u="sng" dirty="0" smtClean="0">
                <a:solidFill>
                  <a:srgbClr val="7030A0"/>
                </a:solidFill>
                <a:hlinkClick r:id="rId2" action="ppaction://hlinksldjump"/>
              </a:rPr>
              <a:t>ALTER Refresh </a:t>
            </a:r>
            <a:r>
              <a:rPr lang="en-US" sz="3600" b="1" u="sng" dirty="0" smtClean="0">
                <a:solidFill>
                  <a:srgbClr val="7030A0"/>
                </a:solidFill>
              </a:rPr>
              <a:t>Fast</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4" name="Rectangle 3"/>
          <p:cNvSpPr/>
          <p:nvPr/>
        </p:nvSpPr>
        <p:spPr>
          <a:xfrm>
            <a:off x="533400" y="914400"/>
            <a:ext cx="8229600" cy="4524315"/>
          </a:xfrm>
          <a:prstGeom prst="rect">
            <a:avLst/>
          </a:prstGeom>
        </p:spPr>
        <p:txBody>
          <a:bodyPr wrap="square">
            <a:spAutoFit/>
          </a:bodyPr>
          <a:lstStyle/>
          <a:p>
            <a:r>
              <a:rPr lang="en-US" sz="2400" dirty="0" smtClean="0"/>
              <a:t>Instead of altering materialized view into refresh complete, alter into refresh fast. </a:t>
            </a:r>
          </a:p>
          <a:p>
            <a:endParaRPr lang="en-US" sz="2400" dirty="0" smtClean="0"/>
          </a:p>
          <a:p>
            <a:r>
              <a:rPr lang="en-US" sz="2400" dirty="0" smtClean="0"/>
              <a:t>Then try any DML operations, it gives the error. </a:t>
            </a:r>
          </a:p>
          <a:p>
            <a:endParaRPr lang="en-US" sz="2400" dirty="0" smtClean="0"/>
          </a:p>
          <a:p>
            <a:r>
              <a:rPr lang="en-US" sz="2400" dirty="0" smtClean="0"/>
              <a:t>The reason is, it alters the materialized view into “read-only" type. </a:t>
            </a:r>
          </a:p>
          <a:p>
            <a:endParaRPr lang="en-US" sz="2400" dirty="0" smtClean="0"/>
          </a:p>
          <a:p>
            <a:r>
              <a:rPr lang="en-US" sz="2400" dirty="0" smtClean="0"/>
              <a:t>So, it doesn’t allow any DML operation.</a:t>
            </a:r>
          </a:p>
          <a:p>
            <a:endParaRPr lang="en-US" sz="2400" dirty="0" smtClean="0"/>
          </a:p>
          <a:p>
            <a:r>
              <a:rPr lang="x-none" sz="2400" smtClean="0"/>
              <a:t>In this case, call “refresh complete” for execution. Complete refresh creates the entirely new set. </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4" name="Table 3"/>
          <p:cNvGraphicFramePr>
            <a:graphicFrameLocks noGrp="1"/>
          </p:cNvGraphicFramePr>
          <p:nvPr/>
        </p:nvGraphicFramePr>
        <p:xfrm>
          <a:off x="0" y="152400"/>
          <a:ext cx="9144000" cy="5699760"/>
        </p:xfrm>
        <a:graphic>
          <a:graphicData uri="http://schemas.openxmlformats.org/drawingml/2006/table">
            <a:tbl>
              <a:tblPr/>
              <a:tblGrid>
                <a:gridCol w="9144000"/>
              </a:tblGrid>
              <a:tr h="434340">
                <a:tc>
                  <a:txBody>
                    <a:bodyPr/>
                    <a:lstStyle/>
                    <a:p>
                      <a:r>
                        <a:rPr lang="en-US" sz="2000" dirty="0">
                          <a:solidFill>
                            <a:srgbClr val="000000"/>
                          </a:solidFill>
                          <a:latin typeface="Times New Roman"/>
                          <a:ea typeface="Times New Roman"/>
                          <a:cs typeface="Courier New"/>
                        </a:rPr>
                        <a:t>alter materialized view mv3 </a:t>
                      </a:r>
                      <a:r>
                        <a:rPr lang="en-US" sz="2000" dirty="0">
                          <a:solidFill>
                            <a:srgbClr val="FF0000"/>
                          </a:solidFill>
                          <a:latin typeface="Times New Roman"/>
                          <a:ea typeface="Times New Roman"/>
                          <a:cs typeface="Courier New"/>
                        </a:rPr>
                        <a:t>refresh fast</a:t>
                      </a:r>
                      <a:r>
                        <a:rPr lang="en-US" sz="2000" dirty="0">
                          <a:solidFill>
                            <a:srgbClr val="000000"/>
                          </a:solidFill>
                          <a:latin typeface="Times New Roman"/>
                          <a:ea typeface="Times New Roman"/>
                          <a:cs typeface="Courier New"/>
                        </a:rPr>
                        <a:t>;</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a:txBody>
                    <a:bodyPr/>
                    <a:lstStyle/>
                    <a:p>
                      <a:r>
                        <a:rPr lang="en-US" sz="2000" dirty="0">
                          <a:solidFill>
                            <a:srgbClr val="000000"/>
                          </a:solidFill>
                          <a:latin typeface="Times New Roman"/>
                          <a:ea typeface="Times New Roman"/>
                          <a:cs typeface="Courier New"/>
                        </a:rPr>
                        <a:t>execute dbms_mview.refresh('mv3');</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a:txBody>
                    <a:bodyPr/>
                    <a:lstStyle/>
                    <a:p>
                      <a:r>
                        <a:rPr lang="en-US" sz="2000" dirty="0">
                          <a:solidFill>
                            <a:srgbClr val="000000"/>
                          </a:solidFill>
                          <a:latin typeface="Times New Roman"/>
                          <a:ea typeface="Times New Roman"/>
                          <a:cs typeface="Courier New"/>
                        </a:rPr>
                        <a:t>Insert into item values(8,’Biscutts’)</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3020">
                <a:tc>
                  <a:txBody>
                    <a:bodyPr/>
                    <a:lstStyle/>
                    <a:p>
                      <a:r>
                        <a:rPr lang="en-US" sz="2000" dirty="0">
                          <a:solidFill>
                            <a:srgbClr val="000000"/>
                          </a:solidFill>
                          <a:latin typeface="Times New Roman"/>
                          <a:ea typeface="Times New Roman"/>
                          <a:cs typeface="Courier New"/>
                        </a:rPr>
                        <a:t>BEGIN dbms_mview.refresh('mv3'); END;*ERROR at line 1</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ORA-12057</a:t>
                      </a:r>
                      <a:r>
                        <a:rPr lang="en-US" sz="2000" dirty="0">
                          <a:solidFill>
                            <a:srgbClr val="000000"/>
                          </a:solidFill>
                          <a:latin typeface="Times New Roman"/>
                          <a:ea typeface="Times New Roman"/>
                          <a:cs typeface="Courier New"/>
                        </a:rPr>
                        <a:t>: materialized view "SCOTT"."MV3" is INVALID and must complete </a:t>
                      </a:r>
                      <a:r>
                        <a:rPr lang="en-US" sz="2000" dirty="0" smtClean="0">
                          <a:solidFill>
                            <a:srgbClr val="000000"/>
                          </a:solidFill>
                          <a:latin typeface="Times New Roman"/>
                          <a:ea typeface="Times New Roman"/>
                          <a:cs typeface="Courier New"/>
                        </a:rPr>
                        <a:t>refresh</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"SYS.DBMS_SNAPSHOT", line </a:t>
                      </a:r>
                      <a:r>
                        <a:rPr lang="en-US" sz="2000" dirty="0" smtClean="0">
                          <a:solidFill>
                            <a:srgbClr val="000000"/>
                          </a:solidFill>
                          <a:latin typeface="Times New Roman"/>
                          <a:ea typeface="Times New Roman"/>
                          <a:cs typeface="Courier New"/>
                        </a:rPr>
                        <a:t>1883</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"SYS.DBMS_SNAPSHOT", line </a:t>
                      </a:r>
                      <a:r>
                        <a:rPr lang="en-US" sz="2000" dirty="0" smtClean="0">
                          <a:solidFill>
                            <a:srgbClr val="000000"/>
                          </a:solidFill>
                          <a:latin typeface="Times New Roman"/>
                          <a:ea typeface="Times New Roman"/>
                          <a:cs typeface="Courier New"/>
                        </a:rPr>
                        <a:t>2089</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"SYS.DBMS_SNAPSHOT", line </a:t>
                      </a:r>
                      <a:r>
                        <a:rPr lang="en-US" sz="2000" dirty="0" smtClean="0">
                          <a:solidFill>
                            <a:srgbClr val="000000"/>
                          </a:solidFill>
                          <a:latin typeface="Times New Roman"/>
                          <a:ea typeface="Times New Roman"/>
                          <a:cs typeface="Courier New"/>
                        </a:rPr>
                        <a:t>2058</a:t>
                      </a:r>
                    </a:p>
                    <a:p>
                      <a:r>
                        <a:rPr lang="en-US" sz="2000" dirty="0" smtClean="0">
                          <a:solidFill>
                            <a:srgbClr val="000000"/>
                          </a:solidFill>
                          <a:latin typeface="Times New Roman"/>
                          <a:ea typeface="Times New Roman"/>
                          <a:cs typeface="Courier New"/>
                        </a:rPr>
                        <a:t>ORA-06512</a:t>
                      </a:r>
                      <a:r>
                        <a:rPr lang="en-US" sz="2000" dirty="0">
                          <a:solidFill>
                            <a:srgbClr val="000000"/>
                          </a:solidFill>
                          <a:latin typeface="Times New Roman"/>
                          <a:ea typeface="Times New Roman"/>
                          <a:cs typeface="Courier New"/>
                        </a:rPr>
                        <a:t>: at line 1</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a:txBody>
                    <a:bodyPr/>
                    <a:lstStyle/>
                    <a:p>
                      <a:r>
                        <a:rPr lang="en-US" sz="2000" dirty="0">
                          <a:solidFill>
                            <a:srgbClr val="000000"/>
                          </a:solidFill>
                          <a:latin typeface="Times New Roman"/>
                          <a:ea typeface="Times New Roman"/>
                          <a:cs typeface="Courier New"/>
                        </a:rPr>
                        <a:t>execute dbms_mview.refresh( list =&gt; 'MV3',</a:t>
                      </a:r>
                      <a:r>
                        <a:rPr lang="en-US" sz="2000" dirty="0">
                          <a:solidFill>
                            <a:srgbClr val="FF0000"/>
                          </a:solidFill>
                          <a:latin typeface="Times New Roman"/>
                          <a:ea typeface="Times New Roman"/>
                          <a:cs typeface="Courier New"/>
                        </a:rPr>
                        <a:t>method=&gt;'c');</a:t>
                      </a:r>
                      <a:endParaRPr lang="en-US" sz="2000" dirty="0">
                        <a:solidFill>
                          <a:srgbClr val="FF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3020">
                <a:tc>
                  <a:txBody>
                    <a:bodyPr/>
                    <a:lstStyle/>
                    <a:p>
                      <a:r>
                        <a:rPr lang="en-US" sz="2000" dirty="0">
                          <a:solidFill>
                            <a:srgbClr val="000000"/>
                          </a:solidFill>
                          <a:latin typeface="Times New Roman"/>
                          <a:ea typeface="Times New Roman"/>
                          <a:cs typeface="Courier New"/>
                        </a:rPr>
                        <a:t>SQL&gt;  select rowid,itemno,iname from mv3</a:t>
                      </a:r>
                      <a:r>
                        <a:rPr lang="en-US" sz="2000" dirty="0" smtClean="0">
                          <a:solidFill>
                            <a:srgbClr val="000000"/>
                          </a:solidFill>
                          <a:latin typeface="Times New Roman"/>
                          <a:ea typeface="Times New Roman"/>
                          <a:cs typeface="Courier New"/>
                        </a:rPr>
                        <a:t>;</a:t>
                      </a:r>
                    </a:p>
                    <a:p>
                      <a:r>
                        <a:rPr lang="en-US" sz="2000" dirty="0" smtClean="0">
                          <a:solidFill>
                            <a:srgbClr val="000000"/>
                          </a:solidFill>
                          <a:latin typeface="Times New Roman"/>
                          <a:ea typeface="Times New Roman"/>
                          <a:cs typeface="Courier New"/>
                        </a:rPr>
                        <a:t>ROWID                                               </a:t>
                      </a:r>
                      <a:r>
                        <a:rPr lang="en-US" sz="2000" dirty="0">
                          <a:solidFill>
                            <a:srgbClr val="000000"/>
                          </a:solidFill>
                          <a:latin typeface="Times New Roman"/>
                          <a:ea typeface="Times New Roman"/>
                          <a:cs typeface="Courier New"/>
                        </a:rPr>
                        <a:t>ITEMNO </a:t>
                      </a:r>
                      <a:r>
                        <a:rPr lang="en-US" sz="2000" dirty="0" smtClean="0">
                          <a:solidFill>
                            <a:srgbClr val="000000"/>
                          </a:solidFill>
                          <a:latin typeface="Times New Roman"/>
                          <a:ea typeface="Times New Roman"/>
                          <a:cs typeface="Courier New"/>
                        </a:rPr>
                        <a:t>      INAME</a:t>
                      </a:r>
                    </a:p>
                    <a:p>
                      <a:r>
                        <a:rPr lang="en-US" sz="2000" dirty="0" smtClean="0">
                          <a:solidFill>
                            <a:srgbClr val="000000"/>
                          </a:solidFill>
                          <a:latin typeface="Times New Roman"/>
                          <a:ea typeface="Times New Roman"/>
                          <a:cs typeface="Courier New"/>
                        </a:rPr>
                        <a:t>------------------                                      </a:t>
                      </a:r>
                      <a:r>
                        <a:rPr lang="en-US" sz="2000" dirty="0">
                          <a:solidFill>
                            <a:srgbClr val="000000"/>
                          </a:solidFill>
                          <a:latin typeface="Times New Roman"/>
                          <a:ea typeface="Times New Roman"/>
                          <a:cs typeface="Courier New"/>
                        </a:rPr>
                        <a:t>---------- </a:t>
                      </a:r>
                      <a:r>
                        <a:rPr lang="en-US" sz="2000" dirty="0" smtClean="0">
                          <a:solidFill>
                            <a:srgbClr val="000000"/>
                          </a:solidFill>
                          <a:latin typeface="Times New Roman"/>
                          <a:ea typeface="Times New Roman"/>
                          <a:cs typeface="Courier New"/>
                        </a:rPr>
                        <a:t>       ----------</a:t>
                      </a:r>
                    </a:p>
                    <a:p>
                      <a:r>
                        <a:rPr lang="en-US" sz="2000" dirty="0" smtClean="0">
                          <a:solidFill>
                            <a:srgbClr val="000000"/>
                          </a:solidFill>
                          <a:latin typeface="Times New Roman"/>
                          <a:ea typeface="Times New Roman"/>
                          <a:cs typeface="Courier New"/>
                        </a:rPr>
                        <a:t>AAAMFJAAEAAAACMAAE               5                 water</a:t>
                      </a:r>
                    </a:p>
                    <a:p>
                      <a:r>
                        <a:rPr lang="en-US" sz="2000" dirty="0" smtClean="0">
                          <a:solidFill>
                            <a:srgbClr val="000000"/>
                          </a:solidFill>
                          <a:latin typeface="Times New Roman"/>
                          <a:ea typeface="Times New Roman"/>
                          <a:cs typeface="Courier New"/>
                        </a:rPr>
                        <a:t>AAAMFJAAEAAAACMAAF              </a:t>
                      </a:r>
                      <a:r>
                        <a:rPr lang="en-US" sz="2000" dirty="0">
                          <a:solidFill>
                            <a:srgbClr val="000000"/>
                          </a:solidFill>
                          <a:latin typeface="Times New Roman"/>
                          <a:ea typeface="Times New Roman"/>
                          <a:cs typeface="Courier New"/>
                        </a:rPr>
                        <a:t>6                 </a:t>
                      </a:r>
                      <a:r>
                        <a:rPr lang="en-US" sz="2000" dirty="0" smtClean="0">
                          <a:solidFill>
                            <a:srgbClr val="000000"/>
                          </a:solidFill>
                          <a:latin typeface="Times New Roman"/>
                          <a:ea typeface="Times New Roman"/>
                          <a:cs typeface="Courier New"/>
                        </a:rPr>
                        <a:t>  jam</a:t>
                      </a:r>
                    </a:p>
                    <a:p>
                      <a:r>
                        <a:rPr lang="en-US" sz="2000" dirty="0" smtClean="0">
                          <a:solidFill>
                            <a:srgbClr val="000000"/>
                          </a:solidFill>
                          <a:latin typeface="Times New Roman"/>
                          <a:ea typeface="Times New Roman"/>
                          <a:cs typeface="Courier New"/>
                        </a:rPr>
                        <a:t>AAAMFJAAEAAAACMAAG              </a:t>
                      </a:r>
                      <a:r>
                        <a:rPr lang="en-US" sz="2000" dirty="0">
                          <a:solidFill>
                            <a:srgbClr val="000000"/>
                          </a:solidFill>
                          <a:latin typeface="Times New Roman"/>
                          <a:ea typeface="Times New Roman"/>
                          <a:cs typeface="Courier New"/>
                        </a:rPr>
                        <a:t>8                </a:t>
                      </a:r>
                      <a:r>
                        <a:rPr lang="en-US" sz="2000" dirty="0" smtClean="0">
                          <a:solidFill>
                            <a:srgbClr val="000000"/>
                          </a:solidFill>
                          <a:latin typeface="Times New Roman"/>
                          <a:ea typeface="Times New Roman"/>
                          <a:cs typeface="Courier New"/>
                        </a:rPr>
                        <a:t>   </a:t>
                      </a:r>
                      <a:r>
                        <a:rPr lang="en-US" sz="2000" dirty="0" err="1" smtClean="0">
                          <a:solidFill>
                            <a:srgbClr val="000000"/>
                          </a:solidFill>
                          <a:latin typeface="Times New Roman"/>
                          <a:ea typeface="Times New Roman"/>
                          <a:cs typeface="Courier New"/>
                        </a:rPr>
                        <a:t>Biscutts</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2895600" cy="365125"/>
          </a:xfrm>
        </p:spPr>
        <p:txBody>
          <a:bodyPr/>
          <a:lstStyle/>
          <a:p>
            <a:r>
              <a:rPr lang="en-US" dirty="0" smtClean="0"/>
              <a:t>Dr. Girija Narasimhan                                         </a:t>
            </a:r>
            <a:endParaRPr lang="en-US" dirty="0"/>
          </a:p>
        </p:txBody>
      </p:sp>
      <p:sp>
        <p:nvSpPr>
          <p:cNvPr id="15361" name="Rectangle 1"/>
          <p:cNvSpPr>
            <a:spLocks noChangeArrowheads="1"/>
          </p:cNvSpPr>
          <p:nvPr/>
        </p:nvSpPr>
        <p:spPr bwMode="auto">
          <a:xfrm>
            <a:off x="304800" y="228600"/>
            <a:ext cx="8080649"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create table item(itemno number(3) primary key ,iname varchar2(10),price number(4));</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2" name="Rectangle 2"/>
          <p:cNvSpPr>
            <a:spLocks noChangeArrowheads="1"/>
          </p:cNvSpPr>
          <p:nvPr/>
        </p:nvSpPr>
        <p:spPr bwMode="auto">
          <a:xfrm>
            <a:off x="533400" y="1219200"/>
            <a:ext cx="7620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insert into item values(1,'milk',20);</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insert into item values(2,'Bread',30);</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insert into item values(3,'Juice',40);</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457200" y="2667000"/>
          <a:ext cx="8458200" cy="3657600"/>
        </p:xfrm>
        <a:graphic>
          <a:graphicData uri="http://schemas.openxmlformats.org/drawingml/2006/table">
            <a:tbl>
              <a:tblPr/>
              <a:tblGrid>
                <a:gridCol w="3927022"/>
                <a:gridCol w="4531178"/>
              </a:tblGrid>
              <a:tr h="262467">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Times New Roman"/>
                          <a:ea typeface="Times New Roman"/>
                          <a:cs typeface="Times New Roman"/>
                        </a:rPr>
                        <a:t>Table</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00"/>
                          </a:solidFill>
                          <a:latin typeface="Times New Roman"/>
                          <a:ea typeface="Times New Roman"/>
                          <a:cs typeface="Times New Roman"/>
                        </a:rPr>
                        <a:t>Materialized View</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400">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Times New Roman"/>
                          <a:ea typeface="Times New Roman"/>
                          <a:cs typeface="Times New Roman"/>
                        </a:rPr>
                        <a:t> </a:t>
                      </a:r>
                      <a:r>
                        <a:rPr lang="en-US" sz="2400" dirty="0">
                          <a:solidFill>
                            <a:srgbClr val="000000"/>
                          </a:solidFill>
                          <a:latin typeface="Times New Roman"/>
                          <a:ea typeface="Times New Roman"/>
                          <a:cs typeface="Times New Roman"/>
                        </a:rPr>
                        <a:t>select </a:t>
                      </a:r>
                      <a:r>
                        <a:rPr lang="en-US" sz="2400" dirty="0" err="1">
                          <a:solidFill>
                            <a:srgbClr val="000000"/>
                          </a:solidFill>
                          <a:latin typeface="Times New Roman"/>
                          <a:ea typeface="Times New Roman"/>
                          <a:cs typeface="Times New Roman"/>
                        </a:rPr>
                        <a:t>itemno,Iname</a:t>
                      </a:r>
                      <a:r>
                        <a:rPr lang="en-US" sz="2400" dirty="0">
                          <a:solidFill>
                            <a:srgbClr val="000000"/>
                          </a:solidFill>
                          <a:latin typeface="Times New Roman"/>
                          <a:ea typeface="Times New Roman"/>
                          <a:cs typeface="Times New Roman"/>
                        </a:rPr>
                        <a:t> from item ;</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create materialized view </a:t>
                      </a:r>
                      <a:r>
                        <a:rPr lang="en-US" sz="2400" b="1" dirty="0">
                          <a:solidFill>
                            <a:srgbClr val="000000"/>
                          </a:solidFill>
                          <a:latin typeface="Times New Roman"/>
                          <a:ea typeface="Times New Roman"/>
                          <a:cs typeface="Times New Roman"/>
                        </a:rPr>
                        <a:t>mv</a:t>
                      </a:r>
                      <a:r>
                        <a:rPr lang="en-US" sz="2400" dirty="0">
                          <a:solidFill>
                            <a:srgbClr val="000000"/>
                          </a:solidFill>
                          <a:latin typeface="Times New Roman"/>
                          <a:ea typeface="Times New Roman"/>
                          <a:cs typeface="Times New Roman"/>
                        </a:rPr>
                        <a:t> as select itemno,iname from item;</a:t>
                      </a:r>
                      <a:endParaRPr lang="en-US" sz="2400" dirty="0">
                        <a:latin typeface="Times New Roman"/>
                        <a:ea typeface="Times New Roman"/>
                        <a:cs typeface="Times New Roman"/>
                      </a:endParaRPr>
                    </a:p>
                    <a:p>
                      <a:endParaRPr lang="en-US" sz="2400" dirty="0" smtClean="0">
                        <a:solidFill>
                          <a:srgbClr val="000000"/>
                        </a:solidFill>
                        <a:latin typeface="Times New Roman"/>
                        <a:ea typeface="Times New Roman"/>
                        <a:cs typeface="Courier New"/>
                      </a:endParaRPr>
                    </a:p>
                    <a:p>
                      <a:r>
                        <a:rPr lang="en-US" sz="2400" dirty="0" smtClean="0">
                          <a:solidFill>
                            <a:srgbClr val="000000"/>
                          </a:solidFill>
                          <a:latin typeface="Times New Roman"/>
                          <a:ea typeface="Times New Roman"/>
                          <a:cs typeface="Courier New"/>
                        </a:rPr>
                        <a:t>select </a:t>
                      </a:r>
                      <a:r>
                        <a:rPr lang="en-US" sz="2400" dirty="0">
                          <a:solidFill>
                            <a:srgbClr val="000000"/>
                          </a:solidFill>
                          <a:latin typeface="Times New Roman"/>
                          <a:ea typeface="Times New Roman"/>
                          <a:cs typeface="Courier New"/>
                        </a:rPr>
                        <a:t>* from </a:t>
                      </a:r>
                      <a:r>
                        <a:rPr lang="en-US" sz="2400" b="1" dirty="0">
                          <a:solidFill>
                            <a:srgbClr val="000000"/>
                          </a:solidFill>
                          <a:latin typeface="Times New Roman"/>
                          <a:ea typeface="Times New Roman"/>
                          <a:cs typeface="Courier New"/>
                        </a:rPr>
                        <a:t>MV</a:t>
                      </a:r>
                      <a:r>
                        <a:rPr lang="en-US" sz="2400" dirty="0">
                          <a:solidFill>
                            <a:srgbClr val="000000"/>
                          </a:solidFill>
                          <a:latin typeface="Times New Roman"/>
                          <a:ea typeface="Times New Roman"/>
                          <a:cs typeface="Courier New"/>
                        </a:rPr>
                        <a:t>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2333">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ITEMNO INAME</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 -----</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   1    milk</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   2    Bread</a:t>
                      </a:r>
                      <a:endParaRPr lang="en-US" sz="2400" dirty="0">
                        <a:latin typeface="Times New Roman"/>
                        <a:ea typeface="Times New Roman"/>
                        <a:cs typeface="Times New Roman"/>
                      </a:endParaRPr>
                    </a:p>
                    <a:p>
                      <a:r>
                        <a:rPr lang="en-US" sz="2400" dirty="0">
                          <a:solidFill>
                            <a:srgbClr val="000000"/>
                          </a:solidFill>
                          <a:latin typeface="Times New Roman"/>
                          <a:ea typeface="Times New Roman"/>
                          <a:cs typeface="Courier New"/>
                        </a:rPr>
                        <a:t>   3    </a:t>
                      </a:r>
                      <a:r>
                        <a:rPr lang="en-US" sz="2400" dirty="0">
                          <a:solidFill>
                            <a:srgbClr val="000000"/>
                          </a:solidFill>
                          <a:latin typeface="Times New Roman"/>
                          <a:ea typeface="Times New Roman"/>
                          <a:cs typeface="Courier New"/>
                          <a:hlinkClick r:id="rId2" action="ppaction://hlinksldjump"/>
                        </a:rPr>
                        <a:t>Juice</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ITEMNO  INAME</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 -----</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   1    milk</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a:ea typeface="Times New Roman"/>
                          <a:cs typeface="Times New Roman"/>
                        </a:rPr>
                        <a:t>   2    Bread</a:t>
                      </a:r>
                      <a:endParaRPr lang="en-US" sz="2400" dirty="0">
                        <a:latin typeface="Times New Roman"/>
                        <a:ea typeface="Times New Roman"/>
                        <a:cs typeface="Times New Roman"/>
                      </a:endParaRPr>
                    </a:p>
                    <a:p>
                      <a:r>
                        <a:rPr lang="en-US" sz="2400" dirty="0">
                          <a:solidFill>
                            <a:srgbClr val="000000"/>
                          </a:solidFill>
                          <a:latin typeface="Times New Roman"/>
                          <a:ea typeface="Times New Roman"/>
                          <a:cs typeface="Courier New"/>
                        </a:rPr>
                        <a:t>   3    Juice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355051" cy="584775"/>
          </a:xfrm>
          <a:prstGeom prst="rect">
            <a:avLst/>
          </a:prstGeom>
        </p:spPr>
        <p:txBody>
          <a:bodyPr wrap="none">
            <a:spAutoFit/>
          </a:bodyPr>
          <a:lstStyle/>
          <a:p>
            <a:r>
              <a:rPr lang="en-US" sz="3200" b="1" dirty="0" smtClean="0">
                <a:solidFill>
                  <a:srgbClr val="7030A0"/>
                </a:solidFill>
              </a:rPr>
              <a:t>PART 9</a:t>
            </a:r>
            <a:endParaRPr lang="en-US" sz="3200" dirty="0"/>
          </a:p>
        </p:txBody>
      </p:sp>
      <p:sp>
        <p:nvSpPr>
          <p:cNvPr id="4" name="Rectangle 3"/>
          <p:cNvSpPr/>
          <p:nvPr/>
        </p:nvSpPr>
        <p:spPr>
          <a:xfrm>
            <a:off x="3024772" y="2362200"/>
            <a:ext cx="4037900" cy="1754326"/>
          </a:xfrm>
          <a:prstGeom prst="rect">
            <a:avLst/>
          </a:prstGeom>
        </p:spPr>
        <p:txBody>
          <a:bodyPr wrap="none">
            <a:spAutoFit/>
          </a:bodyPr>
          <a:lstStyle/>
          <a:p>
            <a:pPr lvl="0" algn="ctr"/>
            <a:r>
              <a:rPr lang="en-US" sz="3600" b="1" u="sng" dirty="0" smtClean="0">
                <a:solidFill>
                  <a:srgbClr val="7030A0"/>
                </a:solidFill>
                <a:hlinkClick r:id="rId2" action="ppaction://hlinksldjump"/>
              </a:rPr>
              <a:t>Never Refresh </a:t>
            </a:r>
          </a:p>
          <a:p>
            <a:pPr lvl="0" algn="ctr"/>
            <a:r>
              <a:rPr lang="en-US" sz="3600" b="1" u="sng" dirty="0" smtClean="0">
                <a:solidFill>
                  <a:srgbClr val="7030A0"/>
                </a:solidFill>
                <a:hlinkClick r:id="rId2" action="ppaction://hlinksldjump"/>
              </a:rPr>
              <a:t>using</a:t>
            </a:r>
          </a:p>
          <a:p>
            <a:pPr lvl="0" algn="ctr"/>
            <a:r>
              <a:rPr lang="en-US" sz="3600" b="1" u="sng" dirty="0" smtClean="0">
                <a:solidFill>
                  <a:srgbClr val="7030A0"/>
                </a:solidFill>
                <a:hlinkClick r:id="rId2" action="ppaction://hlinksldjump"/>
              </a:rPr>
              <a:t>ALTER Refresh </a:t>
            </a:r>
            <a:r>
              <a:rPr lang="en-US" sz="3600" b="1" u="sng" dirty="0" smtClean="0">
                <a:solidFill>
                  <a:srgbClr val="7030A0"/>
                </a:solidFill>
              </a:rPr>
              <a:t>Force</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76200" y="228600"/>
          <a:ext cx="8991600" cy="4737735"/>
        </p:xfrm>
        <a:graphic>
          <a:graphicData uri="http://schemas.openxmlformats.org/drawingml/2006/table">
            <a:tbl>
              <a:tblPr/>
              <a:tblGrid>
                <a:gridCol w="8991600"/>
              </a:tblGrid>
              <a:tr h="360045">
                <a:tc>
                  <a:txBody>
                    <a:bodyPr/>
                    <a:lstStyle/>
                    <a:p>
                      <a:r>
                        <a:rPr lang="en-US" sz="2000" dirty="0">
                          <a:solidFill>
                            <a:srgbClr val="000000"/>
                          </a:solidFill>
                          <a:latin typeface="Calibri"/>
                          <a:ea typeface="Times New Roman"/>
                          <a:cs typeface="Courier New"/>
                        </a:rPr>
                        <a:t>Create materialized view mv3 never refresh as select itemno,iname from item where itemno&gt;4;</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5">
                <a:tc>
                  <a:txBody>
                    <a:bodyPr/>
                    <a:lstStyle/>
                    <a:p>
                      <a:r>
                        <a:rPr lang="en-US" sz="2000" dirty="0">
                          <a:solidFill>
                            <a:srgbClr val="000000"/>
                          </a:solidFill>
                          <a:latin typeface="Calibri"/>
                          <a:ea typeface="Times New Roman"/>
                          <a:cs typeface="Courier New"/>
                        </a:rPr>
                        <a:t>alter materialized view mv3 </a:t>
                      </a:r>
                      <a:r>
                        <a:rPr lang="en-US" sz="2000" dirty="0">
                          <a:solidFill>
                            <a:srgbClr val="FF0000"/>
                          </a:solidFill>
                          <a:latin typeface="Calibri"/>
                          <a:ea typeface="Times New Roman"/>
                          <a:cs typeface="Courier New"/>
                        </a:rPr>
                        <a:t>refresh force</a:t>
                      </a:r>
                      <a:r>
                        <a:rPr lang="en-US" sz="2000" dirty="0">
                          <a:solidFill>
                            <a:srgbClr val="000000"/>
                          </a:solidFill>
                          <a:latin typeface="Calibri"/>
                          <a:ea typeface="Times New Roman"/>
                          <a:cs typeface="Courier New"/>
                        </a:rPr>
                        <a:t>;</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90">
                <a:tc>
                  <a:txBody>
                    <a:bodyPr/>
                    <a:lstStyle/>
                    <a:p>
                      <a:r>
                        <a:rPr lang="en-US" sz="2000" dirty="0">
                          <a:solidFill>
                            <a:srgbClr val="000000"/>
                          </a:solidFill>
                          <a:latin typeface="Calibri"/>
                          <a:ea typeface="Times New Roman"/>
                          <a:cs typeface="Courier New"/>
                        </a:rPr>
                        <a:t>select rowid,itemno,iname from mv3</a:t>
                      </a:r>
                      <a:r>
                        <a:rPr lang="en-US" sz="2000" dirty="0" smtClean="0">
                          <a:solidFill>
                            <a:srgbClr val="000000"/>
                          </a:solidFill>
                          <a:latin typeface="Calibri"/>
                          <a:ea typeface="Times New Roman"/>
                          <a:cs typeface="Courier New"/>
                        </a:rPr>
                        <a:t>;</a:t>
                      </a:r>
                    </a:p>
                    <a:p>
                      <a:r>
                        <a:rPr lang="en-US" sz="2000" dirty="0" smtClean="0">
                          <a:solidFill>
                            <a:srgbClr val="000000"/>
                          </a:solidFill>
                          <a:latin typeface="Calibri"/>
                          <a:ea typeface="Times New Roman"/>
                          <a:cs typeface="Courier New"/>
                        </a:rPr>
                        <a:t>ROWID                  			ITEMNO 	INAME</a:t>
                      </a:r>
                    </a:p>
                    <a:p>
                      <a:r>
                        <a:rPr lang="en-US" sz="2000" dirty="0" smtClean="0">
                          <a:solidFill>
                            <a:srgbClr val="000000"/>
                          </a:solidFill>
                          <a:latin typeface="Calibri"/>
                          <a:ea typeface="Times New Roman"/>
                          <a:cs typeface="Courier New"/>
                        </a:rPr>
                        <a:t>-----------------------------------		---------- 		----------</a:t>
                      </a:r>
                    </a:p>
                    <a:p>
                      <a:r>
                        <a:rPr lang="en-US" sz="2000" b="1" dirty="0" smtClean="0">
                          <a:solidFill>
                            <a:srgbClr val="000000"/>
                          </a:solidFill>
                          <a:latin typeface="Calibri"/>
                          <a:ea typeface="Times New Roman"/>
                          <a:cs typeface="Courier New"/>
                        </a:rPr>
                        <a:t>AAAMFPAAEAAAACMAAA        	  5		 Lemon</a:t>
                      </a:r>
                    </a:p>
                    <a:p>
                      <a:r>
                        <a:rPr lang="en-US" sz="2000" dirty="0" smtClean="0">
                          <a:solidFill>
                            <a:srgbClr val="000000"/>
                          </a:solidFill>
                          <a:latin typeface="Calibri"/>
                          <a:ea typeface="Times New Roman"/>
                          <a:cs typeface="Courier New"/>
                        </a:rPr>
                        <a:t>AAAMFPAAEAAAACMAAB          	8 		</a:t>
                      </a:r>
                      <a:r>
                        <a:rPr lang="en-US" sz="2000" dirty="0" err="1" smtClean="0">
                          <a:solidFill>
                            <a:srgbClr val="000000"/>
                          </a:solidFill>
                          <a:latin typeface="Calibri"/>
                          <a:ea typeface="Times New Roman"/>
                          <a:cs typeface="Courier New"/>
                        </a:rPr>
                        <a:t>Biscutts</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5">
                <a:tc>
                  <a:txBody>
                    <a:bodyPr/>
                    <a:lstStyle/>
                    <a:p>
                      <a:r>
                        <a:rPr lang="en-US" sz="2000" dirty="0">
                          <a:solidFill>
                            <a:srgbClr val="000000"/>
                          </a:solidFill>
                          <a:latin typeface="Calibri"/>
                          <a:ea typeface="Times New Roman"/>
                          <a:cs typeface="Courier New"/>
                        </a:rPr>
                        <a:t>update item set iname='rice' where itemno=5;</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5">
                <a:tc>
                  <a:txBody>
                    <a:bodyPr/>
                    <a:lstStyle/>
                    <a:p>
                      <a:r>
                        <a:rPr lang="en-US" sz="2000" dirty="0">
                          <a:solidFill>
                            <a:srgbClr val="000000"/>
                          </a:solidFill>
                          <a:latin typeface="Calibri"/>
                          <a:ea typeface="Times New Roman"/>
                          <a:cs typeface="Courier New"/>
                        </a:rPr>
                        <a:t>SQL&gt; execute DBMS_MVIEW.REFRESH(LIST =&gt; 'MV3',method=</a:t>
                      </a:r>
                      <a:r>
                        <a:rPr lang="en-US" sz="2000" dirty="0">
                          <a:solidFill>
                            <a:srgbClr val="FF0000"/>
                          </a:solidFill>
                          <a:latin typeface="Calibri"/>
                          <a:ea typeface="Times New Roman"/>
                          <a:cs typeface="Courier New"/>
                        </a:rPr>
                        <a:t>&gt;'?</a:t>
                      </a:r>
                      <a:r>
                        <a:rPr lang="en-US" sz="2000" dirty="0">
                          <a:solidFill>
                            <a:srgbClr val="000000"/>
                          </a:solidFill>
                          <a:latin typeface="Calibri"/>
                          <a:ea typeface="Times New Roman"/>
                          <a:cs typeface="Courier New"/>
                        </a:rPr>
                        <a:t>');</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90">
                <a:tc>
                  <a:txBody>
                    <a:bodyPr/>
                    <a:lstStyle/>
                    <a:p>
                      <a:r>
                        <a:rPr lang="en-US" sz="2000" dirty="0">
                          <a:solidFill>
                            <a:srgbClr val="000000"/>
                          </a:solidFill>
                          <a:latin typeface="Calibri"/>
                          <a:ea typeface="Times New Roman"/>
                          <a:cs typeface="Courier New"/>
                        </a:rPr>
                        <a:t>SQL&gt; select rowid,itemno,iname from mv3</a:t>
                      </a:r>
                      <a:r>
                        <a:rPr lang="en-US" sz="2000" dirty="0" smtClean="0">
                          <a:solidFill>
                            <a:srgbClr val="000000"/>
                          </a:solidFill>
                          <a:latin typeface="Calibri"/>
                          <a:ea typeface="Times New Roman"/>
                          <a:cs typeface="Courier New"/>
                        </a:rPr>
                        <a:t>;</a:t>
                      </a:r>
                    </a:p>
                    <a:p>
                      <a:r>
                        <a:rPr lang="en-US" sz="2000" dirty="0" smtClean="0">
                          <a:solidFill>
                            <a:srgbClr val="000000"/>
                          </a:solidFill>
                          <a:latin typeface="Calibri"/>
                          <a:ea typeface="Times New Roman"/>
                          <a:cs typeface="Courier New"/>
                        </a:rPr>
                        <a:t>ROWID                			  </a:t>
                      </a:r>
                      <a:r>
                        <a:rPr lang="en-US" sz="2000" dirty="0">
                          <a:solidFill>
                            <a:srgbClr val="000000"/>
                          </a:solidFill>
                          <a:latin typeface="Calibri"/>
                          <a:ea typeface="Times New Roman"/>
                          <a:cs typeface="Courier New"/>
                        </a:rPr>
                        <a:t>ITEMNO </a:t>
                      </a:r>
                      <a:r>
                        <a:rPr lang="en-US" sz="2000" dirty="0" smtClean="0">
                          <a:solidFill>
                            <a:srgbClr val="000000"/>
                          </a:solidFill>
                          <a:latin typeface="Calibri"/>
                          <a:ea typeface="Times New Roman"/>
                          <a:cs typeface="Courier New"/>
                        </a:rPr>
                        <a:t>	INAME</a:t>
                      </a:r>
                    </a:p>
                    <a:p>
                      <a:r>
                        <a:rPr lang="en-US" sz="2000" dirty="0" smtClean="0">
                          <a:solidFill>
                            <a:srgbClr val="000000"/>
                          </a:solidFill>
                          <a:latin typeface="Calibri"/>
                          <a:ea typeface="Times New Roman"/>
                          <a:cs typeface="Courier New"/>
                        </a:rPr>
                        <a:t>-------------------------------------	---------- 		----------</a:t>
                      </a:r>
                    </a:p>
                    <a:p>
                      <a:r>
                        <a:rPr lang="en-US" sz="2000" b="1" dirty="0" smtClean="0">
                          <a:solidFill>
                            <a:srgbClr val="000000"/>
                          </a:solidFill>
                          <a:latin typeface="Calibri"/>
                          <a:ea typeface="Times New Roman"/>
                          <a:cs typeface="Courier New"/>
                        </a:rPr>
                        <a:t>AAAMFPAAEAAAACMAAC        	  </a:t>
                      </a:r>
                      <a:r>
                        <a:rPr lang="en-US" sz="2000" b="1" dirty="0">
                          <a:solidFill>
                            <a:srgbClr val="000000"/>
                          </a:solidFill>
                          <a:latin typeface="Calibri"/>
                          <a:ea typeface="Times New Roman"/>
                          <a:cs typeface="Courier New"/>
                        </a:rPr>
                        <a:t>5 </a:t>
                      </a:r>
                      <a:r>
                        <a:rPr lang="en-US" sz="2000" b="1" dirty="0" smtClean="0">
                          <a:solidFill>
                            <a:srgbClr val="000000"/>
                          </a:solidFill>
                          <a:latin typeface="Calibri"/>
                          <a:ea typeface="Times New Roman"/>
                          <a:cs typeface="Courier New"/>
                        </a:rPr>
                        <a:t>		rice</a:t>
                      </a:r>
                    </a:p>
                    <a:p>
                      <a:r>
                        <a:rPr lang="en-US" sz="2000" dirty="0" smtClean="0">
                          <a:solidFill>
                            <a:srgbClr val="000000"/>
                          </a:solidFill>
                          <a:latin typeface="Calibri"/>
                          <a:ea typeface="Times New Roman"/>
                          <a:cs typeface="Courier New"/>
                        </a:rPr>
                        <a:t>AAAMFPAAEAAAACMAAD         	 8		 </a:t>
                      </a:r>
                      <a:r>
                        <a:rPr lang="en-US" sz="2000" dirty="0" err="1">
                          <a:solidFill>
                            <a:srgbClr val="000000"/>
                          </a:solidFill>
                          <a:latin typeface="Calibri"/>
                          <a:ea typeface="Times New Roman"/>
                          <a:cs typeface="Courier New"/>
                        </a:rPr>
                        <a:t>Biscutts</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533400" y="838200"/>
            <a:ext cx="8305800" cy="3416320"/>
          </a:xfrm>
          <a:prstGeom prst="rect">
            <a:avLst/>
          </a:prstGeom>
        </p:spPr>
        <p:txBody>
          <a:bodyPr wrap="square">
            <a:spAutoFit/>
          </a:bodyPr>
          <a:lstStyle/>
          <a:p>
            <a:r>
              <a:rPr lang="en-US" sz="2400" dirty="0" smtClean="0"/>
              <a:t>Alter the materialized view from never fresh into refresh force, now execute the update operation.</a:t>
            </a:r>
          </a:p>
          <a:p>
            <a:endParaRPr lang="en-US" sz="2400" dirty="0" smtClean="0"/>
          </a:p>
          <a:p>
            <a:r>
              <a:rPr lang="en-US" sz="2400" dirty="0" smtClean="0"/>
              <a:t>In the execute statement, the method </a:t>
            </a:r>
            <a:r>
              <a:rPr lang="en-US" sz="2400" b="1" dirty="0" smtClean="0"/>
              <a:t>“?”</a:t>
            </a:r>
            <a:r>
              <a:rPr lang="en-US" sz="2400" dirty="0" smtClean="0"/>
              <a:t> means refresh force. </a:t>
            </a:r>
          </a:p>
          <a:p>
            <a:endParaRPr lang="en-US" sz="2400" dirty="0" smtClean="0"/>
          </a:p>
          <a:p>
            <a:r>
              <a:rPr lang="en-US" sz="2400" dirty="0" smtClean="0"/>
              <a:t>But refresh force applies only refresh complete method, not refresh fast. </a:t>
            </a:r>
          </a:p>
          <a:p>
            <a:endParaRPr lang="en-US" sz="2400" dirty="0" smtClean="0"/>
          </a:p>
          <a:p>
            <a:r>
              <a:rPr lang="en-US" sz="2400" dirty="0" smtClean="0"/>
              <a:t>It shows in the result set that “rowid” has changed</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563441" cy="584775"/>
          </a:xfrm>
          <a:prstGeom prst="rect">
            <a:avLst/>
          </a:prstGeom>
        </p:spPr>
        <p:txBody>
          <a:bodyPr wrap="none">
            <a:spAutoFit/>
          </a:bodyPr>
          <a:lstStyle/>
          <a:p>
            <a:r>
              <a:rPr lang="en-US" sz="3200" b="1" dirty="0" smtClean="0">
                <a:solidFill>
                  <a:srgbClr val="7030A0"/>
                </a:solidFill>
              </a:rPr>
              <a:t>PART 10</a:t>
            </a:r>
            <a:endParaRPr lang="en-US" sz="3200" dirty="0"/>
          </a:p>
        </p:txBody>
      </p:sp>
      <p:sp>
        <p:nvSpPr>
          <p:cNvPr id="4" name="Rectangle 3"/>
          <p:cNvSpPr/>
          <p:nvPr/>
        </p:nvSpPr>
        <p:spPr>
          <a:xfrm>
            <a:off x="2134438" y="2362200"/>
            <a:ext cx="5818581" cy="1200329"/>
          </a:xfrm>
          <a:prstGeom prst="rect">
            <a:avLst/>
          </a:prstGeom>
        </p:spPr>
        <p:txBody>
          <a:bodyPr wrap="none">
            <a:spAutoFit/>
          </a:bodyPr>
          <a:lstStyle/>
          <a:p>
            <a:pPr lvl="0" algn="ctr"/>
            <a:r>
              <a:rPr lang="en-US" sz="3600" b="1" u="sng" dirty="0" smtClean="0">
                <a:solidFill>
                  <a:srgbClr val="7030A0"/>
                </a:solidFill>
              </a:rPr>
              <a:t>Create Materialized  view Log</a:t>
            </a:r>
          </a:p>
          <a:p>
            <a:pPr lvl="0" algn="ctr"/>
            <a:r>
              <a:rPr lang="en-US" sz="3600" b="1" u="sng" dirty="0" smtClean="0">
                <a:solidFill>
                  <a:srgbClr val="7030A0"/>
                </a:solidFill>
              </a:rPr>
              <a:t>MLOG$</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11265" name="Rectangle 1"/>
          <p:cNvSpPr>
            <a:spLocks noChangeArrowheads="1"/>
          </p:cNvSpPr>
          <p:nvPr/>
        </p:nvSpPr>
        <p:spPr bwMode="auto">
          <a:xfrm>
            <a:off x="228600" y="381000"/>
            <a:ext cx="8763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As seen earlier topic, complete refresh is time-consuming and occupying storage space.</a:t>
            </a:r>
            <a:r>
              <a:rPr lang="en-US" sz="2400" dirty="0" smtClean="0">
                <a:solidFill>
                  <a:srgbClr val="000000"/>
                </a:solidFill>
                <a:latin typeface="Arial" pitchFamily="34" charset="0"/>
                <a:ea typeface="Times New Roman" pitchFamily="18" charset="0"/>
                <a:cs typeface="Arial" pitchFamily="34" charset="0"/>
              </a:rPr>
              <a:t> </a:t>
            </a:r>
          </a:p>
          <a:p>
            <a:pPr lvl="0" algn="just" fontAlgn="base">
              <a:spcBef>
                <a:spcPct val="0"/>
              </a:spcBef>
              <a:spcAft>
                <a:spcPct val="0"/>
              </a:spcAft>
            </a:pPr>
            <a:endParaRPr lang="en-US" sz="2400" dirty="0" smtClean="0">
              <a:solidFill>
                <a:srgbClr val="000000"/>
              </a:solidFill>
              <a:latin typeface="Arial" pitchFamily="34" charset="0"/>
              <a:ea typeface="Times New Roman" pitchFamily="18" charset="0"/>
              <a:cs typeface="Arial" pitchFamily="34" charset="0"/>
            </a:endParaRPr>
          </a:p>
          <a:p>
            <a:pPr lvl="0" algn="just" fontAlgn="base">
              <a:spcBef>
                <a:spcPct val="0"/>
              </a:spcBef>
              <a:spcAft>
                <a:spcPct val="0"/>
              </a:spcAft>
            </a:pPr>
            <a:r>
              <a:rPr lang="en-US" sz="2400" dirty="0" smtClean="0">
                <a:solidFill>
                  <a:srgbClr val="000000"/>
                </a:solidFill>
                <a:latin typeface="Arial" pitchFamily="34" charset="0"/>
                <a:ea typeface="Times New Roman" pitchFamily="18" charset="0"/>
                <a:cs typeface="Arial" pitchFamily="34" charset="0"/>
              </a:rPr>
              <a:t>These drawbacks are rectified by applying Materialized View Log </a:t>
            </a:r>
          </a:p>
          <a:p>
            <a:pPr lvl="0" algn="just" fontAlgn="base">
              <a:spcBef>
                <a:spcPct val="0"/>
              </a:spcBef>
              <a:spcAft>
                <a:spcPct val="0"/>
              </a:spcAft>
            </a:pPr>
            <a:endParaRPr lang="en-US" sz="2400" dirty="0" smtClean="0">
              <a:solidFill>
                <a:srgbClr val="000000"/>
              </a:solidFill>
              <a:latin typeface="Arial" pitchFamily="34" charset="0"/>
              <a:ea typeface="Times New Roman" pitchFamily="18" charset="0"/>
              <a:cs typeface="Arial" pitchFamily="34" charset="0"/>
            </a:endParaRPr>
          </a:p>
          <a:p>
            <a:pPr lvl="0" algn="just" fontAlgn="base">
              <a:spcBef>
                <a:spcPct val="0"/>
              </a:spcBef>
              <a:spcAft>
                <a:spcPct val="0"/>
              </a:spcAft>
            </a:pPr>
            <a:r>
              <a:rPr lang="en-US" sz="2400" dirty="0" smtClean="0">
                <a:solidFill>
                  <a:srgbClr val="000000"/>
                </a:solidFill>
                <a:latin typeface="Arial" pitchFamily="34" charset="0"/>
                <a:ea typeface="Times New Roman" pitchFamily="18" charset="0"/>
                <a:cs typeface="Arial" pitchFamily="34" charset="0"/>
              </a:rPr>
              <a:t>The materialized view captures only the changed rows occur in the base table, it don’t captures the entire value.</a:t>
            </a:r>
          </a:p>
          <a:p>
            <a:pPr lvl="0" algn="just" fontAlgn="base">
              <a:spcBef>
                <a:spcPct val="0"/>
              </a:spcBef>
              <a:spcAft>
                <a:spcPct val="0"/>
              </a:spcAft>
            </a:pPr>
            <a:endParaRPr lang="en-US" sz="2400" dirty="0" smtClean="0">
              <a:solidFill>
                <a:srgbClr val="000000"/>
              </a:solidFill>
              <a:latin typeface="Arial" pitchFamily="34" charset="0"/>
              <a:ea typeface="Times New Roman" pitchFamily="18" charset="0"/>
              <a:cs typeface="Arial" pitchFamily="34" charset="0"/>
            </a:endParaRPr>
          </a:p>
          <a:p>
            <a:pPr lvl="0" algn="just" fontAlgn="base">
              <a:spcBef>
                <a:spcPct val="0"/>
              </a:spcBef>
              <a:spcAft>
                <a:spcPct val="0"/>
              </a:spcAft>
            </a:pPr>
            <a:r>
              <a:rPr lang="en-US" sz="2400" dirty="0" smtClean="0">
                <a:solidFill>
                  <a:srgbClr val="000000"/>
                </a:solidFill>
                <a:latin typeface="Arial" pitchFamily="34" charset="0"/>
                <a:ea typeface="Times New Roman" pitchFamily="18" charset="0"/>
                <a:cs typeface="Arial" pitchFamily="34" charset="0"/>
              </a:rPr>
              <a:t>This technique is called Materialized View Log and “incremental" refreshing</a:t>
            </a: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solidFill>
                <a:srgbClr val="000000"/>
              </a:solidFill>
              <a:latin typeface="Arial" pitchFamily="34" charset="0"/>
              <a:ea typeface="Times New Roman" pitchFamily="18" charset="0"/>
              <a:cs typeface="Arial" pitchFamily="34" charset="0"/>
            </a:endParaRPr>
          </a:p>
          <a:p>
            <a:pPr lvl="0" algn="just" fontAlgn="base">
              <a:spcBef>
                <a:spcPct val="0"/>
              </a:spcBef>
              <a:spcAft>
                <a:spcPct val="0"/>
              </a:spcAf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Usually, a </a:t>
            </a:r>
            <a:r>
              <a:rPr lang="en-US" sz="2400" dirty="0" smtClean="0">
                <a:solidFill>
                  <a:srgbClr val="000000"/>
                </a:solidFill>
                <a:latin typeface="Arial" pitchFamily="34" charset="0"/>
                <a:ea typeface="Times New Roman" pitchFamily="18" charset="0"/>
                <a:cs typeface="Arial" pitchFamily="34" charset="0"/>
              </a:rPr>
              <a:t>Materialized View Log </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takes less time than a complete refresh.</a:t>
            </a:r>
          </a:p>
          <a:p>
            <a:pPr lvl="0" algn="just" fontAlgn="base">
              <a:spcBef>
                <a:spcPct val="0"/>
              </a:spcBef>
              <a:spcAft>
                <a:spcPct val="0"/>
              </a:spcAft>
            </a:pPr>
            <a:endParaRPr lang="en-US" sz="2400" dirty="0" smtClean="0">
              <a:solidFill>
                <a:srgbClr val="000000"/>
              </a:solidFill>
              <a:latin typeface="Arial" pitchFamily="34" charset="0"/>
              <a:ea typeface="Times New Roman" pitchFamily="18" charset="0"/>
              <a:cs typeface="Arial" pitchFamily="34" charset="0"/>
            </a:endParaRPr>
          </a:p>
          <a:p>
            <a:pPr lvl="0" algn="just" fontAlgn="base">
              <a:spcBef>
                <a:spcPct val="0"/>
              </a:spcBef>
              <a:spcAft>
                <a:spcPct val="0"/>
              </a:spcAf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152400" y="381000"/>
          <a:ext cx="8534400" cy="1828800"/>
        </p:xfrm>
        <a:graphic>
          <a:graphicData uri="http://schemas.openxmlformats.org/drawingml/2006/table">
            <a:tbl>
              <a:tblPr/>
              <a:tblGrid>
                <a:gridCol w="8534400"/>
              </a:tblGrid>
              <a:tr h="1333500">
                <a:tc>
                  <a:txBody>
                    <a:bodyPr/>
                    <a:lstStyle/>
                    <a:p>
                      <a:pPr marL="0" marR="0">
                        <a:spcBef>
                          <a:spcPts val="0"/>
                        </a:spcBef>
                        <a:spcAft>
                          <a:spcPts val="0"/>
                        </a:spcAft>
                      </a:pPr>
                      <a:r>
                        <a:rPr lang="en-US" sz="2000" b="1" dirty="0">
                          <a:solidFill>
                            <a:srgbClr val="000000"/>
                          </a:solidFill>
                          <a:latin typeface="Times New Roman"/>
                          <a:ea typeface="Times New Roman"/>
                          <a:cs typeface="Times New Roman"/>
                        </a:rPr>
                        <a:t>DESC ITEM;</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Name                                      Null?                   Type</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 -------- ----------------------------</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ITEMNO                                    NOT NULL     NUMBER(3)</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INAME                                                              VARCHAR2(10)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marL="0" marR="0">
                        <a:spcBef>
                          <a:spcPts val="0"/>
                        </a:spcBef>
                        <a:spcAft>
                          <a:spcPts val="0"/>
                        </a:spcAft>
                      </a:pPr>
                      <a:r>
                        <a:rPr lang="en-US" sz="2000" dirty="0">
                          <a:solidFill>
                            <a:srgbClr val="000000"/>
                          </a:solidFill>
                          <a:latin typeface="Courier New"/>
                          <a:ea typeface="Times New Roman"/>
                          <a:cs typeface="Times New Roman"/>
                        </a:rPr>
                        <a:t>create materialized view log on item;</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41" name="Rectangle 1"/>
          <p:cNvSpPr>
            <a:spLocks noChangeArrowheads="1"/>
          </p:cNvSpPr>
          <p:nvPr/>
        </p:nvSpPr>
        <p:spPr bwMode="auto">
          <a:xfrm>
            <a:off x="457200" y="2667000"/>
            <a:ext cx="81534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this materialized view log, the name for materialized view is not given name.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For example in the previous materialized view used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mv</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“mv2" like that.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Because </a:t>
            </a: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 base table has only one materialized view log </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related at a time, so a separate materialized view name is not required.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152400" y="0"/>
          <a:ext cx="8915400" cy="2590800"/>
        </p:xfrm>
        <a:graphic>
          <a:graphicData uri="http://schemas.openxmlformats.org/drawingml/2006/table">
            <a:tbl>
              <a:tblPr/>
              <a:tblGrid>
                <a:gridCol w="8915400"/>
              </a:tblGrid>
              <a:tr h="2362200">
                <a:tc>
                  <a:txBody>
                    <a:bodyPr/>
                    <a:lstStyle/>
                    <a:p>
                      <a:pPr marL="0" marR="0">
                        <a:spcBef>
                          <a:spcPts val="0"/>
                        </a:spcBef>
                        <a:spcAft>
                          <a:spcPts val="0"/>
                        </a:spcAft>
                      </a:pPr>
                      <a:r>
                        <a:rPr lang="en-US" sz="1200" dirty="0">
                          <a:solidFill>
                            <a:srgbClr val="000000"/>
                          </a:solidFill>
                          <a:latin typeface="Times New Roman"/>
                          <a:ea typeface="Times New Roman"/>
                          <a:cs typeface="Times New Roman"/>
                        </a:rPr>
                        <a:t> </a:t>
                      </a:r>
                      <a:r>
                        <a:rPr lang="en-US" sz="2000" b="1" dirty="0">
                          <a:solidFill>
                            <a:srgbClr val="000000"/>
                          </a:solidFill>
                          <a:latin typeface="Times New Roman"/>
                          <a:ea typeface="Times New Roman"/>
                          <a:cs typeface="Times New Roman"/>
                        </a:rPr>
                        <a:t>describe </a:t>
                      </a:r>
                      <a:r>
                        <a:rPr lang="en-US" sz="2000" b="1" dirty="0" err="1">
                          <a:solidFill>
                            <a:srgbClr val="000000"/>
                          </a:solidFill>
                          <a:latin typeface="Times New Roman"/>
                          <a:ea typeface="Times New Roman"/>
                          <a:cs typeface="Times New Roman"/>
                        </a:rPr>
                        <a:t>MLOG$_item</a:t>
                      </a:r>
                      <a:r>
                        <a:rPr lang="en-US" sz="2000" b="1" dirty="0">
                          <a:solidFill>
                            <a:srgbClr val="000000"/>
                          </a:solidFill>
                          <a:latin typeface="Times New Roman"/>
                          <a:ea typeface="Times New Roman"/>
                          <a:cs typeface="Times New Roman"/>
                        </a:rPr>
                        <a:t>;</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Name                                      Null?    Type</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 -------- ----------------------------</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ITEMNO                                                 NUMBER(3)</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SNAPTIME$$                                         DATE</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DMLTYPE$$                                          VARCHAR2(1)</a:t>
                      </a:r>
                      <a:endParaRPr lang="en-US" sz="2000" dirty="0">
                        <a:latin typeface="Times New Roman"/>
                        <a:ea typeface="Times New Roman"/>
                        <a:cs typeface="Times New Roman"/>
                      </a:endParaRPr>
                    </a:p>
                    <a:p>
                      <a:pPr marL="0" marR="0">
                        <a:spcBef>
                          <a:spcPts val="0"/>
                        </a:spcBef>
                        <a:spcAft>
                          <a:spcPts val="0"/>
                        </a:spcAft>
                      </a:pPr>
                      <a:r>
                        <a:rPr lang="en-US" sz="2000" dirty="0">
                          <a:solidFill>
                            <a:srgbClr val="000000"/>
                          </a:solidFill>
                          <a:latin typeface="Times New Roman"/>
                          <a:ea typeface="Times New Roman"/>
                          <a:cs typeface="Times New Roman"/>
                        </a:rPr>
                        <a:t> OLD_NEW$$                                          VARCHAR2(1)</a:t>
                      </a:r>
                      <a:endParaRPr lang="en-US" sz="2000" dirty="0">
                        <a:latin typeface="Times New Roman"/>
                        <a:ea typeface="Times New Roman"/>
                        <a:cs typeface="Times New Roman"/>
                      </a:endParaRPr>
                    </a:p>
                    <a:p>
                      <a:pPr marL="0" marR="0" algn="just">
                        <a:lnSpc>
                          <a:spcPct val="150000"/>
                        </a:lnSpc>
                        <a:spcBef>
                          <a:spcPts val="0"/>
                        </a:spcBef>
                        <a:spcAft>
                          <a:spcPts val="0"/>
                        </a:spcAft>
                      </a:pPr>
                      <a:r>
                        <a:rPr lang="en-US" sz="2000" dirty="0">
                          <a:solidFill>
                            <a:srgbClr val="000000"/>
                          </a:solidFill>
                          <a:latin typeface="Times New Roman"/>
                          <a:ea typeface="Times New Roman"/>
                          <a:cs typeface="Times New Roman"/>
                        </a:rPr>
                        <a:t> CHANGE_VECTOR$$                            RAW(255)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217" name="Rectangle 1"/>
          <p:cNvSpPr>
            <a:spLocks noChangeArrowheads="1"/>
          </p:cNvSpPr>
          <p:nvPr/>
        </p:nvSpPr>
        <p:spPr bwMode="auto">
          <a:xfrm>
            <a:off x="304800" y="2819400"/>
            <a:ext cx="8610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Once materialized view log was created, it automatically generates a log file called MLOG$_&lt;base table&gt;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a:t>
            </a:r>
            <a:r>
              <a:rPr kumimoji="0" lang="en-US" sz="2000" b="1"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MLOG$_item.itemno</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column copy the base table’s primary key column </a:t>
            </a:r>
            <a:r>
              <a:rPr kumimoji="0" lang="en-US" sz="2000" b="1"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item.itemno</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b="1"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MLOG$</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also uses in the primary key column data type and size is as same as base table item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i.e</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data type is NUMBER(3).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other MLOG$ columns are system generated for example SNAPTIME$$, DMLTYPE$$,OLDNEW$$,CHANGE_VECTOR</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563441" cy="584775"/>
          </a:xfrm>
          <a:prstGeom prst="rect">
            <a:avLst/>
          </a:prstGeom>
        </p:spPr>
        <p:txBody>
          <a:bodyPr wrap="none">
            <a:spAutoFit/>
          </a:bodyPr>
          <a:lstStyle/>
          <a:p>
            <a:r>
              <a:rPr lang="en-US" sz="3200" b="1" dirty="0" smtClean="0">
                <a:solidFill>
                  <a:srgbClr val="7030A0"/>
                </a:solidFill>
              </a:rPr>
              <a:t>PART 11</a:t>
            </a:r>
            <a:endParaRPr lang="en-US" sz="3200" dirty="0"/>
          </a:p>
        </p:txBody>
      </p:sp>
      <p:sp>
        <p:nvSpPr>
          <p:cNvPr id="4" name="Rectangle 3"/>
          <p:cNvSpPr/>
          <p:nvPr/>
        </p:nvSpPr>
        <p:spPr>
          <a:xfrm>
            <a:off x="2808948" y="2362200"/>
            <a:ext cx="4469557" cy="1200329"/>
          </a:xfrm>
          <a:prstGeom prst="rect">
            <a:avLst/>
          </a:prstGeom>
        </p:spPr>
        <p:txBody>
          <a:bodyPr wrap="none">
            <a:spAutoFit/>
          </a:bodyPr>
          <a:lstStyle/>
          <a:p>
            <a:pPr lvl="0" algn="ctr"/>
            <a:r>
              <a:rPr lang="en-US" sz="3600" b="1" u="sng" dirty="0" smtClean="0">
                <a:solidFill>
                  <a:srgbClr val="7030A0"/>
                </a:solidFill>
              </a:rPr>
              <a:t>Materialized  view Log</a:t>
            </a:r>
          </a:p>
          <a:p>
            <a:pPr lvl="0" algn="ctr"/>
            <a:r>
              <a:rPr lang="en-US" sz="3600" b="1" u="sng" dirty="0" smtClean="0">
                <a:solidFill>
                  <a:srgbClr val="7030A0"/>
                </a:solidFill>
              </a:rPr>
              <a:t>DMLTYPE$$</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6685309"/>
              </p:ext>
            </p:extLst>
          </p:nvPr>
        </p:nvGraphicFramePr>
        <p:xfrm>
          <a:off x="304800" y="1667470"/>
          <a:ext cx="8153400" cy="2133600"/>
        </p:xfrm>
        <a:graphic>
          <a:graphicData uri="http://schemas.openxmlformats.org/drawingml/2006/table">
            <a:tbl>
              <a:tblPr/>
              <a:tblGrid>
                <a:gridCol w="8153400"/>
              </a:tblGrid>
              <a:tr h="0">
                <a:tc>
                  <a:txBody>
                    <a:bodyPr/>
                    <a:lstStyle/>
                    <a:p>
                      <a:pPr marL="0" marR="0">
                        <a:spcBef>
                          <a:spcPts val="0"/>
                        </a:spcBef>
                        <a:spcAft>
                          <a:spcPts val="0"/>
                        </a:spcAft>
                      </a:pPr>
                      <a:r>
                        <a:rPr lang="en-US" sz="2000" dirty="0">
                          <a:solidFill>
                            <a:srgbClr val="000000"/>
                          </a:solidFill>
                          <a:latin typeface="Courier New" pitchFamily="49" charset="0"/>
                          <a:ea typeface="Times New Roman"/>
                          <a:cs typeface="Courier New" pitchFamily="49" charset="0"/>
                        </a:rPr>
                        <a:t>UPDATE ITEM set INAME=‘COFFEE’ where ITEMNO = 2 </a:t>
                      </a:r>
                      <a:r>
                        <a:rPr lang="en-US" sz="2000" dirty="0" smtClean="0">
                          <a:solidFill>
                            <a:srgbClr val="000000"/>
                          </a:solidFill>
                          <a:latin typeface="Courier New" pitchFamily="49" charset="0"/>
                          <a:ea typeface="Times New Roman"/>
                          <a:cs typeface="Courier New" pitchFamily="49" charset="0"/>
                        </a:rPr>
                        <a:t>;</a:t>
                      </a:r>
                    </a:p>
                    <a:p>
                      <a:pPr marL="0" marR="0">
                        <a:spcBef>
                          <a:spcPts val="0"/>
                        </a:spcBef>
                        <a:spcAft>
                          <a:spcPts val="0"/>
                        </a:spcAft>
                      </a:pPr>
                      <a:r>
                        <a:rPr lang="en-US" sz="2000" dirty="0" smtClean="0">
                          <a:solidFill>
                            <a:srgbClr val="000000"/>
                          </a:solidFill>
                          <a:latin typeface="Courier New" pitchFamily="49" charset="0"/>
                          <a:ea typeface="Times New Roman"/>
                          <a:cs typeface="Courier New" pitchFamily="49" charset="0"/>
                        </a:rPr>
                        <a:t>INSERT </a:t>
                      </a:r>
                      <a:r>
                        <a:rPr lang="en-US" sz="2000" dirty="0">
                          <a:solidFill>
                            <a:srgbClr val="000000"/>
                          </a:solidFill>
                          <a:latin typeface="Courier New" pitchFamily="49" charset="0"/>
                          <a:ea typeface="Times New Roman"/>
                          <a:cs typeface="Courier New" pitchFamily="49" charset="0"/>
                        </a:rPr>
                        <a:t>into ITEM(ITEMNO,INAME)values (4,’Biscutts’);</a:t>
                      </a:r>
                      <a:r>
                        <a:rPr lang="en-US" sz="2000" dirty="0">
                          <a:latin typeface="Courier New" pitchFamily="49" charset="0"/>
                          <a:ea typeface="Times New Roman"/>
                          <a:cs typeface="Courier New" pitchFamily="49" charset="0"/>
                        </a:rPr>
                        <a:t> </a:t>
                      </a:r>
                    </a:p>
                    <a:p>
                      <a:pPr marL="0" marR="0">
                        <a:spcBef>
                          <a:spcPts val="0"/>
                        </a:spcBef>
                        <a:spcAft>
                          <a:spcPts val="0"/>
                        </a:spcAft>
                      </a:pPr>
                      <a:r>
                        <a:rPr lang="en-US" sz="2000" dirty="0">
                          <a:solidFill>
                            <a:srgbClr val="000000"/>
                          </a:solidFill>
                          <a:latin typeface="Courier New" pitchFamily="49" charset="0"/>
                          <a:ea typeface="Times New Roman"/>
                          <a:cs typeface="Courier New" pitchFamily="49" charset="0"/>
                        </a:rPr>
                        <a:t>select itemno, </a:t>
                      </a:r>
                      <a:r>
                        <a:rPr lang="en-US" sz="2000" dirty="0" err="1">
                          <a:solidFill>
                            <a:srgbClr val="000000"/>
                          </a:solidFill>
                          <a:latin typeface="Courier New" pitchFamily="49" charset="0"/>
                          <a:ea typeface="Times New Roman"/>
                          <a:cs typeface="Courier New" pitchFamily="49" charset="0"/>
                        </a:rPr>
                        <a:t>dmltype</a:t>
                      </a:r>
                      <a:r>
                        <a:rPr lang="en-US" sz="2000" dirty="0">
                          <a:solidFill>
                            <a:srgbClr val="000000"/>
                          </a:solidFill>
                          <a:latin typeface="Courier New" pitchFamily="49" charset="0"/>
                          <a:ea typeface="Times New Roman"/>
                          <a:cs typeface="Courier New" pitchFamily="49" charset="0"/>
                        </a:rPr>
                        <a:t>$$ as </a:t>
                      </a:r>
                      <a:r>
                        <a:rPr lang="en-US" sz="2000" dirty="0" err="1">
                          <a:solidFill>
                            <a:srgbClr val="000000"/>
                          </a:solidFill>
                          <a:latin typeface="Courier New" pitchFamily="49" charset="0"/>
                          <a:ea typeface="Times New Roman"/>
                          <a:cs typeface="Courier New" pitchFamily="49" charset="0"/>
                        </a:rPr>
                        <a:t>dmltype</a:t>
                      </a:r>
                      <a:r>
                        <a:rPr lang="en-US" sz="2000" dirty="0">
                          <a:solidFill>
                            <a:srgbClr val="000000"/>
                          </a:solidFill>
                          <a:latin typeface="Courier New" pitchFamily="49" charset="0"/>
                          <a:ea typeface="Times New Roman"/>
                          <a:cs typeface="Courier New" pitchFamily="49" charset="0"/>
                        </a:rPr>
                        <a:t> from </a:t>
                      </a:r>
                      <a:r>
                        <a:rPr lang="en-US" sz="2000" dirty="0" err="1">
                          <a:solidFill>
                            <a:srgbClr val="000000"/>
                          </a:solidFill>
                          <a:latin typeface="Courier New" pitchFamily="49" charset="0"/>
                          <a:ea typeface="Times New Roman"/>
                          <a:cs typeface="Courier New" pitchFamily="49" charset="0"/>
                        </a:rPr>
                        <a:t>MLOG$_item</a:t>
                      </a:r>
                      <a:r>
                        <a:rPr lang="en-US" sz="2000" dirty="0">
                          <a:solidFill>
                            <a:srgbClr val="000000"/>
                          </a:solidFill>
                          <a:latin typeface="Courier New" pitchFamily="49" charset="0"/>
                          <a:ea typeface="Times New Roman"/>
                          <a:cs typeface="Courier New" pitchFamily="49" charset="0"/>
                        </a:rPr>
                        <a:t>;</a:t>
                      </a:r>
                      <a:endParaRPr lang="en-US" sz="20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dirty="0" smtClean="0">
                          <a:solidFill>
                            <a:srgbClr val="000000"/>
                          </a:solidFill>
                          <a:latin typeface="Courier New" pitchFamily="49" charset="0"/>
                          <a:ea typeface="Times New Roman"/>
                          <a:cs typeface="Courier New" pitchFamily="49" charset="0"/>
                        </a:rPr>
                        <a:t>    </a:t>
                      </a:r>
                      <a:r>
                        <a:rPr lang="en-US" sz="2000" dirty="0">
                          <a:solidFill>
                            <a:srgbClr val="000000"/>
                          </a:solidFill>
                          <a:latin typeface="Courier New" pitchFamily="49" charset="0"/>
                          <a:ea typeface="Times New Roman"/>
                          <a:cs typeface="Courier New" pitchFamily="49" charset="0"/>
                        </a:rPr>
                        <a:t>ITEMNO   D</a:t>
                      </a:r>
                      <a:endParaRPr lang="en-US" sz="2000" dirty="0">
                        <a:latin typeface="Courier New" pitchFamily="49" charset="0"/>
                        <a:ea typeface="Times New Roman"/>
                        <a:cs typeface="Courier New" pitchFamily="49" charset="0"/>
                      </a:endParaRPr>
                    </a:p>
                    <a:p>
                      <a:pPr marL="0" marR="0">
                        <a:spcBef>
                          <a:spcPts val="0"/>
                        </a:spcBef>
                        <a:spcAft>
                          <a:spcPts val="0"/>
                        </a:spcAft>
                      </a:pPr>
                      <a:r>
                        <a:rPr lang="en-US" sz="2000" dirty="0">
                          <a:solidFill>
                            <a:srgbClr val="000000"/>
                          </a:solidFill>
                          <a:latin typeface="Courier New" pitchFamily="49" charset="0"/>
                          <a:ea typeface="Times New Roman"/>
                          <a:cs typeface="Courier New" pitchFamily="49" charset="0"/>
                        </a:rPr>
                        <a:t>--------------------</a:t>
                      </a:r>
                      <a:endParaRPr lang="en-US" sz="2000" dirty="0">
                        <a:latin typeface="Courier New" pitchFamily="49" charset="0"/>
                        <a:ea typeface="Times New Roman"/>
                        <a:cs typeface="Courier New" pitchFamily="49" charset="0"/>
                      </a:endParaRPr>
                    </a:p>
                    <a:p>
                      <a:pPr marL="0" marR="0">
                        <a:spcBef>
                          <a:spcPts val="0"/>
                        </a:spcBef>
                        <a:spcAft>
                          <a:spcPts val="0"/>
                        </a:spcAft>
                      </a:pPr>
                      <a:r>
                        <a:rPr lang="en-US" sz="2000" dirty="0">
                          <a:solidFill>
                            <a:srgbClr val="000000"/>
                          </a:solidFill>
                          <a:latin typeface="Courier New" pitchFamily="49" charset="0"/>
                          <a:ea typeface="Times New Roman"/>
                          <a:cs typeface="Courier New" pitchFamily="49" charset="0"/>
                        </a:rPr>
                        <a:t>         2   U</a:t>
                      </a:r>
                      <a:endParaRPr lang="en-US" sz="2000" dirty="0">
                        <a:latin typeface="Courier New" pitchFamily="49" charset="0"/>
                        <a:ea typeface="Times New Roman"/>
                        <a:cs typeface="Courier New" pitchFamily="49" charset="0"/>
                      </a:endParaRPr>
                    </a:p>
                    <a:p>
                      <a:pPr marL="0" marR="0">
                        <a:spcBef>
                          <a:spcPts val="0"/>
                        </a:spcBef>
                        <a:spcAft>
                          <a:spcPts val="0"/>
                        </a:spcAft>
                      </a:pPr>
                      <a:r>
                        <a:rPr lang="en-US" sz="2000" dirty="0">
                          <a:solidFill>
                            <a:srgbClr val="000000"/>
                          </a:solidFill>
                          <a:latin typeface="Courier New" pitchFamily="49" charset="0"/>
                          <a:ea typeface="Times New Roman"/>
                          <a:cs typeface="Courier New" pitchFamily="49" charset="0"/>
                        </a:rPr>
                        <a:t>         4   I</a:t>
                      </a:r>
                      <a:endParaRPr lang="en-US" sz="20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69" name="Rectangle 1"/>
          <p:cNvSpPr>
            <a:spLocks noChangeArrowheads="1"/>
          </p:cNvSpPr>
          <p:nvPr/>
        </p:nvSpPr>
        <p:spPr bwMode="auto">
          <a:xfrm>
            <a:off x="6338126" y="3112532"/>
            <a:ext cx="65" cy="553998"/>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lang="en-US" sz="12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graphicFrame>
        <p:nvGraphicFramePr>
          <p:cNvPr id="6" name="Table 5"/>
          <p:cNvGraphicFramePr>
            <a:graphicFrameLocks noGrp="1"/>
          </p:cNvGraphicFramePr>
          <p:nvPr/>
        </p:nvGraphicFramePr>
        <p:xfrm>
          <a:off x="1676400" y="838200"/>
          <a:ext cx="5783580" cy="609600"/>
        </p:xfrm>
        <a:graphic>
          <a:graphicData uri="http://schemas.openxmlformats.org/drawingml/2006/table">
            <a:tbl>
              <a:tblPr/>
              <a:tblGrid>
                <a:gridCol w="5783580"/>
              </a:tblGrid>
              <a:tr h="0">
                <a:tc>
                  <a:txBody>
                    <a:bodyPr/>
                    <a:lstStyle/>
                    <a:p>
                      <a:pPr marL="0" marR="0"/>
                      <a:r>
                        <a:rPr lang="en-US" sz="2000" dirty="0">
                          <a:solidFill>
                            <a:srgbClr val="000000"/>
                          </a:solidFill>
                          <a:latin typeface="Courier New" pitchFamily="49" charset="0"/>
                          <a:ea typeface="Times New Roman"/>
                          <a:cs typeface="Courier New" pitchFamily="49" charset="0"/>
                        </a:rPr>
                        <a:t>select * from MLOG$_ITEM;</a:t>
                      </a:r>
                      <a:r>
                        <a:rPr lang="en-US" sz="2000" dirty="0">
                          <a:latin typeface="Courier New" pitchFamily="49" charset="0"/>
                          <a:ea typeface="Times New Roman"/>
                          <a:cs typeface="Courier New" pitchFamily="49" charset="0"/>
                        </a:rPr>
                        <a:t> </a:t>
                      </a:r>
                      <a:endParaRPr lang="en-US" sz="2000" dirty="0" smtClean="0">
                        <a:latin typeface="Courier New" pitchFamily="49" charset="0"/>
                        <a:ea typeface="Times New Roman"/>
                        <a:cs typeface="Courier New" pitchFamily="49" charset="0"/>
                      </a:endParaRPr>
                    </a:p>
                    <a:p>
                      <a:pPr marL="0" marR="0"/>
                      <a:r>
                        <a:rPr lang="en-US" sz="2000" b="1" dirty="0" smtClean="0">
                          <a:solidFill>
                            <a:srgbClr val="000000"/>
                          </a:solidFill>
                          <a:latin typeface="Courier New" pitchFamily="49" charset="0"/>
                          <a:ea typeface="Times New Roman"/>
                          <a:cs typeface="Courier New" pitchFamily="49" charset="0"/>
                        </a:rPr>
                        <a:t>no </a:t>
                      </a:r>
                      <a:r>
                        <a:rPr lang="en-US" sz="2000" b="1" dirty="0">
                          <a:solidFill>
                            <a:srgbClr val="000000"/>
                          </a:solidFill>
                          <a:latin typeface="Courier New" pitchFamily="49" charset="0"/>
                          <a:ea typeface="Times New Roman"/>
                          <a:cs typeface="Courier New" pitchFamily="49" charset="0"/>
                        </a:rPr>
                        <a:t>rows selected</a:t>
                      </a:r>
                      <a:endParaRPr lang="en-US" sz="20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152400" y="304800"/>
            <a:ext cx="4117346" cy="369332"/>
          </a:xfrm>
          <a:prstGeom prst="rect">
            <a:avLst/>
          </a:prstGeom>
        </p:spPr>
        <p:txBody>
          <a:bodyPr wrap="none">
            <a:spAutoFit/>
          </a:bodyPr>
          <a:lstStyle/>
          <a:p>
            <a:pPr lvl="0" algn="just" fontAlgn="base">
              <a:spcBef>
                <a:spcPct val="0"/>
              </a:spcBef>
              <a:spcAft>
                <a:spcPct val="0"/>
              </a:spcAft>
            </a:pPr>
            <a:r>
              <a:rPr lang="en-US" dirty="0" smtClean="0">
                <a:solidFill>
                  <a:srgbClr val="000000"/>
                </a:solidFill>
                <a:latin typeface="Arial" pitchFamily="34" charset="0"/>
                <a:ea typeface="Times New Roman" pitchFamily="18" charset="0"/>
                <a:cs typeface="Arial" pitchFamily="34" charset="0"/>
              </a:rPr>
              <a:t>Materialized view log is initially empty. </a:t>
            </a:r>
          </a:p>
        </p:txBody>
      </p:sp>
      <p:sp>
        <p:nvSpPr>
          <p:cNvPr id="8" name="Rectangle 7"/>
          <p:cNvSpPr/>
          <p:nvPr/>
        </p:nvSpPr>
        <p:spPr>
          <a:xfrm>
            <a:off x="0" y="3886200"/>
            <a:ext cx="8763000" cy="2031325"/>
          </a:xfrm>
          <a:prstGeom prst="rect">
            <a:avLst/>
          </a:prstGeom>
        </p:spPr>
        <p:txBody>
          <a:bodyPr wrap="square">
            <a:spAutoFit/>
          </a:bodyPr>
          <a:lstStyle/>
          <a:p>
            <a:pPr lvl="0" algn="just" eaLnBrk="0" fontAlgn="base" hangingPunct="0">
              <a:spcBef>
                <a:spcPct val="0"/>
              </a:spcBef>
              <a:spcAft>
                <a:spcPct val="0"/>
              </a:spcAft>
            </a:pPr>
            <a:r>
              <a:rPr lang="en-US" dirty="0" smtClean="0">
                <a:solidFill>
                  <a:srgbClr val="000000"/>
                </a:solidFill>
                <a:latin typeface="Arial" pitchFamily="34" charset="0"/>
                <a:ea typeface="Times New Roman" pitchFamily="18" charset="0"/>
                <a:cs typeface="Arial" pitchFamily="34" charset="0"/>
              </a:rPr>
              <a:t>Rows are automatically added to MLOG$_ITEM when base table ITEM is executed by any DML operation such that UPDATE, DELETE or INSERT. </a:t>
            </a: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Arial" pitchFamily="34" charset="0"/>
              </a:rPr>
              <a:t>The result of the </a:t>
            </a:r>
            <a:r>
              <a:rPr lang="en-US" dirty="0" err="1" smtClean="0">
                <a:latin typeface="Arial" pitchFamily="34" charset="0"/>
                <a:ea typeface="Times New Roman" pitchFamily="18" charset="0"/>
                <a:cs typeface="Arial" pitchFamily="34" charset="0"/>
              </a:rPr>
              <a:t>MLOG$_item</a:t>
            </a:r>
            <a:r>
              <a:rPr lang="en-US" dirty="0" smtClean="0">
                <a:latin typeface="Arial" pitchFamily="34" charset="0"/>
                <a:ea typeface="Times New Roman" pitchFamily="18" charset="0"/>
                <a:cs typeface="Arial" pitchFamily="34" charset="0"/>
              </a:rPr>
              <a:t>, shows number of changes occur in the base table. Here “U” – update operation in itemno 2  and “I”- insert operation occurred in itemno 4 in the base table item.</a:t>
            </a:r>
          </a:p>
          <a:p>
            <a:pPr lvl="0" algn="just" eaLnBrk="0" fontAlgn="b" hangingPunct="0">
              <a:spcBef>
                <a:spcPct val="0"/>
              </a:spcBef>
              <a:spcAft>
                <a:spcPct val="0"/>
              </a:spcAft>
            </a:pPr>
            <a:endParaRPr lang="en-US" dirty="0" smtClean="0">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914400" y="1676400"/>
          <a:ext cx="7315200" cy="1524000"/>
        </p:xfrm>
        <a:graphic>
          <a:graphicData uri="http://schemas.openxmlformats.org/drawingml/2006/table">
            <a:tbl>
              <a:tblPr/>
              <a:tblGrid>
                <a:gridCol w="7315200"/>
              </a:tblGrid>
              <a:tr h="533400">
                <a:tc>
                  <a:txBody>
                    <a:bodyPr/>
                    <a:lstStyle/>
                    <a:p>
                      <a:r>
                        <a:rPr lang="en-US" sz="2000" dirty="0">
                          <a:solidFill>
                            <a:srgbClr val="000000"/>
                          </a:solidFill>
                          <a:latin typeface="Courier New" pitchFamily="49" charset="0"/>
                          <a:ea typeface="Times New Roman"/>
                          <a:cs typeface="Courier New" pitchFamily="49" charset="0"/>
                        </a:rPr>
                        <a:t>rollback </a:t>
                      </a:r>
                      <a:r>
                        <a:rPr lang="en-US" sz="2000" dirty="0" smtClean="0">
                          <a:solidFill>
                            <a:srgbClr val="000000"/>
                          </a:solidFill>
                          <a:latin typeface="Courier New" pitchFamily="49" charset="0"/>
                          <a:ea typeface="Times New Roman"/>
                          <a:cs typeface="Courier New" pitchFamily="49" charset="0"/>
                        </a:rPr>
                        <a:t>;</a:t>
                      </a:r>
                    </a:p>
                    <a:p>
                      <a:endParaRPr lang="en-US" sz="2000" dirty="0" smtClean="0">
                        <a:solidFill>
                          <a:srgbClr val="000000"/>
                        </a:solidFill>
                        <a:latin typeface="Courier New" pitchFamily="49" charset="0"/>
                        <a:ea typeface="Times New Roman"/>
                        <a:cs typeface="Courier New" pitchFamily="49" charset="0"/>
                      </a:endParaRPr>
                    </a:p>
                    <a:p>
                      <a:r>
                        <a:rPr lang="en-US" sz="2000" dirty="0" smtClean="0">
                          <a:solidFill>
                            <a:srgbClr val="000000"/>
                          </a:solidFill>
                          <a:latin typeface="Courier New" pitchFamily="49" charset="0"/>
                          <a:ea typeface="Times New Roman"/>
                          <a:cs typeface="Courier New" pitchFamily="49" charset="0"/>
                        </a:rPr>
                        <a:t>select </a:t>
                      </a:r>
                      <a:r>
                        <a:rPr lang="en-US" sz="2000" dirty="0">
                          <a:solidFill>
                            <a:srgbClr val="000000"/>
                          </a:solidFill>
                          <a:latin typeface="Courier New" pitchFamily="49" charset="0"/>
                          <a:ea typeface="Times New Roman"/>
                          <a:cs typeface="Courier New" pitchFamily="49" charset="0"/>
                        </a:rPr>
                        <a:t>itemno, </a:t>
                      </a:r>
                      <a:r>
                        <a:rPr lang="en-US" sz="2000" dirty="0" err="1">
                          <a:solidFill>
                            <a:srgbClr val="000000"/>
                          </a:solidFill>
                          <a:latin typeface="Courier New" pitchFamily="49" charset="0"/>
                          <a:ea typeface="Times New Roman"/>
                          <a:cs typeface="Courier New" pitchFamily="49" charset="0"/>
                        </a:rPr>
                        <a:t>dmltype</a:t>
                      </a:r>
                      <a:r>
                        <a:rPr lang="en-US" sz="2000" dirty="0">
                          <a:solidFill>
                            <a:srgbClr val="000000"/>
                          </a:solidFill>
                          <a:latin typeface="Courier New" pitchFamily="49" charset="0"/>
                          <a:ea typeface="Times New Roman"/>
                          <a:cs typeface="Courier New" pitchFamily="49" charset="0"/>
                        </a:rPr>
                        <a:t>$$ from </a:t>
                      </a:r>
                      <a:r>
                        <a:rPr lang="en-US" sz="2000" dirty="0" err="1">
                          <a:solidFill>
                            <a:srgbClr val="000000"/>
                          </a:solidFill>
                          <a:latin typeface="Courier New" pitchFamily="49" charset="0"/>
                          <a:ea typeface="Times New Roman"/>
                          <a:cs typeface="Courier New" pitchFamily="49" charset="0"/>
                        </a:rPr>
                        <a:t>MLOG$_item</a:t>
                      </a:r>
                      <a:r>
                        <a:rPr lang="en-US" sz="2000" dirty="0" smtClean="0">
                          <a:solidFill>
                            <a:srgbClr val="000000"/>
                          </a:solidFill>
                          <a:latin typeface="Courier New" pitchFamily="49" charset="0"/>
                          <a:ea typeface="Times New Roman"/>
                          <a:cs typeface="Courier New" pitchFamily="49" charset="0"/>
                        </a:rPr>
                        <a:t>;</a:t>
                      </a:r>
                    </a:p>
                    <a:p>
                      <a:endParaRPr lang="en-US" sz="2000" dirty="0" smtClean="0">
                        <a:solidFill>
                          <a:srgbClr val="000000"/>
                        </a:solidFill>
                        <a:latin typeface="Courier New" pitchFamily="49" charset="0"/>
                        <a:ea typeface="Times New Roman"/>
                        <a:cs typeface="Courier New" pitchFamily="49" charset="0"/>
                      </a:endParaRPr>
                    </a:p>
                    <a:p>
                      <a:r>
                        <a:rPr lang="en-US" sz="2000" dirty="0" smtClean="0">
                          <a:solidFill>
                            <a:srgbClr val="000000"/>
                          </a:solidFill>
                          <a:latin typeface="Courier New" pitchFamily="49" charset="0"/>
                          <a:ea typeface="Times New Roman"/>
                          <a:cs typeface="Courier New" pitchFamily="49" charset="0"/>
                        </a:rPr>
                        <a:t>no </a:t>
                      </a:r>
                      <a:r>
                        <a:rPr lang="en-US" sz="2000" dirty="0">
                          <a:solidFill>
                            <a:srgbClr val="000000"/>
                          </a:solidFill>
                          <a:latin typeface="Courier New" pitchFamily="49" charset="0"/>
                          <a:ea typeface="Times New Roman"/>
                          <a:cs typeface="Courier New" pitchFamily="49" charset="0"/>
                        </a:rPr>
                        <a:t>rows selected</a:t>
                      </a:r>
                      <a:endParaRPr lang="en-US" sz="20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145" name="Rectangle 1"/>
          <p:cNvSpPr>
            <a:spLocks noChangeArrowheads="1"/>
          </p:cNvSpPr>
          <p:nvPr/>
        </p:nvSpPr>
        <p:spPr bwMode="auto">
          <a:xfrm>
            <a:off x="304800" y="152400"/>
            <a:ext cx="8610600" cy="123110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Suppose, if rollback all the DML operation executed in the base table, the MLOG$_ITEM is again empty.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changes are not committed in the base table item.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85800" y="4191000"/>
            <a:ext cx="7467600" cy="1569660"/>
          </a:xfrm>
          <a:prstGeom prst="rect">
            <a:avLst/>
          </a:prstGeom>
        </p:spPr>
        <p:txBody>
          <a:bodyPr wrap="square">
            <a:spAutoFit/>
          </a:bodyPr>
          <a:lstStyle/>
          <a:p>
            <a:pPr lvl="0" algn="just" eaLnBrk="0" fontAlgn="b" hangingPunct="0">
              <a:spcBef>
                <a:spcPct val="0"/>
              </a:spcBef>
              <a:spcAft>
                <a:spcPct val="0"/>
              </a:spcAft>
            </a:pPr>
            <a:r>
              <a:rPr lang="en-US" sz="2400" dirty="0" smtClean="0">
                <a:latin typeface="Arial" pitchFamily="34" charset="0"/>
                <a:ea typeface="Times New Roman" pitchFamily="18" charset="0"/>
                <a:cs typeface="Arial" pitchFamily="34" charset="0"/>
              </a:rPr>
              <a:t>The materialized view log is using “on commit” by default. That is a reason it don’t need execute any “</a:t>
            </a:r>
            <a:r>
              <a:rPr lang="en-US" sz="2400" dirty="0" smtClean="0">
                <a:solidFill>
                  <a:srgbClr val="FF0000"/>
                </a:solidFill>
                <a:latin typeface="Arial" pitchFamily="34" charset="0"/>
                <a:ea typeface="Times New Roman" pitchFamily="18" charset="0"/>
                <a:cs typeface="Arial" pitchFamily="34" charset="0"/>
              </a:rPr>
              <a:t>DBMS_MVIEW.REFRESH”</a:t>
            </a:r>
            <a:r>
              <a:rPr lang="en-US" sz="2400" dirty="0" smtClean="0">
                <a:latin typeface="Arial" pitchFamily="34" charset="0"/>
                <a:ea typeface="Times New Roman" pitchFamily="18" charset="0"/>
                <a:cs typeface="Arial" pitchFamily="34" charset="0"/>
              </a:rPr>
              <a:t> procedure to initiate the refresh in the materialized view.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6" name="Rectangle 5"/>
          <p:cNvSpPr/>
          <p:nvPr/>
        </p:nvSpPr>
        <p:spPr>
          <a:xfrm>
            <a:off x="304800" y="457200"/>
            <a:ext cx="8534400" cy="5262979"/>
          </a:xfrm>
          <a:prstGeom prst="rect">
            <a:avLst/>
          </a:prstGeom>
        </p:spPr>
        <p:txBody>
          <a:bodyPr wrap="square">
            <a:spAutoFit/>
          </a:bodyPr>
          <a:lstStyle/>
          <a:p>
            <a:pPr>
              <a:buFont typeface="Arial" pitchFamily="34" charset="0"/>
              <a:buChar char="•"/>
            </a:pPr>
            <a:r>
              <a:rPr lang="en-US" sz="2800" dirty="0"/>
              <a:t>A materialized view is a database object</a:t>
            </a:r>
            <a:r>
              <a:rPr lang="en-US" sz="2800" dirty="0" smtClean="0"/>
              <a:t>.</a:t>
            </a:r>
          </a:p>
          <a:p>
            <a:endParaRPr lang="en-US" sz="2800" dirty="0" smtClean="0"/>
          </a:p>
          <a:p>
            <a:pPr>
              <a:buFont typeface="Arial" pitchFamily="34" charset="0"/>
              <a:buChar char="•"/>
            </a:pPr>
            <a:r>
              <a:rPr lang="en-US" sz="2800" dirty="0" smtClean="0"/>
              <a:t> </a:t>
            </a:r>
            <a:r>
              <a:rPr lang="en-US" sz="2800" dirty="0"/>
              <a:t>It is physically stored in the database. </a:t>
            </a:r>
            <a:endParaRPr lang="en-US" sz="2800" dirty="0" smtClean="0"/>
          </a:p>
          <a:p>
            <a:endParaRPr lang="en-US" sz="2800" dirty="0" smtClean="0"/>
          </a:p>
          <a:p>
            <a:pPr>
              <a:buFont typeface="Arial" pitchFamily="34" charset="0"/>
              <a:buChar char="•"/>
            </a:pPr>
            <a:r>
              <a:rPr lang="en-US" sz="2800" dirty="0" smtClean="0"/>
              <a:t>Because </a:t>
            </a:r>
            <a:r>
              <a:rPr lang="en-US" sz="2800" dirty="0"/>
              <a:t>materialized view tables are having local copies of data suppose base table is located remotely. </a:t>
            </a:r>
            <a:endParaRPr lang="en-US" sz="2800" dirty="0" smtClean="0"/>
          </a:p>
          <a:p>
            <a:endParaRPr lang="en-US" sz="2800" dirty="0" smtClean="0"/>
          </a:p>
          <a:p>
            <a:pPr>
              <a:buFont typeface="Arial" pitchFamily="34" charset="0"/>
              <a:buChar char="•"/>
            </a:pPr>
            <a:r>
              <a:rPr lang="en-US" sz="2800" dirty="0" smtClean="0"/>
              <a:t>It </a:t>
            </a:r>
            <a:r>
              <a:rPr lang="en-US" sz="2800" dirty="0"/>
              <a:t>is also useful to create summary table based on aggregation of the base table data.  </a:t>
            </a:r>
            <a:endParaRPr lang="en-US" sz="2800" dirty="0" smtClean="0"/>
          </a:p>
          <a:p>
            <a:endParaRPr lang="en-US" sz="2800" dirty="0" smtClean="0"/>
          </a:p>
          <a:p>
            <a:pPr>
              <a:buFont typeface="Arial" pitchFamily="34" charset="0"/>
              <a:buChar char="•"/>
            </a:pPr>
            <a:r>
              <a:rPr lang="en-US" sz="2800" dirty="0" smtClean="0"/>
              <a:t>The </a:t>
            </a:r>
            <a:r>
              <a:rPr lang="en-US" sz="2800" dirty="0"/>
              <a:t>materialized view stores both query and the result of a query.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152400" y="228600"/>
          <a:ext cx="8839200" cy="1828800"/>
        </p:xfrm>
        <a:graphic>
          <a:graphicData uri="http://schemas.openxmlformats.org/drawingml/2006/table">
            <a:tbl>
              <a:tblPr/>
              <a:tblGrid>
                <a:gridCol w="8839200"/>
              </a:tblGrid>
              <a:tr h="1714500">
                <a:tc>
                  <a:txBody>
                    <a:bodyPr/>
                    <a:lstStyle/>
                    <a:p>
                      <a:pPr marL="0" marR="0">
                        <a:spcBef>
                          <a:spcPts val="0"/>
                        </a:spcBef>
                        <a:spcAft>
                          <a:spcPts val="0"/>
                        </a:spcAft>
                      </a:pPr>
                      <a:r>
                        <a:rPr lang="en-US" sz="2400" b="1" dirty="0">
                          <a:solidFill>
                            <a:srgbClr val="000000"/>
                          </a:solidFill>
                          <a:latin typeface="Times New Roman"/>
                          <a:ea typeface="Times New Roman"/>
                          <a:cs typeface="Times New Roman"/>
                        </a:rPr>
                        <a:t>DESC ITEM;</a:t>
                      </a:r>
                      <a:endParaRPr lang="en-US" sz="2400" dirty="0">
                        <a:latin typeface="Times New Roman"/>
                        <a:ea typeface="Times New Roman"/>
                        <a:cs typeface="Times New Roman"/>
                      </a:endParaRPr>
                    </a:p>
                    <a:p>
                      <a:pPr marL="0" marR="0">
                        <a:spcBef>
                          <a:spcPts val="0"/>
                        </a:spcBef>
                        <a:spcAft>
                          <a:spcPts val="0"/>
                        </a:spcAft>
                      </a:pPr>
                      <a:r>
                        <a:rPr lang="en-US" sz="2400" dirty="0">
                          <a:solidFill>
                            <a:srgbClr val="000000"/>
                          </a:solidFill>
                          <a:latin typeface="Times New Roman"/>
                          <a:ea typeface="Times New Roman"/>
                          <a:cs typeface="Times New Roman"/>
                        </a:rPr>
                        <a:t> Name                                      Null?                   Type</a:t>
                      </a:r>
                      <a:endParaRPr lang="en-US" sz="2400" dirty="0">
                        <a:latin typeface="Times New Roman"/>
                        <a:ea typeface="Times New Roman"/>
                        <a:cs typeface="Times New Roman"/>
                      </a:endParaRPr>
                    </a:p>
                    <a:p>
                      <a:pPr marL="0" marR="0">
                        <a:spcBef>
                          <a:spcPts val="0"/>
                        </a:spcBef>
                        <a:spcAft>
                          <a:spcPts val="0"/>
                        </a:spcAft>
                      </a:pPr>
                      <a:r>
                        <a:rPr lang="en-US" sz="2400" dirty="0">
                          <a:solidFill>
                            <a:srgbClr val="000000"/>
                          </a:solidFill>
                          <a:latin typeface="Times New Roman"/>
                          <a:ea typeface="Times New Roman"/>
                          <a:cs typeface="Times New Roman"/>
                        </a:rPr>
                        <a:t> ----------------------------------------- -------- ----------------------------</a:t>
                      </a:r>
                      <a:endParaRPr lang="en-US" sz="2400" dirty="0">
                        <a:latin typeface="Times New Roman"/>
                        <a:ea typeface="Times New Roman"/>
                        <a:cs typeface="Times New Roman"/>
                      </a:endParaRPr>
                    </a:p>
                    <a:p>
                      <a:pPr marL="0" marR="0">
                        <a:spcBef>
                          <a:spcPts val="0"/>
                        </a:spcBef>
                        <a:spcAft>
                          <a:spcPts val="0"/>
                        </a:spcAft>
                      </a:pPr>
                      <a:r>
                        <a:rPr lang="en-US" sz="2400" dirty="0">
                          <a:solidFill>
                            <a:srgbClr val="000000"/>
                          </a:solidFill>
                          <a:latin typeface="Times New Roman"/>
                          <a:ea typeface="Times New Roman"/>
                          <a:cs typeface="Times New Roman"/>
                        </a:rPr>
                        <a:t> </a:t>
                      </a:r>
                      <a:r>
                        <a:rPr lang="en-US" sz="2400" dirty="0">
                          <a:solidFill>
                            <a:srgbClr val="FF0000"/>
                          </a:solidFill>
                          <a:latin typeface="Times New Roman"/>
                          <a:ea typeface="Times New Roman"/>
                          <a:cs typeface="Times New Roman"/>
                        </a:rPr>
                        <a:t>ITEMNO     </a:t>
                      </a:r>
                      <a:r>
                        <a:rPr lang="en-US" sz="2400" dirty="0">
                          <a:solidFill>
                            <a:srgbClr val="000000"/>
                          </a:solidFill>
                          <a:latin typeface="Times New Roman"/>
                          <a:ea typeface="Times New Roman"/>
                          <a:cs typeface="Times New Roman"/>
                        </a:rPr>
                        <a:t>                               NOT NULL     </a:t>
                      </a:r>
                      <a:r>
                        <a:rPr lang="en-US" sz="2400" dirty="0">
                          <a:solidFill>
                            <a:srgbClr val="FF0000"/>
                          </a:solidFill>
                          <a:latin typeface="Times New Roman"/>
                          <a:ea typeface="Times New Roman"/>
                          <a:cs typeface="Times New Roman"/>
                        </a:rPr>
                        <a:t>NUMBER(3)</a:t>
                      </a:r>
                    </a:p>
                    <a:p>
                      <a:pPr marL="0" marR="0">
                        <a:spcBef>
                          <a:spcPts val="0"/>
                        </a:spcBef>
                        <a:spcAft>
                          <a:spcPts val="0"/>
                        </a:spcAft>
                      </a:pPr>
                      <a:r>
                        <a:rPr lang="en-US" sz="2400" dirty="0">
                          <a:solidFill>
                            <a:srgbClr val="000000"/>
                          </a:solidFill>
                          <a:latin typeface="Times New Roman"/>
                          <a:ea typeface="Times New Roman"/>
                          <a:cs typeface="Times New Roman"/>
                        </a:rPr>
                        <a:t> INAME                                                              VARCHAR2(10)</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457200" y="2438400"/>
          <a:ext cx="8229599" cy="3657600"/>
        </p:xfrm>
        <a:graphic>
          <a:graphicData uri="http://schemas.openxmlformats.org/drawingml/2006/table">
            <a:tbl>
              <a:tblPr/>
              <a:tblGrid>
                <a:gridCol w="8229599"/>
              </a:tblGrid>
              <a:tr h="304800">
                <a:tc>
                  <a:txBody>
                    <a:bodyPr/>
                    <a:lstStyle/>
                    <a:p>
                      <a:r>
                        <a:rPr lang="en-US" sz="2400" dirty="0">
                          <a:solidFill>
                            <a:srgbClr val="000000"/>
                          </a:solidFill>
                          <a:latin typeface="Times New Roman"/>
                          <a:ea typeface="Times New Roman"/>
                          <a:cs typeface="Courier New"/>
                        </a:rPr>
                        <a:t>drop materialized view log on item </a:t>
                      </a:r>
                      <a:r>
                        <a:rPr lang="en-US" sz="2400" dirty="0" smtClean="0">
                          <a:solidFill>
                            <a:srgbClr val="000000"/>
                          </a:solidFill>
                          <a:latin typeface="Times New Roman"/>
                          <a:ea typeface="Times New Roman"/>
                          <a:cs typeface="Courier New"/>
                        </a:rPr>
                        <a:t>;</a:t>
                      </a:r>
                    </a:p>
                    <a:p>
                      <a:r>
                        <a:rPr lang="en-US" sz="2400" dirty="0" smtClean="0">
                          <a:solidFill>
                            <a:srgbClr val="000000"/>
                          </a:solidFill>
                          <a:latin typeface="Times New Roman"/>
                          <a:ea typeface="Times New Roman"/>
                          <a:cs typeface="Courier New"/>
                        </a:rPr>
                        <a:t>create </a:t>
                      </a:r>
                      <a:r>
                        <a:rPr lang="en-US" sz="2400" dirty="0">
                          <a:solidFill>
                            <a:srgbClr val="000000"/>
                          </a:solidFill>
                          <a:latin typeface="Times New Roman"/>
                          <a:ea typeface="Times New Roman"/>
                          <a:cs typeface="Courier New"/>
                        </a:rPr>
                        <a:t>materialized view log on item WITH PRIMARY KEY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400" dirty="0" err="1">
                          <a:solidFill>
                            <a:srgbClr val="000000"/>
                          </a:solidFill>
                          <a:latin typeface="Times New Roman"/>
                          <a:ea typeface="Times New Roman"/>
                          <a:cs typeface="Courier New"/>
                        </a:rPr>
                        <a:t>desc</a:t>
                      </a:r>
                      <a:r>
                        <a:rPr lang="en-US" sz="2400" dirty="0">
                          <a:solidFill>
                            <a:srgbClr val="000000"/>
                          </a:solidFill>
                          <a:latin typeface="Times New Roman"/>
                          <a:ea typeface="Times New Roman"/>
                          <a:cs typeface="Courier New"/>
                        </a:rPr>
                        <a:t> </a:t>
                      </a:r>
                      <a:r>
                        <a:rPr lang="en-US" sz="2400" dirty="0" err="1">
                          <a:solidFill>
                            <a:srgbClr val="000000"/>
                          </a:solidFill>
                          <a:latin typeface="Times New Roman"/>
                          <a:ea typeface="Times New Roman"/>
                          <a:cs typeface="Courier New"/>
                        </a:rPr>
                        <a:t>mlog$_item</a:t>
                      </a:r>
                      <a:r>
                        <a:rPr lang="en-US" sz="2400" dirty="0">
                          <a:solidFill>
                            <a:srgbClr val="000000"/>
                          </a:solidFill>
                          <a:latin typeface="Times New Roman"/>
                          <a:ea typeface="Times New Roman"/>
                          <a:cs typeface="Courier New"/>
                        </a:rPr>
                        <a:t>;</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r>
                        <a:rPr lang="en-US" sz="2400" dirty="0">
                          <a:solidFill>
                            <a:srgbClr val="000000"/>
                          </a:solidFill>
                          <a:latin typeface="Times New Roman"/>
                          <a:ea typeface="Times New Roman"/>
                          <a:cs typeface="Courier New"/>
                        </a:rPr>
                        <a:t>Name                                      Null?             </a:t>
                      </a:r>
                      <a:r>
                        <a:rPr lang="en-US" sz="2400" dirty="0" smtClean="0">
                          <a:solidFill>
                            <a:srgbClr val="000000"/>
                          </a:solidFill>
                          <a:latin typeface="Times New Roman"/>
                          <a:ea typeface="Times New Roman"/>
                          <a:cs typeface="Courier New"/>
                        </a:rPr>
                        <a:t>Type</a:t>
                      </a:r>
                    </a:p>
                    <a:p>
                      <a:r>
                        <a:rPr lang="en-US" sz="2400" dirty="0" smtClean="0">
                          <a:solidFill>
                            <a:srgbClr val="000000"/>
                          </a:solidFill>
                          <a:latin typeface="Times New Roman"/>
                          <a:ea typeface="Times New Roman"/>
                          <a:cs typeface="Courier New"/>
                        </a:rPr>
                        <a:t> </a:t>
                      </a:r>
                      <a:r>
                        <a:rPr lang="en-US" sz="2400" dirty="0">
                          <a:solidFill>
                            <a:srgbClr val="000000"/>
                          </a:solidFill>
                          <a:latin typeface="Times New Roman"/>
                          <a:ea typeface="Times New Roman"/>
                          <a:cs typeface="Courier New"/>
                        </a:rPr>
                        <a:t>--------------------------------------------------------------- </a:t>
                      </a:r>
                      <a:endParaRPr lang="en-US" sz="2400" dirty="0" smtClean="0">
                        <a:solidFill>
                          <a:srgbClr val="000000"/>
                        </a:solidFill>
                        <a:latin typeface="Times New Roman"/>
                        <a:ea typeface="Times New Roman"/>
                        <a:cs typeface="Courier New"/>
                      </a:endParaRPr>
                    </a:p>
                    <a:p>
                      <a:r>
                        <a:rPr lang="en-US" sz="2400" dirty="0" smtClean="0">
                          <a:solidFill>
                            <a:srgbClr val="FF0000"/>
                          </a:solidFill>
                          <a:latin typeface="Times New Roman"/>
                          <a:ea typeface="Times New Roman"/>
                          <a:cs typeface="Courier New"/>
                        </a:rPr>
                        <a:t>ITEMNO   </a:t>
                      </a:r>
                      <a:r>
                        <a:rPr lang="en-US" sz="2400" dirty="0" smtClean="0">
                          <a:solidFill>
                            <a:srgbClr val="000000"/>
                          </a:solidFill>
                          <a:latin typeface="Times New Roman"/>
                          <a:ea typeface="Times New Roman"/>
                          <a:cs typeface="Courier New"/>
                        </a:rPr>
                        <a:t>                                                 </a:t>
                      </a:r>
                      <a:r>
                        <a:rPr lang="en-US" sz="2400" dirty="0" smtClean="0">
                          <a:solidFill>
                            <a:srgbClr val="FF0000"/>
                          </a:solidFill>
                          <a:latin typeface="Times New Roman"/>
                          <a:ea typeface="Times New Roman"/>
                          <a:cs typeface="Courier New"/>
                        </a:rPr>
                        <a:t>NUMBER(3)</a:t>
                      </a:r>
                    </a:p>
                    <a:p>
                      <a:r>
                        <a:rPr lang="en-US" sz="2400" dirty="0" smtClean="0">
                          <a:solidFill>
                            <a:srgbClr val="000000"/>
                          </a:solidFill>
                          <a:latin typeface="Times New Roman"/>
                          <a:ea typeface="Times New Roman"/>
                          <a:cs typeface="Courier New"/>
                        </a:rPr>
                        <a:t>SNAPTIME</a:t>
                      </a:r>
                      <a:r>
                        <a:rPr lang="en-US" sz="2400" dirty="0">
                          <a:solidFill>
                            <a:srgbClr val="000000"/>
                          </a:solidFill>
                          <a:latin typeface="Times New Roman"/>
                          <a:ea typeface="Times New Roman"/>
                          <a:cs typeface="Courier New"/>
                        </a:rPr>
                        <a:t>$$                                            DATE </a:t>
                      </a:r>
                      <a:endParaRPr lang="en-US" sz="2400" dirty="0" smtClean="0">
                        <a:solidFill>
                          <a:srgbClr val="000000"/>
                        </a:solidFill>
                        <a:latin typeface="Times New Roman"/>
                        <a:ea typeface="Times New Roman"/>
                        <a:cs typeface="Courier New"/>
                      </a:endParaRPr>
                    </a:p>
                    <a:p>
                      <a:r>
                        <a:rPr lang="en-US" sz="2400" dirty="0" smtClean="0">
                          <a:solidFill>
                            <a:srgbClr val="000000"/>
                          </a:solidFill>
                          <a:latin typeface="Times New Roman"/>
                          <a:ea typeface="Times New Roman"/>
                          <a:cs typeface="Courier New"/>
                        </a:rPr>
                        <a:t>DMLTYPE</a:t>
                      </a:r>
                      <a:r>
                        <a:rPr lang="en-US" sz="2400" dirty="0">
                          <a:solidFill>
                            <a:srgbClr val="000000"/>
                          </a:solidFill>
                          <a:latin typeface="Times New Roman"/>
                          <a:ea typeface="Times New Roman"/>
                          <a:cs typeface="Courier New"/>
                        </a:rPr>
                        <a:t>$$                                             VARCHAR2(1</a:t>
                      </a:r>
                      <a:r>
                        <a:rPr lang="en-US" sz="2400" dirty="0" smtClean="0">
                          <a:solidFill>
                            <a:srgbClr val="000000"/>
                          </a:solidFill>
                          <a:latin typeface="Times New Roman"/>
                          <a:ea typeface="Times New Roman"/>
                          <a:cs typeface="Courier New"/>
                        </a:rPr>
                        <a:t>)</a:t>
                      </a:r>
                    </a:p>
                    <a:p>
                      <a:r>
                        <a:rPr lang="en-US" sz="2400" dirty="0" smtClean="0">
                          <a:solidFill>
                            <a:srgbClr val="000000"/>
                          </a:solidFill>
                          <a:latin typeface="Times New Roman"/>
                          <a:ea typeface="Times New Roman"/>
                          <a:cs typeface="Courier New"/>
                        </a:rPr>
                        <a:t>OLD_NEW</a:t>
                      </a:r>
                      <a:r>
                        <a:rPr lang="en-US" sz="2400" dirty="0">
                          <a:solidFill>
                            <a:srgbClr val="000000"/>
                          </a:solidFill>
                          <a:latin typeface="Times New Roman"/>
                          <a:ea typeface="Times New Roman"/>
                          <a:cs typeface="Courier New"/>
                        </a:rPr>
                        <a:t>$$                                             VARCHAR2(1) </a:t>
                      </a:r>
                      <a:endParaRPr lang="en-US" sz="2400" dirty="0" smtClean="0">
                        <a:solidFill>
                          <a:srgbClr val="000000"/>
                        </a:solidFill>
                        <a:latin typeface="Times New Roman"/>
                        <a:ea typeface="Times New Roman"/>
                        <a:cs typeface="Courier New"/>
                      </a:endParaRPr>
                    </a:p>
                    <a:p>
                      <a:r>
                        <a:rPr lang="en-US" sz="2400" dirty="0" smtClean="0">
                          <a:solidFill>
                            <a:srgbClr val="000000"/>
                          </a:solidFill>
                          <a:latin typeface="Times New Roman"/>
                          <a:ea typeface="Times New Roman"/>
                          <a:cs typeface="Courier New"/>
                        </a:rPr>
                        <a:t>CHANGE_VECTOR</a:t>
                      </a:r>
                      <a:r>
                        <a:rPr lang="en-US" sz="2400" dirty="0">
                          <a:solidFill>
                            <a:srgbClr val="000000"/>
                          </a:solidFill>
                          <a:latin typeface="Times New Roman"/>
                          <a:ea typeface="Times New Roman"/>
                          <a:cs typeface="Courier New"/>
                        </a:rPr>
                        <a:t>$$                               RAW(255)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735796" cy="646331"/>
          </a:xfrm>
          <a:prstGeom prst="rect">
            <a:avLst/>
          </a:prstGeom>
        </p:spPr>
        <p:txBody>
          <a:bodyPr wrap="none">
            <a:spAutoFit/>
          </a:bodyPr>
          <a:lstStyle/>
          <a:p>
            <a:r>
              <a:rPr lang="en-US" sz="3600" b="1" dirty="0" smtClean="0">
                <a:solidFill>
                  <a:srgbClr val="7030A0"/>
                </a:solidFill>
              </a:rPr>
              <a:t>PART 12</a:t>
            </a:r>
            <a:endParaRPr lang="en-US" sz="3600" dirty="0"/>
          </a:p>
        </p:txBody>
      </p:sp>
      <p:sp>
        <p:nvSpPr>
          <p:cNvPr id="4" name="Rectangle 3"/>
          <p:cNvSpPr/>
          <p:nvPr/>
        </p:nvSpPr>
        <p:spPr>
          <a:xfrm>
            <a:off x="3200400" y="2209800"/>
            <a:ext cx="3701719" cy="2308324"/>
          </a:xfrm>
          <a:prstGeom prst="rect">
            <a:avLst/>
          </a:prstGeom>
        </p:spPr>
        <p:txBody>
          <a:bodyPr wrap="none">
            <a:spAutoFit/>
          </a:bodyPr>
          <a:lstStyle/>
          <a:p>
            <a:pPr lvl="0" algn="ctr"/>
            <a:r>
              <a:rPr lang="en-US" sz="3600" b="1" u="sng" dirty="0" smtClean="0">
                <a:solidFill>
                  <a:srgbClr val="7030A0"/>
                </a:solidFill>
              </a:rPr>
              <a:t>COMMENTS</a:t>
            </a:r>
          </a:p>
          <a:p>
            <a:pPr lvl="0" algn="ctr"/>
            <a:r>
              <a:rPr lang="en-US" sz="3600" b="1" u="sng" dirty="0" smtClean="0">
                <a:solidFill>
                  <a:srgbClr val="7030A0"/>
                </a:solidFill>
              </a:rPr>
              <a:t> ON </a:t>
            </a:r>
          </a:p>
          <a:p>
            <a:pPr lvl="0" algn="ctr"/>
            <a:r>
              <a:rPr lang="en-US" sz="3600" b="1" u="sng" dirty="0" smtClean="0">
                <a:solidFill>
                  <a:srgbClr val="7030A0"/>
                </a:solidFill>
              </a:rPr>
              <a:t>Materialized  view</a:t>
            </a:r>
          </a:p>
          <a:p>
            <a:pPr lvl="0" algn="ct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152400" y="0"/>
            <a:ext cx="8991600" cy="3662541"/>
          </a:xfrm>
          <a:prstGeom prst="rect">
            <a:avLst/>
          </a:prstGeom>
        </p:spPr>
        <p:txBody>
          <a:bodyPr wrap="square">
            <a:spAutoFit/>
          </a:bodyPr>
          <a:lstStyle/>
          <a:p>
            <a:r>
              <a:rPr lang="en-US" sz="2400" dirty="0" smtClean="0"/>
              <a:t>It is possible to add comment in materialized view.</a:t>
            </a:r>
          </a:p>
          <a:p>
            <a:endParaRPr lang="en-US" sz="800" dirty="0" smtClean="0"/>
          </a:p>
          <a:p>
            <a:r>
              <a:rPr lang="en-US" sz="2400" dirty="0" smtClean="0"/>
              <a:t> This comment statement added into the data dictionary for the already existing materialized view table. </a:t>
            </a:r>
          </a:p>
          <a:p>
            <a:endParaRPr lang="en-US" sz="800" dirty="0" smtClean="0"/>
          </a:p>
          <a:p>
            <a:r>
              <a:rPr lang="en-US" sz="2400" dirty="0" smtClean="0"/>
              <a:t> The comment table has three columns in the data dictionary regarding the materialized view:</a:t>
            </a:r>
          </a:p>
          <a:p>
            <a:pPr lvl="0"/>
            <a:endParaRPr lang="en-US" sz="800" dirty="0" smtClean="0"/>
          </a:p>
          <a:p>
            <a:pPr lvl="0"/>
            <a:r>
              <a:rPr lang="en-US" sz="2400" dirty="0" smtClean="0"/>
              <a:t>Owner		 - owner of the materialized view</a:t>
            </a:r>
          </a:p>
          <a:p>
            <a:pPr lvl="0"/>
            <a:endParaRPr lang="en-US" sz="800" dirty="0" smtClean="0"/>
          </a:p>
          <a:p>
            <a:pPr lvl="0"/>
            <a:r>
              <a:rPr lang="en-US" sz="2400" dirty="0" err="1" smtClean="0"/>
              <a:t>Mview_name</a:t>
            </a:r>
            <a:r>
              <a:rPr lang="en-US" sz="2400" dirty="0" smtClean="0"/>
              <a:t>	- materialized view name</a:t>
            </a:r>
          </a:p>
          <a:p>
            <a:pPr lvl="0"/>
            <a:endParaRPr lang="en-US" sz="800" dirty="0" smtClean="0"/>
          </a:p>
          <a:p>
            <a:pPr lvl="0"/>
            <a:r>
              <a:rPr lang="en-US" sz="2400" dirty="0" smtClean="0"/>
              <a:t>Comments	-Comment on the materialized view</a:t>
            </a:r>
            <a:endParaRPr lang="en-US" sz="2400" dirty="0"/>
          </a:p>
        </p:txBody>
      </p:sp>
      <p:sp>
        <p:nvSpPr>
          <p:cNvPr id="19457" name="Rectangle 1"/>
          <p:cNvSpPr>
            <a:spLocks noChangeArrowheads="1"/>
          </p:cNvSpPr>
          <p:nvPr/>
        </p:nvSpPr>
        <p:spPr bwMode="auto">
          <a:xfrm>
            <a:off x="1" y="3657600"/>
            <a:ext cx="9524999" cy="1015663"/>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SQL&gt; comment on materialized view </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mv</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is 'ITEM Information';</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Comment created.</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a:t>
            </a:r>
          </a:p>
        </p:txBody>
      </p:sp>
      <p:graphicFrame>
        <p:nvGraphicFramePr>
          <p:cNvPr id="5" name="Table 4"/>
          <p:cNvGraphicFramePr>
            <a:graphicFrameLocks noGrp="1"/>
          </p:cNvGraphicFramePr>
          <p:nvPr/>
        </p:nvGraphicFramePr>
        <p:xfrm>
          <a:off x="76200" y="4800600"/>
          <a:ext cx="8991600" cy="1524000"/>
        </p:xfrm>
        <a:graphic>
          <a:graphicData uri="http://schemas.openxmlformats.org/drawingml/2006/table">
            <a:tbl>
              <a:tblPr/>
              <a:tblGrid>
                <a:gridCol w="8991600"/>
              </a:tblGrid>
              <a:tr h="609599">
                <a:tc>
                  <a:txBody>
                    <a:bodyPr/>
                    <a:lstStyle/>
                    <a:p>
                      <a:pPr marL="0" marR="0">
                        <a:spcBef>
                          <a:spcPts val="0"/>
                        </a:spcBef>
                        <a:spcAft>
                          <a:spcPts val="0"/>
                        </a:spcAft>
                      </a:pPr>
                      <a:r>
                        <a:rPr lang="en-US" sz="2000" dirty="0">
                          <a:latin typeface="Courier New" pitchFamily="49" charset="0"/>
                          <a:ea typeface="Times New Roman"/>
                          <a:cs typeface="Courier New" pitchFamily="49" charset="0"/>
                        </a:rPr>
                        <a:t>SELECT MVIEW_NAME, COMMENTS FROM </a:t>
                      </a:r>
                      <a:r>
                        <a:rPr lang="en-US" sz="2000" b="1" dirty="0">
                          <a:latin typeface="Courier New" pitchFamily="49" charset="0"/>
                          <a:ea typeface="Times New Roman"/>
                          <a:cs typeface="Courier New" pitchFamily="49" charset="0"/>
                        </a:rPr>
                        <a:t>USER_MVIEW_COMMENTS</a:t>
                      </a:r>
                      <a:r>
                        <a:rPr lang="en-US" sz="2000" dirty="0">
                          <a:latin typeface="Courier New" pitchFamily="49" charset="0"/>
                          <a:ea typeface="Times New Roman"/>
                          <a:cs typeface="Courier New" pitchFamily="49" charset="0"/>
                        </a:rPr>
                        <a:t> WHERE </a:t>
                      </a:r>
                      <a:r>
                        <a:rPr lang="en-US" sz="2000" dirty="0" smtClean="0">
                          <a:latin typeface="Courier New" pitchFamily="49" charset="0"/>
                          <a:ea typeface="Times New Roman"/>
                          <a:cs typeface="Courier New" pitchFamily="49" charset="0"/>
                        </a:rPr>
                        <a:t>MVIEW_NAME </a:t>
                      </a:r>
                      <a:r>
                        <a:rPr lang="en-US" sz="2000" dirty="0">
                          <a:latin typeface="Courier New" pitchFamily="49" charset="0"/>
                          <a:ea typeface="Times New Roman"/>
                          <a:cs typeface="Courier New" pitchFamily="49" charset="0"/>
                        </a:rPr>
                        <a:t>= ‘MV';</a:t>
                      </a: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776">
                <a:tc>
                  <a:txBody>
                    <a:bodyPr/>
                    <a:lstStyle/>
                    <a:p>
                      <a:pPr marL="0" marR="0">
                        <a:spcBef>
                          <a:spcPts val="0"/>
                        </a:spcBef>
                        <a:spcAft>
                          <a:spcPts val="0"/>
                        </a:spcAft>
                      </a:pPr>
                      <a:r>
                        <a:rPr lang="en-US" sz="2000" dirty="0">
                          <a:latin typeface="Courier New" pitchFamily="49" charset="0"/>
                          <a:ea typeface="Times New Roman"/>
                          <a:cs typeface="Courier New" pitchFamily="49" charset="0"/>
                        </a:rPr>
                        <a:t>MVIEW_NAME    </a:t>
                      </a:r>
                      <a:r>
                        <a:rPr lang="en-US" sz="2000" dirty="0" smtClean="0">
                          <a:latin typeface="Courier New" pitchFamily="49" charset="0"/>
                          <a:ea typeface="Times New Roman"/>
                          <a:cs typeface="Courier New" pitchFamily="49" charset="0"/>
                        </a:rPr>
                        <a:t>			COMMENTS</a:t>
                      </a:r>
                      <a:endParaRPr lang="en-US" sz="2000" dirty="0">
                        <a:latin typeface="Courier New" pitchFamily="49" charset="0"/>
                        <a:ea typeface="Times New Roman"/>
                        <a:cs typeface="Courier New" pitchFamily="49" charset="0"/>
                      </a:endParaRPr>
                    </a:p>
                    <a:p>
                      <a:pPr marL="0" marR="0">
                        <a:spcBef>
                          <a:spcPts val="0"/>
                        </a:spcBef>
                        <a:spcAft>
                          <a:spcPts val="0"/>
                        </a:spcAft>
                      </a:pPr>
                      <a:r>
                        <a:rPr lang="en-US" sz="2000" dirty="0">
                          <a:latin typeface="Courier New" pitchFamily="49" charset="0"/>
                          <a:ea typeface="Times New Roman"/>
                          <a:cs typeface="Courier New" pitchFamily="49" charset="0"/>
                        </a:rPr>
                        <a:t>------------------------------------------------</a:t>
                      </a:r>
                    </a:p>
                    <a:p>
                      <a:pPr marL="0" marR="0">
                        <a:spcBef>
                          <a:spcPts val="0"/>
                        </a:spcBef>
                        <a:spcAft>
                          <a:spcPts val="0"/>
                        </a:spcAft>
                      </a:pPr>
                      <a:r>
                        <a:rPr lang="en-US" sz="2000" dirty="0">
                          <a:latin typeface="Courier New" pitchFamily="49" charset="0"/>
                          <a:ea typeface="Times New Roman"/>
                          <a:cs typeface="Courier New" pitchFamily="49" charset="0"/>
                        </a:rPr>
                        <a:t> MV                          ITEM Information</a:t>
                      </a: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18433" name="Rectangle 1"/>
          <p:cNvSpPr>
            <a:spLocks noChangeArrowheads="1"/>
          </p:cNvSpPr>
          <p:nvPr/>
        </p:nvSpPr>
        <p:spPr bwMode="auto">
          <a:xfrm>
            <a:off x="0" y="0"/>
            <a:ext cx="89916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There is three types of comment view are available in the data dictionary for materialized view. </a:t>
            </a:r>
            <a:endParaRPr lang="en-US" sz="2400" dirty="0" smtClean="0">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USER_MVIEW_COMMENTS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display the </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current user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comments on the materialized views. This </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view does not display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a:t>
            </a:r>
            <a:r>
              <a:rPr kumimoji="0" lang="en-US"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OWNER</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column. It will display only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Mview_name</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comments column.</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4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DBA_MVIEW_COMMENTS</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displays the database comments on the materialized views. It will display all the three columns such as owner,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mview_name</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comments.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4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ALL_MVIEW_COMMENTS</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displays </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all the current user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comments on the materialized view. It will display all the three columns such as owner,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mview_name</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comments.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76200" y="76201"/>
          <a:ext cx="8991600" cy="2209799"/>
        </p:xfrm>
        <a:graphic>
          <a:graphicData uri="http://schemas.openxmlformats.org/drawingml/2006/table">
            <a:tbl>
              <a:tblPr/>
              <a:tblGrid>
                <a:gridCol w="8991600"/>
              </a:tblGrid>
              <a:tr h="685799">
                <a:tc>
                  <a:txBody>
                    <a:bodyPr/>
                    <a:lstStyle/>
                    <a:p>
                      <a:pPr marL="0" marR="0">
                        <a:spcBef>
                          <a:spcPts val="0"/>
                        </a:spcBef>
                        <a:spcAft>
                          <a:spcPts val="0"/>
                        </a:spcAft>
                      </a:pPr>
                      <a:r>
                        <a:rPr lang="en-US" sz="2000" dirty="0">
                          <a:latin typeface="Courier New" pitchFamily="49" charset="0"/>
                          <a:ea typeface="Times New Roman"/>
                          <a:cs typeface="Courier New" pitchFamily="49" charset="0"/>
                        </a:rPr>
                        <a:t>SELECT OWNER, MVIEW_NAME, COMMENTS FROM </a:t>
                      </a:r>
                      <a:r>
                        <a:rPr lang="en-US" sz="2000" b="1" dirty="0">
                          <a:latin typeface="Courier New" pitchFamily="49" charset="0"/>
                          <a:ea typeface="Times New Roman"/>
                          <a:cs typeface="Courier New" pitchFamily="49" charset="0"/>
                        </a:rPr>
                        <a:t>ALL_MVIEW_COMMENTS</a:t>
                      </a:r>
                      <a:r>
                        <a:rPr lang="en-US" sz="2000" dirty="0">
                          <a:latin typeface="Courier New" pitchFamily="49" charset="0"/>
                          <a:ea typeface="Times New Roman"/>
                          <a:cs typeface="Courier New" pitchFamily="49" charset="0"/>
                        </a:rPr>
                        <a:t>;</a:t>
                      </a: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1551">
                <a:tc>
                  <a:txBody>
                    <a:bodyPr/>
                    <a:lstStyle/>
                    <a:p>
                      <a:pPr marL="0" marR="0">
                        <a:spcBef>
                          <a:spcPts val="0"/>
                        </a:spcBef>
                        <a:spcAft>
                          <a:spcPts val="0"/>
                        </a:spcAft>
                      </a:pPr>
                      <a:r>
                        <a:rPr lang="en-US" sz="2000" dirty="0">
                          <a:solidFill>
                            <a:srgbClr val="FF0000"/>
                          </a:solidFill>
                          <a:latin typeface="Courier New" pitchFamily="49" charset="0"/>
                          <a:ea typeface="Times New Roman"/>
                          <a:cs typeface="Courier New" pitchFamily="49" charset="0"/>
                        </a:rPr>
                        <a:t>OWNER	</a:t>
                      </a:r>
                      <a:r>
                        <a:rPr lang="en-US" sz="2000" dirty="0" smtClean="0">
                          <a:solidFill>
                            <a:srgbClr val="FF0000"/>
                          </a:solidFill>
                          <a:latin typeface="Courier New" pitchFamily="49" charset="0"/>
                          <a:ea typeface="Times New Roman"/>
                          <a:cs typeface="Courier New" pitchFamily="49" charset="0"/>
                        </a:rPr>
                        <a:t> MVIEW_NAME COMMENTS</a:t>
                      </a:r>
                      <a:endParaRPr lang="en-US" sz="2000" dirty="0">
                        <a:solidFill>
                          <a:srgbClr val="FF0000"/>
                        </a:solidFill>
                        <a:latin typeface="Courier New" pitchFamily="49" charset="0"/>
                        <a:ea typeface="Times New Roman"/>
                        <a:cs typeface="Courier New" pitchFamily="49" charset="0"/>
                      </a:endParaRPr>
                    </a:p>
                    <a:p>
                      <a:pPr marL="0" marR="0">
                        <a:spcBef>
                          <a:spcPts val="0"/>
                        </a:spcBef>
                        <a:spcAft>
                          <a:spcPts val="0"/>
                        </a:spcAft>
                      </a:pPr>
                      <a:r>
                        <a:rPr lang="en-US" sz="2000" dirty="0" smtClean="0">
                          <a:latin typeface="Courier New" pitchFamily="49" charset="0"/>
                          <a:ea typeface="Times New Roman"/>
                          <a:cs typeface="Courier New" pitchFamily="49" charset="0"/>
                        </a:rPr>
                        <a:t>----------------------------------------------------------</a:t>
                      </a:r>
                      <a:endParaRPr lang="en-US" sz="2000" dirty="0">
                        <a:latin typeface="Courier New" pitchFamily="49" charset="0"/>
                        <a:ea typeface="Times New Roman"/>
                        <a:cs typeface="Courier New" pitchFamily="49" charset="0"/>
                      </a:endParaRPr>
                    </a:p>
                    <a:p>
                      <a:pPr marL="0" marR="0">
                        <a:spcBef>
                          <a:spcPts val="0"/>
                        </a:spcBef>
                        <a:spcAft>
                          <a:spcPts val="0"/>
                        </a:spcAft>
                      </a:pPr>
                      <a:r>
                        <a:rPr lang="en-US" sz="2000" dirty="0">
                          <a:latin typeface="Courier New" pitchFamily="49" charset="0"/>
                          <a:ea typeface="Times New Roman"/>
                          <a:cs typeface="Courier New" pitchFamily="49" charset="0"/>
                        </a:rPr>
                        <a:t>SCOTT	</a:t>
                      </a:r>
                      <a:r>
                        <a:rPr lang="en-US" sz="2000" dirty="0" smtClean="0">
                          <a:latin typeface="Courier New" pitchFamily="49" charset="0"/>
                          <a:ea typeface="Times New Roman"/>
                          <a:cs typeface="Courier New" pitchFamily="49" charset="0"/>
                        </a:rPr>
                        <a:t>  MV1 </a:t>
                      </a:r>
                      <a:r>
                        <a:rPr lang="en-US" sz="2000" dirty="0">
                          <a:latin typeface="Courier New" pitchFamily="49" charset="0"/>
                          <a:ea typeface="Times New Roman"/>
                          <a:cs typeface="Courier New" pitchFamily="49" charset="0"/>
                        </a:rPr>
                        <a:t>	</a:t>
                      </a:r>
                      <a:r>
                        <a:rPr lang="en-US" sz="2000" dirty="0" smtClean="0">
                          <a:latin typeface="Courier New" pitchFamily="49" charset="0"/>
                          <a:ea typeface="Times New Roman"/>
                          <a:cs typeface="Courier New" pitchFamily="49" charset="0"/>
                        </a:rPr>
                        <a:t>Snapshot </a:t>
                      </a:r>
                      <a:r>
                        <a:rPr lang="en-US" sz="2000" dirty="0">
                          <a:latin typeface="Courier New" pitchFamily="49" charset="0"/>
                          <a:ea typeface="Times New Roman"/>
                          <a:cs typeface="Courier New" pitchFamily="49" charset="0"/>
                        </a:rPr>
                        <a:t>table for snapshot </a:t>
                      </a:r>
                      <a:r>
                        <a:rPr lang="en-US" sz="2000" dirty="0" smtClean="0">
                          <a:latin typeface="Courier New" pitchFamily="49" charset="0"/>
                          <a:ea typeface="Times New Roman"/>
                          <a:cs typeface="Courier New" pitchFamily="49" charset="0"/>
                        </a:rPr>
                        <a:t>SCOTT.MV1</a:t>
                      </a:r>
                      <a:endParaRPr lang="en-US" sz="2000" dirty="0">
                        <a:latin typeface="Courier New" pitchFamily="49" charset="0"/>
                        <a:ea typeface="Times New Roman"/>
                        <a:cs typeface="Courier New" pitchFamily="49" charset="0"/>
                      </a:endParaRPr>
                    </a:p>
                    <a:p>
                      <a:pPr marL="0" marR="0">
                        <a:spcBef>
                          <a:spcPts val="0"/>
                        </a:spcBef>
                        <a:spcAft>
                          <a:spcPts val="0"/>
                        </a:spcAft>
                      </a:pPr>
                      <a:r>
                        <a:rPr lang="en-US" sz="2000" dirty="0">
                          <a:latin typeface="Courier New" pitchFamily="49" charset="0"/>
                          <a:ea typeface="Times New Roman"/>
                          <a:cs typeface="Courier New" pitchFamily="49" charset="0"/>
                        </a:rPr>
                        <a:t>SCOTT	</a:t>
                      </a:r>
                      <a:r>
                        <a:rPr lang="en-US" sz="2000" dirty="0" smtClean="0">
                          <a:latin typeface="Courier New" pitchFamily="49" charset="0"/>
                          <a:ea typeface="Times New Roman"/>
                          <a:cs typeface="Courier New" pitchFamily="49" charset="0"/>
                        </a:rPr>
                        <a:t>  MV     </a:t>
                      </a:r>
                      <a:r>
                        <a:rPr lang="en-US" sz="2000" dirty="0">
                          <a:latin typeface="Courier New" pitchFamily="49" charset="0"/>
                          <a:ea typeface="Times New Roman"/>
                          <a:cs typeface="Courier New" pitchFamily="49" charset="0"/>
                        </a:rPr>
                        <a:t>	</a:t>
                      </a:r>
                      <a:r>
                        <a:rPr lang="en-US" sz="2000" dirty="0" smtClean="0">
                          <a:latin typeface="Courier New" pitchFamily="49" charset="0"/>
                          <a:ea typeface="Times New Roman"/>
                          <a:cs typeface="Courier New" pitchFamily="49" charset="0"/>
                        </a:rPr>
                        <a:t>ITEM </a:t>
                      </a:r>
                      <a:r>
                        <a:rPr lang="en-US" sz="2000" dirty="0">
                          <a:latin typeface="Courier New" pitchFamily="49" charset="0"/>
                          <a:ea typeface="Times New Roman"/>
                          <a:cs typeface="Courier New" pitchFamily="49" charset="0"/>
                        </a:rPr>
                        <a:t>Information</a:t>
                      </a:r>
                    </a:p>
                    <a:p>
                      <a:pPr marL="0" marR="0">
                        <a:spcBef>
                          <a:spcPts val="0"/>
                        </a:spcBef>
                        <a:spcAft>
                          <a:spcPts val="0"/>
                        </a:spcAft>
                      </a:pPr>
                      <a:r>
                        <a:rPr lang="en-US" sz="2000" dirty="0">
                          <a:latin typeface="Courier New" pitchFamily="49" charset="0"/>
                          <a:ea typeface="Times New Roman"/>
                          <a:cs typeface="Courier New" pitchFamily="49" charset="0"/>
                        </a:rPr>
                        <a:t>SCOTT	</a:t>
                      </a:r>
                      <a:r>
                        <a:rPr lang="en-US" sz="2000" dirty="0" smtClean="0">
                          <a:latin typeface="Courier New" pitchFamily="49" charset="0"/>
                          <a:ea typeface="Times New Roman"/>
                          <a:cs typeface="Courier New" pitchFamily="49" charset="0"/>
                        </a:rPr>
                        <a:t>  MV2   </a:t>
                      </a:r>
                      <a:r>
                        <a:rPr lang="en-US" sz="2000" dirty="0">
                          <a:latin typeface="Courier New" pitchFamily="49" charset="0"/>
                          <a:ea typeface="Times New Roman"/>
                          <a:cs typeface="Courier New" pitchFamily="49" charset="0"/>
                        </a:rPr>
                        <a:t>	</a:t>
                      </a:r>
                      <a:r>
                        <a:rPr lang="en-US" sz="2000" dirty="0" smtClean="0">
                          <a:latin typeface="Courier New" pitchFamily="49" charset="0"/>
                          <a:ea typeface="Times New Roman"/>
                          <a:cs typeface="Courier New" pitchFamily="49" charset="0"/>
                        </a:rPr>
                        <a:t>ITEM </a:t>
                      </a:r>
                      <a:r>
                        <a:rPr lang="en-US" sz="2000" dirty="0">
                          <a:latin typeface="Courier New" pitchFamily="49" charset="0"/>
                          <a:ea typeface="Times New Roman"/>
                          <a:cs typeface="Courier New" pitchFamily="49" charset="0"/>
                        </a:rPr>
                        <a:t>DESCRIPTION</a:t>
                      </a: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11" name="Rectangle 3"/>
          <p:cNvSpPr>
            <a:spLocks noChangeArrowheads="1"/>
          </p:cNvSpPr>
          <p:nvPr/>
        </p:nvSpPr>
        <p:spPr bwMode="auto">
          <a:xfrm>
            <a:off x="228600" y="2512368"/>
            <a:ext cx="560441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Drop comments on materialized view</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457200" y="4572000"/>
          <a:ext cx="7772400" cy="457200"/>
        </p:xfrm>
        <a:graphic>
          <a:graphicData uri="http://schemas.openxmlformats.org/drawingml/2006/table">
            <a:tbl>
              <a:tblPr/>
              <a:tblGrid>
                <a:gridCol w="7772400"/>
              </a:tblGrid>
              <a:tr h="0">
                <a:tc>
                  <a:txBody>
                    <a:bodyPr/>
                    <a:lstStyle/>
                    <a:p>
                      <a:pPr marL="0" marR="0" algn="ctr">
                        <a:lnSpc>
                          <a:spcPct val="150000"/>
                        </a:lnSpc>
                      </a:pPr>
                      <a:r>
                        <a:rPr lang="en-US" sz="2000" dirty="0">
                          <a:solidFill>
                            <a:srgbClr val="000000"/>
                          </a:solidFill>
                          <a:latin typeface="Courier New"/>
                          <a:ea typeface="Times New Roman"/>
                        </a:rPr>
                        <a:t>SQL&gt;comment on materialized view </a:t>
                      </a:r>
                      <a:r>
                        <a:rPr lang="en-US" sz="2000" dirty="0" err="1">
                          <a:solidFill>
                            <a:srgbClr val="000000"/>
                          </a:solidFill>
                          <a:latin typeface="Courier New"/>
                          <a:ea typeface="Times New Roman"/>
                        </a:rPr>
                        <a:t>mv</a:t>
                      </a:r>
                      <a:r>
                        <a:rPr lang="en-US" sz="2000" dirty="0">
                          <a:solidFill>
                            <a:srgbClr val="000000"/>
                          </a:solidFill>
                          <a:latin typeface="Courier New"/>
                          <a:ea typeface="Times New Roman"/>
                        </a:rPr>
                        <a:t> is ' ';</a:t>
                      </a:r>
                      <a:endParaRPr lang="en-US"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12" name="Rectangle 4"/>
          <p:cNvSpPr>
            <a:spLocks noChangeArrowheads="1"/>
          </p:cNvSpPr>
          <p:nvPr/>
        </p:nvSpPr>
        <p:spPr bwMode="auto">
          <a:xfrm>
            <a:off x="228600" y="3048000"/>
            <a:ext cx="8722935"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Syntax:  </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Comment on materialized view &lt;name of the materialized view&gt; is ‘&lt; </a:t>
            </a:r>
            <a:r>
              <a:rPr kumimoji="0" lang="en-US" sz="2000" b="0"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within single code give blank space</a:t>
            </a: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&gt;‘;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735796" cy="646331"/>
          </a:xfrm>
          <a:prstGeom prst="rect">
            <a:avLst/>
          </a:prstGeom>
        </p:spPr>
        <p:txBody>
          <a:bodyPr wrap="none">
            <a:spAutoFit/>
          </a:bodyPr>
          <a:lstStyle/>
          <a:p>
            <a:r>
              <a:rPr lang="en-US" sz="3600" b="1" dirty="0" smtClean="0">
                <a:solidFill>
                  <a:srgbClr val="7030A0"/>
                </a:solidFill>
              </a:rPr>
              <a:t>PART 13</a:t>
            </a:r>
            <a:endParaRPr lang="en-US" sz="3600" dirty="0"/>
          </a:p>
        </p:txBody>
      </p:sp>
      <p:sp>
        <p:nvSpPr>
          <p:cNvPr id="4" name="Rectangle 3"/>
          <p:cNvSpPr/>
          <p:nvPr/>
        </p:nvSpPr>
        <p:spPr>
          <a:xfrm>
            <a:off x="2895600" y="2133600"/>
            <a:ext cx="4266785" cy="2308324"/>
          </a:xfrm>
          <a:prstGeom prst="rect">
            <a:avLst/>
          </a:prstGeom>
        </p:spPr>
        <p:txBody>
          <a:bodyPr wrap="square">
            <a:spAutoFit/>
          </a:bodyPr>
          <a:lstStyle/>
          <a:p>
            <a:pPr lvl="0" algn="ctr"/>
            <a:r>
              <a:rPr lang="en-US" sz="3600" b="1" u="sng" dirty="0" smtClean="0">
                <a:solidFill>
                  <a:srgbClr val="7030A0"/>
                </a:solidFill>
              </a:rPr>
              <a:t>Materialized  view Using </a:t>
            </a:r>
          </a:p>
          <a:p>
            <a:pPr lvl="0" algn="ctr"/>
            <a:r>
              <a:rPr lang="en-US" sz="3600" b="1" u="sng" dirty="0" smtClean="0">
                <a:solidFill>
                  <a:srgbClr val="7030A0"/>
                </a:solidFill>
              </a:rPr>
              <a:t>“For Update”</a:t>
            </a:r>
          </a:p>
          <a:p>
            <a:pPr lvl="0" algn="ct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4" name="Rectangle 3"/>
          <p:cNvSpPr/>
          <p:nvPr/>
        </p:nvSpPr>
        <p:spPr>
          <a:xfrm>
            <a:off x="381000" y="762000"/>
            <a:ext cx="8458200" cy="1323439"/>
          </a:xfrm>
          <a:prstGeom prst="rect">
            <a:avLst/>
          </a:prstGeom>
        </p:spPr>
        <p:txBody>
          <a:bodyPr wrap="square">
            <a:spAutoFit/>
          </a:bodyPr>
          <a:lstStyle/>
          <a:p>
            <a:r>
              <a:rPr lang="en-US" sz="2000" dirty="0" smtClean="0"/>
              <a:t>By default materialized view </a:t>
            </a:r>
            <a:r>
              <a:rPr lang="en-US" sz="2000" b="1" dirty="0" smtClean="0"/>
              <a:t>tables are read-only</a:t>
            </a:r>
            <a:r>
              <a:rPr lang="en-US" sz="2000" dirty="0" smtClean="0"/>
              <a:t>. </a:t>
            </a:r>
          </a:p>
          <a:p>
            <a:endParaRPr lang="en-US" sz="2000" dirty="0" smtClean="0"/>
          </a:p>
          <a:p>
            <a:r>
              <a:rPr lang="en-US" sz="2000" dirty="0" smtClean="0"/>
              <a:t>Suppose tried with DML operation in the materialized view table causes the error message </a:t>
            </a:r>
            <a:endParaRPr lang="en-US" sz="2000" dirty="0"/>
          </a:p>
        </p:txBody>
      </p:sp>
      <p:sp>
        <p:nvSpPr>
          <p:cNvPr id="16386" name="Rectangle 2"/>
          <p:cNvSpPr>
            <a:spLocks noChangeArrowheads="1"/>
          </p:cNvSpPr>
          <p:nvPr/>
        </p:nvSpPr>
        <p:spPr bwMode="auto">
          <a:xfrm>
            <a:off x="304800" y="2667000"/>
            <a:ext cx="8658139" cy="1477328"/>
          </a:xfrm>
          <a:prstGeom prst="rect">
            <a:avLst/>
          </a:prstGeom>
          <a:noFill/>
          <a:ln w="9525">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SQL&gt; INSERT into </a:t>
            </a:r>
            <a:r>
              <a:rPr kumimoji="0" lang="en-US"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mv</a:t>
            </a: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(ITEMNO,INAME)values (5,'Chocolate');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INSERT into </a:t>
            </a:r>
            <a:r>
              <a:rPr kumimoji="0" lang="en-US"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mv</a:t>
            </a: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(ITEMNO,INAME)values (5,'Chocolate')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ERROR at line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ORA-01732: data manipulation operation not legal on this view</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228600" y="4495800"/>
            <a:ext cx="8610600" cy="1323439"/>
          </a:xfrm>
          <a:prstGeom prst="rect">
            <a:avLst/>
          </a:prstGeom>
        </p:spPr>
        <p:txBody>
          <a:bodyPr wrap="square">
            <a:spAutoFit/>
          </a:bodyPr>
          <a:lstStyle/>
          <a:p>
            <a:r>
              <a:rPr lang="en-US" sz="2000" dirty="0" smtClean="0"/>
              <a:t>Suppose materialized view is created using FOR UPDATE clause, then it enables DML operations directly in the materialized view. </a:t>
            </a:r>
          </a:p>
          <a:p>
            <a:endParaRPr lang="en-US" sz="2000" dirty="0" smtClean="0"/>
          </a:p>
          <a:p>
            <a:r>
              <a:rPr lang="en-US" sz="2000" dirty="0" smtClean="0"/>
              <a:t>This type of materialized view is called </a:t>
            </a:r>
            <a:r>
              <a:rPr lang="en-US" sz="2000" dirty="0" smtClean="0">
                <a:solidFill>
                  <a:srgbClr val="FF0000"/>
                </a:solidFill>
              </a:rPr>
              <a:t>updatable materialized </a:t>
            </a:r>
            <a:r>
              <a:rPr lang="en-US" sz="2000" dirty="0" smtClean="0"/>
              <a:t>view.  </a:t>
            </a: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graphicFrame>
        <p:nvGraphicFramePr>
          <p:cNvPr id="3" name="Table 2"/>
          <p:cNvGraphicFramePr>
            <a:graphicFrameLocks noGrp="1"/>
          </p:cNvGraphicFramePr>
          <p:nvPr/>
        </p:nvGraphicFramePr>
        <p:xfrm>
          <a:off x="76200" y="76200"/>
          <a:ext cx="8991600" cy="3163176"/>
        </p:xfrm>
        <a:graphic>
          <a:graphicData uri="http://schemas.openxmlformats.org/drawingml/2006/table">
            <a:tbl>
              <a:tblPr/>
              <a:tblGrid>
                <a:gridCol w="4454554"/>
                <a:gridCol w="4537046"/>
              </a:tblGrid>
              <a:tr h="707784">
                <a:tc gridSpan="2">
                  <a:txBody>
                    <a:bodyPr/>
                    <a:lstStyle/>
                    <a:p>
                      <a:pPr marL="0" marR="0">
                        <a:spcBef>
                          <a:spcPts val="0"/>
                        </a:spcBef>
                        <a:spcAft>
                          <a:spcPts val="0"/>
                        </a:spcAft>
                      </a:pPr>
                      <a:r>
                        <a:rPr lang="en-US" sz="1800" dirty="0">
                          <a:latin typeface="Courier New"/>
                          <a:ea typeface="Times New Roman"/>
                        </a:rPr>
                        <a:t>SQL&gt; drop materialized view </a:t>
                      </a:r>
                      <a:r>
                        <a:rPr lang="en-US" sz="1800" dirty="0" err="1">
                          <a:latin typeface="Courier New"/>
                          <a:ea typeface="Times New Roman"/>
                        </a:rPr>
                        <a:t>mv</a:t>
                      </a:r>
                      <a:r>
                        <a:rPr lang="en-US" sz="1800" dirty="0">
                          <a:latin typeface="Courier New"/>
                          <a:ea typeface="Times New Roman"/>
                        </a:rPr>
                        <a:t>;</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SQL&gt; create materialized view mv </a:t>
                      </a:r>
                      <a:r>
                        <a:rPr lang="en-US" sz="1800" b="1" dirty="0">
                          <a:latin typeface="Courier New"/>
                          <a:ea typeface="Times New Roman"/>
                        </a:rPr>
                        <a:t>for update</a:t>
                      </a:r>
                      <a:r>
                        <a:rPr lang="en-US" sz="1800" dirty="0">
                          <a:latin typeface="Courier New"/>
                          <a:ea typeface="Times New Roman"/>
                        </a:rPr>
                        <a:t> as select itemno,iname from item;</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340216">
                <a:tc>
                  <a:txBody>
                    <a:bodyPr/>
                    <a:lstStyle/>
                    <a:p>
                      <a:pPr marL="0" marR="0">
                        <a:spcBef>
                          <a:spcPts val="0"/>
                        </a:spcBef>
                        <a:spcAft>
                          <a:spcPts val="0"/>
                        </a:spcAft>
                      </a:pPr>
                      <a:r>
                        <a:rPr lang="en-US" sz="1800" dirty="0">
                          <a:latin typeface="Courier New"/>
                          <a:ea typeface="Times New Roman"/>
                        </a:rPr>
                        <a:t>SQL&gt; select itemno,iname from item;</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ITEMNO INAME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1 MILK</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2 COFFEE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3 JUICE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4 </a:t>
                      </a:r>
                      <a:r>
                        <a:rPr lang="en-US" sz="1800" dirty="0" err="1">
                          <a:latin typeface="Courier New"/>
                          <a:ea typeface="Times New Roman"/>
                        </a:rPr>
                        <a:t>Biscutts</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Courier New"/>
                          <a:ea typeface="Times New Roman"/>
                        </a:rPr>
                        <a:t>SQL&gt; select itemno,iname from mv;</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ITEMNO INAME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1 MILK</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2 COFFEE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3 JUICE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4 </a:t>
                      </a:r>
                      <a:r>
                        <a:rPr lang="en-US" sz="1800" dirty="0" err="1">
                          <a:latin typeface="Courier New"/>
                          <a:ea typeface="Times New Roman"/>
                        </a:rPr>
                        <a:t>Biscutts</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152400" y="3352800"/>
            <a:ext cx="8839200" cy="830997"/>
          </a:xfrm>
          <a:prstGeom prst="rect">
            <a:avLst/>
          </a:prstGeom>
        </p:spPr>
        <p:txBody>
          <a:bodyPr wrap="square">
            <a:spAutoFit/>
          </a:bodyPr>
          <a:lstStyle/>
          <a:p>
            <a:r>
              <a:rPr lang="en-US" sz="2000" dirty="0" smtClean="0"/>
              <a:t>The data in the materialized view table “</a:t>
            </a:r>
            <a:r>
              <a:rPr lang="en-US" sz="2000" dirty="0" err="1" smtClean="0"/>
              <a:t>mv</a:t>
            </a:r>
            <a:r>
              <a:rPr lang="en-US" sz="2000" dirty="0" smtClean="0"/>
              <a:t>” and base table “item” are identical. </a:t>
            </a:r>
          </a:p>
          <a:p>
            <a:endParaRPr lang="en-US" sz="800" dirty="0" smtClean="0"/>
          </a:p>
          <a:p>
            <a:r>
              <a:rPr lang="en-US" sz="2000" dirty="0" smtClean="0"/>
              <a:t>Now insert one record only in materialized view not in the base table “item”</a:t>
            </a:r>
            <a:endParaRPr lang="en-US" sz="2000" dirty="0"/>
          </a:p>
        </p:txBody>
      </p:sp>
      <p:graphicFrame>
        <p:nvGraphicFramePr>
          <p:cNvPr id="5" name="Table 4"/>
          <p:cNvGraphicFramePr>
            <a:graphicFrameLocks noGrp="1"/>
          </p:cNvGraphicFramePr>
          <p:nvPr/>
        </p:nvGraphicFramePr>
        <p:xfrm>
          <a:off x="228600" y="4267200"/>
          <a:ext cx="8763000" cy="2468880"/>
        </p:xfrm>
        <a:graphic>
          <a:graphicData uri="http://schemas.openxmlformats.org/drawingml/2006/table">
            <a:tbl>
              <a:tblPr/>
              <a:tblGrid>
                <a:gridCol w="4742117"/>
                <a:gridCol w="4020883"/>
              </a:tblGrid>
              <a:tr h="0">
                <a:tc gridSpan="2">
                  <a:txBody>
                    <a:bodyPr/>
                    <a:lstStyle/>
                    <a:p>
                      <a:pPr marL="0" marR="0">
                        <a:spcBef>
                          <a:spcPts val="0"/>
                        </a:spcBef>
                        <a:spcAft>
                          <a:spcPts val="0"/>
                        </a:spcAft>
                      </a:pPr>
                      <a:r>
                        <a:rPr lang="en-US" sz="1800" dirty="0">
                          <a:latin typeface="Courier New"/>
                          <a:ea typeface="Times New Roman"/>
                        </a:rPr>
                        <a:t>SQL&gt; INSERT into </a:t>
                      </a:r>
                      <a:r>
                        <a:rPr lang="en-US" sz="1800" dirty="0" err="1">
                          <a:latin typeface="Courier New"/>
                          <a:ea typeface="Times New Roman"/>
                        </a:rPr>
                        <a:t>mv</a:t>
                      </a:r>
                      <a:r>
                        <a:rPr lang="en-US" sz="1800" dirty="0">
                          <a:latin typeface="Courier New"/>
                          <a:ea typeface="Times New Roman"/>
                        </a:rPr>
                        <a:t>(ITEMNO,INAME)values (5,'Chocolate');</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spcBef>
                          <a:spcPts val="0"/>
                        </a:spcBef>
                        <a:spcAft>
                          <a:spcPts val="0"/>
                        </a:spcAft>
                      </a:pPr>
                      <a:r>
                        <a:rPr lang="en-US" sz="1800" dirty="0">
                          <a:latin typeface="Courier New"/>
                          <a:ea typeface="Times New Roman"/>
                        </a:rPr>
                        <a:t>SQL&gt; select itemno,iname from mv;</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ITEMNO INAME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1 MILK</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2 COFFEE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3 JUICE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4 </a:t>
                      </a:r>
                      <a:r>
                        <a:rPr lang="en-US" sz="1800" dirty="0" err="1">
                          <a:latin typeface="Courier New"/>
                          <a:ea typeface="Times New Roman"/>
                        </a:rPr>
                        <a:t>Biscutts</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5 Chocolate</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Courier New"/>
                          <a:ea typeface="Times New Roman"/>
                        </a:rPr>
                        <a:t>SQL&gt; select itemno,iname from item;</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ITEMNO INAME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1 MILK</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2 COFFEE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3 JUICE</a:t>
                      </a:r>
                      <a:endParaRPr lang="en-US" sz="1800" dirty="0">
                        <a:latin typeface="Times New Roman"/>
                        <a:ea typeface="Times New Roman"/>
                      </a:endParaRPr>
                    </a:p>
                    <a:p>
                      <a:pPr marL="0" marR="0">
                        <a:spcBef>
                          <a:spcPts val="0"/>
                        </a:spcBef>
                        <a:spcAft>
                          <a:spcPts val="0"/>
                        </a:spcAft>
                      </a:pPr>
                      <a:r>
                        <a:rPr lang="en-US" sz="1800" dirty="0">
                          <a:latin typeface="Courier New"/>
                          <a:ea typeface="Times New Roman"/>
                        </a:rPr>
                        <a:t>         4 </a:t>
                      </a:r>
                      <a:r>
                        <a:rPr lang="en-US" sz="1800" dirty="0" err="1">
                          <a:latin typeface="Courier New"/>
                          <a:ea typeface="Times New Roman"/>
                        </a:rPr>
                        <a:t>Biscutts</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304800" y="914400"/>
            <a:ext cx="8458200" cy="2862322"/>
          </a:xfrm>
          <a:prstGeom prst="rect">
            <a:avLst/>
          </a:prstGeom>
        </p:spPr>
        <p:txBody>
          <a:bodyPr wrap="square">
            <a:spAutoFit/>
          </a:bodyPr>
          <a:lstStyle/>
          <a:p>
            <a:r>
              <a:rPr lang="en-US" sz="2000" dirty="0" smtClean="0"/>
              <a:t>The materialized view table “</a:t>
            </a:r>
            <a:r>
              <a:rPr lang="en-US" sz="2000" dirty="0" err="1" smtClean="0"/>
              <a:t>mv</a:t>
            </a:r>
            <a:r>
              <a:rPr lang="en-US" sz="2000" dirty="0" smtClean="0"/>
              <a:t>” is not matching with “item” base table. </a:t>
            </a:r>
          </a:p>
          <a:p>
            <a:endParaRPr lang="en-US" sz="2000" dirty="0" smtClean="0"/>
          </a:p>
          <a:p>
            <a:r>
              <a:rPr lang="en-US" sz="2000" dirty="0" smtClean="0"/>
              <a:t>Because materialized view stores the copy of the result </a:t>
            </a:r>
            <a:r>
              <a:rPr lang="en-US" sz="2000" dirty="0" err="1" smtClean="0"/>
              <a:t>i.e</a:t>
            </a:r>
            <a:r>
              <a:rPr lang="en-US" sz="2000" dirty="0" smtClean="0"/>
              <a:t> ROWID is different than ROWID of the item table. </a:t>
            </a:r>
          </a:p>
          <a:p>
            <a:endParaRPr lang="en-US" sz="2000" dirty="0" smtClean="0"/>
          </a:p>
          <a:p>
            <a:r>
              <a:rPr lang="en-US" sz="2000" dirty="0" smtClean="0"/>
              <a:t>So, it is not matching with base table result.</a:t>
            </a:r>
          </a:p>
          <a:p>
            <a:endParaRPr lang="en-US" sz="2000" dirty="0" smtClean="0"/>
          </a:p>
          <a:p>
            <a:r>
              <a:rPr lang="en-US" sz="2000" dirty="0" smtClean="0"/>
              <a:t> To overcome this difficulty, it is necessary to execute refresh method in materialized view.</a:t>
            </a:r>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735796" cy="646331"/>
          </a:xfrm>
          <a:prstGeom prst="rect">
            <a:avLst/>
          </a:prstGeom>
        </p:spPr>
        <p:txBody>
          <a:bodyPr wrap="none">
            <a:spAutoFit/>
          </a:bodyPr>
          <a:lstStyle/>
          <a:p>
            <a:r>
              <a:rPr lang="en-US" sz="3600" b="1" dirty="0" smtClean="0">
                <a:solidFill>
                  <a:srgbClr val="7030A0"/>
                </a:solidFill>
              </a:rPr>
              <a:t>PART 14</a:t>
            </a:r>
            <a:endParaRPr lang="en-US" sz="3600" dirty="0"/>
          </a:p>
        </p:txBody>
      </p:sp>
      <p:sp>
        <p:nvSpPr>
          <p:cNvPr id="4" name="Rectangle 3"/>
          <p:cNvSpPr/>
          <p:nvPr/>
        </p:nvSpPr>
        <p:spPr>
          <a:xfrm>
            <a:off x="2895600" y="2133600"/>
            <a:ext cx="4266785" cy="2308324"/>
          </a:xfrm>
          <a:prstGeom prst="rect">
            <a:avLst/>
          </a:prstGeom>
        </p:spPr>
        <p:txBody>
          <a:bodyPr wrap="square">
            <a:spAutoFit/>
          </a:bodyPr>
          <a:lstStyle/>
          <a:p>
            <a:pPr lvl="0" algn="ctr"/>
            <a:r>
              <a:rPr lang="en-US" sz="3600" b="1" u="sng" dirty="0" smtClean="0">
                <a:solidFill>
                  <a:srgbClr val="7030A0"/>
                </a:solidFill>
              </a:rPr>
              <a:t>Materialized  view Using </a:t>
            </a:r>
          </a:p>
          <a:p>
            <a:pPr lvl="0" algn="ctr"/>
            <a:r>
              <a:rPr lang="en-US" sz="3600" b="1" u="sng" dirty="0" smtClean="0">
                <a:solidFill>
                  <a:srgbClr val="7030A0"/>
                </a:solidFill>
              </a:rPr>
              <a:t>Aggregate Function</a:t>
            </a:r>
          </a:p>
          <a:p>
            <a:pPr lvl="0" algn="ct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609600" y="3352800"/>
            <a:ext cx="8229600" cy="1815882"/>
          </a:xfrm>
          <a:prstGeom prst="rect">
            <a:avLst/>
          </a:prstGeom>
        </p:spPr>
        <p:txBody>
          <a:bodyPr wrap="square">
            <a:spAutoFit/>
          </a:bodyPr>
          <a:lstStyle/>
          <a:p>
            <a:r>
              <a:rPr lang="en-US" sz="2800" dirty="0"/>
              <a:t>The reason for materialized view is not reflecting the updation of base table </a:t>
            </a:r>
            <a:r>
              <a:rPr lang="en-US" sz="2800" dirty="0" smtClean="0"/>
              <a:t>is</a:t>
            </a:r>
            <a:r>
              <a:rPr lang="en-US" sz="2800" dirty="0"/>
              <a:t>, materialized view storing the copy of data in a separate physically place in the database</a:t>
            </a:r>
            <a:r>
              <a:rPr lang="en-US" sz="2800" dirty="0" smtClean="0"/>
              <a:t>. i.e. both have different Rowid</a:t>
            </a:r>
            <a:endParaRPr lang="en-US" sz="2800" dirty="0"/>
          </a:p>
        </p:txBody>
      </p:sp>
      <p:sp>
        <p:nvSpPr>
          <p:cNvPr id="4" name="Rectangle 3"/>
          <p:cNvSpPr/>
          <p:nvPr/>
        </p:nvSpPr>
        <p:spPr>
          <a:xfrm>
            <a:off x="609600" y="5257800"/>
            <a:ext cx="8077200" cy="954107"/>
          </a:xfrm>
          <a:prstGeom prst="rect">
            <a:avLst/>
          </a:prstGeom>
        </p:spPr>
        <p:txBody>
          <a:bodyPr wrap="square">
            <a:spAutoFit/>
          </a:bodyPr>
          <a:lstStyle/>
          <a:p>
            <a:r>
              <a:rPr lang="en-US" sz="2800" dirty="0" smtClean="0"/>
              <a:t>Rowid </a:t>
            </a:r>
            <a:r>
              <a:rPr lang="en-US" sz="2800" dirty="0"/>
              <a:t>is the physical address for each record in the database and it is a fixed-length binary data</a:t>
            </a:r>
          </a:p>
        </p:txBody>
      </p:sp>
      <p:graphicFrame>
        <p:nvGraphicFramePr>
          <p:cNvPr id="5" name="Table 4"/>
          <p:cNvGraphicFramePr>
            <a:graphicFrameLocks noGrp="1"/>
          </p:cNvGraphicFramePr>
          <p:nvPr/>
        </p:nvGraphicFramePr>
        <p:xfrm>
          <a:off x="228600" y="228600"/>
          <a:ext cx="8686800" cy="2926080"/>
        </p:xfrm>
        <a:graphic>
          <a:graphicData uri="http://schemas.openxmlformats.org/drawingml/2006/table">
            <a:tbl>
              <a:tblPr/>
              <a:tblGrid>
                <a:gridCol w="4227404"/>
                <a:gridCol w="4459396"/>
              </a:tblGrid>
              <a:tr h="308610">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ourier New"/>
                          <a:ea typeface="Times New Roman"/>
                          <a:cs typeface="Times New Roman"/>
                        </a:rPr>
                        <a:t>Table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00"/>
                          </a:solidFill>
                          <a:latin typeface="Courier New"/>
                          <a:ea typeface="Times New Roman"/>
                          <a:cs typeface="Times New Roman"/>
                        </a:rPr>
                        <a:t>Materialized View</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10">
                <a:tc gridSpan="2">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solidFill>
                            <a:srgbClr val="000000"/>
                          </a:solidFill>
                          <a:latin typeface="Courier New"/>
                          <a:ea typeface="Times New Roman"/>
                          <a:cs typeface="Times New Roman"/>
                        </a:rPr>
                        <a:t>update item set iname = upper(iname);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8610">
                <a:tc>
                  <a:txBody>
                    <a:bodyPr/>
                    <a:lstStyle/>
                    <a:p>
                      <a:r>
                        <a:rPr lang="en-US" sz="2400" dirty="0">
                          <a:latin typeface="Arial"/>
                          <a:ea typeface="Times New Roman"/>
                          <a:cs typeface="Times New Roman"/>
                        </a:rPr>
                        <a:t> </a:t>
                      </a:r>
                      <a:r>
                        <a:rPr lang="en-US" sz="2400" dirty="0">
                          <a:solidFill>
                            <a:srgbClr val="000000"/>
                          </a:solidFill>
                          <a:latin typeface="Calibri"/>
                          <a:ea typeface="Times New Roman"/>
                          <a:cs typeface="Courier New"/>
                        </a:rPr>
                        <a:t>select itemno,iname from item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Calibri"/>
                          <a:ea typeface="Times New Roman"/>
                          <a:cs typeface="Courier New"/>
                        </a:rPr>
                        <a:t>select * from </a:t>
                      </a:r>
                      <a:r>
                        <a:rPr lang="en-US" sz="2400" b="1" dirty="0">
                          <a:solidFill>
                            <a:srgbClr val="000000"/>
                          </a:solidFill>
                          <a:latin typeface="Calibri"/>
                          <a:ea typeface="Times New Roman"/>
                          <a:cs typeface="Courier New"/>
                        </a:rPr>
                        <a:t>MV</a:t>
                      </a:r>
                      <a:r>
                        <a:rPr lang="en-US" sz="2400" dirty="0">
                          <a:solidFill>
                            <a:srgbClr val="000000"/>
                          </a:solidFill>
                          <a:latin typeface="Calibri"/>
                          <a:ea typeface="Times New Roman"/>
                          <a:cs typeface="Courier New"/>
                        </a:rPr>
                        <a:t>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3050">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ITEMNO INAME</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1 MILK</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2 BREAD</a:t>
                      </a:r>
                      <a:endParaRPr lang="en-US" sz="2400" dirty="0">
                        <a:latin typeface="Times New Roman"/>
                        <a:ea typeface="Times New Roman"/>
                        <a:cs typeface="Times New Roman"/>
                      </a:endParaRPr>
                    </a:p>
                    <a:p>
                      <a:r>
                        <a:rPr lang="en-US" sz="2400" dirty="0">
                          <a:solidFill>
                            <a:srgbClr val="000000"/>
                          </a:solidFill>
                          <a:latin typeface="Calibri"/>
                          <a:ea typeface="Times New Roman"/>
                          <a:cs typeface="Courier New"/>
                        </a:rPr>
                        <a:t>         </a:t>
                      </a:r>
                      <a:r>
                        <a:rPr lang="en-US" sz="2400" dirty="0" smtClean="0">
                          <a:solidFill>
                            <a:srgbClr val="000000"/>
                          </a:solidFill>
                          <a:latin typeface="Calibri"/>
                          <a:ea typeface="Times New Roman"/>
                          <a:cs typeface="Courier New"/>
                        </a:rPr>
                        <a:t>               </a:t>
                      </a:r>
                      <a:r>
                        <a:rPr lang="en-US" sz="2400" dirty="0" smtClean="0">
                          <a:solidFill>
                            <a:srgbClr val="000000"/>
                          </a:solidFill>
                          <a:latin typeface="Courier New" pitchFamily="49" charset="0"/>
                          <a:ea typeface="Times New Roman"/>
                          <a:cs typeface="Courier New" pitchFamily="49" charset="0"/>
                        </a:rPr>
                        <a:t>3 JUICE</a:t>
                      </a:r>
                      <a:endParaRPr lang="en-US" sz="24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ITEMNO  INAME</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1    milk</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2    Bread</a:t>
                      </a:r>
                      <a:endParaRPr lang="en-US" sz="2400" dirty="0">
                        <a:latin typeface="Times New Roman"/>
                        <a:ea typeface="Times New Roman"/>
                        <a:cs typeface="Times New Roman"/>
                      </a:endParaRPr>
                    </a:p>
                    <a:p>
                      <a:r>
                        <a:rPr lang="en-US" sz="2400" dirty="0">
                          <a:solidFill>
                            <a:srgbClr val="000000"/>
                          </a:solidFill>
                          <a:latin typeface="Calibri"/>
                          <a:ea typeface="Times New Roman"/>
                          <a:cs typeface="Courier New"/>
                        </a:rPr>
                        <a:t>   </a:t>
                      </a:r>
                      <a:r>
                        <a:rPr lang="en-US" sz="2400" dirty="0" smtClean="0">
                          <a:solidFill>
                            <a:srgbClr val="000000"/>
                          </a:solidFill>
                          <a:latin typeface="Calibri"/>
                          <a:ea typeface="Times New Roman"/>
                          <a:cs typeface="Courier New"/>
                        </a:rPr>
                        <a:t>     </a:t>
                      </a:r>
                      <a:r>
                        <a:rPr lang="en-US" sz="2400" b="0" dirty="0" smtClean="0">
                          <a:solidFill>
                            <a:srgbClr val="000000"/>
                          </a:solidFill>
                          <a:latin typeface="Courier New" pitchFamily="49" charset="0"/>
                          <a:ea typeface="Times New Roman"/>
                          <a:cs typeface="Courier New" pitchFamily="49" charset="0"/>
                        </a:rPr>
                        <a:t>3    Juice</a:t>
                      </a:r>
                      <a:r>
                        <a:rPr lang="en-US" sz="2400" dirty="0">
                          <a:solidFill>
                            <a:srgbClr val="000000"/>
                          </a:solidFill>
                          <a:latin typeface="Courier New" pitchFamily="49" charset="0"/>
                          <a:ea typeface="Times New Roman"/>
                          <a:cs typeface="Courier New" pitchFamily="49" charset="0"/>
                        </a:rPr>
                        <a:t> </a:t>
                      </a:r>
                      <a:endParaRPr lang="en-US" sz="24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09600" y="0"/>
            <a:ext cx="77724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the data warehousing environment the materialized views normally include aggregates.    In the materialized view containing aggregates is possible after any type of DML to the base tables. In this example using MIN, MAX, SUM, AVG, COUNT aggregate function.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2400" y="2743200"/>
            <a:ext cx="8839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4267200" y="1676400"/>
            <a:ext cx="1735796" cy="646331"/>
          </a:xfrm>
          <a:prstGeom prst="rect">
            <a:avLst/>
          </a:prstGeom>
        </p:spPr>
        <p:txBody>
          <a:bodyPr wrap="none">
            <a:spAutoFit/>
          </a:bodyPr>
          <a:lstStyle/>
          <a:p>
            <a:r>
              <a:rPr lang="en-US" sz="3600" b="1" dirty="0" smtClean="0">
                <a:solidFill>
                  <a:srgbClr val="7030A0"/>
                </a:solidFill>
              </a:rPr>
              <a:t>PART 15</a:t>
            </a:r>
            <a:endParaRPr lang="en-US" sz="3600" dirty="0"/>
          </a:p>
        </p:txBody>
      </p:sp>
      <p:sp>
        <p:nvSpPr>
          <p:cNvPr id="4" name="Rectangle 3"/>
          <p:cNvSpPr/>
          <p:nvPr/>
        </p:nvSpPr>
        <p:spPr>
          <a:xfrm>
            <a:off x="2895600" y="2133600"/>
            <a:ext cx="4266785" cy="1200329"/>
          </a:xfrm>
          <a:prstGeom prst="rect">
            <a:avLst/>
          </a:prstGeom>
        </p:spPr>
        <p:txBody>
          <a:bodyPr wrap="square">
            <a:spAutoFit/>
          </a:bodyPr>
          <a:lstStyle/>
          <a:p>
            <a:pPr lvl="0" algn="ctr"/>
            <a:r>
              <a:rPr lang="en-US" sz="3600" b="1" u="sng" dirty="0" smtClean="0">
                <a:solidFill>
                  <a:srgbClr val="7030A0"/>
                </a:solidFill>
              </a:rPr>
              <a:t>Join Materialized  view</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2952750"/>
            <a:ext cx="9144000" cy="3905250"/>
          </a:xfrm>
          <a:prstGeom prst="rect">
            <a:avLst/>
          </a:prstGeom>
          <a:noFill/>
          <a:ln w="9525">
            <a:noFill/>
            <a:miter lim="800000"/>
            <a:headEnd/>
            <a:tailEnd/>
          </a:ln>
        </p:spPr>
      </p:pic>
      <p:sp>
        <p:nvSpPr>
          <p:cNvPr id="5" name="Rectangle 4"/>
          <p:cNvSpPr/>
          <p:nvPr/>
        </p:nvSpPr>
        <p:spPr>
          <a:xfrm>
            <a:off x="304800" y="201305"/>
            <a:ext cx="8610600" cy="2677656"/>
          </a:xfrm>
          <a:prstGeom prst="rect">
            <a:avLst/>
          </a:prstGeom>
        </p:spPr>
        <p:txBody>
          <a:bodyPr wrap="square">
            <a:spAutoFit/>
          </a:bodyPr>
          <a:lstStyle/>
          <a:p>
            <a:r>
              <a:rPr lang="en-US" sz="2800" dirty="0"/>
              <a:t>The Join has two tables. In the example used two tables namely Item and Supplier. The row in the one table always match with row of the another table. Here, no data will be lost </a:t>
            </a:r>
            <a:r>
              <a:rPr lang="en-US" sz="2800" dirty="0" err="1"/>
              <a:t>i.e</a:t>
            </a:r>
            <a:r>
              <a:rPr lang="en-US" sz="2800" dirty="0"/>
              <a:t> it is called lossless join. The table should have Primary key, Foreign Key and Not Null constraints on appropriate Join keys.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solidFill>
                  <a:srgbClr val="002060"/>
                </a:solidFill>
              </a:rPr>
              <a:t>Dr. </a:t>
            </a:r>
            <a:r>
              <a:rPr lang="en-US" dirty="0" err="1" smtClean="0">
                <a:solidFill>
                  <a:srgbClr val="002060"/>
                </a:solidFill>
              </a:rPr>
              <a:t>Girija</a:t>
            </a:r>
            <a:r>
              <a:rPr lang="en-US" dirty="0" smtClean="0">
                <a:solidFill>
                  <a:srgbClr val="002060"/>
                </a:solidFill>
              </a:rPr>
              <a:t> </a:t>
            </a:r>
            <a:r>
              <a:rPr lang="en-US" dirty="0" err="1" smtClean="0">
                <a:solidFill>
                  <a:srgbClr val="002060"/>
                </a:solidFill>
              </a:rPr>
              <a:t>Narasimhan</a:t>
            </a:r>
            <a:r>
              <a:rPr lang="en-US" dirty="0" smtClean="0">
                <a:solidFill>
                  <a:srgbClr val="002060"/>
                </a:solidFill>
              </a:rPr>
              <a:t>                                         </a:t>
            </a:r>
            <a:endParaRPr lang="en-US" dirty="0">
              <a:solidFill>
                <a:srgbClr val="002060"/>
              </a:solidFill>
            </a:endParaRPr>
          </a:p>
        </p:txBody>
      </p:sp>
      <p:sp>
        <p:nvSpPr>
          <p:cNvPr id="3" name="Rectangle 2"/>
          <p:cNvSpPr/>
          <p:nvPr/>
        </p:nvSpPr>
        <p:spPr>
          <a:xfrm>
            <a:off x="3810000" y="2057400"/>
            <a:ext cx="1735796" cy="646331"/>
          </a:xfrm>
          <a:prstGeom prst="rect">
            <a:avLst/>
          </a:prstGeom>
        </p:spPr>
        <p:txBody>
          <a:bodyPr wrap="none">
            <a:spAutoFit/>
          </a:bodyPr>
          <a:lstStyle/>
          <a:p>
            <a:r>
              <a:rPr lang="en-US" sz="3600" b="1" dirty="0" smtClean="0">
                <a:solidFill>
                  <a:srgbClr val="7030A0"/>
                </a:solidFill>
              </a:rPr>
              <a:t>PART 16</a:t>
            </a:r>
            <a:endParaRPr lang="en-US" sz="3600" dirty="0"/>
          </a:p>
        </p:txBody>
      </p:sp>
      <p:sp>
        <p:nvSpPr>
          <p:cNvPr id="4" name="Rectangle 3"/>
          <p:cNvSpPr/>
          <p:nvPr/>
        </p:nvSpPr>
        <p:spPr>
          <a:xfrm>
            <a:off x="2590800" y="2667000"/>
            <a:ext cx="4266785" cy="2308324"/>
          </a:xfrm>
          <a:prstGeom prst="rect">
            <a:avLst/>
          </a:prstGeom>
        </p:spPr>
        <p:txBody>
          <a:bodyPr wrap="square">
            <a:spAutoFit/>
          </a:bodyPr>
          <a:lstStyle/>
          <a:p>
            <a:pPr lvl="0" algn="ctr"/>
            <a:r>
              <a:rPr lang="en-US" sz="3600" b="1" u="sng" dirty="0" smtClean="0">
                <a:solidFill>
                  <a:srgbClr val="7030A0"/>
                </a:solidFill>
              </a:rPr>
              <a:t>View  </a:t>
            </a:r>
          </a:p>
          <a:p>
            <a:pPr lvl="0" algn="ctr"/>
            <a:r>
              <a:rPr lang="en-US" sz="3600" b="1" u="sng" dirty="0" smtClean="0">
                <a:solidFill>
                  <a:srgbClr val="7030A0"/>
                </a:solidFill>
              </a:rPr>
              <a:t>Vs.</a:t>
            </a:r>
          </a:p>
          <a:p>
            <a:pPr lvl="0" algn="ctr"/>
            <a:r>
              <a:rPr lang="en-US" sz="3600" b="1" u="sng" dirty="0" smtClean="0">
                <a:solidFill>
                  <a:srgbClr val="7030A0"/>
                </a:solidFill>
              </a:rPr>
              <a:t> Materialized  view</a:t>
            </a:r>
          </a:p>
          <a:p>
            <a:pPr lvl="0" algn="ct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Dr. </a:t>
            </a:r>
            <a:r>
              <a:rPr lang="en-US" dirty="0" err="1" smtClean="0"/>
              <a:t>Girija</a:t>
            </a:r>
            <a:r>
              <a:rPr lang="en-US" dirty="0" smtClean="0"/>
              <a:t>  </a:t>
            </a:r>
            <a:r>
              <a:rPr lang="en-US" dirty="0" err="1" smtClean="0"/>
              <a:t>Narasimhan</a:t>
            </a:r>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9901" y="20241"/>
            <a:ext cx="8686800" cy="3124200"/>
          </a:xfrm>
          <a:prstGeom prst="rect">
            <a:avLst/>
          </a:prstGeom>
          <a:noFill/>
          <a:ln w="9525">
            <a:noFill/>
            <a:miter lim="800000"/>
            <a:headEnd/>
            <a:tailEnd/>
          </a:ln>
        </p:spPr>
      </p:pic>
      <p:sp>
        <p:nvSpPr>
          <p:cNvPr id="3" name="Rectangle 2"/>
          <p:cNvSpPr/>
          <p:nvPr/>
        </p:nvSpPr>
        <p:spPr>
          <a:xfrm>
            <a:off x="228600" y="3200400"/>
            <a:ext cx="8610600" cy="3231654"/>
          </a:xfrm>
          <a:prstGeom prst="rect">
            <a:avLst/>
          </a:prstGeom>
        </p:spPr>
        <p:txBody>
          <a:bodyPr wrap="square">
            <a:spAutoFit/>
          </a:bodyPr>
          <a:lstStyle/>
          <a:p>
            <a:r>
              <a:rPr lang="en-US" sz="2000" dirty="0"/>
              <a:t>A view is a logical entity or virtual table. </a:t>
            </a:r>
            <a:endParaRPr lang="en-US" sz="2000" dirty="0" smtClean="0"/>
          </a:p>
          <a:p>
            <a:endParaRPr lang="en-US" sz="800" dirty="0"/>
          </a:p>
          <a:p>
            <a:r>
              <a:rPr lang="en-US" sz="2000" dirty="0" smtClean="0"/>
              <a:t>The </a:t>
            </a:r>
            <a:r>
              <a:rPr lang="en-US" sz="2000" dirty="0"/>
              <a:t>view is attached with SQL statement or query, which will store in the database in the system </a:t>
            </a:r>
            <a:r>
              <a:rPr lang="en-US" sz="2000" dirty="0" smtClean="0"/>
              <a:t>table space. </a:t>
            </a:r>
            <a:r>
              <a:rPr lang="en-US" sz="2000" dirty="0"/>
              <a:t>It is used as similar like database table or base table (</a:t>
            </a:r>
            <a:r>
              <a:rPr lang="en-US" sz="2000" dirty="0" err="1"/>
              <a:t>i.e</a:t>
            </a:r>
            <a:r>
              <a:rPr lang="en-US" sz="2000" dirty="0"/>
              <a:t> item table). </a:t>
            </a:r>
            <a:endParaRPr lang="en-US" sz="2000" dirty="0" smtClean="0"/>
          </a:p>
          <a:p>
            <a:endParaRPr lang="en-US" sz="800" dirty="0"/>
          </a:p>
          <a:p>
            <a:r>
              <a:rPr lang="en-US" sz="2000" dirty="0"/>
              <a:t>Whenever query is fired against the database table or base table (i.e. item table), The view “v” execute the stored SQL statement ( i.e. select * from item) and creates a temporary table in the memory</a:t>
            </a:r>
            <a:r>
              <a:rPr lang="en-US" sz="2000" dirty="0" smtClean="0"/>
              <a:t>.</a:t>
            </a:r>
          </a:p>
          <a:p>
            <a:endParaRPr lang="en-US" sz="800" dirty="0"/>
          </a:p>
          <a:p>
            <a:r>
              <a:rPr lang="en-US" sz="2000" dirty="0" smtClean="0"/>
              <a:t>It </a:t>
            </a:r>
            <a:r>
              <a:rPr lang="en-US" sz="2000" dirty="0"/>
              <a:t>do not stores the query result, it only execute and return the result /output. It means it will store only query not result.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1219200" y="914400"/>
            <a:ext cx="7162800" cy="4524315"/>
          </a:xfrm>
          <a:prstGeom prst="rect">
            <a:avLst/>
          </a:prstGeom>
        </p:spPr>
        <p:txBody>
          <a:bodyPr wrap="square">
            <a:spAutoFit/>
          </a:bodyPr>
          <a:lstStyle/>
          <a:p>
            <a:r>
              <a:rPr lang="en-US" sz="2400" dirty="0" smtClean="0"/>
              <a:t>A materialized view is a database object. It is physically stored in the database. </a:t>
            </a:r>
          </a:p>
          <a:p>
            <a:endParaRPr lang="en-US" sz="2400" dirty="0" smtClean="0"/>
          </a:p>
          <a:p>
            <a:endParaRPr lang="en-US" sz="2400" dirty="0"/>
          </a:p>
          <a:p>
            <a:r>
              <a:rPr lang="en-US" sz="2400" dirty="0" smtClean="0"/>
              <a:t>Because materialized view tables are having local copies of data suppose base table is located remotely. </a:t>
            </a:r>
          </a:p>
          <a:p>
            <a:endParaRPr lang="en-US" sz="2400" dirty="0" smtClean="0"/>
          </a:p>
          <a:p>
            <a:r>
              <a:rPr lang="en-US" sz="2400" dirty="0" smtClean="0"/>
              <a:t>It is also useful to create summary table based on aggregation of the base table data.  </a:t>
            </a:r>
          </a:p>
          <a:p>
            <a:endParaRPr lang="en-US" sz="2400" dirty="0" smtClean="0"/>
          </a:p>
          <a:p>
            <a:r>
              <a:rPr lang="en-US" sz="2400" dirty="0" smtClean="0"/>
              <a:t>The materialized view stores both query and the result of a query. </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11265" name="Rectangle 1"/>
          <p:cNvSpPr>
            <a:spLocks noChangeArrowheads="1"/>
          </p:cNvSpPr>
          <p:nvPr/>
        </p:nvSpPr>
        <p:spPr bwMode="auto">
          <a:xfrm>
            <a:off x="228600" y="0"/>
            <a:ext cx="8610600" cy="166199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Whenever update the base table (item table), the view also automatically update the change. Otherwise update the view (“v”), the base table (item table) also automatically modifies the changes.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For example after the update, the view data matches the table data but the materialized view data does not.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pic>
        <p:nvPicPr>
          <p:cNvPr id="11266" name="Picture 2"/>
          <p:cNvPicPr>
            <a:picLocks noChangeAspect="1" noChangeArrowheads="1"/>
          </p:cNvPicPr>
          <p:nvPr/>
        </p:nvPicPr>
        <p:blipFill>
          <a:blip r:embed="rId2" cstate="print"/>
          <a:srcRect/>
          <a:stretch>
            <a:fillRect/>
          </a:stretch>
        </p:blipFill>
        <p:spPr bwMode="auto">
          <a:xfrm>
            <a:off x="0" y="1828800"/>
            <a:ext cx="8991600" cy="2324100"/>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0" y="4191250"/>
            <a:ext cx="91440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9217" name="Rectangle 1"/>
          <p:cNvSpPr>
            <a:spLocks noChangeArrowheads="1"/>
          </p:cNvSpPr>
          <p:nvPr/>
        </p:nvSpPr>
        <p:spPr bwMode="auto">
          <a:xfrm>
            <a:off x="152400" y="394900"/>
            <a:ext cx="8610600"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Both base table and view table are identical, since </a:t>
            </a:r>
            <a:r>
              <a:rPr kumimoji="0" lang="en-US" sz="20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both the base table and view table “Rowid’s” are same</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0" algn="just" defTabSz="914400" rtl="0" eaLnBrk="1" fontAlgn="b" latinLnBrk="0" hangingPunct="1">
              <a:lnSpc>
                <a:spcPct val="150000"/>
              </a:lnSpc>
              <a:spcBef>
                <a:spcPct val="0"/>
              </a:spcBef>
              <a:spcAft>
                <a:spcPct val="0"/>
              </a:spcAft>
              <a:buClrTx/>
              <a:buSzTx/>
              <a:buFontTx/>
              <a:buNone/>
              <a:tabLst/>
            </a:pPr>
            <a:endParaRPr lang="en-US" sz="8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Rowid is the physical address for each record in the database and it is a fixed-length binary data. </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p>
          <a:p>
            <a:pPr marL="0" marR="0" lvl="0" indent="0" algn="just" defTabSz="914400" rtl="0" eaLnBrk="1" fontAlgn="b" latinLnBrk="0" hangingPunct="1">
              <a:lnSpc>
                <a:spcPct val="150000"/>
              </a:lnSpc>
              <a:spcBef>
                <a:spcPct val="0"/>
              </a:spcBef>
              <a:spcAft>
                <a:spcPct val="0"/>
              </a:spcAft>
              <a:buClrTx/>
              <a:buSzTx/>
              <a:buFontTx/>
              <a:buNone/>
              <a:tabLst/>
            </a:pPr>
            <a:endParaRPr lang="en-US" sz="8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 it returns the same value and also any one table is updated the other table automatically returns the exact same result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200025" y="3733800"/>
            <a:ext cx="8943975" cy="1981200"/>
          </a:xfrm>
          <a:prstGeom prst="rect">
            <a:avLst/>
          </a:prstGeom>
          <a:noFill/>
          <a:ln w="9525">
            <a:noFill/>
            <a:miter lim="800000"/>
            <a:headEnd/>
            <a:tailEnd/>
          </a:ln>
        </p:spPr>
      </p:pic>
      <p:sp>
        <p:nvSpPr>
          <p:cNvPr id="5" name="TextBox 4"/>
          <p:cNvSpPr txBox="1"/>
          <p:nvPr/>
        </p:nvSpPr>
        <p:spPr>
          <a:xfrm>
            <a:off x="1524000" y="0"/>
            <a:ext cx="6019800" cy="461665"/>
          </a:xfrm>
          <a:prstGeom prst="rect">
            <a:avLst/>
          </a:prstGeom>
          <a:noFill/>
        </p:spPr>
        <p:txBody>
          <a:bodyPr wrap="square" rtlCol="0">
            <a:spAutoFit/>
          </a:bodyPr>
          <a:lstStyle/>
          <a:p>
            <a:r>
              <a:rPr lang="en-US" sz="2400" b="1" u="sng" dirty="0" smtClean="0">
                <a:solidFill>
                  <a:srgbClr val="002060"/>
                </a:solidFill>
              </a:rPr>
              <a:t>Base table and view table Rowid’s are same</a:t>
            </a:r>
            <a:endParaRPr lang="en-US" sz="2400" b="1" u="sng" dirty="0">
              <a:solidFill>
                <a:srgbClr val="00206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13313" name="Rectangle 1"/>
          <p:cNvSpPr>
            <a:spLocks noChangeArrowheads="1"/>
          </p:cNvSpPr>
          <p:nvPr/>
        </p:nvSpPr>
        <p:spPr bwMode="auto">
          <a:xfrm>
            <a:off x="0" y="95892"/>
            <a:ext cx="9144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reason for materialized view is not reflecting the updation of base table like view is, materialized view storing the copy of data in a separate physically place in the database.</a:t>
            </a:r>
          </a:p>
          <a:p>
            <a:pPr marL="0" marR="0" lvl="0" indent="0" algn="just" defTabSz="914400" rtl="0" eaLnBrk="1" fontAlgn="b" latinLnBrk="0" hangingPunct="1">
              <a:lnSpc>
                <a:spcPct val="150000"/>
              </a:lnSpc>
              <a:spcBef>
                <a:spcPct val="0"/>
              </a:spcBef>
              <a:spcAft>
                <a:spcPct val="0"/>
              </a:spcAft>
              <a:buClrTx/>
              <a:buSzTx/>
              <a:buFontTx/>
              <a:buNone/>
              <a:tabLst/>
            </a:pPr>
            <a:endParaRPr lang="en-US" sz="8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given below table clearly shows base table rowid and materialized view rowid are not same.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cstate="print"/>
          <a:srcRect/>
          <a:stretch>
            <a:fillRect/>
          </a:stretch>
        </p:blipFill>
        <p:spPr bwMode="auto">
          <a:xfrm>
            <a:off x="0" y="2538413"/>
            <a:ext cx="9143999" cy="3252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solidFill>
                  <a:srgbClr val="002060"/>
                </a:solidFill>
              </a:rPr>
              <a:t>Dr. </a:t>
            </a:r>
            <a:r>
              <a:rPr lang="en-US" dirty="0" err="1" smtClean="0">
                <a:solidFill>
                  <a:srgbClr val="002060"/>
                </a:solidFill>
              </a:rPr>
              <a:t>Girija</a:t>
            </a:r>
            <a:r>
              <a:rPr lang="en-US" dirty="0" smtClean="0">
                <a:solidFill>
                  <a:srgbClr val="002060"/>
                </a:solidFill>
              </a:rPr>
              <a:t> </a:t>
            </a:r>
            <a:r>
              <a:rPr lang="en-US" dirty="0" err="1" smtClean="0">
                <a:solidFill>
                  <a:srgbClr val="002060"/>
                </a:solidFill>
              </a:rPr>
              <a:t>Narasimhan</a:t>
            </a:r>
            <a:r>
              <a:rPr lang="en-US" dirty="0" smtClean="0">
                <a:solidFill>
                  <a:srgbClr val="002060"/>
                </a:solidFill>
              </a:rPr>
              <a:t>                                         </a:t>
            </a:r>
            <a:endParaRPr lang="en-US" dirty="0">
              <a:solidFill>
                <a:srgbClr val="002060"/>
              </a:solidFill>
            </a:endParaRPr>
          </a:p>
        </p:txBody>
      </p:sp>
      <p:sp>
        <p:nvSpPr>
          <p:cNvPr id="3" name="Rectangle 2"/>
          <p:cNvSpPr/>
          <p:nvPr/>
        </p:nvSpPr>
        <p:spPr>
          <a:xfrm>
            <a:off x="3810000" y="2057400"/>
            <a:ext cx="1735796" cy="646331"/>
          </a:xfrm>
          <a:prstGeom prst="rect">
            <a:avLst/>
          </a:prstGeom>
        </p:spPr>
        <p:txBody>
          <a:bodyPr wrap="none">
            <a:spAutoFit/>
          </a:bodyPr>
          <a:lstStyle/>
          <a:p>
            <a:r>
              <a:rPr lang="en-US" sz="3600" b="1" dirty="0" smtClean="0">
                <a:solidFill>
                  <a:srgbClr val="7030A0"/>
                </a:solidFill>
              </a:rPr>
              <a:t>PART 17</a:t>
            </a:r>
            <a:endParaRPr lang="en-US" sz="3600" dirty="0"/>
          </a:p>
        </p:txBody>
      </p:sp>
      <p:sp>
        <p:nvSpPr>
          <p:cNvPr id="5" name="Rectangle 4"/>
          <p:cNvSpPr/>
          <p:nvPr/>
        </p:nvSpPr>
        <p:spPr>
          <a:xfrm>
            <a:off x="1219200" y="2703731"/>
            <a:ext cx="6511847" cy="646331"/>
          </a:xfrm>
          <a:prstGeom prst="rect">
            <a:avLst/>
          </a:prstGeom>
        </p:spPr>
        <p:txBody>
          <a:bodyPr wrap="none">
            <a:spAutoFit/>
          </a:bodyPr>
          <a:lstStyle/>
          <a:p>
            <a:r>
              <a:rPr lang="en-US" sz="3600" b="1" dirty="0">
                <a:solidFill>
                  <a:srgbClr val="7030A0"/>
                </a:solidFill>
              </a:rPr>
              <a:t>Materialized view Build Methods</a:t>
            </a:r>
          </a:p>
        </p:txBody>
      </p:sp>
    </p:spTree>
    <p:extLst>
      <p:ext uri="{BB962C8B-B14F-4D97-AF65-F5344CB8AC3E}">
        <p14:creationId xmlns:p14="http://schemas.microsoft.com/office/powerpoint/2010/main" val="2028328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533400" y="990600"/>
            <a:ext cx="5410200" cy="4401205"/>
          </a:xfrm>
          <a:prstGeom prst="rect">
            <a:avLst/>
          </a:prstGeom>
        </p:spPr>
        <p:txBody>
          <a:bodyPr wrap="square">
            <a:spAutoFit/>
          </a:bodyPr>
          <a:lstStyle/>
          <a:p>
            <a:pPr algn="ctr"/>
            <a:r>
              <a:rPr lang="en-US" sz="2800" dirty="0"/>
              <a:t>To </a:t>
            </a:r>
            <a:r>
              <a:rPr lang="en-US" sz="2800" dirty="0" smtClean="0"/>
              <a:t>apply</a:t>
            </a:r>
          </a:p>
          <a:p>
            <a:pPr algn="ctr"/>
            <a:r>
              <a:rPr lang="en-US" sz="2800" dirty="0" smtClean="0"/>
              <a:t> </a:t>
            </a:r>
          </a:p>
          <a:p>
            <a:pPr algn="ctr"/>
            <a:r>
              <a:rPr lang="en-US" sz="2800" b="1" dirty="0" smtClean="0"/>
              <a:t>refresh technique</a:t>
            </a:r>
          </a:p>
          <a:p>
            <a:pPr algn="ctr"/>
            <a:endParaRPr lang="en-US" sz="2800" b="1" dirty="0" smtClean="0"/>
          </a:p>
          <a:p>
            <a:pPr algn="ctr"/>
            <a:r>
              <a:rPr lang="en-US" sz="2800" b="1" dirty="0" smtClean="0"/>
              <a:t> </a:t>
            </a:r>
            <a:r>
              <a:rPr lang="en-US" sz="2800" dirty="0"/>
              <a:t>to </a:t>
            </a:r>
            <a:endParaRPr lang="en-US" sz="2800" dirty="0" smtClean="0"/>
          </a:p>
          <a:p>
            <a:pPr algn="ctr"/>
            <a:r>
              <a:rPr lang="en-US" sz="2800" dirty="0" smtClean="0"/>
              <a:t>materialized </a:t>
            </a:r>
            <a:r>
              <a:rPr lang="en-US" sz="2800" dirty="0"/>
              <a:t>view table </a:t>
            </a:r>
            <a:endParaRPr lang="en-US" sz="2800" dirty="0" smtClean="0"/>
          </a:p>
          <a:p>
            <a:pPr algn="ctr"/>
            <a:endParaRPr lang="en-US" sz="2800" dirty="0" smtClean="0"/>
          </a:p>
          <a:p>
            <a:pPr algn="ctr"/>
            <a:r>
              <a:rPr lang="en-US" sz="2800" dirty="0" smtClean="0"/>
              <a:t>for synchronize With</a:t>
            </a:r>
          </a:p>
          <a:p>
            <a:pPr algn="ctr"/>
            <a:endParaRPr lang="en-US" sz="2800" dirty="0" smtClean="0"/>
          </a:p>
          <a:p>
            <a:pPr algn="ctr"/>
            <a:r>
              <a:rPr lang="en-US" sz="2800" dirty="0" smtClean="0"/>
              <a:t> </a:t>
            </a:r>
            <a:r>
              <a:rPr lang="en-US" sz="2800" dirty="0"/>
              <a:t>base table data.</a:t>
            </a:r>
          </a:p>
        </p:txBody>
      </p:sp>
      <p:sp>
        <p:nvSpPr>
          <p:cNvPr id="4" name="Rectangle 3"/>
          <p:cNvSpPr/>
          <p:nvPr/>
        </p:nvSpPr>
        <p:spPr>
          <a:xfrm>
            <a:off x="4876800" y="1524000"/>
            <a:ext cx="4051109" cy="1384995"/>
          </a:xfrm>
          <a:prstGeom prst="rect">
            <a:avLst/>
          </a:prstGeom>
        </p:spPr>
        <p:txBody>
          <a:bodyPr wrap="none">
            <a:spAutoFit/>
          </a:bodyPr>
          <a:lstStyle/>
          <a:p>
            <a:r>
              <a:rPr lang="en-US" sz="2800" b="1" dirty="0">
                <a:latin typeface="Courier New" pitchFamily="49" charset="0"/>
                <a:cs typeface="Courier New" pitchFamily="49" charset="0"/>
              </a:rPr>
              <a:t>Refresh complete, </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Refresh </a:t>
            </a:r>
            <a:r>
              <a:rPr lang="en-US" sz="2800" b="1" dirty="0">
                <a:latin typeface="Courier New" pitchFamily="49" charset="0"/>
                <a:cs typeface="Courier New" pitchFamily="49" charset="0"/>
              </a:rPr>
              <a:t>Fast, </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Refresh </a:t>
            </a:r>
            <a:r>
              <a:rPr lang="en-US" sz="2800" b="1" dirty="0">
                <a:latin typeface="Courier New" pitchFamily="49" charset="0"/>
                <a:cs typeface="Courier New" pitchFamily="49" charset="0"/>
              </a:rPr>
              <a:t>Force</a:t>
            </a:r>
          </a:p>
        </p:txBody>
      </p:sp>
      <p:sp>
        <p:nvSpPr>
          <p:cNvPr id="5" name="Left Brace 4"/>
          <p:cNvSpPr/>
          <p:nvPr/>
        </p:nvSpPr>
        <p:spPr>
          <a:xfrm>
            <a:off x="4572000" y="1295400"/>
            <a:ext cx="548640" cy="16764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Girija Narasimhan                                         </a:t>
            </a:r>
            <a:endParaRPr lang="en-US" dirty="0"/>
          </a:p>
        </p:txBody>
      </p:sp>
      <p:sp>
        <p:nvSpPr>
          <p:cNvPr id="2" name="Rectangle 1"/>
          <p:cNvSpPr/>
          <p:nvPr/>
        </p:nvSpPr>
        <p:spPr>
          <a:xfrm>
            <a:off x="2705542" y="381000"/>
            <a:ext cx="4400628" cy="461665"/>
          </a:xfrm>
          <a:prstGeom prst="rect">
            <a:avLst/>
          </a:prstGeom>
        </p:spPr>
        <p:txBody>
          <a:bodyPr wrap="none">
            <a:spAutoFit/>
          </a:bodyPr>
          <a:lstStyle/>
          <a:p>
            <a:r>
              <a:rPr lang="en-US" sz="2400" b="1" dirty="0">
                <a:solidFill>
                  <a:srgbClr val="7030A0"/>
                </a:solidFill>
              </a:rPr>
              <a:t>Materialized view Build Methods</a:t>
            </a:r>
          </a:p>
        </p:txBody>
      </p:sp>
      <p:sp>
        <p:nvSpPr>
          <p:cNvPr id="3" name="Rectangle 2"/>
          <p:cNvSpPr/>
          <p:nvPr/>
        </p:nvSpPr>
        <p:spPr>
          <a:xfrm>
            <a:off x="333856" y="1194643"/>
            <a:ext cx="2006896" cy="369332"/>
          </a:xfrm>
          <a:prstGeom prst="rect">
            <a:avLst/>
          </a:prstGeom>
        </p:spPr>
        <p:txBody>
          <a:bodyPr wrap="none">
            <a:spAutoFit/>
          </a:bodyPr>
          <a:lstStyle/>
          <a:p>
            <a:r>
              <a:rPr lang="en-US" b="1" dirty="0"/>
              <a:t>BUILD IMMEDIATE </a:t>
            </a:r>
          </a:p>
        </p:txBody>
      </p:sp>
      <p:sp>
        <p:nvSpPr>
          <p:cNvPr id="5" name="Rectangle 4"/>
          <p:cNvSpPr/>
          <p:nvPr/>
        </p:nvSpPr>
        <p:spPr>
          <a:xfrm>
            <a:off x="6197908" y="1269621"/>
            <a:ext cx="1816523" cy="369332"/>
          </a:xfrm>
          <a:prstGeom prst="rect">
            <a:avLst/>
          </a:prstGeom>
        </p:spPr>
        <p:txBody>
          <a:bodyPr wrap="none">
            <a:spAutoFit/>
          </a:bodyPr>
          <a:lstStyle/>
          <a:p>
            <a:r>
              <a:rPr lang="en-US" b="1" dirty="0"/>
              <a:t>BUILD DEFERRED</a:t>
            </a:r>
          </a:p>
        </p:txBody>
      </p:sp>
      <p:cxnSp>
        <p:nvCxnSpPr>
          <p:cNvPr id="7" name="Straight Arrow Connector 6"/>
          <p:cNvCxnSpPr/>
          <p:nvPr/>
        </p:nvCxnSpPr>
        <p:spPr>
          <a:xfrm flipH="1">
            <a:off x="2017232" y="750332"/>
            <a:ext cx="1028258" cy="5192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4889" y="750331"/>
            <a:ext cx="1215911" cy="5192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8108" y="3137842"/>
            <a:ext cx="3383292" cy="923330"/>
          </a:xfrm>
          <a:prstGeom prst="rect">
            <a:avLst/>
          </a:prstGeom>
        </p:spPr>
        <p:txBody>
          <a:bodyPr wrap="square">
            <a:spAutoFit/>
          </a:bodyPr>
          <a:lstStyle/>
          <a:p>
            <a:r>
              <a:rPr lang="en-US" dirty="0" smtClean="0"/>
              <a:t>Adding </a:t>
            </a:r>
            <a:r>
              <a:rPr lang="en-US" dirty="0"/>
              <a:t>the definition of the materialized view into the schema object in the data dictionary. </a:t>
            </a:r>
          </a:p>
        </p:txBody>
      </p:sp>
      <p:sp>
        <p:nvSpPr>
          <p:cNvPr id="12" name="TextBox 11"/>
          <p:cNvSpPr txBox="1"/>
          <p:nvPr/>
        </p:nvSpPr>
        <p:spPr>
          <a:xfrm>
            <a:off x="198108" y="2231866"/>
            <a:ext cx="4267200" cy="646331"/>
          </a:xfrm>
          <a:prstGeom prst="rect">
            <a:avLst/>
          </a:prstGeom>
          <a:noFill/>
        </p:spPr>
        <p:txBody>
          <a:bodyPr wrap="square" rtlCol="0">
            <a:spAutoFit/>
          </a:bodyPr>
          <a:lstStyle/>
          <a:p>
            <a:r>
              <a:rPr lang="en-US" dirty="0" smtClean="0"/>
              <a:t>By Default, create Materialized view + stores the result of the statement.</a:t>
            </a:r>
            <a:endParaRPr lang="en-US" dirty="0"/>
          </a:p>
        </p:txBody>
      </p:sp>
      <p:cxnSp>
        <p:nvCxnSpPr>
          <p:cNvPr id="20" name="Straight Arrow Connector 19"/>
          <p:cNvCxnSpPr/>
          <p:nvPr/>
        </p:nvCxnSpPr>
        <p:spPr>
          <a:xfrm flipH="1">
            <a:off x="1524000" y="1519214"/>
            <a:ext cx="27895" cy="6013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7712" y="1731672"/>
            <a:ext cx="2696688" cy="923330"/>
          </a:xfrm>
          <a:prstGeom prst="rect">
            <a:avLst/>
          </a:prstGeom>
        </p:spPr>
        <p:txBody>
          <a:bodyPr wrap="square">
            <a:spAutoFit/>
          </a:bodyPr>
          <a:lstStyle/>
          <a:p>
            <a:r>
              <a:rPr lang="en-US" dirty="0"/>
              <a:t>create Materialized </a:t>
            </a:r>
            <a:r>
              <a:rPr lang="en-US" dirty="0" smtClean="0"/>
              <a:t>view, </a:t>
            </a:r>
            <a:r>
              <a:rPr lang="en-US" b="1" dirty="0" smtClean="0">
                <a:solidFill>
                  <a:srgbClr val="FF0000"/>
                </a:solidFill>
              </a:rPr>
              <a:t>don’t store result </a:t>
            </a:r>
            <a:r>
              <a:rPr lang="en-US" dirty="0" smtClean="0"/>
              <a:t>of the materialized view Query</a:t>
            </a:r>
            <a:endParaRPr lang="en-US" dirty="0"/>
          </a:p>
        </p:txBody>
      </p:sp>
      <p:sp>
        <p:nvSpPr>
          <p:cNvPr id="23" name="Rectangle 22"/>
          <p:cNvSpPr/>
          <p:nvPr/>
        </p:nvSpPr>
        <p:spPr>
          <a:xfrm>
            <a:off x="149890" y="4592143"/>
            <a:ext cx="5791200" cy="369332"/>
          </a:xfrm>
          <a:prstGeom prst="rect">
            <a:avLst/>
          </a:prstGeom>
        </p:spPr>
        <p:txBody>
          <a:bodyPr wrap="square">
            <a:spAutoFit/>
          </a:bodyPr>
          <a:lstStyle/>
          <a:p>
            <a:r>
              <a:rPr lang="en-US" dirty="0">
                <a:solidFill>
                  <a:srgbClr val="FF0000"/>
                </a:solidFill>
              </a:rPr>
              <a:t>execute </a:t>
            </a:r>
            <a:r>
              <a:rPr lang="en-US" dirty="0" smtClean="0">
                <a:solidFill>
                  <a:srgbClr val="FF0000"/>
                </a:solidFill>
              </a:rPr>
              <a:t> dbms_mview.refresh</a:t>
            </a:r>
            <a:r>
              <a:rPr lang="en-US" dirty="0">
                <a:solidFill>
                  <a:srgbClr val="FF0000"/>
                </a:solidFill>
              </a:rPr>
              <a:t>('mv2',method=&gt;'c');</a:t>
            </a:r>
          </a:p>
        </p:txBody>
      </p:sp>
      <p:cxnSp>
        <p:nvCxnSpPr>
          <p:cNvPr id="24" name="Straight Arrow Connector 23"/>
          <p:cNvCxnSpPr/>
          <p:nvPr/>
        </p:nvCxnSpPr>
        <p:spPr>
          <a:xfrm flipH="1">
            <a:off x="3733800" y="3516774"/>
            <a:ext cx="3094512" cy="11206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23956" y="2814676"/>
            <a:ext cx="3124200" cy="646331"/>
          </a:xfrm>
          <a:prstGeom prst="rect">
            <a:avLst/>
          </a:prstGeom>
          <a:noFill/>
        </p:spPr>
        <p:txBody>
          <a:bodyPr wrap="square" rtlCol="0">
            <a:spAutoFit/>
          </a:bodyPr>
          <a:lstStyle/>
          <a:p>
            <a:r>
              <a:rPr lang="en-US" dirty="0" smtClean="0"/>
              <a:t>For getting materialized view result there is two ways</a:t>
            </a:r>
            <a:endParaRPr lang="en-US" dirty="0"/>
          </a:p>
        </p:txBody>
      </p:sp>
      <p:cxnSp>
        <p:nvCxnSpPr>
          <p:cNvPr id="29" name="Straight Arrow Connector 28"/>
          <p:cNvCxnSpPr/>
          <p:nvPr/>
        </p:nvCxnSpPr>
        <p:spPr>
          <a:xfrm flipH="1">
            <a:off x="6860510" y="3496582"/>
            <a:ext cx="29120" cy="7706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23956" y="4267200"/>
            <a:ext cx="2910444" cy="923330"/>
          </a:xfrm>
          <a:prstGeom prst="rect">
            <a:avLst/>
          </a:prstGeom>
          <a:noFill/>
        </p:spPr>
        <p:txBody>
          <a:bodyPr wrap="square" rtlCol="0">
            <a:spAutoFit/>
          </a:bodyPr>
          <a:lstStyle/>
          <a:p>
            <a:r>
              <a:rPr lang="en-US" dirty="0" smtClean="0"/>
              <a:t>Alter materialized view as </a:t>
            </a:r>
            <a:r>
              <a:rPr lang="en-US" b="1" dirty="0" smtClean="0">
                <a:solidFill>
                  <a:srgbClr val="FF0000"/>
                </a:solidFill>
              </a:rPr>
              <a:t>refresh complete + enable query rewrite + refresh  </a:t>
            </a:r>
            <a:endParaRPr lang="en-US" b="1" dirty="0">
              <a:solidFill>
                <a:srgbClr val="FF0000"/>
              </a:solidFill>
            </a:endParaRPr>
          </a:p>
        </p:txBody>
      </p:sp>
      <p:sp>
        <p:nvSpPr>
          <p:cNvPr id="33" name="Rectangle 32"/>
          <p:cNvSpPr/>
          <p:nvPr/>
        </p:nvSpPr>
        <p:spPr>
          <a:xfrm>
            <a:off x="2420964" y="5597264"/>
            <a:ext cx="6743759" cy="923330"/>
          </a:xfrm>
          <a:prstGeom prst="rect">
            <a:avLst/>
          </a:prstGeom>
        </p:spPr>
        <p:txBody>
          <a:bodyPr wrap="square">
            <a:spAutoFit/>
          </a:bodyPr>
          <a:lstStyle/>
          <a:p>
            <a:r>
              <a:rPr lang="en-US" dirty="0" smtClean="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Alter </a:t>
            </a:r>
            <a:r>
              <a:rPr lang="en-US" dirty="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materialized view mv3 refresh complete enable query rewrite</a:t>
            </a:r>
            <a:r>
              <a:rPr lang="en-US" dirty="0" smtClean="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a:t>
            </a:r>
          </a:p>
          <a:p>
            <a:r>
              <a:rPr lang="en-US" dirty="0" smtClean="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execute </a:t>
            </a:r>
            <a:r>
              <a:rPr lang="en-US" dirty="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dbms_mview.refresh('mv3');</a:t>
            </a:r>
            <a:endParaRPr lang="en-US" dirty="0" smtClean="0">
              <a:solidFill>
                <a:srgbClr val="FF0000"/>
              </a:solidFill>
              <a:latin typeface="Times New Roman" panose="02020603050405020304" pitchFamily="18" charset="0"/>
              <a:ea typeface="Times New Roman" panose="02020603050405020304" pitchFamily="18" charset="0"/>
              <a:cs typeface="Courier New" panose="02070309020205020404" pitchFamily="49" charset="0"/>
            </a:endParaRPr>
          </a:p>
          <a:p>
            <a:endParaRPr lang="en-US" dirty="0">
              <a:solidFill>
                <a:srgbClr val="FF0000"/>
              </a:solidFill>
            </a:endParaRPr>
          </a:p>
        </p:txBody>
      </p:sp>
      <p:cxnSp>
        <p:nvCxnSpPr>
          <p:cNvPr id="37" name="Straight Arrow Connector 36"/>
          <p:cNvCxnSpPr/>
          <p:nvPr/>
        </p:nvCxnSpPr>
        <p:spPr>
          <a:xfrm>
            <a:off x="6703106" y="5141571"/>
            <a:ext cx="2494" cy="5769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2308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Girija Narasimhan                                         </a:t>
            </a:r>
            <a:endParaRPr lang="en-US" dirty="0"/>
          </a:p>
        </p:txBody>
      </p:sp>
      <p:sp>
        <p:nvSpPr>
          <p:cNvPr id="5" name="Rectangle 4"/>
          <p:cNvSpPr/>
          <p:nvPr/>
        </p:nvSpPr>
        <p:spPr>
          <a:xfrm>
            <a:off x="457200" y="304800"/>
            <a:ext cx="7239000" cy="3416320"/>
          </a:xfrm>
          <a:prstGeom prst="rect">
            <a:avLst/>
          </a:prstGeom>
        </p:spPr>
        <p:txBody>
          <a:bodyPr wrap="square">
            <a:spAutoFit/>
          </a:bodyPr>
          <a:lstStyle/>
          <a:p>
            <a:r>
              <a:rPr lang="en-US" dirty="0"/>
              <a:t>For creating materialized view, there is two build methods are used in the materialized view. </a:t>
            </a:r>
            <a:endParaRPr lang="en-US" dirty="0" smtClean="0"/>
          </a:p>
          <a:p>
            <a:endParaRPr lang="en-US" dirty="0" smtClean="0"/>
          </a:p>
          <a:p>
            <a:r>
              <a:rPr lang="en-US" dirty="0" smtClean="0"/>
              <a:t>One </a:t>
            </a:r>
            <a:r>
              <a:rPr lang="en-US" dirty="0"/>
              <a:t>is BUILD IMMEDIATE and another one is BUILD DEFERRED.  </a:t>
            </a:r>
          </a:p>
          <a:p>
            <a:endParaRPr lang="en-US" dirty="0" smtClean="0"/>
          </a:p>
          <a:p>
            <a:r>
              <a:rPr lang="en-US" dirty="0" smtClean="0"/>
              <a:t>The </a:t>
            </a:r>
            <a:r>
              <a:rPr lang="en-US" dirty="0"/>
              <a:t>BUILD IMMEDIATE method, it creates the materialized view and adding the definition of the materialized view into the schema object in the data dictionary. </a:t>
            </a:r>
            <a:endParaRPr lang="en-US" dirty="0" smtClean="0"/>
          </a:p>
          <a:p>
            <a:endParaRPr lang="en-US" dirty="0"/>
          </a:p>
          <a:p>
            <a:r>
              <a:rPr lang="en-US" dirty="0" smtClean="0"/>
              <a:t>And </a:t>
            </a:r>
            <a:r>
              <a:rPr lang="en-US" dirty="0"/>
              <a:t>also search the base table according to the query given in the materialized view (</a:t>
            </a:r>
            <a:r>
              <a:rPr lang="en-US" dirty="0" err="1"/>
              <a:t>i.e</a:t>
            </a:r>
            <a:r>
              <a:rPr lang="en-US" dirty="0"/>
              <a:t> SELECT statement) and stores their result in the materialized view.  </a:t>
            </a:r>
          </a:p>
        </p:txBody>
      </p:sp>
    </p:spTree>
    <p:extLst>
      <p:ext uri="{BB962C8B-B14F-4D97-AF65-F5344CB8AC3E}">
        <p14:creationId xmlns:p14="http://schemas.microsoft.com/office/powerpoint/2010/main" val="19986964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Dr. Girija </a:t>
            </a:r>
            <a:r>
              <a:rPr lang="en-US" dirty="0" err="1" smtClean="0"/>
              <a:t>Narasimhan</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9067800" cy="6248400"/>
          </a:xfrm>
          <a:prstGeom prst="rect">
            <a:avLst/>
          </a:prstGeom>
        </p:spPr>
      </p:pic>
    </p:spTree>
    <p:extLst>
      <p:ext uri="{BB962C8B-B14F-4D97-AF65-F5344CB8AC3E}">
        <p14:creationId xmlns:p14="http://schemas.microsoft.com/office/powerpoint/2010/main" val="2726193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Girija Narasimhan                                         </a:t>
            </a:r>
            <a:endParaRPr lang="en-US" dirty="0"/>
          </a:p>
        </p:txBody>
      </p:sp>
      <p:sp>
        <p:nvSpPr>
          <p:cNvPr id="2" name="Rectangle 1"/>
          <p:cNvSpPr/>
          <p:nvPr/>
        </p:nvSpPr>
        <p:spPr>
          <a:xfrm>
            <a:off x="533400" y="228600"/>
            <a:ext cx="7848600" cy="2031325"/>
          </a:xfrm>
          <a:prstGeom prst="rect">
            <a:avLst/>
          </a:prstGeom>
        </p:spPr>
        <p:txBody>
          <a:bodyPr wrap="square">
            <a:spAutoFit/>
          </a:bodyPr>
          <a:lstStyle/>
          <a:p>
            <a:r>
              <a:rPr lang="en-US" dirty="0"/>
              <a:t>The build method clause is BUILD DEFERRED, it just creates the materialized view but it don’ search and store the result in the materialized view</a:t>
            </a:r>
            <a:r>
              <a:rPr lang="en-US" dirty="0" smtClean="0"/>
              <a:t>.</a:t>
            </a:r>
          </a:p>
          <a:p>
            <a:endParaRPr lang="en-US" dirty="0"/>
          </a:p>
          <a:p>
            <a:r>
              <a:rPr lang="en-US" dirty="0" smtClean="0"/>
              <a:t> </a:t>
            </a:r>
            <a:r>
              <a:rPr lang="en-US" dirty="0"/>
              <a:t>This method disables the query rewrite, so first time materialized view is executed by refresh complete method “C” using DBMS_MVIEW_REFRESH statement and then it automatically it will enable the materialized view by specifying the ENABLE QUERY REWRITE clause.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4600"/>
            <a:ext cx="7924800" cy="3962400"/>
          </a:xfrm>
          <a:prstGeom prst="rect">
            <a:avLst/>
          </a:prstGeom>
        </p:spPr>
      </p:pic>
    </p:spTree>
    <p:extLst>
      <p:ext uri="{BB962C8B-B14F-4D97-AF65-F5344CB8AC3E}">
        <p14:creationId xmlns:p14="http://schemas.microsoft.com/office/powerpoint/2010/main" val="1858562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4" name="Rectangle 3"/>
          <p:cNvSpPr/>
          <p:nvPr/>
        </p:nvSpPr>
        <p:spPr>
          <a:xfrm>
            <a:off x="2286000" y="2819400"/>
            <a:ext cx="5311775" cy="584775"/>
          </a:xfrm>
          <a:prstGeom prst="rect">
            <a:avLst/>
          </a:prstGeom>
        </p:spPr>
        <p:txBody>
          <a:bodyPr wrap="square">
            <a:spAutoFit/>
          </a:bodyPr>
          <a:lstStyle/>
          <a:p>
            <a:pPr lvl="0"/>
            <a:r>
              <a:rPr lang="en-US" sz="3200" b="1" dirty="0" smtClean="0">
                <a:solidFill>
                  <a:srgbClr val="7030A0"/>
                </a:solidFill>
              </a:rPr>
              <a:t>Mode </a:t>
            </a:r>
            <a:r>
              <a:rPr lang="en-US" sz="3200" b="1" dirty="0">
                <a:solidFill>
                  <a:srgbClr val="7030A0"/>
                </a:solidFill>
              </a:rPr>
              <a:t>of </a:t>
            </a:r>
            <a:r>
              <a:rPr lang="en-US" sz="3200" b="1" dirty="0" smtClean="0">
                <a:solidFill>
                  <a:srgbClr val="7030A0"/>
                </a:solidFill>
              </a:rPr>
              <a:t>Refresh Technique </a:t>
            </a:r>
            <a:endParaRPr lang="en-US" sz="3200" b="1" dirty="0">
              <a:solidFill>
                <a:srgbClr val="7030A0"/>
              </a:solidFill>
            </a:endParaRPr>
          </a:p>
        </p:txBody>
      </p:sp>
      <p:sp>
        <p:nvSpPr>
          <p:cNvPr id="5" name="Rectangle 4"/>
          <p:cNvSpPr/>
          <p:nvPr/>
        </p:nvSpPr>
        <p:spPr>
          <a:xfrm>
            <a:off x="3886200" y="2286000"/>
            <a:ext cx="1448025" cy="584775"/>
          </a:xfrm>
          <a:prstGeom prst="rect">
            <a:avLst/>
          </a:prstGeom>
        </p:spPr>
        <p:txBody>
          <a:bodyPr wrap="none">
            <a:spAutoFit/>
          </a:bodyPr>
          <a:lstStyle/>
          <a:p>
            <a:r>
              <a:rPr lang="en-US" sz="3200" b="1" dirty="0" smtClean="0">
                <a:solidFill>
                  <a:srgbClr val="7030A0"/>
                </a:solidFill>
              </a:rPr>
              <a:t>PART 2 </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1447800" y="1676400"/>
            <a:ext cx="2117887" cy="523220"/>
          </a:xfrm>
          <a:prstGeom prst="rect">
            <a:avLst/>
          </a:prstGeom>
          <a:noFill/>
          <a:ln>
            <a:solidFill>
              <a:srgbClr val="FF0000"/>
            </a:solidFill>
          </a:ln>
        </p:spPr>
        <p:txBody>
          <a:bodyPr wrap="none">
            <a:spAutoFit/>
          </a:bodyPr>
          <a:lstStyle/>
          <a:p>
            <a:r>
              <a:rPr lang="en-US" sz="2800" b="1" dirty="0" smtClean="0">
                <a:latin typeface="Courier New" pitchFamily="49" charset="0"/>
                <a:cs typeface="Courier New" pitchFamily="49" charset="0"/>
              </a:rPr>
              <a:t>ON DEMAND</a:t>
            </a:r>
            <a:endParaRPr lang="en-US" sz="2800" dirty="0"/>
          </a:p>
        </p:txBody>
      </p:sp>
      <p:sp>
        <p:nvSpPr>
          <p:cNvPr id="4" name="Rectangle 3"/>
          <p:cNvSpPr/>
          <p:nvPr/>
        </p:nvSpPr>
        <p:spPr>
          <a:xfrm>
            <a:off x="5410200" y="1676400"/>
            <a:ext cx="2332690" cy="523220"/>
          </a:xfrm>
          <a:prstGeom prst="rect">
            <a:avLst/>
          </a:prstGeom>
          <a:ln>
            <a:solidFill>
              <a:srgbClr val="FF0000"/>
            </a:solidFill>
          </a:ln>
        </p:spPr>
        <p:txBody>
          <a:bodyPr wrap="none">
            <a:spAutoFit/>
          </a:bodyPr>
          <a:lstStyle/>
          <a:p>
            <a:r>
              <a:rPr lang="en-US" sz="2800" b="1" dirty="0" smtClean="0">
                <a:latin typeface="Courier New" pitchFamily="49" charset="0"/>
                <a:cs typeface="Courier New" pitchFamily="49" charset="0"/>
              </a:rPr>
              <a:t>ON COMMIT </a:t>
            </a:r>
            <a:endParaRPr lang="en-US" sz="2800" dirty="0"/>
          </a:p>
        </p:txBody>
      </p:sp>
      <p:sp>
        <p:nvSpPr>
          <p:cNvPr id="5" name="Rectangle 4"/>
          <p:cNvSpPr/>
          <p:nvPr/>
        </p:nvSpPr>
        <p:spPr>
          <a:xfrm>
            <a:off x="3352800" y="838200"/>
            <a:ext cx="3048000" cy="523220"/>
          </a:xfrm>
          <a:prstGeom prst="rect">
            <a:avLst/>
          </a:prstGeom>
        </p:spPr>
        <p:txBody>
          <a:bodyPr wrap="square">
            <a:spAutoFit/>
          </a:bodyPr>
          <a:lstStyle/>
          <a:p>
            <a:r>
              <a:rPr lang="en-US" sz="2800" b="1" dirty="0" smtClean="0">
                <a:solidFill>
                  <a:srgbClr val="7030A0"/>
                </a:solidFill>
              </a:rPr>
              <a:t>Mode of Refresh </a:t>
            </a:r>
            <a:endParaRPr lang="en-US" sz="2800" dirty="0"/>
          </a:p>
        </p:txBody>
      </p:sp>
      <p:sp>
        <p:nvSpPr>
          <p:cNvPr id="6" name="TextBox 5"/>
          <p:cNvSpPr txBox="1"/>
          <p:nvPr/>
        </p:nvSpPr>
        <p:spPr>
          <a:xfrm>
            <a:off x="685800" y="2590800"/>
            <a:ext cx="3581400" cy="1384995"/>
          </a:xfrm>
          <a:prstGeom prst="rect">
            <a:avLst/>
          </a:prstGeom>
          <a:noFill/>
        </p:spPr>
        <p:txBody>
          <a:bodyPr wrap="square" rtlCol="0">
            <a:spAutoFit/>
          </a:bodyPr>
          <a:lstStyle/>
          <a:p>
            <a:r>
              <a:rPr lang="en-US" sz="2800" dirty="0" smtClean="0"/>
              <a:t>By default mode, it need manual refresh execution procedure</a:t>
            </a:r>
            <a:endParaRPr lang="en-US" sz="2800" dirty="0"/>
          </a:p>
        </p:txBody>
      </p:sp>
      <p:sp>
        <p:nvSpPr>
          <p:cNvPr id="7" name="TextBox 6"/>
          <p:cNvSpPr txBox="1"/>
          <p:nvPr/>
        </p:nvSpPr>
        <p:spPr>
          <a:xfrm>
            <a:off x="5257800" y="2667000"/>
            <a:ext cx="3276600" cy="1384995"/>
          </a:xfrm>
          <a:prstGeom prst="rect">
            <a:avLst/>
          </a:prstGeom>
          <a:noFill/>
        </p:spPr>
        <p:txBody>
          <a:bodyPr wrap="square" rtlCol="0">
            <a:spAutoFit/>
          </a:bodyPr>
          <a:lstStyle/>
          <a:p>
            <a:r>
              <a:rPr lang="en-US" sz="2800" dirty="0" smtClean="0"/>
              <a:t>Automatic refresh, no need of execute refresh procedure</a:t>
            </a:r>
            <a:endParaRPr lang="en-US" sz="2800" dirty="0"/>
          </a:p>
        </p:txBody>
      </p:sp>
      <p:cxnSp>
        <p:nvCxnSpPr>
          <p:cNvPr id="9" name="Straight Arrow Connector 8"/>
          <p:cNvCxnSpPr>
            <a:stCxn id="3" idx="2"/>
          </p:cNvCxnSpPr>
          <p:nvPr/>
        </p:nvCxnSpPr>
        <p:spPr>
          <a:xfrm>
            <a:off x="2506744" y="2199620"/>
            <a:ext cx="7856" cy="543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p:cNvCxnSpPr>
          <p:nvPr/>
        </p:nvCxnSpPr>
        <p:spPr>
          <a:xfrm flipH="1">
            <a:off x="6553200" y="2199620"/>
            <a:ext cx="23345" cy="619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24200" y="1295400"/>
            <a:ext cx="1066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2"/>
          </p:cNvCxnSpPr>
          <p:nvPr/>
        </p:nvCxnSpPr>
        <p:spPr>
          <a:xfrm>
            <a:off x="4876800" y="1361420"/>
            <a:ext cx="762000" cy="3149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Dr. Girija Narasimhan                                         </a:t>
            </a:r>
            <a:endParaRPr lang="en-US" dirty="0"/>
          </a:p>
        </p:txBody>
      </p:sp>
      <p:sp>
        <p:nvSpPr>
          <p:cNvPr id="3" name="Rectangle 2"/>
          <p:cNvSpPr/>
          <p:nvPr/>
        </p:nvSpPr>
        <p:spPr>
          <a:xfrm>
            <a:off x="228600" y="152400"/>
            <a:ext cx="8534400" cy="1815882"/>
          </a:xfrm>
          <a:prstGeom prst="rect">
            <a:avLst/>
          </a:prstGeom>
        </p:spPr>
        <p:txBody>
          <a:bodyPr wrap="square">
            <a:spAutoFit/>
          </a:bodyPr>
          <a:lstStyle/>
          <a:p>
            <a:r>
              <a:rPr lang="en-US" sz="2800" dirty="0">
                <a:latin typeface="Courier New" pitchFamily="49" charset="0"/>
                <a:cs typeface="Courier New" pitchFamily="49" charset="0"/>
              </a:rPr>
              <a:t>There is two mode of refresh technique is available, one is </a:t>
            </a:r>
            <a:r>
              <a:rPr lang="en-US" sz="2800" b="1" dirty="0" smtClean="0">
                <a:latin typeface="Courier New" pitchFamily="49" charset="0"/>
                <a:cs typeface="Courier New" pitchFamily="49" charset="0"/>
              </a:rPr>
              <a:t>“REFRESH ON </a:t>
            </a:r>
            <a:r>
              <a:rPr lang="en-US" sz="2800" b="1" dirty="0">
                <a:latin typeface="Courier New" pitchFamily="49" charset="0"/>
                <a:cs typeface="Courier New" pitchFamily="49" charset="0"/>
              </a:rPr>
              <a:t>DEMAND” </a:t>
            </a:r>
            <a:r>
              <a:rPr lang="en-US" sz="2800" dirty="0">
                <a:latin typeface="Courier New" pitchFamily="49" charset="0"/>
                <a:cs typeface="Courier New" pitchFamily="49" charset="0"/>
              </a:rPr>
              <a:t>and other one is </a:t>
            </a:r>
            <a:r>
              <a:rPr lang="en-US" sz="2800" b="1" dirty="0" smtClean="0">
                <a:latin typeface="Courier New" pitchFamily="49" charset="0"/>
                <a:cs typeface="Courier New" pitchFamily="49" charset="0"/>
              </a:rPr>
              <a:t>“REFRESH ON </a:t>
            </a:r>
            <a:r>
              <a:rPr lang="en-US" sz="2800" b="1" dirty="0">
                <a:latin typeface="Courier New" pitchFamily="49" charset="0"/>
                <a:cs typeface="Courier New" pitchFamily="49" charset="0"/>
              </a:rPr>
              <a:t>COMMIT”. </a:t>
            </a:r>
          </a:p>
        </p:txBody>
      </p:sp>
      <p:graphicFrame>
        <p:nvGraphicFramePr>
          <p:cNvPr id="4" name="Table 3"/>
          <p:cNvGraphicFramePr>
            <a:graphicFrameLocks noGrp="1"/>
          </p:cNvGraphicFramePr>
          <p:nvPr/>
        </p:nvGraphicFramePr>
        <p:xfrm>
          <a:off x="228601" y="1828800"/>
          <a:ext cx="8686800" cy="1463040"/>
        </p:xfrm>
        <a:graphic>
          <a:graphicData uri="http://schemas.openxmlformats.org/drawingml/2006/table">
            <a:tbl>
              <a:tblPr/>
              <a:tblGrid>
                <a:gridCol w="3868994"/>
                <a:gridCol w="688257"/>
                <a:gridCol w="4129549"/>
              </a:tblGrid>
              <a:tr h="0">
                <a:tc>
                  <a:txBody>
                    <a:bodyPr/>
                    <a:lstStyle/>
                    <a:p>
                      <a:pPr marL="0" marR="0">
                        <a:spcBef>
                          <a:spcPts val="0"/>
                        </a:spcBef>
                        <a:spcAft>
                          <a:spcPts val="0"/>
                        </a:spcAft>
                      </a:pPr>
                      <a:r>
                        <a:rPr lang="en-US" sz="2400" dirty="0">
                          <a:solidFill>
                            <a:srgbClr val="000000"/>
                          </a:solidFill>
                          <a:latin typeface="Arial" pitchFamily="34" charset="0"/>
                          <a:ea typeface="Times New Roman"/>
                          <a:cs typeface="Arial" pitchFamily="34" charset="0"/>
                        </a:rPr>
                        <a:t>create materialized view </a:t>
                      </a:r>
                      <a:r>
                        <a:rPr lang="en-US" sz="2400" b="1" dirty="0">
                          <a:solidFill>
                            <a:srgbClr val="000000"/>
                          </a:solidFill>
                          <a:latin typeface="Arial" pitchFamily="34" charset="0"/>
                          <a:ea typeface="Times New Roman"/>
                          <a:cs typeface="Arial" pitchFamily="34" charset="0"/>
                        </a:rPr>
                        <a:t>mv</a:t>
                      </a:r>
                      <a:r>
                        <a:rPr lang="en-US" sz="2400" dirty="0">
                          <a:solidFill>
                            <a:srgbClr val="000000"/>
                          </a:solidFill>
                          <a:latin typeface="Arial" pitchFamily="34" charset="0"/>
                          <a:ea typeface="Times New Roman"/>
                          <a:cs typeface="Arial" pitchFamily="34" charset="0"/>
                        </a:rPr>
                        <a:t> as select itemno,iname from item;</a:t>
                      </a:r>
                      <a:endParaRPr lang="en-US" sz="2400" dirty="0">
                        <a:latin typeface="Arial" pitchFamily="34" charset="0"/>
                        <a:ea typeface="Times New Roman"/>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b="1" dirty="0" smtClean="0">
                        <a:solidFill>
                          <a:srgbClr val="000000"/>
                        </a:solidFill>
                        <a:latin typeface="Arial" pitchFamily="34" charset="0"/>
                        <a:ea typeface="Times New Roman"/>
                        <a:cs typeface="Arial" pitchFamily="34" charset="0"/>
                      </a:endParaRPr>
                    </a:p>
                    <a:p>
                      <a:pPr marL="0" marR="0" algn="ctr">
                        <a:spcBef>
                          <a:spcPts val="0"/>
                        </a:spcBef>
                        <a:spcAft>
                          <a:spcPts val="0"/>
                        </a:spcAft>
                      </a:pPr>
                      <a:r>
                        <a:rPr lang="en-US" sz="2400" b="1" dirty="0" smtClean="0">
                          <a:solidFill>
                            <a:srgbClr val="000000"/>
                          </a:solidFill>
                          <a:latin typeface="Arial" pitchFamily="34" charset="0"/>
                          <a:ea typeface="Times New Roman"/>
                          <a:cs typeface="Arial" pitchFamily="34" charset="0"/>
                        </a:rPr>
                        <a:t>=</a:t>
                      </a:r>
                      <a:endParaRPr lang="en-US" sz="2400" dirty="0">
                        <a:latin typeface="Arial" pitchFamily="34" charset="0"/>
                        <a:ea typeface="Times New Roman"/>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Arial" pitchFamily="34" charset="0"/>
                          <a:ea typeface="Times New Roman"/>
                          <a:cs typeface="Arial" pitchFamily="34" charset="0"/>
                        </a:rPr>
                        <a:t>create materialized view mv </a:t>
                      </a:r>
                      <a:r>
                        <a:rPr lang="en-US" sz="2400" b="1" dirty="0">
                          <a:solidFill>
                            <a:srgbClr val="000000"/>
                          </a:solidFill>
                          <a:latin typeface="Arial" pitchFamily="34" charset="0"/>
                          <a:ea typeface="Times New Roman"/>
                          <a:cs typeface="Arial" pitchFamily="34" charset="0"/>
                        </a:rPr>
                        <a:t>REFRESH ON DEMAND </a:t>
                      </a:r>
                      <a:r>
                        <a:rPr lang="en-US" sz="2400" dirty="0">
                          <a:solidFill>
                            <a:srgbClr val="000000"/>
                          </a:solidFill>
                          <a:latin typeface="Arial" pitchFamily="34" charset="0"/>
                          <a:ea typeface="Times New Roman"/>
                          <a:cs typeface="Arial" pitchFamily="34" charset="0"/>
                        </a:rPr>
                        <a:t>as select itemno,iname from item;</a:t>
                      </a:r>
                      <a:endParaRPr lang="en-US" sz="2400" dirty="0">
                        <a:latin typeface="Arial" pitchFamily="34" charset="0"/>
                        <a:ea typeface="Times New Roman"/>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228600" y="3429000"/>
          <a:ext cx="8686800" cy="2926080"/>
        </p:xfrm>
        <a:graphic>
          <a:graphicData uri="http://schemas.openxmlformats.org/drawingml/2006/table">
            <a:tbl>
              <a:tblPr/>
              <a:tblGrid>
                <a:gridCol w="4227404"/>
                <a:gridCol w="4459396"/>
              </a:tblGrid>
              <a:tr h="365760">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ourier New"/>
                          <a:ea typeface="Times New Roman"/>
                          <a:cs typeface="Times New Roman"/>
                        </a:rPr>
                        <a:t>Table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00"/>
                          </a:solidFill>
                          <a:latin typeface="Courier New"/>
                          <a:ea typeface="Times New Roman"/>
                          <a:cs typeface="Times New Roman"/>
                        </a:rPr>
                        <a:t>Materialized View</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10">
                <a:tc gridSpan="2">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solidFill>
                            <a:srgbClr val="000000"/>
                          </a:solidFill>
                          <a:latin typeface="Courier New"/>
                          <a:ea typeface="Times New Roman"/>
                          <a:cs typeface="Times New Roman"/>
                        </a:rPr>
                        <a:t>update item set iname = upper(iname);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8610">
                <a:tc>
                  <a:txBody>
                    <a:bodyPr/>
                    <a:lstStyle/>
                    <a:p>
                      <a:r>
                        <a:rPr lang="en-US" sz="2400" dirty="0">
                          <a:latin typeface="Arial"/>
                          <a:ea typeface="Times New Roman"/>
                          <a:cs typeface="Times New Roman"/>
                        </a:rPr>
                        <a:t> </a:t>
                      </a:r>
                      <a:r>
                        <a:rPr lang="en-US" sz="2400" dirty="0">
                          <a:solidFill>
                            <a:srgbClr val="000000"/>
                          </a:solidFill>
                          <a:latin typeface="Calibri"/>
                          <a:ea typeface="Times New Roman"/>
                          <a:cs typeface="Courier New"/>
                        </a:rPr>
                        <a:t>select itemno,iname from item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Calibri"/>
                          <a:ea typeface="Times New Roman"/>
                          <a:cs typeface="Courier New"/>
                        </a:rPr>
                        <a:t>select * from </a:t>
                      </a:r>
                      <a:r>
                        <a:rPr lang="en-US" sz="2400" b="1" dirty="0">
                          <a:solidFill>
                            <a:srgbClr val="000000"/>
                          </a:solidFill>
                          <a:latin typeface="Calibri"/>
                          <a:ea typeface="Times New Roman"/>
                          <a:cs typeface="Courier New"/>
                        </a:rPr>
                        <a:t>MV</a:t>
                      </a:r>
                      <a:r>
                        <a:rPr lang="en-US" sz="2400" dirty="0">
                          <a:solidFill>
                            <a:srgbClr val="000000"/>
                          </a:solidFill>
                          <a:latin typeface="Calibri"/>
                          <a:ea typeface="Times New Roman"/>
                          <a:cs typeface="Courier New"/>
                        </a:rPr>
                        <a:t> ;</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3050">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ITEMNO INAME</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1 MILK</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2 BREAD</a:t>
                      </a:r>
                      <a:endParaRPr lang="en-US" sz="2400" dirty="0">
                        <a:latin typeface="Times New Roman"/>
                        <a:ea typeface="Times New Roman"/>
                        <a:cs typeface="Times New Roman"/>
                      </a:endParaRPr>
                    </a:p>
                    <a:p>
                      <a:r>
                        <a:rPr lang="en-US" sz="2400" dirty="0">
                          <a:solidFill>
                            <a:srgbClr val="000000"/>
                          </a:solidFill>
                          <a:latin typeface="Calibri"/>
                          <a:ea typeface="Times New Roman"/>
                          <a:cs typeface="Courier New"/>
                        </a:rPr>
                        <a:t>         </a:t>
                      </a:r>
                      <a:r>
                        <a:rPr lang="en-US" sz="2400" dirty="0" smtClean="0">
                          <a:solidFill>
                            <a:srgbClr val="000000"/>
                          </a:solidFill>
                          <a:latin typeface="Calibri"/>
                          <a:ea typeface="Times New Roman"/>
                          <a:cs typeface="Courier New"/>
                        </a:rPr>
                        <a:t>               </a:t>
                      </a:r>
                      <a:r>
                        <a:rPr lang="en-US" sz="2400" dirty="0" smtClean="0">
                          <a:solidFill>
                            <a:srgbClr val="000000"/>
                          </a:solidFill>
                          <a:latin typeface="Courier New" pitchFamily="49" charset="0"/>
                          <a:ea typeface="Times New Roman"/>
                          <a:cs typeface="Courier New" pitchFamily="49" charset="0"/>
                        </a:rPr>
                        <a:t>3 JUICE</a:t>
                      </a:r>
                      <a:endParaRPr lang="en-US" sz="24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ITEMNO  INAME</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1    milk</a:t>
                      </a:r>
                      <a:endParaRPr lang="en-US" sz="2400" dirty="0">
                        <a:latin typeface="Times New Roman"/>
                        <a:ea typeface="Times New Roman"/>
                        <a:cs typeface="Times New Roman"/>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urier New"/>
                          <a:ea typeface="Times New Roman"/>
                          <a:cs typeface="Times New Roman"/>
                        </a:rPr>
                        <a:t>   2    Bread</a:t>
                      </a:r>
                      <a:endParaRPr lang="en-US" sz="2400" dirty="0">
                        <a:latin typeface="Times New Roman"/>
                        <a:ea typeface="Times New Roman"/>
                        <a:cs typeface="Times New Roman"/>
                      </a:endParaRPr>
                    </a:p>
                    <a:p>
                      <a:r>
                        <a:rPr lang="en-US" sz="2400" dirty="0">
                          <a:solidFill>
                            <a:srgbClr val="000000"/>
                          </a:solidFill>
                          <a:latin typeface="Calibri"/>
                          <a:ea typeface="Times New Roman"/>
                          <a:cs typeface="Courier New"/>
                        </a:rPr>
                        <a:t>   </a:t>
                      </a:r>
                      <a:r>
                        <a:rPr lang="en-US" sz="2400" dirty="0" smtClean="0">
                          <a:solidFill>
                            <a:srgbClr val="000000"/>
                          </a:solidFill>
                          <a:latin typeface="Calibri"/>
                          <a:ea typeface="Times New Roman"/>
                          <a:cs typeface="Courier New"/>
                        </a:rPr>
                        <a:t>     </a:t>
                      </a:r>
                      <a:r>
                        <a:rPr lang="en-US" sz="2400" b="0" dirty="0" smtClean="0">
                          <a:solidFill>
                            <a:srgbClr val="000000"/>
                          </a:solidFill>
                          <a:latin typeface="Courier New" pitchFamily="49" charset="0"/>
                          <a:ea typeface="Times New Roman"/>
                          <a:cs typeface="Courier New" pitchFamily="49" charset="0"/>
                        </a:rPr>
                        <a:t>3    Juice</a:t>
                      </a:r>
                      <a:r>
                        <a:rPr lang="en-US" sz="2400" dirty="0">
                          <a:solidFill>
                            <a:srgbClr val="000000"/>
                          </a:solidFill>
                          <a:latin typeface="Courier New" pitchFamily="49" charset="0"/>
                          <a:ea typeface="Times New Roman"/>
                          <a:cs typeface="Courier New" pitchFamily="49" charset="0"/>
                        </a:rPr>
                        <a:t> </a:t>
                      </a:r>
                      <a:endParaRPr lang="en-US" sz="2400" dirty="0">
                        <a:latin typeface="Courier New" pitchFamily="49" charset="0"/>
                        <a:ea typeface="Times New Roman"/>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TotalTime>
  <Words>4054</Words>
  <Application>Microsoft Office PowerPoint</Application>
  <PresentationFormat>On-screen Show (4:3)</PresentationFormat>
  <Paragraphs>623</Paragraphs>
  <Slides>63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hct</dc:creator>
  <cp:lastModifiedBy>Dr. Girija</cp:lastModifiedBy>
  <cp:revision>218</cp:revision>
  <dcterms:created xsi:type="dcterms:W3CDTF">2013-10-25T06:11:21Z</dcterms:created>
  <dcterms:modified xsi:type="dcterms:W3CDTF">2018-03-30T12:01:14Z</dcterms:modified>
</cp:coreProperties>
</file>