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351" r:id="rId3"/>
    <p:sldId id="345" r:id="rId4"/>
    <p:sldId id="282" r:id="rId5"/>
    <p:sldId id="279" r:id="rId6"/>
    <p:sldId id="364" r:id="rId7"/>
    <p:sldId id="625" r:id="rId8"/>
    <p:sldId id="350" r:id="rId9"/>
    <p:sldId id="389" r:id="rId10"/>
    <p:sldId id="382" r:id="rId11"/>
    <p:sldId id="383" r:id="rId12"/>
    <p:sldId id="367" r:id="rId13"/>
    <p:sldId id="278" r:id="rId14"/>
    <p:sldId id="633" r:id="rId15"/>
    <p:sldId id="384" r:id="rId16"/>
    <p:sldId id="357" r:id="rId17"/>
    <p:sldId id="647" r:id="rId18"/>
    <p:sldId id="636" r:id="rId19"/>
    <p:sldId id="386" r:id="rId20"/>
    <p:sldId id="371" r:id="rId21"/>
    <p:sldId id="390" r:id="rId22"/>
    <p:sldId id="369" r:id="rId23"/>
    <p:sldId id="293" r:id="rId24"/>
    <p:sldId id="387" r:id="rId25"/>
    <p:sldId id="631" r:id="rId26"/>
    <p:sldId id="400" r:id="rId27"/>
    <p:sldId id="632" r:id="rId28"/>
    <p:sldId id="638" r:id="rId29"/>
    <p:sldId id="637" r:id="rId30"/>
    <p:sldId id="388" r:id="rId31"/>
    <p:sldId id="291" r:id="rId32"/>
    <p:sldId id="259" r:id="rId33"/>
    <p:sldId id="634" r:id="rId34"/>
    <p:sldId id="268" r:id="rId35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clrMru>
    <a:srgbClr val="70AC2E"/>
    <a:srgbClr val="064E83"/>
    <a:srgbClr val="6C8AAF"/>
    <a:srgbClr val="2E3F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4" autoAdjust="0"/>
    <p:restoredTop sz="90136" autoAdjust="0"/>
  </p:normalViewPr>
  <p:slideViewPr>
    <p:cSldViewPr snapToGrid="0" snapToObjects="1" showGuides="1">
      <p:cViewPr>
        <p:scale>
          <a:sx n="95" d="100"/>
          <a:sy n="95" d="100"/>
        </p:scale>
        <p:origin x="895" y="69"/>
      </p:cViewPr>
      <p:guideLst>
        <p:guide orient="horz" pos="2160"/>
        <p:guide pos="38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351A7-8A0E-BC4A-B507-BC9FBEDEB94D}" type="datetime1">
              <a:rPr lang="en-US" smtClean="0"/>
              <a:pPr/>
              <a:t>6/13/2019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FE683-3A33-1F4A-90D8-528147015F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19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BA50B-6875-0F43-A70A-41BA2A188017}" type="datetime1">
              <a:rPr lang="en-US" smtClean="0"/>
              <a:pPr/>
              <a:t>6/13/2019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3270C-FB42-C54A-AC71-B4EEB4FA7F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670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more complex version???</a:t>
            </a:r>
          </a:p>
          <a:p>
            <a:r>
              <a:rPr lang="en-US" dirty="0"/>
              <a:t>Make case for task parallelism?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3270C-FB42-C54A-AC71-B4EEB4FA7F1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40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AC73-2062-42B3-886E-CD62A16C45C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87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3949E-045D-4D30-9DA3-C2820F402CB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552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this all</a:t>
            </a:r>
            <a:r>
              <a:rPr lang="en-US" baseline="0" dirty="0"/>
              <a:t> sounds to neat, and good to be true, that is because it 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Requires data curation, and careful management of schemas.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3270C-FB42-C54A-AC71-B4EEB4FA7F1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38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3270C-FB42-C54A-AC71-B4EEB4FA7F1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38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err="1"/>
              <a:t>Ifsobs</a:t>
            </a:r>
            <a:r>
              <a:rPr lang="en-GB" dirty="0"/>
              <a:t> makes it easier to switch backends, allows us to read and write odb2 files, while still using ODB1 in-memory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A5D7C-5500-4FFD-92A3-68009D6EF1F1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527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/>
          <p:cNvSpPr txBox="1">
            <a:spLocks/>
          </p:cNvSpPr>
          <p:nvPr userDrawn="1"/>
        </p:nvSpPr>
        <p:spPr>
          <a:xfrm>
            <a:off x="8076534" y="5984875"/>
            <a:ext cx="1953066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64E8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ECMWF </a:t>
            </a:r>
            <a:fld id="{D4C56AD5-C73F-B44A-96CB-E8BE2C5CB95A}" type="datetime4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64E8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June 13, 2019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64E8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160000" y="1294198"/>
            <a:ext cx="7869600" cy="519800"/>
          </a:xfrm>
          <a:prstGeom prst="rect">
            <a:avLst/>
          </a:prstGeom>
        </p:spPr>
        <p:txBody>
          <a:bodyPr vert="horz" lIns="0" tIns="0" rIns="0" bIns="0" anchor="b" anchorCtr="0">
            <a:sp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None/>
              <a:defRPr sz="3600" b="1">
                <a:solidFill>
                  <a:srgbClr val="064E83"/>
                </a:solidFill>
              </a:defRPr>
            </a:lvl1pPr>
          </a:lstStyle>
          <a:p>
            <a:pPr lvl="0"/>
            <a:r>
              <a:rPr lang="en-GB" dirty="0"/>
              <a:t>Title of Presentation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2160000" y="1980000"/>
            <a:ext cx="7869600" cy="382156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2400">
                <a:solidFill>
                  <a:srgbClr val="064E83"/>
                </a:solidFill>
              </a:defRPr>
            </a:lvl1pPr>
          </a:lstStyle>
          <a:p>
            <a:pPr lvl="0"/>
            <a:r>
              <a:rPr lang="en-GB" dirty="0"/>
              <a:t>Subtitle of Presentation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2160000" y="2700001"/>
            <a:ext cx="7869600" cy="30777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>
                <a:solidFill>
                  <a:srgbClr val="064E83"/>
                </a:solidFill>
              </a:defRPr>
            </a:lvl1pPr>
          </a:lstStyle>
          <a:p>
            <a:pPr lvl="0"/>
            <a:r>
              <a:rPr lang="en-GB" dirty="0"/>
              <a:t>Author’s Name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160000" y="3121224"/>
            <a:ext cx="7869600" cy="254771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600">
                <a:solidFill>
                  <a:srgbClr val="064E83"/>
                </a:solidFill>
              </a:defRPr>
            </a:lvl1pPr>
          </a:lstStyle>
          <a:p>
            <a:pPr lvl="0"/>
            <a:r>
              <a:rPr lang="en-GB" dirty="0"/>
              <a:t>Author’s Address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2160000" y="3429000"/>
            <a:ext cx="7869600" cy="228268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rgbClr val="064E83"/>
                </a:solidFill>
              </a:defRPr>
            </a:lvl1pPr>
          </a:lstStyle>
          <a:p>
            <a:pPr lvl="0"/>
            <a:r>
              <a:rPr lang="en-GB" dirty="0" err="1"/>
              <a:t>email@ddress</a:t>
            </a:r>
            <a:endParaRPr lang="en-GB" dirty="0"/>
          </a:p>
        </p:txBody>
      </p:sp>
      <p:pic>
        <p:nvPicPr>
          <p:cNvPr id="10" name="Picture 9" descr="ECMWF_Master_Logo_RGB_nostrap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60000" y="5984875"/>
            <a:ext cx="2135591" cy="3669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080000" y="360000"/>
            <a:ext cx="10029600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064E8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1080000" y="936000"/>
            <a:ext cx="10029600" cy="4986000"/>
          </a:xfrm>
          <a:prstGeom prst="rect">
            <a:avLst/>
          </a:prstGeom>
        </p:spPr>
        <p:txBody>
          <a:bodyPr lIns="0" tIns="0" rIns="0" bIns="0"/>
          <a:lstStyle>
            <a:lvl1pPr marL="0" indent="-180000">
              <a:lnSpc>
                <a:spcPts val="2200"/>
              </a:lnSpc>
              <a:spcBef>
                <a:spcPts val="1100"/>
              </a:spcBef>
              <a:buClr>
                <a:srgbClr val="064E83"/>
              </a:buClr>
              <a:defRPr sz="1800">
                <a:solidFill>
                  <a:schemeClr val="tx1"/>
                </a:solidFill>
              </a:defRPr>
            </a:lvl1pPr>
            <a:lvl2pPr marL="630000" indent="-270000">
              <a:lnSpc>
                <a:spcPts val="2000"/>
              </a:lnSpc>
              <a:spcBef>
                <a:spcPts val="1000"/>
              </a:spcBef>
              <a:buClr>
                <a:srgbClr val="064E83"/>
              </a:buClr>
              <a:defRPr sz="1600">
                <a:solidFill>
                  <a:schemeClr val="tx1"/>
                </a:solidFill>
              </a:defRPr>
            </a:lvl2pPr>
            <a:lvl3pPr marL="990000" indent="-270000">
              <a:lnSpc>
                <a:spcPts val="1800"/>
              </a:lnSpc>
              <a:spcBef>
                <a:spcPts val="900"/>
              </a:spcBef>
              <a:buClr>
                <a:srgbClr val="064E83"/>
              </a:buClr>
              <a:defRPr sz="1400">
                <a:solidFill>
                  <a:schemeClr val="tx1"/>
                </a:solidFill>
              </a:defRPr>
            </a:lvl3pPr>
            <a:lvl4pPr marL="1350000" indent="-270000">
              <a:lnSpc>
                <a:spcPts val="1600"/>
              </a:lnSpc>
              <a:spcBef>
                <a:spcPts val="800"/>
              </a:spcBef>
              <a:buClr>
                <a:srgbClr val="064E83"/>
              </a:buClr>
              <a:defRPr sz="1200">
                <a:solidFill>
                  <a:schemeClr val="tx1"/>
                </a:solidFill>
              </a:defRPr>
            </a:lvl4pPr>
            <a:lvl5pPr marL="1710000" indent="-270000">
              <a:lnSpc>
                <a:spcPts val="1400"/>
              </a:lnSpc>
              <a:spcBef>
                <a:spcPts val="700"/>
              </a:spcBef>
              <a:buClr>
                <a:srgbClr val="064E83"/>
              </a:buCl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Top level text goes in here </a:t>
            </a:r>
          </a:p>
          <a:p>
            <a:pPr lvl="1"/>
            <a:r>
              <a:rPr lang="en-GB" dirty="0"/>
              <a:t>Second level text goes in here</a:t>
            </a:r>
          </a:p>
          <a:p>
            <a:pPr lvl="2"/>
            <a:r>
              <a:rPr lang="en-GB" dirty="0"/>
              <a:t>Third level text goes in here</a:t>
            </a:r>
          </a:p>
          <a:p>
            <a:pPr lvl="3"/>
            <a:r>
              <a:rPr lang="en-GB" dirty="0"/>
              <a:t>Fourth level text goes in here</a:t>
            </a:r>
          </a:p>
          <a:p>
            <a:pPr lvl="4"/>
            <a:r>
              <a:rPr lang="en-GB" dirty="0"/>
              <a:t>Fifth level text goes in here</a:t>
            </a:r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029600" y="6308255"/>
            <a:ext cx="2159224" cy="216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900" b="1">
                <a:solidFill>
                  <a:srgbClr val="064E83"/>
                </a:solidFill>
              </a:defRPr>
            </a:lvl1pPr>
          </a:lstStyle>
          <a:p>
            <a:fld id="{E4AB80EA-DB86-D849-B86F-15DAF31F047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Date Placeholder 10"/>
          <p:cNvSpPr txBox="1">
            <a:spLocks/>
          </p:cNvSpPr>
          <p:nvPr userDrawn="1"/>
        </p:nvSpPr>
        <p:spPr>
          <a:xfrm>
            <a:off x="8564419" y="6308255"/>
            <a:ext cx="1465181" cy="23065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October 29, 2014</a:t>
            </a:r>
          </a:p>
        </p:txBody>
      </p:sp>
      <p:sp>
        <p:nvSpPr>
          <p:cNvPr id="16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2422372" y="6308255"/>
            <a:ext cx="4053639" cy="23065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900" b="1" cap="all" baseline="0">
                <a:solidFill>
                  <a:srgbClr val="064E83"/>
                </a:solidFill>
              </a:defRPr>
            </a:lvl1pPr>
          </a:lstStyle>
          <a:p>
            <a:pPr algn="ctr"/>
            <a:r>
              <a:rPr lang="en-US" dirty="0"/>
              <a:t>European Centre for Medium-Range Weather Forecasts</a:t>
            </a:r>
          </a:p>
        </p:txBody>
      </p:sp>
      <p:pic>
        <p:nvPicPr>
          <p:cNvPr id="8" name="Picture 7" descr="ECMWF_Master_Logo_RGB_nostrap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000" y="6308254"/>
            <a:ext cx="1342372" cy="2306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narrow margi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080000" y="360000"/>
            <a:ext cx="10029600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064E8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1080000" y="936000"/>
            <a:ext cx="10029600" cy="4986000"/>
          </a:xfrm>
          <a:prstGeom prst="rect">
            <a:avLst/>
          </a:prstGeom>
        </p:spPr>
        <p:txBody>
          <a:bodyPr lIns="0" tIns="0" rIns="0" bIns="0"/>
          <a:lstStyle>
            <a:lvl1pPr marL="0" indent="-180000">
              <a:lnSpc>
                <a:spcPts val="2200"/>
              </a:lnSpc>
              <a:spcBef>
                <a:spcPts val="1100"/>
              </a:spcBef>
              <a:buClr>
                <a:srgbClr val="064E83"/>
              </a:buClr>
              <a:defRPr sz="1800">
                <a:solidFill>
                  <a:schemeClr val="tx1"/>
                </a:solidFill>
              </a:defRPr>
            </a:lvl1pPr>
            <a:lvl2pPr marL="630000" indent="-270000">
              <a:lnSpc>
                <a:spcPts val="2000"/>
              </a:lnSpc>
              <a:spcBef>
                <a:spcPts val="1000"/>
              </a:spcBef>
              <a:buClr>
                <a:srgbClr val="064E83"/>
              </a:buClr>
              <a:defRPr sz="1600">
                <a:solidFill>
                  <a:schemeClr val="tx1"/>
                </a:solidFill>
              </a:defRPr>
            </a:lvl2pPr>
            <a:lvl3pPr marL="990000" indent="-270000">
              <a:lnSpc>
                <a:spcPts val="1800"/>
              </a:lnSpc>
              <a:spcBef>
                <a:spcPts val="900"/>
              </a:spcBef>
              <a:buClr>
                <a:srgbClr val="064E83"/>
              </a:buClr>
              <a:defRPr sz="1400">
                <a:solidFill>
                  <a:schemeClr val="tx1"/>
                </a:solidFill>
              </a:defRPr>
            </a:lvl3pPr>
            <a:lvl4pPr marL="1350000" indent="-270000">
              <a:lnSpc>
                <a:spcPts val="1600"/>
              </a:lnSpc>
              <a:spcBef>
                <a:spcPts val="800"/>
              </a:spcBef>
              <a:buClr>
                <a:srgbClr val="064E83"/>
              </a:buClr>
              <a:defRPr sz="1200">
                <a:solidFill>
                  <a:schemeClr val="tx1"/>
                </a:solidFill>
              </a:defRPr>
            </a:lvl4pPr>
            <a:lvl5pPr marL="1710000" indent="-270000">
              <a:lnSpc>
                <a:spcPts val="1400"/>
              </a:lnSpc>
              <a:spcBef>
                <a:spcPts val="700"/>
              </a:spcBef>
              <a:buClr>
                <a:srgbClr val="064E83"/>
              </a:buCl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Top level text goes in here </a:t>
            </a:r>
          </a:p>
          <a:p>
            <a:pPr lvl="1"/>
            <a:r>
              <a:rPr lang="en-GB" dirty="0"/>
              <a:t>Second level text goes in here</a:t>
            </a:r>
          </a:p>
          <a:p>
            <a:pPr lvl="2"/>
            <a:r>
              <a:rPr lang="en-GB" dirty="0"/>
              <a:t>Third level text goes in here</a:t>
            </a:r>
          </a:p>
          <a:p>
            <a:pPr lvl="3"/>
            <a:r>
              <a:rPr lang="en-GB" dirty="0"/>
              <a:t>Fourth level text goes in here</a:t>
            </a:r>
          </a:p>
          <a:p>
            <a:pPr lvl="4"/>
            <a:r>
              <a:rPr lang="en-GB" dirty="0"/>
              <a:t>Fifth level text goes in here</a:t>
            </a:r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029600" y="6308255"/>
            <a:ext cx="2159224" cy="216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900" b="1">
                <a:solidFill>
                  <a:srgbClr val="064E83"/>
                </a:solidFill>
              </a:defRPr>
            </a:lvl1pPr>
          </a:lstStyle>
          <a:p>
            <a:fld id="{E4AB80EA-DB86-D849-B86F-15DAF31F047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Date Placeholder 10"/>
          <p:cNvSpPr txBox="1">
            <a:spLocks/>
          </p:cNvSpPr>
          <p:nvPr userDrawn="1"/>
        </p:nvSpPr>
        <p:spPr>
          <a:xfrm>
            <a:off x="8564419" y="6308255"/>
            <a:ext cx="1465181" cy="23065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October 29, 2014</a:t>
            </a:r>
          </a:p>
        </p:txBody>
      </p:sp>
      <p:sp>
        <p:nvSpPr>
          <p:cNvPr id="16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2422372" y="6308255"/>
            <a:ext cx="4053639" cy="23065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900" b="1" cap="all" baseline="0">
                <a:solidFill>
                  <a:srgbClr val="064E83"/>
                </a:solidFill>
              </a:defRPr>
            </a:lvl1pPr>
          </a:lstStyle>
          <a:p>
            <a:pPr algn="ctr"/>
            <a:r>
              <a:rPr lang="en-US" dirty="0"/>
              <a:t>European Centre for Medium-Range Weather Forecasts</a:t>
            </a:r>
          </a:p>
        </p:txBody>
      </p:sp>
      <p:pic>
        <p:nvPicPr>
          <p:cNvPr id="8" name="Picture 7" descr="ECMWF_Master_Logo_RGB_nostrap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000" y="6308254"/>
            <a:ext cx="1342372" cy="23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16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911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owerPoint_strip2.pn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18288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</p:sldLayoutIdLst>
  <p:hf hdr="0" dt="0"/>
  <p:txStyles>
    <p:titleStyle>
      <a:lvl1pPr algn="l" defTabSz="457200" rtl="0" eaLnBrk="1" latinLnBrk="0" hangingPunct="1">
        <a:lnSpc>
          <a:spcPts val="2800"/>
        </a:lnSpc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bg1"/>
        </a:buClr>
        <a:buFont typeface="Arial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bg1"/>
        </a:buClr>
        <a:buFont typeface="Arial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bg1"/>
        </a:buClr>
        <a:buFont typeface="Arial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bg1"/>
        </a:buClr>
        <a:buFont typeface="Arial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bg1"/>
        </a:buClr>
        <a:buFont typeface="Arial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hyperlink" Target="http://www.nextgenio.eu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tiff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gif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gif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2160000" y="788076"/>
            <a:ext cx="7869600" cy="1025922"/>
          </a:xfrm>
        </p:spPr>
        <p:txBody>
          <a:bodyPr/>
          <a:lstStyle/>
          <a:p>
            <a:r>
              <a:rPr lang="en-GB" noProof="0" dirty="0"/>
              <a:t>A Distributed Object Store for Meteorological and Climate Data	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2160000" y="1980000"/>
            <a:ext cx="7869600" cy="3585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noProof="0" dirty="0"/>
              <a:t>Simon Smart, Tiago </a:t>
            </a:r>
            <a:r>
              <a:rPr lang="en-GB" noProof="0" dirty="0" err="1"/>
              <a:t>Quintino</a:t>
            </a:r>
            <a:r>
              <a:rPr lang="en-GB" noProof="0" dirty="0"/>
              <a:t>, </a:t>
            </a:r>
            <a:r>
              <a:rPr lang="en-GB" noProof="0" dirty="0" err="1"/>
              <a:t>Baudouin</a:t>
            </a:r>
            <a:r>
              <a:rPr lang="en-GB" noProof="0" dirty="0"/>
              <a:t> </a:t>
            </a:r>
            <a:r>
              <a:rPr lang="en-GB" noProof="0" dirty="0" err="1"/>
              <a:t>Raoult</a:t>
            </a:r>
            <a:endParaRPr lang="en-GB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2160000" y="3121224"/>
            <a:ext cx="7869600" cy="239040"/>
          </a:xfrm>
        </p:spPr>
        <p:txBody>
          <a:bodyPr/>
          <a:lstStyle/>
          <a:p>
            <a:r>
              <a:rPr lang="en-GB" noProof="0" dirty="0"/>
              <a:t>ECMWF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2160000" y="3429000"/>
            <a:ext cx="7869600" cy="213969"/>
          </a:xfrm>
        </p:spPr>
        <p:txBody>
          <a:bodyPr/>
          <a:lstStyle/>
          <a:p>
            <a:r>
              <a:rPr lang="en-GB" noProof="0" dirty="0"/>
              <a:t>simon.smart@ecmwf.int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08CAE-6E95-0641-9276-BBFDB00FF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of Product Generation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A66465D-5341-764A-B8C2-D2B496BC3015}"/>
              </a:ext>
            </a:extLst>
          </p:cNvPr>
          <p:cNvGraphicFramePr>
            <a:graphicFrameLocks noGrp="1"/>
          </p:cNvGraphicFramePr>
          <p:nvPr>
            <p:ph sz="quarter" idx="14"/>
          </p:nvPr>
        </p:nvGraphicFramePr>
        <p:xfrm>
          <a:off x="1079388" y="2397563"/>
          <a:ext cx="1002982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7456">
                  <a:extLst>
                    <a:ext uri="{9D8B030D-6E8A-4147-A177-3AD203B41FA5}">
                      <a16:colId xmlns:a16="http://schemas.microsoft.com/office/drawing/2014/main" val="1583863226"/>
                    </a:ext>
                  </a:extLst>
                </a:gridCol>
                <a:gridCol w="2507456">
                  <a:extLst>
                    <a:ext uri="{9D8B030D-6E8A-4147-A177-3AD203B41FA5}">
                      <a16:colId xmlns:a16="http://schemas.microsoft.com/office/drawing/2014/main" val="2180961614"/>
                    </a:ext>
                  </a:extLst>
                </a:gridCol>
                <a:gridCol w="2507456">
                  <a:extLst>
                    <a:ext uri="{9D8B030D-6E8A-4147-A177-3AD203B41FA5}">
                      <a16:colId xmlns:a16="http://schemas.microsoft.com/office/drawing/2014/main" val="2241285960"/>
                    </a:ext>
                  </a:extLst>
                </a:gridCol>
                <a:gridCol w="2507456">
                  <a:extLst>
                    <a:ext uri="{9D8B030D-6E8A-4147-A177-3AD203B41FA5}">
                      <a16:colId xmlns:a16="http://schemas.microsoft.com/office/drawing/2014/main" val="2527223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+ 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+ I/O + </a:t>
                      </a:r>
                      <a:r>
                        <a:rPr lang="en-US" dirty="0" err="1"/>
                        <a:t>PGen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015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523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Run time [s]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7260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58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+ 17%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+ 26%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65641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F305A-2A3A-1C40-9655-D0E2DB1A52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B80EA-DB86-D849-B86F-15DAF31F047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98312-6745-5444-86C0-ADFE0967A6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/>
              <a:t>European Centre for Medium-Range Weather Forecasts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A81D74-A041-5F4B-962D-20CBB2A2A576}"/>
              </a:ext>
            </a:extLst>
          </p:cNvPr>
          <p:cNvSpPr txBox="1"/>
          <p:nvPr/>
        </p:nvSpPr>
        <p:spPr>
          <a:xfrm>
            <a:off x="1079388" y="4540591"/>
            <a:ext cx="7307867" cy="738664"/>
          </a:xfrm>
          <a:prstGeom prst="rect">
            <a:avLst/>
          </a:prstGeom>
          <a:noFill/>
          <a:effectLst>
            <a:softEdge rad="38100"/>
          </a:effectLst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rgbClr val="7F7F7F"/>
                </a:solidFill>
              </a:rPr>
              <a:t>Broadwell nodes 2x18 cores</a:t>
            </a:r>
          </a:p>
          <a:p>
            <a:r>
              <a:rPr lang="en-US" sz="1400" b="1" i="1" dirty="0">
                <a:solidFill>
                  <a:srgbClr val="7F7F7F"/>
                </a:solidFill>
              </a:rPr>
              <a:t>Cray XC40 Aries interconnect</a:t>
            </a:r>
          </a:p>
          <a:p>
            <a:r>
              <a:rPr lang="en-US" sz="1400" b="1" i="1" dirty="0" err="1">
                <a:solidFill>
                  <a:srgbClr val="7F7F7F"/>
                </a:solidFill>
              </a:rPr>
              <a:t>Lustre</a:t>
            </a:r>
            <a:r>
              <a:rPr lang="en-US" sz="1400" b="1" i="1" dirty="0">
                <a:solidFill>
                  <a:srgbClr val="7F7F7F"/>
                </a:solidFill>
              </a:rPr>
              <a:t> FS IOR 90GiB/s</a:t>
            </a:r>
          </a:p>
        </p:txBody>
      </p:sp>
    </p:spTree>
    <p:extLst>
      <p:ext uri="{BB962C8B-B14F-4D97-AF65-F5344CB8AC3E}">
        <p14:creationId xmlns:p14="http://schemas.microsoft.com/office/powerpoint/2010/main" val="3949948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45B2336-DED6-1F40-835F-B7A64E85A6B6}"/>
              </a:ext>
            </a:extLst>
          </p:cNvPr>
          <p:cNvSpPr txBox="1">
            <a:spLocks/>
          </p:cNvSpPr>
          <p:nvPr/>
        </p:nvSpPr>
        <p:spPr>
          <a:xfrm>
            <a:off x="872405" y="3043240"/>
            <a:ext cx="10369473" cy="7715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lnSpc>
                <a:spcPct val="150000"/>
              </a:lnSpc>
              <a:buFont typeface="Arial"/>
              <a:buNone/>
            </a:pPr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998108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6040E-60F0-4C78-A1E9-B493C616A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So, Why a</a:t>
            </a:r>
            <a:r>
              <a:rPr lang="en-GB" b="1" i="1" dirty="0"/>
              <a:t> Domain Specific </a:t>
            </a:r>
            <a:r>
              <a:rPr lang="en-GB" dirty="0"/>
              <a:t>Object Store?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BAA11-AF76-47E2-ADE5-DB34D170842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0000" y="1597306"/>
            <a:ext cx="10029600" cy="4345008"/>
          </a:xfrm>
        </p:spPr>
        <p:txBody>
          <a:bodyPr/>
          <a:lstStyle/>
          <a:p>
            <a:pPr indent="0">
              <a:buNone/>
            </a:pPr>
            <a:r>
              <a:rPr lang="en-GB" sz="2400" b="1" dirty="0"/>
              <a:t>Flexibility</a:t>
            </a:r>
          </a:p>
          <a:p>
            <a:pPr indent="0">
              <a:buNone/>
            </a:pPr>
            <a:endParaRPr lang="en-GB" sz="2400" b="1" dirty="0"/>
          </a:p>
          <a:p>
            <a:pPr marL="972900" lvl="1" indent="-342900"/>
            <a:r>
              <a:rPr lang="en-GB" sz="2200" dirty="0"/>
              <a:t>Many new technologies (H/W and S/W) coming to market</a:t>
            </a:r>
          </a:p>
          <a:p>
            <a:pPr marL="972900" lvl="1" indent="-342900"/>
            <a:r>
              <a:rPr lang="en-GB" sz="2200" dirty="0"/>
              <a:t>Existing system is tied to POSIX</a:t>
            </a:r>
          </a:p>
          <a:p>
            <a:pPr marL="360000" lvl="1" indent="0">
              <a:buNone/>
            </a:pPr>
            <a:endParaRPr lang="en-GB" sz="2000" dirty="0"/>
          </a:p>
          <a:p>
            <a:pPr indent="0">
              <a:lnSpc>
                <a:spcPts val="1900"/>
              </a:lnSpc>
              <a:spcBef>
                <a:spcPts val="600"/>
              </a:spcBef>
              <a:buNone/>
            </a:pPr>
            <a:r>
              <a:rPr lang="en-GB" sz="2400" b="1" dirty="0"/>
              <a:t>Consistency</a:t>
            </a:r>
          </a:p>
          <a:p>
            <a:pPr indent="0">
              <a:lnSpc>
                <a:spcPts val="1900"/>
              </a:lnSpc>
              <a:spcBef>
                <a:spcPts val="600"/>
              </a:spcBef>
              <a:buNone/>
            </a:pPr>
            <a:endParaRPr lang="en-GB" sz="2400" b="1" dirty="0"/>
          </a:p>
          <a:p>
            <a:pPr marL="972900" lvl="1" indent="-342900">
              <a:lnSpc>
                <a:spcPts val="1900"/>
              </a:lnSpc>
              <a:spcBef>
                <a:spcPts val="600"/>
              </a:spcBef>
            </a:pPr>
            <a:r>
              <a:rPr lang="en-GB" sz="2200" dirty="0"/>
              <a:t>Data is presented in the same manner to applications</a:t>
            </a:r>
          </a:p>
          <a:p>
            <a:pPr marL="972900" lvl="1" indent="-342900">
              <a:lnSpc>
                <a:spcPts val="1900"/>
              </a:lnSpc>
              <a:spcBef>
                <a:spcPts val="600"/>
              </a:spcBef>
            </a:pPr>
            <a:r>
              <a:rPr lang="en-GB" sz="2200" dirty="0"/>
              <a:t>Access is through semantically meaningful metadata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F70D5-8810-40F6-BF3C-80D728C249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B80EA-DB86-D849-B86F-15DAF31F047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EFE18-10A0-486A-A341-89CBF0C429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/>
              <a:t>European Centre for Medium-Range Weather Forecasts</a:t>
            </a:r>
          </a:p>
        </p:txBody>
      </p:sp>
    </p:spTree>
    <p:extLst>
      <p:ext uri="{BB962C8B-B14F-4D97-AF65-F5344CB8AC3E}">
        <p14:creationId xmlns:p14="http://schemas.microsoft.com/office/powerpoint/2010/main" val="3273636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MARS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B0B0F-E794-1244-9699-107C60B9C23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dirty="0"/>
              <a:t>European Centre for Medium-Range Weather Forecasts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80000" y="1127735"/>
            <a:ext cx="436789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RETRIEVE,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CLASS    =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TYPE     = FC,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LEVTYPE  = PL,   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EXPVER   =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 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STREAM   = OPER,   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PARAM    = Z/T,   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TIME     = 1200,   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LEVELIST = 1000/500,   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DATE     = 20160517,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STEP     = 12/24/36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41707" y="1127735"/>
            <a:ext cx="436789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RETRIEVE,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CLASS    =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TYPE     = FC,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LEVTYPE  = PL,   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EXPVER   =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 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STREAM   = OPER,   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PARAM    = Z/T,   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TIME     = 1200,   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LEVELIST = 1000/500,   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DATE     = 20160517,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STEP     = 12/24/36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26388" y="4994933"/>
            <a:ext cx="7579612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381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</a:rPr>
              <a:t>Unique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/>
              <a:t>and </a:t>
            </a:r>
            <a:r>
              <a:rPr lang="en-US" sz="2000" b="1" dirty="0">
                <a:solidFill>
                  <a:srgbClr val="70AC2E"/>
                </a:solidFill>
              </a:rPr>
              <a:t>semantic</a:t>
            </a:r>
            <a:r>
              <a:rPr lang="en-US" sz="2000" dirty="0"/>
              <a:t> way to describe all ECMWF data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9159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388D-3C30-416B-B397-9AA68D20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CFEAA-2959-421B-96AA-72AD219D366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827109" y="1656190"/>
            <a:ext cx="6534605" cy="2731779"/>
          </a:xfrm>
        </p:spPr>
        <p:txBody>
          <a:bodyPr/>
          <a:lstStyle/>
          <a:p>
            <a:pPr marL="162900" indent="-342900">
              <a:spcBef>
                <a:spcPts val="2400"/>
              </a:spcBef>
              <a:buFont typeface="+mj-lt"/>
              <a:buAutoNum type="arabicPeriod"/>
            </a:pPr>
            <a:r>
              <a:rPr lang="en-US" sz="2400" dirty="0"/>
              <a:t>ACID – Transactional.</a:t>
            </a:r>
          </a:p>
          <a:p>
            <a:pPr marL="162900" indent="-342900">
              <a:spcBef>
                <a:spcPts val="2400"/>
              </a:spcBef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archive()</a:t>
            </a:r>
            <a:r>
              <a:rPr lang="en-US" sz="2400" dirty="0"/>
              <a:t> blocks until data handed over</a:t>
            </a:r>
          </a:p>
          <a:p>
            <a:pPr marL="162900" indent="-342900">
              <a:spcBef>
                <a:spcPts val="2400"/>
              </a:spcBef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flush() </a:t>
            </a:r>
            <a:r>
              <a:rPr lang="en-US" sz="2400" dirty="0"/>
              <a:t>blocks until data is visible</a:t>
            </a:r>
          </a:p>
          <a:p>
            <a:pPr marL="162900" indent="-342900">
              <a:spcBef>
                <a:spcPts val="2400"/>
              </a:spcBef>
              <a:buFont typeface="+mj-lt"/>
              <a:buAutoNum type="arabicPeriod"/>
            </a:pPr>
            <a:r>
              <a:rPr lang="en-US" sz="2400" dirty="0"/>
              <a:t>Visible data is immutable</a:t>
            </a:r>
          </a:p>
          <a:p>
            <a:pPr marL="162900" indent="-342900">
              <a:spcBef>
                <a:spcPts val="2400"/>
              </a:spcBef>
              <a:buFont typeface="+mj-lt"/>
              <a:buAutoNum type="arabicPeriod"/>
            </a:pPr>
            <a:r>
              <a:rPr lang="en-US" sz="2400" dirty="0"/>
              <a:t>Data can be masked</a:t>
            </a:r>
            <a:endParaRPr lang="en-GB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F04FB8-18C9-41AA-83C8-4C6DD42679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B80EA-DB86-D849-B86F-15DAF31F047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8B45D-904E-416C-831F-BDE3FEE4C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/>
              <a:t>European Centre for Medium-Range Weather Forecasts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881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45B2336-DED6-1F40-835F-B7A64E85A6B6}"/>
              </a:ext>
            </a:extLst>
          </p:cNvPr>
          <p:cNvSpPr txBox="1">
            <a:spLocks/>
          </p:cNvSpPr>
          <p:nvPr/>
        </p:nvSpPr>
        <p:spPr>
          <a:xfrm>
            <a:off x="872405" y="3043240"/>
            <a:ext cx="10369473" cy="7715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lnSpc>
                <a:spcPct val="150000"/>
              </a:lnSpc>
              <a:buFont typeface="Arial"/>
              <a:buNone/>
            </a:pPr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Work already done</a:t>
            </a:r>
          </a:p>
        </p:txBody>
      </p:sp>
    </p:spTree>
    <p:extLst>
      <p:ext uri="{BB962C8B-B14F-4D97-AF65-F5344CB8AC3E}">
        <p14:creationId xmlns:p14="http://schemas.microsoft.com/office/powerpoint/2010/main" val="802751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FDB (version 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1055099" y="923301"/>
            <a:ext cx="7869601" cy="2112000"/>
          </a:xfrm>
        </p:spPr>
        <p:txBody>
          <a:bodyPr/>
          <a:lstStyle/>
          <a:p>
            <a:r>
              <a:rPr lang="en-US" dirty="0"/>
              <a:t>Domain specific (NWP) object store</a:t>
            </a:r>
          </a:p>
          <a:p>
            <a:r>
              <a:rPr lang="en-US" dirty="0"/>
              <a:t>Transactional, No synchronization, No MPI</a:t>
            </a:r>
          </a:p>
          <a:p>
            <a:r>
              <a:rPr lang="en-US" dirty="0"/>
              <a:t>Key-value store</a:t>
            </a:r>
          </a:p>
          <a:p>
            <a:pPr lvl="1"/>
            <a:r>
              <a:rPr lang="en-US" dirty="0"/>
              <a:t>Keys are scientific meta-data (MARS Metadata)</a:t>
            </a:r>
          </a:p>
          <a:p>
            <a:pPr lvl="1"/>
            <a:r>
              <a:rPr lang="en-US" dirty="0"/>
              <a:t>Values are byte streams (GRIB)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B0B0F-E794-1244-9699-107C60B9C23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dirty="0"/>
              <a:t>European Centre for Medium-Range Weather Forecasts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79611" y="5203692"/>
            <a:ext cx="41406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dale Mono"/>
                <a:cs typeface="Andale Mono"/>
              </a:rPr>
              <a:t>param=temperature/humidity,</a:t>
            </a:r>
          </a:p>
          <a:p>
            <a:r>
              <a:rPr lang="en-US" dirty="0">
                <a:latin typeface="Andale Mono"/>
                <a:cs typeface="Andale Mono"/>
              </a:rPr>
              <a:t>levels=all,</a:t>
            </a:r>
          </a:p>
          <a:p>
            <a:r>
              <a:rPr lang="en-US" dirty="0">
                <a:latin typeface="Andale Mono"/>
                <a:cs typeface="Andale Mono"/>
              </a:rPr>
              <a:t>steps=0/240/by/3</a:t>
            </a:r>
          </a:p>
          <a:p>
            <a:r>
              <a:rPr lang="en-US" dirty="0">
                <a:latin typeface="Andale Mono"/>
                <a:cs typeface="Andale Mono"/>
              </a:rPr>
              <a:t>date=01011999/to/31122015,</a:t>
            </a:r>
          </a:p>
          <a:p>
            <a:endParaRPr lang="en-US" dirty="0">
              <a:latin typeface="Andale Mono"/>
              <a:cs typeface="Andale Mono"/>
            </a:endParaRPr>
          </a:p>
          <a:p>
            <a:endParaRPr lang="en-US" dirty="0">
              <a:latin typeface="Andale Mono"/>
              <a:cs typeface="Andale Mono"/>
            </a:endParaRPr>
          </a:p>
          <a:p>
            <a:endParaRPr lang="en-US" dirty="0">
              <a:latin typeface="Andale Mono"/>
              <a:cs typeface="Andale Mono"/>
            </a:endParaRPr>
          </a:p>
        </p:txBody>
      </p:sp>
      <p:sp>
        <p:nvSpPr>
          <p:cNvPr id="8" name="Predefined Process 7"/>
          <p:cNvSpPr/>
          <p:nvPr/>
        </p:nvSpPr>
        <p:spPr>
          <a:xfrm>
            <a:off x="5675935" y="633566"/>
            <a:ext cx="1776731" cy="431505"/>
          </a:xfrm>
          <a:prstGeom prst="flowChartPredefined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Model</a:t>
            </a:r>
          </a:p>
        </p:txBody>
      </p:sp>
      <p:sp>
        <p:nvSpPr>
          <p:cNvPr id="9" name="Predefined Process 8"/>
          <p:cNvSpPr/>
          <p:nvPr/>
        </p:nvSpPr>
        <p:spPr>
          <a:xfrm>
            <a:off x="7605066" y="633566"/>
            <a:ext cx="1776731" cy="431505"/>
          </a:xfrm>
          <a:prstGeom prst="flowChartPredefined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Model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381797" y="68469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b="1" dirty="0"/>
              <a:t>…</a:t>
            </a:r>
            <a:endParaRPr lang="en-US" b="1" dirty="0"/>
          </a:p>
        </p:txBody>
      </p:sp>
      <p:sp>
        <p:nvSpPr>
          <p:cNvPr id="11" name="Predefined Process 10"/>
          <p:cNvSpPr/>
          <p:nvPr/>
        </p:nvSpPr>
        <p:spPr>
          <a:xfrm>
            <a:off x="9756267" y="630548"/>
            <a:ext cx="1776731" cy="431505"/>
          </a:xfrm>
          <a:prstGeom prst="flowChartPredefined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Model</a:t>
            </a:r>
          </a:p>
        </p:txBody>
      </p:sp>
      <p:sp>
        <p:nvSpPr>
          <p:cNvPr id="13" name="Can 12"/>
          <p:cNvSpPr/>
          <p:nvPr/>
        </p:nvSpPr>
        <p:spPr>
          <a:xfrm>
            <a:off x="7861371" y="2448102"/>
            <a:ext cx="1258693" cy="76977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FDB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8777838" y="1208636"/>
            <a:ext cx="1455287" cy="1104348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525045" y="1208636"/>
            <a:ext cx="1680260" cy="1104348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490718" y="1208636"/>
            <a:ext cx="0" cy="1104348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Multidocument 20"/>
          <p:cNvSpPr/>
          <p:nvPr/>
        </p:nvSpPr>
        <p:spPr>
          <a:xfrm>
            <a:off x="10112788" y="1914586"/>
            <a:ext cx="881158" cy="542280"/>
          </a:xfrm>
          <a:prstGeom prst="flowChartMultidocumen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Fields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087928" y="1220090"/>
            <a:ext cx="9669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>
                <a:solidFill>
                  <a:schemeClr val="bg1">
                    <a:lumMod val="65000"/>
                  </a:schemeClr>
                </a:solidFill>
              </a:rPr>
              <a:t>MARS</a:t>
            </a:r>
          </a:p>
          <a:p>
            <a:pPr algn="ctr"/>
            <a:r>
              <a:rPr lang="en-US" sz="1400" b="1">
                <a:solidFill>
                  <a:schemeClr val="bg1">
                    <a:lumMod val="65000"/>
                  </a:schemeClr>
                </a:solidFill>
              </a:rPr>
              <a:t>Metadata</a:t>
            </a:r>
          </a:p>
          <a:p>
            <a:pPr algn="ctr"/>
            <a:r>
              <a:rPr lang="en-US" sz="1400" b="1">
                <a:solidFill>
                  <a:schemeClr val="bg1">
                    <a:lumMod val="65000"/>
                  </a:schemeClr>
                </a:solidFill>
              </a:rPr>
              <a:t>+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1055099" y="3264878"/>
            <a:ext cx="6549967" cy="2738533"/>
          </a:xfrm>
          <a:prstGeom prst="rect">
            <a:avLst/>
          </a:prstGeom>
        </p:spPr>
        <p:txBody>
          <a:bodyPr lIns="0" tIns="0" rIns="0" bIns="0"/>
          <a:lstStyle>
            <a:lvl1pPr marL="0" indent="-180000" algn="l" defTabSz="457200" rtl="0" eaLnBrk="1" latinLnBrk="0" hangingPunct="1">
              <a:lnSpc>
                <a:spcPts val="2200"/>
              </a:lnSpc>
              <a:spcBef>
                <a:spcPts val="1100"/>
              </a:spcBef>
              <a:buClr>
                <a:srgbClr val="064E83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0000" indent="-270000" algn="l" defTabSz="457200" rtl="0" eaLnBrk="1" latinLnBrk="0" hangingPunct="1">
              <a:lnSpc>
                <a:spcPts val="2000"/>
              </a:lnSpc>
              <a:spcBef>
                <a:spcPts val="1000"/>
              </a:spcBef>
              <a:buClr>
                <a:srgbClr val="064E83"/>
              </a:buClr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0000" indent="-270000" algn="l" defTabSz="457200" rtl="0" eaLnBrk="1" latinLnBrk="0" hangingPunct="1">
              <a:lnSpc>
                <a:spcPts val="1800"/>
              </a:lnSpc>
              <a:spcBef>
                <a:spcPts val="900"/>
              </a:spcBef>
              <a:buClr>
                <a:srgbClr val="064E83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0000" indent="-270000" algn="l" defTabSz="457200" rtl="0" eaLnBrk="1" latinLnBrk="0" hangingPunct="1">
              <a:lnSpc>
                <a:spcPts val="1600"/>
              </a:lnSpc>
              <a:spcBef>
                <a:spcPts val="800"/>
              </a:spcBef>
              <a:buClr>
                <a:srgbClr val="064E83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0000" indent="-270000" algn="l" defTabSz="457200" rtl="0" eaLnBrk="1" latinLnBrk="0" hangingPunct="1">
              <a:lnSpc>
                <a:spcPts val="1400"/>
              </a:lnSpc>
              <a:spcBef>
                <a:spcPts val="700"/>
              </a:spcBef>
              <a:buClr>
                <a:srgbClr val="064E83"/>
              </a:buClr>
              <a:buFont typeface="Arial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Support for multiple back-ends:</a:t>
            </a:r>
          </a:p>
          <a:p>
            <a:pPr lvl="1"/>
            <a:r>
              <a:rPr lang="en-US" dirty="0"/>
              <a:t>POSIX file-system (currently on Lustre)</a:t>
            </a:r>
          </a:p>
          <a:p>
            <a:pPr lvl="1"/>
            <a:r>
              <a:rPr lang="en-US" dirty="0"/>
              <a:t>DCPMMs using </a:t>
            </a:r>
            <a:r>
              <a:rPr lang="en-US" dirty="0" err="1"/>
              <a:t>pmdk</a:t>
            </a:r>
            <a:r>
              <a:rPr lang="en-US" dirty="0"/>
              <a:t> library</a:t>
            </a:r>
          </a:p>
          <a:p>
            <a:pPr lvl="1"/>
            <a:r>
              <a:rPr lang="en-US" dirty="0"/>
              <a:t>Could explore others: </a:t>
            </a:r>
          </a:p>
          <a:p>
            <a:pPr lvl="2"/>
            <a:r>
              <a:rPr lang="en-US" dirty="0"/>
              <a:t>Intel DAOS, Cray DataWarp, MERO, etc.  </a:t>
            </a:r>
          </a:p>
          <a:p>
            <a:pPr lvl="1"/>
            <a:endParaRPr lang="en-US" dirty="0"/>
          </a:p>
          <a:p>
            <a:r>
              <a:rPr lang="en-US" dirty="0"/>
              <a:t>Supports wild card searches, ranges, data conversion, etc</a:t>
            </a:r>
            <a:r>
              <a:rPr lang="is-IS" dirty="0"/>
              <a:t>…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5816600" y="3416300"/>
            <a:ext cx="5334000" cy="1689100"/>
            <a:chOff x="5816600" y="3416300"/>
            <a:chExt cx="5334000" cy="1689100"/>
          </a:xfrm>
        </p:grpSpPr>
        <p:sp>
          <p:nvSpPr>
            <p:cNvPr id="22" name="Rectangle 21"/>
            <p:cNvSpPr/>
            <p:nvPr/>
          </p:nvSpPr>
          <p:spPr>
            <a:xfrm>
              <a:off x="5816600" y="3416300"/>
              <a:ext cx="5334000" cy="16891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ard 11"/>
            <p:cNvSpPr/>
            <p:nvPr/>
          </p:nvSpPr>
          <p:spPr>
            <a:xfrm>
              <a:off x="6283606" y="3706346"/>
              <a:ext cx="1285666" cy="1093989"/>
            </a:xfrm>
            <a:prstGeom prst="flowChartPunchedCard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PMDK</a:t>
              </a:r>
              <a:endParaRPr lang="en-US" b="1" dirty="0"/>
            </a:p>
          </p:txBody>
        </p:sp>
        <p:sp>
          <p:nvSpPr>
            <p:cNvPr id="19" name="Card 18"/>
            <p:cNvSpPr/>
            <p:nvPr/>
          </p:nvSpPr>
          <p:spPr>
            <a:xfrm>
              <a:off x="7829503" y="3687233"/>
              <a:ext cx="1285666" cy="1093989"/>
            </a:xfrm>
            <a:prstGeom prst="flowChartPunchedCard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/>
                <a:t>OStore</a:t>
              </a:r>
              <a:endParaRPr lang="en-US" b="1" dirty="0"/>
            </a:p>
          </p:txBody>
        </p:sp>
        <p:sp>
          <p:nvSpPr>
            <p:cNvPr id="20" name="Can 19"/>
            <p:cNvSpPr/>
            <p:nvPr/>
          </p:nvSpPr>
          <p:spPr>
            <a:xfrm>
              <a:off x="9505195" y="3706346"/>
              <a:ext cx="1258693" cy="1133298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POSIX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971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C64FD-168C-3F41-80B8-E15C3792C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Into operations…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1D53C-5D2E-A54F-9178-776A3BEAEEF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fdb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-stats class=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od,date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=20190612,expver=0001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Summary: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========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Number of databases             : 58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Fields                          : 83,747,723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Size of fields                  : 104,493,002,498,506 (95.0358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Tbytes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Duplicated fields               : 1,316,502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Size of duplicates              : 2,668,035,857,106 (2.42656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Tbytes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Reacheable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fields               : 82,431,221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Reachable size                  : 101,824,966,641,400 (92.6093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Tbytes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Databases                       : 58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TOC records                     : 89,329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Size of TOC files               : 191,427,584 (182.56 Mbytes)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Size of schemas files           : 949,228 (926.98 Kbytes)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TOC records                     : 89,329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Owned data files                : 89,271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Size of owned data files        : 104,506,303,059,882 (95.0479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Tbytes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Index files                     : 89,271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Size of index files             : 13,677,232,128 (12.7379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Gbytes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Size of TOC files               : 191,427,584 (182.56 Mbytes)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Total owned size                : 104,520,172,668,822 (95.0605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Tbytes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Total size                      : 104,520,172,668,822 (95.0605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Tbytes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032C82-5BE9-7E4B-9681-521722552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B0B0F-E794-1244-9699-107C60B9C23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FD659-5313-4F4D-B6BE-D2C682C06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/>
              <a:t>European Centre for Medium-Range Weather Forecasts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336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F943-E74A-4240-81C5-3DD5645C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FDB in Time-Critical Operations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BDA101-330E-4391-85C4-7D449F59C0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B80EA-DB86-D849-B86F-15DAF31F047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514C0-D51E-4C80-8EE0-7404EE817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/>
              <a:t>European Centre for Medium-Range Weather Forecasts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F87772-E786-4FAB-9DB6-3921240BC1D7}"/>
              </a:ext>
            </a:extLst>
          </p:cNvPr>
          <p:cNvSpPr txBox="1"/>
          <p:nvPr/>
        </p:nvSpPr>
        <p:spPr>
          <a:xfrm>
            <a:off x="6567577" y="931557"/>
            <a:ext cx="4733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i="1" dirty="0">
                <a:solidFill>
                  <a:srgbClr val="C00000"/>
                </a:solidFill>
              </a:rPr>
              <a:t>FDB5 into time-critical operations on Tuesday 11</a:t>
            </a:r>
            <a:r>
              <a:rPr lang="en-GB" sz="2000" b="1" i="1" baseline="30000" dirty="0">
                <a:solidFill>
                  <a:srgbClr val="C00000"/>
                </a:solidFill>
              </a:rPr>
              <a:t>th</a:t>
            </a:r>
            <a:r>
              <a:rPr lang="en-GB" sz="2000" b="1" i="1" dirty="0">
                <a:solidFill>
                  <a:srgbClr val="C00000"/>
                </a:solidFill>
              </a:rPr>
              <a:t> June!</a:t>
            </a:r>
          </a:p>
        </p:txBody>
      </p:sp>
    </p:spTree>
    <p:extLst>
      <p:ext uri="{BB962C8B-B14F-4D97-AF65-F5344CB8AC3E}">
        <p14:creationId xmlns:p14="http://schemas.microsoft.com/office/powerpoint/2010/main" val="2165003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45B2336-DED6-1F40-835F-B7A64E85A6B6}"/>
              </a:ext>
            </a:extLst>
          </p:cNvPr>
          <p:cNvSpPr txBox="1">
            <a:spLocks/>
          </p:cNvSpPr>
          <p:nvPr/>
        </p:nvSpPr>
        <p:spPr>
          <a:xfrm>
            <a:off x="872405" y="3043240"/>
            <a:ext cx="10369473" cy="7715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lnSpc>
                <a:spcPct val="150000"/>
              </a:lnSpc>
              <a:buFont typeface="Arial"/>
              <a:buNone/>
            </a:pPr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New Developments</a:t>
            </a:r>
          </a:p>
        </p:txBody>
      </p:sp>
    </p:spTree>
    <p:extLst>
      <p:ext uri="{BB962C8B-B14F-4D97-AF65-F5344CB8AC3E}">
        <p14:creationId xmlns:p14="http://schemas.microsoft.com/office/powerpoint/2010/main" val="2623303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45B2336-DED6-1F40-835F-B7A64E85A6B6}"/>
              </a:ext>
            </a:extLst>
          </p:cNvPr>
          <p:cNvSpPr txBox="1">
            <a:spLocks/>
          </p:cNvSpPr>
          <p:nvPr/>
        </p:nvSpPr>
        <p:spPr>
          <a:xfrm>
            <a:off x="872405" y="3043240"/>
            <a:ext cx="10369473" cy="7715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lnSpc>
                <a:spcPct val="150000"/>
              </a:lnSpc>
              <a:buFont typeface="Arial"/>
              <a:buNone/>
            </a:pPr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3747128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93C2C-FE84-4500-A891-DF8D924F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Front-ends and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5F6B-282A-4A1A-AB80-24E74EF3431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/>
              <a:t>Determines where the data is stored …</a:t>
            </a:r>
          </a:p>
          <a:p>
            <a:pPr lvl="1"/>
            <a:r>
              <a:rPr lang="en-GB" dirty="0"/>
              <a:t>Run-time configurable</a:t>
            </a:r>
          </a:p>
          <a:p>
            <a:pPr lvl="1"/>
            <a:r>
              <a:rPr lang="en-GB" dirty="0"/>
              <a:t>Implement data collocation policies </a:t>
            </a:r>
          </a:p>
          <a:p>
            <a:pPr lvl="1"/>
            <a:r>
              <a:rPr lang="en-GB" dirty="0"/>
              <a:t>Manage data pools</a:t>
            </a:r>
          </a:p>
          <a:p>
            <a:pPr lvl="1"/>
            <a:r>
              <a:rPr lang="en-GB" dirty="0"/>
              <a:t>Implements a simple interface: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BAE08-8D2A-44EC-849A-0BC5E46B88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B80EA-DB86-D849-B86F-15DAF31F047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F040D-5D68-4755-ADF8-E15AF744D0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/>
              <a:t>European Centre for Medium-Range Weather Forecasts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224418-45C8-4076-8072-C807B8F0E6DA}"/>
              </a:ext>
            </a:extLst>
          </p:cNvPr>
          <p:cNvSpPr txBox="1"/>
          <p:nvPr/>
        </p:nvSpPr>
        <p:spPr>
          <a:xfrm>
            <a:off x="2294095" y="3429000"/>
            <a:ext cx="7845328" cy="1477328"/>
          </a:xfrm>
          <a:prstGeom prst="rect">
            <a:avLst/>
          </a:prstGeom>
          <a:solidFill>
            <a:schemeClr val="bg1">
              <a:lumMod val="85000"/>
              <a:alpha val="4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archive(Metadata key, void* data, </a:t>
            </a:r>
            <a:r>
              <a:rPr lang="en-GB" dirty="0" err="1">
                <a:latin typeface="Consolas" panose="020B0609020204030204" pitchFamily="49" charset="0"/>
              </a:rPr>
              <a:t>size_t</a:t>
            </a:r>
            <a:r>
              <a:rPr lang="en-GB" dirty="0">
                <a:latin typeface="Consolas" panose="020B0609020204030204" pitchFamily="49" charset="0"/>
              </a:rPr>
              <a:t> length);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retrieve(Metadata key, void* data, </a:t>
            </a:r>
            <a:r>
              <a:rPr lang="en-GB" dirty="0" err="1">
                <a:latin typeface="Consolas" panose="020B0609020204030204" pitchFamily="49" charset="0"/>
              </a:rPr>
              <a:t>size_t</a:t>
            </a:r>
            <a:r>
              <a:rPr lang="en-GB" dirty="0">
                <a:latin typeface="Consolas" panose="020B0609020204030204" pitchFamily="49" charset="0"/>
              </a:rPr>
              <a:t>&amp; length);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flush();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C2BAE9-F064-4D27-9E25-31443ACC132A}"/>
              </a:ext>
            </a:extLst>
          </p:cNvPr>
          <p:cNvSpPr txBox="1"/>
          <p:nvPr/>
        </p:nvSpPr>
        <p:spPr>
          <a:xfrm>
            <a:off x="7755622" y="333745"/>
            <a:ext cx="351500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  <a:cs typeface="Courier New" panose="02070309020205020404" pitchFamily="49" charset="0"/>
              </a:rPr>
              <a:t>Metadata: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   = OD,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     = FC,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LEVTYPE  = PL, 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EXPVER   = 0001,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STREAM   = OPER, 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PARAM    = 130, 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     = 1200, 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LEVELIST = 500, 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DATE     = 20190614,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STEP     = 12</a:t>
            </a:r>
          </a:p>
        </p:txBody>
      </p:sp>
    </p:spTree>
    <p:extLst>
      <p:ext uri="{BB962C8B-B14F-4D97-AF65-F5344CB8AC3E}">
        <p14:creationId xmlns:p14="http://schemas.microsoft.com/office/powerpoint/2010/main" val="90743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7E0C4346-6F0C-564F-BAEE-B873C27C8571}"/>
              </a:ext>
            </a:extLst>
          </p:cNvPr>
          <p:cNvSpPr/>
          <p:nvPr/>
        </p:nvSpPr>
        <p:spPr>
          <a:xfrm>
            <a:off x="7935579" y="1479718"/>
            <a:ext cx="2554751" cy="487028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15766A-5278-FC42-A17E-EC28E5444B68}"/>
              </a:ext>
            </a:extLst>
          </p:cNvPr>
          <p:cNvSpPr/>
          <p:nvPr/>
        </p:nvSpPr>
        <p:spPr>
          <a:xfrm>
            <a:off x="5768544" y="1480931"/>
            <a:ext cx="2080845" cy="487028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0682DF9-9874-EE43-9429-B54FDE719646}"/>
              </a:ext>
            </a:extLst>
          </p:cNvPr>
          <p:cNvSpPr/>
          <p:nvPr/>
        </p:nvSpPr>
        <p:spPr>
          <a:xfrm>
            <a:off x="4469519" y="1480931"/>
            <a:ext cx="1232104" cy="487028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9CC142-C07E-334B-86FA-D8512799E1C7}"/>
              </a:ext>
            </a:extLst>
          </p:cNvPr>
          <p:cNvSpPr/>
          <p:nvPr/>
        </p:nvSpPr>
        <p:spPr>
          <a:xfrm>
            <a:off x="3291926" y="1480931"/>
            <a:ext cx="1116211" cy="487028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5FA5E8-C577-44F5-93BE-DE4B3B0B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FDB5 Data Routing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055C0-D8A1-465E-9A5A-6DA4D258DF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B80EA-DB86-D849-B86F-15DAF31F0474}" type="slidenum">
              <a:rPr lang="en-US" smtClean="0"/>
              <a:pPr/>
              <a:t>21</a:t>
            </a:fld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AEEC63-D610-4B1C-A573-189B37F3C323}"/>
              </a:ext>
            </a:extLst>
          </p:cNvPr>
          <p:cNvCxnSpPr>
            <a:cxnSpLocks/>
          </p:cNvCxnSpPr>
          <p:nvPr/>
        </p:nvCxnSpPr>
        <p:spPr>
          <a:xfrm>
            <a:off x="3800133" y="3624486"/>
            <a:ext cx="0" cy="2376934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redefined Process 41">
            <a:extLst>
              <a:ext uri="{FF2B5EF4-FFF2-40B4-BE49-F238E27FC236}">
                <a16:creationId xmlns:a16="http://schemas.microsoft.com/office/drawing/2014/main" id="{F500743B-8D2F-4572-A728-B34D0443E673}"/>
              </a:ext>
            </a:extLst>
          </p:cNvPr>
          <p:cNvSpPr/>
          <p:nvPr/>
        </p:nvSpPr>
        <p:spPr>
          <a:xfrm>
            <a:off x="1983627" y="3336379"/>
            <a:ext cx="1388298" cy="578482"/>
          </a:xfrm>
          <a:prstGeom prst="flowChartPredefined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IFS</a:t>
            </a:r>
          </a:p>
          <a:p>
            <a:pPr algn="ctr"/>
            <a:r>
              <a:rPr lang="en-US" sz="1350" b="1" dirty="0"/>
              <a:t>Model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F5B1F9-8484-4DDD-83B6-0A3AB5D53E27}"/>
              </a:ext>
            </a:extLst>
          </p:cNvPr>
          <p:cNvCxnSpPr>
            <a:stCxn id="6" idx="3"/>
          </p:cNvCxnSpPr>
          <p:nvPr/>
        </p:nvCxnSpPr>
        <p:spPr>
          <a:xfrm flipV="1">
            <a:off x="3371924" y="3621238"/>
            <a:ext cx="1036212" cy="4383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A3A412-7B8F-49FB-80B3-3ACCD4001FB4}"/>
              </a:ext>
            </a:extLst>
          </p:cNvPr>
          <p:cNvCxnSpPr/>
          <p:nvPr/>
        </p:nvCxnSpPr>
        <p:spPr>
          <a:xfrm flipV="1">
            <a:off x="4361152" y="3616854"/>
            <a:ext cx="1036212" cy="4383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BEDA34A-4A2C-4947-85DA-1F5F84A7A5B9}"/>
              </a:ext>
            </a:extLst>
          </p:cNvPr>
          <p:cNvCxnSpPr>
            <a:cxnSpLocks/>
          </p:cNvCxnSpPr>
          <p:nvPr/>
        </p:nvCxnSpPr>
        <p:spPr>
          <a:xfrm>
            <a:off x="4650256" y="4978002"/>
            <a:ext cx="747108" cy="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24DFE3-7203-4CE7-BB7F-3858A4D7F445}"/>
              </a:ext>
            </a:extLst>
          </p:cNvPr>
          <p:cNvCxnSpPr>
            <a:cxnSpLocks/>
          </p:cNvCxnSpPr>
          <p:nvPr/>
        </p:nvCxnSpPr>
        <p:spPr>
          <a:xfrm>
            <a:off x="4650256" y="2273241"/>
            <a:ext cx="747108" cy="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ACBF2A2-286E-4DDD-ADFE-6E0761DBE294}"/>
              </a:ext>
            </a:extLst>
          </p:cNvPr>
          <p:cNvCxnSpPr/>
          <p:nvPr/>
        </p:nvCxnSpPr>
        <p:spPr>
          <a:xfrm>
            <a:off x="4678243" y="2273240"/>
            <a:ext cx="0" cy="2678568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8CE9C58-2AAA-404D-B8E7-0393C0E672B6}"/>
              </a:ext>
            </a:extLst>
          </p:cNvPr>
          <p:cNvCxnSpPr>
            <a:cxnSpLocks/>
          </p:cNvCxnSpPr>
          <p:nvPr/>
        </p:nvCxnSpPr>
        <p:spPr>
          <a:xfrm>
            <a:off x="5340902" y="2273240"/>
            <a:ext cx="2729489" cy="0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3844BDF-6056-4A51-88A8-5B63BF340090}"/>
              </a:ext>
            </a:extLst>
          </p:cNvPr>
          <p:cNvCxnSpPr>
            <a:cxnSpLocks/>
          </p:cNvCxnSpPr>
          <p:nvPr/>
        </p:nvCxnSpPr>
        <p:spPr>
          <a:xfrm>
            <a:off x="5340902" y="3612524"/>
            <a:ext cx="2729489" cy="0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C92EC06-6EA2-4576-A577-9CE0D531253E}"/>
              </a:ext>
            </a:extLst>
          </p:cNvPr>
          <p:cNvCxnSpPr>
            <a:cxnSpLocks/>
          </p:cNvCxnSpPr>
          <p:nvPr/>
        </p:nvCxnSpPr>
        <p:spPr>
          <a:xfrm>
            <a:off x="5340902" y="4981129"/>
            <a:ext cx="2729489" cy="0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0C1B52A-138C-4512-8885-509734CF82E8}"/>
              </a:ext>
            </a:extLst>
          </p:cNvPr>
          <p:cNvCxnSpPr/>
          <p:nvPr/>
        </p:nvCxnSpPr>
        <p:spPr>
          <a:xfrm flipV="1">
            <a:off x="8069797" y="3615654"/>
            <a:ext cx="1036212" cy="4383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4350C1F-635B-45E4-A900-AEB8FFBEC0BF}"/>
              </a:ext>
            </a:extLst>
          </p:cNvPr>
          <p:cNvCxnSpPr/>
          <p:nvPr/>
        </p:nvCxnSpPr>
        <p:spPr>
          <a:xfrm flipV="1">
            <a:off x="8069797" y="4978002"/>
            <a:ext cx="1036212" cy="4383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23657EF-B11A-4C52-8E02-A6E83F85D329}"/>
              </a:ext>
            </a:extLst>
          </p:cNvPr>
          <p:cNvCxnSpPr/>
          <p:nvPr/>
        </p:nvCxnSpPr>
        <p:spPr>
          <a:xfrm flipV="1">
            <a:off x="8069797" y="2276370"/>
            <a:ext cx="1036212" cy="4383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lowchart: Magnetic Disk 39">
            <a:extLst>
              <a:ext uri="{FF2B5EF4-FFF2-40B4-BE49-F238E27FC236}">
                <a16:creationId xmlns:a16="http://schemas.microsoft.com/office/drawing/2014/main" id="{9FB30C22-1F14-411A-B9DF-46AC75054026}"/>
              </a:ext>
            </a:extLst>
          </p:cNvPr>
          <p:cNvSpPr/>
          <p:nvPr/>
        </p:nvSpPr>
        <p:spPr>
          <a:xfrm>
            <a:off x="9326418" y="1919857"/>
            <a:ext cx="942223" cy="706766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41" name="Flowchart: Magnetic Disk 40">
            <a:extLst>
              <a:ext uri="{FF2B5EF4-FFF2-40B4-BE49-F238E27FC236}">
                <a16:creationId xmlns:a16="http://schemas.microsoft.com/office/drawing/2014/main" id="{2A87BEDF-005E-447C-9CDB-6B93199BA1D7}"/>
              </a:ext>
            </a:extLst>
          </p:cNvPr>
          <p:cNvSpPr/>
          <p:nvPr/>
        </p:nvSpPr>
        <p:spPr>
          <a:xfrm>
            <a:off x="9326418" y="3270045"/>
            <a:ext cx="942223" cy="706766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42" name="Flowchart: Magnetic Disk 41">
            <a:extLst>
              <a:ext uri="{FF2B5EF4-FFF2-40B4-BE49-F238E27FC236}">
                <a16:creationId xmlns:a16="http://schemas.microsoft.com/office/drawing/2014/main" id="{81FB2CBD-78D3-49A1-9A53-E73DC71FBA2A}"/>
              </a:ext>
            </a:extLst>
          </p:cNvPr>
          <p:cNvSpPr/>
          <p:nvPr/>
        </p:nvSpPr>
        <p:spPr>
          <a:xfrm>
            <a:off x="9326418" y="4574663"/>
            <a:ext cx="942223" cy="706766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89E383-6BE0-4BAF-9D65-EA78CB8FFAD5}"/>
              </a:ext>
            </a:extLst>
          </p:cNvPr>
          <p:cNvSpPr txBox="1"/>
          <p:nvPr/>
        </p:nvSpPr>
        <p:spPr>
          <a:xfrm>
            <a:off x="5911117" y="1560785"/>
            <a:ext cx="18032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50" b="1" dirty="0"/>
              <a:t>Remote</a:t>
            </a:r>
            <a:br>
              <a:rPr lang="en-GB" sz="1350" dirty="0"/>
            </a:br>
            <a:r>
              <a:rPr lang="en-GB" sz="1350" dirty="0"/>
              <a:t>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4BED55C-3FA2-46AF-9572-DD90DB2334AD}"/>
              </a:ext>
            </a:extLst>
          </p:cNvPr>
          <p:cNvSpPr txBox="1"/>
          <p:nvPr/>
        </p:nvSpPr>
        <p:spPr>
          <a:xfrm>
            <a:off x="4205199" y="1518681"/>
            <a:ext cx="18032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50" b="1" dirty="0"/>
              <a:t>Distribution</a:t>
            </a:r>
            <a:endParaRPr lang="en-GB" sz="135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DD902E9-201A-43C0-96F3-AA11F77C5114}"/>
              </a:ext>
            </a:extLst>
          </p:cNvPr>
          <p:cNvSpPr txBox="1"/>
          <p:nvPr/>
        </p:nvSpPr>
        <p:spPr>
          <a:xfrm>
            <a:off x="8144724" y="1535634"/>
            <a:ext cx="18032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50" b="1" dirty="0"/>
              <a:t>Storage backend</a:t>
            </a:r>
            <a:br>
              <a:rPr lang="en-GB" sz="1350" dirty="0"/>
            </a:br>
            <a:r>
              <a:rPr lang="en-GB" sz="1350" dirty="0"/>
              <a:t>Multiple hosts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9CB6B0-6588-489D-B258-7D5984876449}"/>
              </a:ext>
            </a:extLst>
          </p:cNvPr>
          <p:cNvSpPr txBox="1"/>
          <p:nvPr/>
        </p:nvSpPr>
        <p:spPr>
          <a:xfrm>
            <a:off x="3291926" y="3246572"/>
            <a:ext cx="18032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50" i="1" dirty="0"/>
              <a:t>class=od</a:t>
            </a:r>
            <a:r>
              <a:rPr lang="en-GB" sz="1350" dirty="0"/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A85C5D-6B03-408F-B7B0-A49BBD2C72EF}"/>
              </a:ext>
            </a:extLst>
          </p:cNvPr>
          <p:cNvSpPr txBox="1"/>
          <p:nvPr/>
        </p:nvSpPr>
        <p:spPr>
          <a:xfrm>
            <a:off x="2992491" y="1543683"/>
            <a:ext cx="18032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50" b="1" dirty="0"/>
              <a:t>Select</a:t>
            </a:r>
            <a:br>
              <a:rPr lang="en-GB" sz="1350" dirty="0"/>
            </a:br>
            <a:r>
              <a:rPr lang="en-GB" sz="1350" dirty="0"/>
              <a:t>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C07EAB7-D21C-4271-BE02-E8FFFACB9B0C}"/>
              </a:ext>
            </a:extLst>
          </p:cNvPr>
          <p:cNvSpPr txBox="1"/>
          <p:nvPr/>
        </p:nvSpPr>
        <p:spPr>
          <a:xfrm>
            <a:off x="2428910" y="4711908"/>
            <a:ext cx="18032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50" i="1" dirty="0"/>
              <a:t>class=</a:t>
            </a:r>
            <a:r>
              <a:rPr lang="en-GB" sz="1350" i="1" dirty="0" err="1"/>
              <a:t>rd</a:t>
            </a:r>
            <a:r>
              <a:rPr lang="en-GB" sz="135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0AB1E2-DE95-D947-8B33-861B70A10E47}"/>
              </a:ext>
            </a:extLst>
          </p:cNvPr>
          <p:cNvSpPr txBox="1"/>
          <p:nvPr/>
        </p:nvSpPr>
        <p:spPr>
          <a:xfrm>
            <a:off x="4205199" y="369979"/>
            <a:ext cx="3345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Meta-data controlled routing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Fully asynchronous I/O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Remote access TCP/IP</a:t>
            </a:r>
          </a:p>
        </p:txBody>
      </p:sp>
    </p:spTree>
    <p:extLst>
      <p:ext uri="{BB962C8B-B14F-4D97-AF65-F5344CB8AC3E}">
        <p14:creationId xmlns:p14="http://schemas.microsoft.com/office/powerpoint/2010/main" val="97073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5EC7BDF6-3EE0-41B9-83AE-204C65568DD6}"/>
              </a:ext>
            </a:extLst>
          </p:cNvPr>
          <p:cNvSpPr/>
          <p:nvPr/>
        </p:nvSpPr>
        <p:spPr>
          <a:xfrm>
            <a:off x="6283037" y="2381827"/>
            <a:ext cx="914400" cy="612648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40FFF439-9BFD-45BF-9010-AB808926F1D2}"/>
              </a:ext>
            </a:extLst>
          </p:cNvPr>
          <p:cNvSpPr/>
          <p:nvPr/>
        </p:nvSpPr>
        <p:spPr>
          <a:xfrm>
            <a:off x="7577459" y="2380303"/>
            <a:ext cx="914400" cy="612648"/>
          </a:xfrm>
          <a:prstGeom prst="flowChartMagneticDisk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Flowchart: Magnetic Disk 48">
            <a:extLst>
              <a:ext uri="{FF2B5EF4-FFF2-40B4-BE49-F238E27FC236}">
                <a16:creationId xmlns:a16="http://schemas.microsoft.com/office/drawing/2014/main" id="{3B485732-AD61-4A27-90B7-65C8509FC742}"/>
              </a:ext>
            </a:extLst>
          </p:cNvPr>
          <p:cNvSpPr/>
          <p:nvPr/>
        </p:nvSpPr>
        <p:spPr>
          <a:xfrm>
            <a:off x="7569941" y="3181542"/>
            <a:ext cx="914400" cy="612648"/>
          </a:xfrm>
          <a:prstGeom prst="flowChartMagneticDisk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Flowchart: Magnetic Disk 49">
            <a:extLst>
              <a:ext uri="{FF2B5EF4-FFF2-40B4-BE49-F238E27FC236}">
                <a16:creationId xmlns:a16="http://schemas.microsoft.com/office/drawing/2014/main" id="{DE18D097-DCEB-42C3-A5C8-857E02088197}"/>
              </a:ext>
            </a:extLst>
          </p:cNvPr>
          <p:cNvSpPr/>
          <p:nvPr/>
        </p:nvSpPr>
        <p:spPr>
          <a:xfrm>
            <a:off x="6279490" y="3181542"/>
            <a:ext cx="914400" cy="612648"/>
          </a:xfrm>
          <a:prstGeom prst="flowChartMagneticDisk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4F0504-1CB2-45E2-90E7-E64E01B17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Capability vs Capacity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83B12-5CCC-4B7D-A8B3-DC6ABE18A6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B80EA-DB86-D849-B86F-15DAF31F047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91002-593C-478A-ACC9-309286D25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/>
              <a:t>European Centre for Medium-Range Weather Forecasts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DEE5D6-E044-4F0B-B01B-1A20CC177CDC}"/>
              </a:ext>
            </a:extLst>
          </p:cNvPr>
          <p:cNvSpPr/>
          <p:nvPr/>
        </p:nvSpPr>
        <p:spPr>
          <a:xfrm>
            <a:off x="1898073" y="1849582"/>
            <a:ext cx="1198418" cy="5680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6C23EE-7D16-4E0C-8082-6556F5D96B14}"/>
              </a:ext>
            </a:extLst>
          </p:cNvPr>
          <p:cNvSpPr/>
          <p:nvPr/>
        </p:nvSpPr>
        <p:spPr>
          <a:xfrm>
            <a:off x="1898073" y="2592694"/>
            <a:ext cx="1198418" cy="5680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374578-8C80-40B0-8D6D-CE098F08F9C3}"/>
              </a:ext>
            </a:extLst>
          </p:cNvPr>
          <p:cNvSpPr/>
          <p:nvPr/>
        </p:nvSpPr>
        <p:spPr>
          <a:xfrm>
            <a:off x="1898073" y="3335806"/>
            <a:ext cx="1198418" cy="5680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492D78-9BBC-4662-A1C5-78D6B068E1C1}"/>
              </a:ext>
            </a:extLst>
          </p:cNvPr>
          <p:cNvSpPr/>
          <p:nvPr/>
        </p:nvSpPr>
        <p:spPr>
          <a:xfrm>
            <a:off x="1898073" y="4078918"/>
            <a:ext cx="1198418" cy="5680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62A91C-9909-4DFD-9B06-A05FC62E658D}"/>
              </a:ext>
            </a:extLst>
          </p:cNvPr>
          <p:cNvSpPr/>
          <p:nvPr/>
        </p:nvSpPr>
        <p:spPr>
          <a:xfrm>
            <a:off x="1191491" y="1634836"/>
            <a:ext cx="2119746" cy="3810002"/>
          </a:xfrm>
          <a:prstGeom prst="rect">
            <a:avLst/>
          </a:prstGeom>
          <a:noFill/>
          <a:ln w="31750">
            <a:solidFill>
              <a:srgbClr val="C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GB" sz="2400" dirty="0">
                <a:solidFill>
                  <a:srgbClr val="C00000"/>
                </a:solidFill>
              </a:rPr>
              <a:t>HPC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A273F7-11F7-467C-A73A-A93DD061729C}"/>
              </a:ext>
            </a:extLst>
          </p:cNvPr>
          <p:cNvSpPr/>
          <p:nvPr/>
        </p:nvSpPr>
        <p:spPr>
          <a:xfrm>
            <a:off x="5935684" y="2036617"/>
            <a:ext cx="4891644" cy="3434088"/>
          </a:xfrm>
          <a:prstGeom prst="rect">
            <a:avLst/>
          </a:prstGeom>
          <a:noFill/>
          <a:ln w="31750">
            <a:solidFill>
              <a:srgbClr val="C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GB" sz="2400" dirty="0">
                <a:solidFill>
                  <a:srgbClr val="C00000"/>
                </a:solidFill>
              </a:rPr>
              <a:t>Storage servers</a:t>
            </a:r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DDA91EAA-E816-4A65-B137-4C1696E11A32}"/>
              </a:ext>
            </a:extLst>
          </p:cNvPr>
          <p:cNvSpPr/>
          <p:nvPr/>
        </p:nvSpPr>
        <p:spPr>
          <a:xfrm>
            <a:off x="7572499" y="3185761"/>
            <a:ext cx="914400" cy="612648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47C68311-BAF3-4DFF-8C83-86F845C9B4B1}"/>
              </a:ext>
            </a:extLst>
          </p:cNvPr>
          <p:cNvSpPr/>
          <p:nvPr/>
        </p:nvSpPr>
        <p:spPr>
          <a:xfrm>
            <a:off x="6282048" y="3185761"/>
            <a:ext cx="914400" cy="612648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E7B4EB1B-FBD6-48A3-A04B-F684ED6B0BF1}"/>
              </a:ext>
            </a:extLst>
          </p:cNvPr>
          <p:cNvSpPr/>
          <p:nvPr/>
        </p:nvSpPr>
        <p:spPr>
          <a:xfrm>
            <a:off x="8782415" y="2380303"/>
            <a:ext cx="914400" cy="612648"/>
          </a:xfrm>
          <a:prstGeom prst="flowChartMagneticDisk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05CB036D-FF07-412D-8B78-F550B8B7570D}"/>
              </a:ext>
            </a:extLst>
          </p:cNvPr>
          <p:cNvSpPr/>
          <p:nvPr/>
        </p:nvSpPr>
        <p:spPr>
          <a:xfrm>
            <a:off x="8782415" y="3185761"/>
            <a:ext cx="914400" cy="612648"/>
          </a:xfrm>
          <a:prstGeom prst="flowChartMagneticDisk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C9BF5DD9-443E-4AB7-9274-20AAC302FA35}"/>
              </a:ext>
            </a:extLst>
          </p:cNvPr>
          <p:cNvSpPr/>
          <p:nvPr/>
        </p:nvSpPr>
        <p:spPr>
          <a:xfrm>
            <a:off x="7572499" y="3999300"/>
            <a:ext cx="914400" cy="612648"/>
          </a:xfrm>
          <a:prstGeom prst="flowChartMagneticDisk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lowchart: Magnetic Disk 23">
            <a:extLst>
              <a:ext uri="{FF2B5EF4-FFF2-40B4-BE49-F238E27FC236}">
                <a16:creationId xmlns:a16="http://schemas.microsoft.com/office/drawing/2014/main" id="{5BB79C2F-6BA9-4C8F-BFFB-5DA8D0A92AD4}"/>
              </a:ext>
            </a:extLst>
          </p:cNvPr>
          <p:cNvSpPr/>
          <p:nvPr/>
        </p:nvSpPr>
        <p:spPr>
          <a:xfrm>
            <a:off x="6282048" y="3999300"/>
            <a:ext cx="914400" cy="612648"/>
          </a:xfrm>
          <a:prstGeom prst="flowChartMagneticDisk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lowchart: Magnetic Disk 24">
            <a:extLst>
              <a:ext uri="{FF2B5EF4-FFF2-40B4-BE49-F238E27FC236}">
                <a16:creationId xmlns:a16="http://schemas.microsoft.com/office/drawing/2014/main" id="{2A5A1225-30BB-430A-A8A4-E452BA6EE485}"/>
              </a:ext>
            </a:extLst>
          </p:cNvPr>
          <p:cNvSpPr/>
          <p:nvPr/>
        </p:nvSpPr>
        <p:spPr>
          <a:xfrm>
            <a:off x="8782415" y="3999300"/>
            <a:ext cx="914400" cy="612648"/>
          </a:xfrm>
          <a:prstGeom prst="flowChartMagneticDisk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636FF78-FDAF-4797-900A-163200CE432E}"/>
              </a:ext>
            </a:extLst>
          </p:cNvPr>
          <p:cNvCxnSpPr/>
          <p:nvPr/>
        </p:nvCxnSpPr>
        <p:spPr>
          <a:xfrm>
            <a:off x="3193473" y="2140527"/>
            <a:ext cx="2951018" cy="45216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7C6568F-0D2C-4B1B-A63F-91D55341B18D}"/>
              </a:ext>
            </a:extLst>
          </p:cNvPr>
          <p:cNvCxnSpPr>
            <a:cxnSpLocks/>
          </p:cNvCxnSpPr>
          <p:nvPr/>
        </p:nvCxnSpPr>
        <p:spPr>
          <a:xfrm flipV="1">
            <a:off x="3193473" y="2694582"/>
            <a:ext cx="2951018" cy="169454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DC83F2C-A401-489F-BCB4-99435F6AF091}"/>
              </a:ext>
            </a:extLst>
          </p:cNvPr>
          <p:cNvCxnSpPr>
            <a:cxnSpLocks/>
          </p:cNvCxnSpPr>
          <p:nvPr/>
        </p:nvCxnSpPr>
        <p:spPr>
          <a:xfrm flipV="1">
            <a:off x="3193473" y="2798319"/>
            <a:ext cx="2901327" cy="72760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A837FAA-F070-44EF-8411-AA2211FB520D}"/>
              </a:ext>
            </a:extLst>
          </p:cNvPr>
          <p:cNvCxnSpPr>
            <a:cxnSpLocks/>
          </p:cNvCxnSpPr>
          <p:nvPr/>
        </p:nvCxnSpPr>
        <p:spPr>
          <a:xfrm flipV="1">
            <a:off x="3193473" y="2876712"/>
            <a:ext cx="2901327" cy="1486224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263F6E7-3AD2-401C-9427-A5CA08A3E0C4}"/>
              </a:ext>
            </a:extLst>
          </p:cNvPr>
          <p:cNvCxnSpPr>
            <a:cxnSpLocks/>
          </p:cNvCxnSpPr>
          <p:nvPr/>
        </p:nvCxnSpPr>
        <p:spPr>
          <a:xfrm>
            <a:off x="3235037" y="2190541"/>
            <a:ext cx="2909454" cy="1153745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A3D6D6-7E44-49A8-997F-46319DF9C824}"/>
              </a:ext>
            </a:extLst>
          </p:cNvPr>
          <p:cNvCxnSpPr>
            <a:cxnSpLocks/>
          </p:cNvCxnSpPr>
          <p:nvPr/>
        </p:nvCxnSpPr>
        <p:spPr>
          <a:xfrm>
            <a:off x="3235037" y="2800558"/>
            <a:ext cx="2859763" cy="616442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9E1E195-2B59-4080-B38F-0AA9B4814B1E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311237" y="3487866"/>
            <a:ext cx="2684235" cy="51971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0A4DD2B-7116-49E6-919C-4A9764A00EED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3096491" y="3573877"/>
            <a:ext cx="2898981" cy="78906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Flowchart: Magnetic Disk 46">
            <a:extLst>
              <a:ext uri="{FF2B5EF4-FFF2-40B4-BE49-F238E27FC236}">
                <a16:creationId xmlns:a16="http://schemas.microsoft.com/office/drawing/2014/main" id="{35BA19EC-6809-4658-B104-9358E55B18B5}"/>
              </a:ext>
            </a:extLst>
          </p:cNvPr>
          <p:cNvSpPr/>
          <p:nvPr/>
        </p:nvSpPr>
        <p:spPr>
          <a:xfrm>
            <a:off x="7577459" y="2388258"/>
            <a:ext cx="914400" cy="612648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Flowchart: Magnetic Disk 47">
            <a:extLst>
              <a:ext uri="{FF2B5EF4-FFF2-40B4-BE49-F238E27FC236}">
                <a16:creationId xmlns:a16="http://schemas.microsoft.com/office/drawing/2014/main" id="{5D37D8AE-C27B-477F-A978-82721FE89E91}"/>
              </a:ext>
            </a:extLst>
          </p:cNvPr>
          <p:cNvSpPr/>
          <p:nvPr/>
        </p:nvSpPr>
        <p:spPr>
          <a:xfrm>
            <a:off x="6287008" y="2388258"/>
            <a:ext cx="914400" cy="612648"/>
          </a:xfrm>
          <a:prstGeom prst="flowChartMagneticDisk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2B688F-E54C-4B22-9A6D-D5DCF7CA248D}"/>
              </a:ext>
            </a:extLst>
          </p:cNvPr>
          <p:cNvSpPr txBox="1"/>
          <p:nvPr/>
        </p:nvSpPr>
        <p:spPr>
          <a:xfrm>
            <a:off x="6178633" y="1573752"/>
            <a:ext cx="4405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Select </a:t>
            </a:r>
            <a:r>
              <a:rPr lang="en-GB" b="1" i="1" dirty="0">
                <a:solidFill>
                  <a:schemeClr val="accent3"/>
                </a:solidFill>
              </a:rPr>
              <a:t>sub-pools</a:t>
            </a:r>
            <a:r>
              <a:rPr lang="en-GB" dirty="0"/>
              <a:t> for sinking IO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B34BE8F-9F63-420E-BE20-5E925EEE79ED}"/>
              </a:ext>
            </a:extLst>
          </p:cNvPr>
          <p:cNvSpPr txBox="1"/>
          <p:nvPr/>
        </p:nvSpPr>
        <p:spPr>
          <a:xfrm>
            <a:off x="3486786" y="4547375"/>
            <a:ext cx="2314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Control proximity</a:t>
            </a:r>
            <a:br>
              <a:rPr lang="en-GB" dirty="0"/>
            </a:br>
            <a:r>
              <a:rPr lang="en-GB" dirty="0"/>
              <a:t>(physical and network)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0D55CB3-6805-4D75-9C11-C8AD71234BD3}"/>
              </a:ext>
            </a:extLst>
          </p:cNvPr>
          <p:cNvSpPr txBox="1"/>
          <p:nvPr/>
        </p:nvSpPr>
        <p:spPr>
          <a:xfrm>
            <a:off x="7535389" y="4683454"/>
            <a:ext cx="329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Disks, SSDs, NVDIMMS, …</a:t>
            </a:r>
          </a:p>
        </p:txBody>
      </p:sp>
    </p:spTree>
    <p:extLst>
      <p:ext uri="{BB962C8B-B14F-4D97-AF65-F5344CB8AC3E}">
        <p14:creationId xmlns:p14="http://schemas.microsoft.com/office/powerpoint/2010/main" val="345454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47" grpId="0" animBg="1"/>
      <p:bldP spid="51" grpId="0"/>
      <p:bldP spid="52" grpId="0"/>
      <p:bldP spid="5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BFB706-EFC8-4A96-A59D-15CADFD29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Archiving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330DE-A630-4D99-94DE-FF801E6C5E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B0B0F-E794-1244-9699-107C60B9C23A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676A0-0F80-48A9-BC43-900E6D4390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22372" y="6308255"/>
            <a:ext cx="4053639" cy="230657"/>
          </a:xfrm>
        </p:spPr>
        <p:txBody>
          <a:bodyPr/>
          <a:lstStyle/>
          <a:p>
            <a:pPr algn="ctr"/>
            <a:r>
              <a:rPr lang="en-US"/>
              <a:t>European Centre for Medium-Range Weather Forecasts</a:t>
            </a:r>
            <a:endParaRPr lang="en-US" dirty="0"/>
          </a:p>
        </p:txBody>
      </p:sp>
      <p:sp>
        <p:nvSpPr>
          <p:cNvPr id="9" name="Arrow: Circular 8">
            <a:extLst>
              <a:ext uri="{FF2B5EF4-FFF2-40B4-BE49-F238E27FC236}">
                <a16:creationId xmlns:a16="http://schemas.microsoft.com/office/drawing/2014/main" id="{A058A492-CB16-4CF6-BDC6-EA183A66968F}"/>
              </a:ext>
            </a:extLst>
          </p:cNvPr>
          <p:cNvSpPr/>
          <p:nvPr/>
        </p:nvSpPr>
        <p:spPr>
          <a:xfrm rot="1980032">
            <a:off x="2503707" y="2571613"/>
            <a:ext cx="561365" cy="56136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4046026"/>
              <a:gd name="adj5" fmla="val 125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1E532FF-E7BA-4037-BC70-4055153A163A}"/>
              </a:ext>
            </a:extLst>
          </p:cNvPr>
          <p:cNvSpPr/>
          <p:nvPr/>
        </p:nvSpPr>
        <p:spPr>
          <a:xfrm>
            <a:off x="4128830" y="1489318"/>
            <a:ext cx="3427646" cy="18081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1F8013-05FB-412E-B74F-719126AAC581}"/>
              </a:ext>
            </a:extLst>
          </p:cNvPr>
          <p:cNvSpPr txBox="1"/>
          <p:nvPr/>
        </p:nvSpPr>
        <p:spPr>
          <a:xfrm>
            <a:off x="2028947" y="1578784"/>
            <a:ext cx="151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archive()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0BD522-FD6D-441F-AF10-482BF8004EE8}"/>
              </a:ext>
            </a:extLst>
          </p:cNvPr>
          <p:cNvSpPr txBox="1"/>
          <p:nvPr/>
        </p:nvSpPr>
        <p:spPr>
          <a:xfrm>
            <a:off x="9774188" y="4534937"/>
            <a:ext cx="151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archive()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353BFC-BEDB-4635-BE4C-4E9FAC79995B}"/>
              </a:ext>
            </a:extLst>
          </p:cNvPr>
          <p:cNvSpPr txBox="1"/>
          <p:nvPr/>
        </p:nvSpPr>
        <p:spPr>
          <a:xfrm>
            <a:off x="9687257" y="5409626"/>
            <a:ext cx="151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flush()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58FD51-77B5-4406-8248-61B68686C29C}"/>
              </a:ext>
            </a:extLst>
          </p:cNvPr>
          <p:cNvSpPr txBox="1"/>
          <p:nvPr/>
        </p:nvSpPr>
        <p:spPr>
          <a:xfrm>
            <a:off x="1949653" y="5443283"/>
            <a:ext cx="151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flush()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83707F-B110-4A3A-9789-011415DDC707}"/>
              </a:ext>
            </a:extLst>
          </p:cNvPr>
          <p:cNvSpPr txBox="1"/>
          <p:nvPr/>
        </p:nvSpPr>
        <p:spPr>
          <a:xfrm>
            <a:off x="8194511" y="850637"/>
            <a:ext cx="1510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+mj-lt"/>
                <a:cs typeface="Courier New" panose="02070309020205020404" pitchFamily="49" charset="0"/>
              </a:rPr>
              <a:t>Server</a:t>
            </a:r>
            <a:endParaRPr lang="en-GB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824089-CC22-4171-B734-54FE2E99246B}"/>
              </a:ext>
            </a:extLst>
          </p:cNvPr>
          <p:cNvSpPr txBox="1"/>
          <p:nvPr/>
        </p:nvSpPr>
        <p:spPr>
          <a:xfrm>
            <a:off x="1949653" y="850637"/>
            <a:ext cx="1510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+mj-lt"/>
                <a:cs typeface="Courier New" panose="02070309020205020404" pitchFamily="49" charset="0"/>
              </a:rPr>
              <a:t>Client</a:t>
            </a:r>
            <a:endParaRPr lang="en-GB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098C59F-BBF7-40B5-8536-712D7806C409}"/>
              </a:ext>
            </a:extLst>
          </p:cNvPr>
          <p:cNvSpPr/>
          <p:nvPr/>
        </p:nvSpPr>
        <p:spPr>
          <a:xfrm flipH="1">
            <a:off x="4128826" y="1896510"/>
            <a:ext cx="3427231" cy="180812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8E8AE55-C2FE-46E1-9F08-6DBC1FC4B523}"/>
              </a:ext>
            </a:extLst>
          </p:cNvPr>
          <p:cNvSpPr/>
          <p:nvPr/>
        </p:nvSpPr>
        <p:spPr>
          <a:xfrm>
            <a:off x="4622373" y="3081879"/>
            <a:ext cx="1567152" cy="230657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058C805-DED6-4EBE-881F-4F22698A9F64}"/>
              </a:ext>
            </a:extLst>
          </p:cNvPr>
          <p:cNvSpPr/>
          <p:nvPr/>
        </p:nvSpPr>
        <p:spPr>
          <a:xfrm>
            <a:off x="5204264" y="3377062"/>
            <a:ext cx="1567152" cy="230657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D39C40F-9647-4CF7-8883-4254E91FF87A}"/>
              </a:ext>
            </a:extLst>
          </p:cNvPr>
          <p:cNvSpPr/>
          <p:nvPr/>
        </p:nvSpPr>
        <p:spPr>
          <a:xfrm>
            <a:off x="5965470" y="3687422"/>
            <a:ext cx="1567152" cy="230657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Circular 20">
            <a:extLst>
              <a:ext uri="{FF2B5EF4-FFF2-40B4-BE49-F238E27FC236}">
                <a16:creationId xmlns:a16="http://schemas.microsoft.com/office/drawing/2014/main" id="{BE01D4C4-0834-4980-BA65-B3C7E90F1D95}"/>
              </a:ext>
            </a:extLst>
          </p:cNvPr>
          <p:cNvSpPr/>
          <p:nvPr/>
        </p:nvSpPr>
        <p:spPr>
          <a:xfrm rot="1980032">
            <a:off x="8654780" y="3797732"/>
            <a:ext cx="561365" cy="56136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4046026"/>
              <a:gd name="adj5" fmla="val 125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05968C-8EC8-4BC2-B1B3-431C202324C0}"/>
              </a:ext>
            </a:extLst>
          </p:cNvPr>
          <p:cNvCxnSpPr>
            <a:stCxn id="11" idx="2"/>
          </p:cNvCxnSpPr>
          <p:nvPr/>
        </p:nvCxnSpPr>
        <p:spPr>
          <a:xfrm flipH="1">
            <a:off x="2784390" y="1948116"/>
            <a:ext cx="1" cy="515908"/>
          </a:xfrm>
          <a:prstGeom prst="straightConnector1">
            <a:avLst/>
          </a:prstGeom>
          <a:ln w="50800">
            <a:solidFill>
              <a:schemeClr val="tx1"/>
            </a:solidFill>
            <a:headEnd w="lg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FAD7ACAC-CC94-4DF2-BC97-AAC7512F0C87}"/>
              </a:ext>
            </a:extLst>
          </p:cNvPr>
          <p:cNvCxnSpPr>
            <a:cxnSpLocks/>
          </p:cNvCxnSpPr>
          <p:nvPr/>
        </p:nvCxnSpPr>
        <p:spPr>
          <a:xfrm>
            <a:off x="2812099" y="3284826"/>
            <a:ext cx="1503591" cy="246266"/>
          </a:xfrm>
          <a:prstGeom prst="bentConnector3">
            <a:avLst>
              <a:gd name="adj1" fmla="val -163"/>
            </a:avLst>
          </a:prstGeom>
          <a:ln w="50800" cap="rnd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74CE8DA-9D1E-40DA-9D4B-9F6C798381BE}"/>
              </a:ext>
            </a:extLst>
          </p:cNvPr>
          <p:cNvCxnSpPr/>
          <p:nvPr/>
        </p:nvCxnSpPr>
        <p:spPr>
          <a:xfrm flipH="1">
            <a:off x="2590253" y="1948116"/>
            <a:ext cx="1" cy="515908"/>
          </a:xfrm>
          <a:prstGeom prst="straightConnector1">
            <a:avLst/>
          </a:prstGeom>
          <a:ln w="50800">
            <a:solidFill>
              <a:schemeClr val="tx1"/>
            </a:solidFill>
            <a:headEnd w="lg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11EF440-CE48-4C8D-BC09-D0AE2FC28053}"/>
              </a:ext>
            </a:extLst>
          </p:cNvPr>
          <p:cNvCxnSpPr/>
          <p:nvPr/>
        </p:nvCxnSpPr>
        <p:spPr>
          <a:xfrm flipH="1">
            <a:off x="2967974" y="1939082"/>
            <a:ext cx="1" cy="515908"/>
          </a:xfrm>
          <a:prstGeom prst="straightConnector1">
            <a:avLst/>
          </a:prstGeom>
          <a:ln w="50800">
            <a:solidFill>
              <a:schemeClr val="tx1"/>
            </a:solidFill>
            <a:headEnd w="lg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0A33332-08C9-42DF-B18B-CB11375BB19D}"/>
              </a:ext>
            </a:extLst>
          </p:cNvPr>
          <p:cNvCxnSpPr>
            <a:cxnSpLocks/>
          </p:cNvCxnSpPr>
          <p:nvPr/>
        </p:nvCxnSpPr>
        <p:spPr>
          <a:xfrm>
            <a:off x="7931354" y="3437226"/>
            <a:ext cx="1018600" cy="250196"/>
          </a:xfrm>
          <a:prstGeom prst="bentConnector3">
            <a:avLst>
              <a:gd name="adj1" fmla="val 100032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907B98E-D907-4AA3-9D74-2BB0E3BF910B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8935462" y="4473337"/>
            <a:ext cx="838726" cy="246266"/>
          </a:xfrm>
          <a:prstGeom prst="bentConnector3">
            <a:avLst>
              <a:gd name="adj1" fmla="val 108"/>
            </a:avLst>
          </a:prstGeom>
          <a:ln w="50800" cap="rnd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66849F4B-84D4-4761-AF0C-7A1EBBD7CA1D}"/>
              </a:ext>
            </a:extLst>
          </p:cNvPr>
          <p:cNvSpPr/>
          <p:nvPr/>
        </p:nvSpPr>
        <p:spPr>
          <a:xfrm>
            <a:off x="4129249" y="5305584"/>
            <a:ext cx="3427646" cy="18081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F16500DF-BD0D-465F-80A6-FBAAB5A88FEB}"/>
              </a:ext>
            </a:extLst>
          </p:cNvPr>
          <p:cNvSpPr/>
          <p:nvPr/>
        </p:nvSpPr>
        <p:spPr>
          <a:xfrm flipH="1">
            <a:off x="4129245" y="5688552"/>
            <a:ext cx="3427231" cy="180812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761AA82-1294-4E3C-B611-9CF26EC9F231}"/>
              </a:ext>
            </a:extLst>
          </p:cNvPr>
          <p:cNvCxnSpPr>
            <a:cxnSpLocks/>
          </p:cNvCxnSpPr>
          <p:nvPr/>
        </p:nvCxnSpPr>
        <p:spPr>
          <a:xfrm flipV="1">
            <a:off x="7982643" y="5594292"/>
            <a:ext cx="1655974" cy="29450"/>
          </a:xfrm>
          <a:prstGeom prst="straightConnector1">
            <a:avLst/>
          </a:prstGeom>
          <a:ln w="50800">
            <a:solidFill>
              <a:schemeClr val="tx1"/>
            </a:solidFill>
            <a:headEnd w="lg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E10B9A1-04A3-4B13-9F4D-C1D71E028085}"/>
              </a:ext>
            </a:extLst>
          </p:cNvPr>
          <p:cNvSpPr txBox="1"/>
          <p:nvPr/>
        </p:nvSpPr>
        <p:spPr>
          <a:xfrm>
            <a:off x="5087210" y="1607917"/>
            <a:ext cx="1510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Control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D2501EE-78B7-41BF-8C55-A4CC0AB4F683}"/>
              </a:ext>
            </a:extLst>
          </p:cNvPr>
          <p:cNvSpPr txBox="1"/>
          <p:nvPr/>
        </p:nvSpPr>
        <p:spPr>
          <a:xfrm>
            <a:off x="5087210" y="2747753"/>
            <a:ext cx="1510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Data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95CEC8-8A02-4DC6-AC60-9776BECE441E}"/>
              </a:ext>
            </a:extLst>
          </p:cNvPr>
          <p:cNvSpPr txBox="1"/>
          <p:nvPr/>
        </p:nvSpPr>
        <p:spPr>
          <a:xfrm>
            <a:off x="5087210" y="5409626"/>
            <a:ext cx="1510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Control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0C656D2-865B-4491-AC29-60A2C5D267FF}"/>
              </a:ext>
            </a:extLst>
          </p:cNvPr>
          <p:cNvSpPr txBox="1"/>
          <p:nvPr/>
        </p:nvSpPr>
        <p:spPr>
          <a:xfrm>
            <a:off x="5087210" y="4936289"/>
            <a:ext cx="1510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>
                <a:latin typeface="+mj-lt"/>
                <a:cs typeface="Courier New" panose="02070309020205020404" pitchFamily="49" charset="0"/>
              </a:rPr>
              <a:t>4. Flush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B75F87-ABBF-4B9C-94E7-DB4BCC3B1FF5}"/>
              </a:ext>
            </a:extLst>
          </p:cNvPr>
          <p:cNvSpPr txBox="1"/>
          <p:nvPr/>
        </p:nvSpPr>
        <p:spPr>
          <a:xfrm>
            <a:off x="5018982" y="2058996"/>
            <a:ext cx="1647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>
                <a:latin typeface="+mj-lt"/>
                <a:cs typeface="Courier New" panose="02070309020205020404" pitchFamily="49" charset="0"/>
              </a:rPr>
              <a:t>2. Acknowledge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934CE2B-C1D2-4355-9921-8E8EECCB2473}"/>
              </a:ext>
            </a:extLst>
          </p:cNvPr>
          <p:cNvSpPr txBox="1"/>
          <p:nvPr/>
        </p:nvSpPr>
        <p:spPr>
          <a:xfrm>
            <a:off x="5018982" y="3948820"/>
            <a:ext cx="1647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>
                <a:latin typeface="+mj-lt"/>
                <a:cs typeface="Courier New" panose="02070309020205020404" pitchFamily="49" charset="0"/>
              </a:rPr>
              <a:t>3. Data blobs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5C3053D-AC53-40D7-B374-E1F80CEB6876}"/>
              </a:ext>
            </a:extLst>
          </p:cNvPr>
          <p:cNvSpPr txBox="1"/>
          <p:nvPr/>
        </p:nvSpPr>
        <p:spPr>
          <a:xfrm>
            <a:off x="5087210" y="1174664"/>
            <a:ext cx="1510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>
                <a:latin typeface="+mj-lt"/>
                <a:cs typeface="Courier New" panose="02070309020205020404" pitchFamily="49" charset="0"/>
              </a:rPr>
              <a:t>1. Archive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7662F56-832E-49AF-9E00-6E1850FD5BCA}"/>
              </a:ext>
            </a:extLst>
          </p:cNvPr>
          <p:cNvSpPr txBox="1"/>
          <p:nvPr/>
        </p:nvSpPr>
        <p:spPr>
          <a:xfrm>
            <a:off x="5018378" y="5863727"/>
            <a:ext cx="1648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>
                <a:latin typeface="+mj-lt"/>
                <a:cs typeface="Courier New" panose="02070309020205020404" pitchFamily="49" charset="0"/>
              </a:rPr>
              <a:t>5. Acknowledge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3E5A957-D978-439D-863A-CB1FFB69A804}"/>
              </a:ext>
            </a:extLst>
          </p:cNvPr>
          <p:cNvSpPr txBox="1"/>
          <p:nvPr/>
        </p:nvSpPr>
        <p:spPr>
          <a:xfrm>
            <a:off x="415715" y="2036793"/>
            <a:ext cx="1510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>
                <a:latin typeface="+mj-lt"/>
                <a:cs typeface="Courier New" panose="02070309020205020404" pitchFamily="49" charset="0"/>
              </a:rPr>
              <a:t>Push data onto queue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7DBA176-9624-4D0F-826A-5AE93D29F534}"/>
              </a:ext>
            </a:extLst>
          </p:cNvPr>
          <p:cNvSpPr txBox="1"/>
          <p:nvPr/>
        </p:nvSpPr>
        <p:spPr>
          <a:xfrm>
            <a:off x="2588259" y="3679459"/>
            <a:ext cx="1510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>
                <a:latin typeface="+mj-lt"/>
                <a:cs typeface="Courier New" panose="02070309020205020404" pitchFamily="49" charset="0"/>
              </a:rPr>
              <a:t>Pop data off queue.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87E4C5-AFC4-4378-81A5-93C9466933BD}"/>
              </a:ext>
            </a:extLst>
          </p:cNvPr>
          <p:cNvSpPr txBox="1"/>
          <p:nvPr/>
        </p:nvSpPr>
        <p:spPr>
          <a:xfrm>
            <a:off x="8038686" y="1402641"/>
            <a:ext cx="2364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latin typeface="+mj-lt"/>
                <a:cs typeface="Courier New" panose="02070309020205020404" pitchFamily="49" charset="0"/>
              </a:rPr>
              <a:t>Starts threads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>
                <a:latin typeface="+mj-lt"/>
                <a:cs typeface="Courier New" panose="02070309020205020404" pitchFamily="49" charset="0"/>
              </a:rPr>
              <a:t>Receive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>
                <a:latin typeface="+mj-lt"/>
                <a:cs typeface="Courier New" panose="02070309020205020404" pitchFamily="49" charset="0"/>
              </a:rPr>
              <a:t>Archive data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7AD01BD-BFFF-4EE0-9A87-CC2CDAF401E9}"/>
              </a:ext>
            </a:extLst>
          </p:cNvPr>
          <p:cNvSpPr txBox="1"/>
          <p:nvPr/>
        </p:nvSpPr>
        <p:spPr>
          <a:xfrm>
            <a:off x="7709964" y="2727761"/>
            <a:ext cx="1510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>
                <a:latin typeface="+mj-lt"/>
                <a:cs typeface="Courier New" panose="02070309020205020404" pitchFamily="49" charset="0"/>
              </a:rPr>
              <a:t>Push data onto queue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18BB78D-7410-4E11-AD04-3AA3C1305577}"/>
              </a:ext>
            </a:extLst>
          </p:cNvPr>
          <p:cNvSpPr txBox="1"/>
          <p:nvPr/>
        </p:nvSpPr>
        <p:spPr>
          <a:xfrm>
            <a:off x="9354825" y="3825709"/>
            <a:ext cx="2233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>
                <a:latin typeface="+mj-lt"/>
                <a:cs typeface="Courier New" panose="02070309020205020404" pitchFamily="49" charset="0"/>
              </a:rPr>
              <a:t>Pop data off queue. Forward to API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AA84E8E-7EF9-4970-99BD-6E7535E1D481}"/>
              </a:ext>
            </a:extLst>
          </p:cNvPr>
          <p:cNvSpPr txBox="1"/>
          <p:nvPr/>
        </p:nvSpPr>
        <p:spPr>
          <a:xfrm>
            <a:off x="7829415" y="4925053"/>
            <a:ext cx="1944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>
                <a:latin typeface="+mj-lt"/>
                <a:cs typeface="Courier New" panose="02070309020205020404" pitchFamily="49" charset="0"/>
              </a:rPr>
              <a:t>Wait until all archives complete</a:t>
            </a:r>
          </a:p>
        </p:txBody>
      </p:sp>
    </p:spTree>
    <p:extLst>
      <p:ext uri="{BB962C8B-B14F-4D97-AF65-F5344CB8AC3E}">
        <p14:creationId xmlns:p14="http://schemas.microsoft.com/office/powerpoint/2010/main" val="198553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/>
      <p:bldP spid="13" grpId="0"/>
      <p:bldP spid="14" grpId="0"/>
      <p:bldP spid="17" grpId="0" animBg="1"/>
      <p:bldP spid="18" grpId="0" animBg="1"/>
      <p:bldP spid="19" grpId="0" animBg="1"/>
      <p:bldP spid="20" grpId="0" animBg="1"/>
      <p:bldP spid="21" grpId="0" animBg="1"/>
      <p:bldP spid="36" grpId="0" animBg="1"/>
      <p:bldP spid="37" grpId="0" animBg="1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45B2336-DED6-1F40-835F-B7A64E85A6B6}"/>
              </a:ext>
            </a:extLst>
          </p:cNvPr>
          <p:cNvSpPr txBox="1">
            <a:spLocks/>
          </p:cNvSpPr>
          <p:nvPr/>
        </p:nvSpPr>
        <p:spPr>
          <a:xfrm>
            <a:off x="872405" y="3043240"/>
            <a:ext cx="10369473" cy="7715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lnSpc>
                <a:spcPct val="150000"/>
              </a:lnSpc>
              <a:buFont typeface="Arial"/>
              <a:buNone/>
            </a:pPr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595319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39FF9-588D-3346-BB47-14F98A038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NextGenIO</a:t>
            </a:r>
            <a:r>
              <a:rPr lang="en-GB" dirty="0"/>
              <a:t>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A1A40-FA23-7A49-B871-6B354109B0D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/>
              <a:t>Read all @ </a:t>
            </a:r>
            <a:r>
              <a:rPr lang="en-GB" dirty="0">
                <a:hlinkClick r:id="rId2"/>
              </a:rPr>
              <a:t>www.nextgenio.eu</a:t>
            </a:r>
            <a:endParaRPr lang="en-GB" dirty="0"/>
          </a:p>
          <a:p>
            <a:r>
              <a:rPr lang="en-GB" dirty="0"/>
              <a:t>Development of an HPC node by </a:t>
            </a:r>
            <a:r>
              <a:rPr lang="en-GB" b="1" dirty="0"/>
              <a:t>with Intel 3D </a:t>
            </a:r>
            <a:r>
              <a:rPr lang="en-GB" b="1" dirty="0" err="1"/>
              <a:t>Xpoint</a:t>
            </a:r>
            <a:endParaRPr lang="en-GB" b="1" dirty="0"/>
          </a:p>
          <a:p>
            <a:r>
              <a:rPr lang="en-GB" dirty="0"/>
              <a:t>Dual-CPU Intel® Xeon® SP nodes</a:t>
            </a:r>
          </a:p>
          <a:p>
            <a:r>
              <a:rPr lang="en-GB" dirty="0" err="1"/>
              <a:t>OmniPath</a:t>
            </a:r>
            <a:r>
              <a:rPr lang="en-GB" dirty="0"/>
              <a:t> network</a:t>
            </a:r>
          </a:p>
          <a:p>
            <a:r>
              <a:rPr lang="en-GB" dirty="0"/>
              <a:t>192GB DRAM</a:t>
            </a:r>
          </a:p>
          <a:p>
            <a:r>
              <a:rPr lang="en-GB" b="1" dirty="0"/>
              <a:t>3TiB of NVRAM DIMMs</a:t>
            </a:r>
          </a:p>
          <a:p>
            <a:endParaRPr lang="en-GB" b="1" dirty="0"/>
          </a:p>
          <a:p>
            <a:r>
              <a:rPr lang="en-GB" b="1" dirty="0"/>
              <a:t>Prototype system</a:t>
            </a:r>
          </a:p>
          <a:p>
            <a:pPr lvl="1"/>
            <a:r>
              <a:rPr lang="en-GB" b="1" dirty="0"/>
              <a:t>34 compute nodes</a:t>
            </a:r>
          </a:p>
          <a:p>
            <a:pPr lvl="1"/>
            <a:r>
              <a:rPr lang="en-GB" b="1" dirty="0"/>
              <a:t>Hosted @ EPCC, Edinburgh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B34B2-C3FC-7C4B-8711-6A03408E1A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B80EA-DB86-D849-B86F-15DAF31F047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E2EA0-BA74-704F-80EB-60A72E167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/>
              <a:t>European Centre for Medium-Range Weather Forecasts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C013F8-0328-B04B-888B-C6E8DA72C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582" y="2663546"/>
            <a:ext cx="4951412" cy="3069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900FC2-BD7C-DE47-A989-B67C9DF01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6328" y="1006477"/>
            <a:ext cx="2565919" cy="158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47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326D6-AC4C-054B-B456-2C7BEDCD8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Data Flow Schematic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FB612A9-A33D-2F42-9EF7-CC0A43B9CCCC}"/>
              </a:ext>
            </a:extLst>
          </p:cNvPr>
          <p:cNvSpPr/>
          <p:nvPr/>
        </p:nvSpPr>
        <p:spPr>
          <a:xfrm>
            <a:off x="2402213" y="1870411"/>
            <a:ext cx="1783887" cy="4619842"/>
          </a:xfrm>
          <a:prstGeom prst="rect">
            <a:avLst/>
          </a:prstGeom>
          <a:solidFill>
            <a:schemeClr val="accent3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/>
              <a:t>Node 1</a:t>
            </a:r>
          </a:p>
        </p:txBody>
      </p:sp>
      <p:sp>
        <p:nvSpPr>
          <p:cNvPr id="6" name="Predefined Process 41">
            <a:extLst>
              <a:ext uri="{FF2B5EF4-FFF2-40B4-BE49-F238E27FC236}">
                <a16:creationId xmlns:a16="http://schemas.microsoft.com/office/drawing/2014/main" id="{3B7E19C3-9DA5-F849-A4D4-07CE17CD381A}"/>
              </a:ext>
            </a:extLst>
          </p:cNvPr>
          <p:cNvSpPr/>
          <p:nvPr/>
        </p:nvSpPr>
        <p:spPr>
          <a:xfrm>
            <a:off x="2622861" y="2339862"/>
            <a:ext cx="1388298" cy="578482"/>
          </a:xfrm>
          <a:prstGeom prst="flowChartPredefined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IFS I/O</a:t>
            </a:r>
          </a:p>
          <a:p>
            <a:pPr algn="ctr"/>
            <a:r>
              <a:rPr lang="en-US" sz="1350" b="1" dirty="0"/>
              <a:t>Producer</a:t>
            </a:r>
          </a:p>
        </p:txBody>
      </p:sp>
      <p:sp>
        <p:nvSpPr>
          <p:cNvPr id="12" name="Snip Single Corner Rectangle 11">
            <a:extLst>
              <a:ext uri="{FF2B5EF4-FFF2-40B4-BE49-F238E27FC236}">
                <a16:creationId xmlns:a16="http://schemas.microsoft.com/office/drawing/2014/main" id="{2993ED71-3D86-564A-A3E8-19EEE04BB49F}"/>
              </a:ext>
            </a:extLst>
          </p:cNvPr>
          <p:cNvSpPr/>
          <p:nvPr/>
        </p:nvSpPr>
        <p:spPr>
          <a:xfrm>
            <a:off x="2720245" y="5320081"/>
            <a:ext cx="1193533" cy="44276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NVRAM</a:t>
            </a:r>
          </a:p>
        </p:txBody>
      </p:sp>
      <p:sp>
        <p:nvSpPr>
          <p:cNvPr id="13" name="Snip Single Corner Rectangle 12">
            <a:extLst>
              <a:ext uri="{FF2B5EF4-FFF2-40B4-BE49-F238E27FC236}">
                <a16:creationId xmlns:a16="http://schemas.microsoft.com/office/drawing/2014/main" id="{51CE2E9A-16FD-0743-AE81-607B44B2D278}"/>
              </a:ext>
            </a:extLst>
          </p:cNvPr>
          <p:cNvSpPr/>
          <p:nvPr/>
        </p:nvSpPr>
        <p:spPr>
          <a:xfrm>
            <a:off x="2720245" y="5828995"/>
            <a:ext cx="1193533" cy="44276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NVRAM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A7B382-04AE-5A42-A3F3-58EE32F0B393}"/>
              </a:ext>
            </a:extLst>
          </p:cNvPr>
          <p:cNvSpPr txBox="1"/>
          <p:nvPr/>
        </p:nvSpPr>
        <p:spPr>
          <a:xfrm>
            <a:off x="2332623" y="891589"/>
            <a:ext cx="8997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All I/O operations are asynchronous, so computation can continue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Distributed to all servers using a </a:t>
            </a:r>
            <a:r>
              <a:rPr lang="en-GB" b="1" i="1" dirty="0"/>
              <a:t>Distributed Hash</a:t>
            </a:r>
            <a:r>
              <a:rPr lang="en-GB" i="1" dirty="0"/>
              <a:t>, so no synchronisation needed</a:t>
            </a:r>
            <a:endParaRPr lang="en-GB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29B5F4-061C-8D4A-A002-D6AACC2C32BA}"/>
              </a:ext>
            </a:extLst>
          </p:cNvPr>
          <p:cNvSpPr/>
          <p:nvPr/>
        </p:nvSpPr>
        <p:spPr>
          <a:xfrm>
            <a:off x="4329192" y="1870411"/>
            <a:ext cx="1783887" cy="4619842"/>
          </a:xfrm>
          <a:prstGeom prst="rect">
            <a:avLst/>
          </a:prstGeom>
          <a:solidFill>
            <a:schemeClr val="accent3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/>
              <a:t>Node 2</a:t>
            </a:r>
          </a:p>
        </p:txBody>
      </p:sp>
      <p:sp>
        <p:nvSpPr>
          <p:cNvPr id="37" name="Predefined Process 41">
            <a:extLst>
              <a:ext uri="{FF2B5EF4-FFF2-40B4-BE49-F238E27FC236}">
                <a16:creationId xmlns:a16="http://schemas.microsoft.com/office/drawing/2014/main" id="{5EE6B72E-C429-794A-BCE3-3F62BDA432CE}"/>
              </a:ext>
            </a:extLst>
          </p:cNvPr>
          <p:cNvSpPr/>
          <p:nvPr/>
        </p:nvSpPr>
        <p:spPr>
          <a:xfrm>
            <a:off x="4549840" y="2339862"/>
            <a:ext cx="1388298" cy="578482"/>
          </a:xfrm>
          <a:prstGeom prst="flowChartPredefined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IFS I/O</a:t>
            </a:r>
          </a:p>
          <a:p>
            <a:pPr algn="ctr"/>
            <a:r>
              <a:rPr lang="en-US" sz="1350" b="1" dirty="0"/>
              <a:t>Producer</a:t>
            </a:r>
          </a:p>
        </p:txBody>
      </p:sp>
      <p:sp>
        <p:nvSpPr>
          <p:cNvPr id="38" name="Snip Single Corner Rectangle 37">
            <a:extLst>
              <a:ext uri="{FF2B5EF4-FFF2-40B4-BE49-F238E27FC236}">
                <a16:creationId xmlns:a16="http://schemas.microsoft.com/office/drawing/2014/main" id="{BD079FA4-4D60-3741-BC6E-8703CB88FF27}"/>
              </a:ext>
            </a:extLst>
          </p:cNvPr>
          <p:cNvSpPr/>
          <p:nvPr/>
        </p:nvSpPr>
        <p:spPr>
          <a:xfrm>
            <a:off x="4647224" y="5320081"/>
            <a:ext cx="1193533" cy="44276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NVRAM</a:t>
            </a:r>
          </a:p>
        </p:txBody>
      </p:sp>
      <p:sp>
        <p:nvSpPr>
          <p:cNvPr id="39" name="Snip Single Corner Rectangle 38">
            <a:extLst>
              <a:ext uri="{FF2B5EF4-FFF2-40B4-BE49-F238E27FC236}">
                <a16:creationId xmlns:a16="http://schemas.microsoft.com/office/drawing/2014/main" id="{804E77FC-DF3A-984D-8ED3-AB1B39F43ED3}"/>
              </a:ext>
            </a:extLst>
          </p:cNvPr>
          <p:cNvSpPr/>
          <p:nvPr/>
        </p:nvSpPr>
        <p:spPr>
          <a:xfrm>
            <a:off x="4647224" y="5828995"/>
            <a:ext cx="1193533" cy="44276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NVRAM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7314B3C-B11E-E340-BC03-72381CA0664C}"/>
              </a:ext>
            </a:extLst>
          </p:cNvPr>
          <p:cNvSpPr/>
          <p:nvPr/>
        </p:nvSpPr>
        <p:spPr>
          <a:xfrm>
            <a:off x="6250689" y="1870411"/>
            <a:ext cx="1783887" cy="4619842"/>
          </a:xfrm>
          <a:prstGeom prst="rect">
            <a:avLst/>
          </a:prstGeom>
          <a:solidFill>
            <a:schemeClr val="accent3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/>
              <a:t>Node 3</a:t>
            </a:r>
          </a:p>
        </p:txBody>
      </p:sp>
      <p:sp>
        <p:nvSpPr>
          <p:cNvPr id="44" name="Predefined Process 41">
            <a:extLst>
              <a:ext uri="{FF2B5EF4-FFF2-40B4-BE49-F238E27FC236}">
                <a16:creationId xmlns:a16="http://schemas.microsoft.com/office/drawing/2014/main" id="{1922BD63-E7EA-5B4F-B176-F0EE533311D5}"/>
              </a:ext>
            </a:extLst>
          </p:cNvPr>
          <p:cNvSpPr/>
          <p:nvPr/>
        </p:nvSpPr>
        <p:spPr>
          <a:xfrm>
            <a:off x="6471337" y="2339862"/>
            <a:ext cx="1388298" cy="578482"/>
          </a:xfrm>
          <a:prstGeom prst="flowChartPredefined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IFS I/O</a:t>
            </a:r>
          </a:p>
          <a:p>
            <a:pPr algn="ctr"/>
            <a:r>
              <a:rPr lang="en-US" sz="1350" b="1" dirty="0"/>
              <a:t>Producer</a:t>
            </a:r>
          </a:p>
        </p:txBody>
      </p:sp>
      <p:sp>
        <p:nvSpPr>
          <p:cNvPr id="45" name="Snip Single Corner Rectangle 44">
            <a:extLst>
              <a:ext uri="{FF2B5EF4-FFF2-40B4-BE49-F238E27FC236}">
                <a16:creationId xmlns:a16="http://schemas.microsoft.com/office/drawing/2014/main" id="{B83825BC-DC57-0E49-990A-64F627EA7DF4}"/>
              </a:ext>
            </a:extLst>
          </p:cNvPr>
          <p:cNvSpPr/>
          <p:nvPr/>
        </p:nvSpPr>
        <p:spPr>
          <a:xfrm>
            <a:off x="6568721" y="5320081"/>
            <a:ext cx="1193533" cy="44276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NVRAM</a:t>
            </a:r>
          </a:p>
        </p:txBody>
      </p:sp>
      <p:sp>
        <p:nvSpPr>
          <p:cNvPr id="46" name="Snip Single Corner Rectangle 45">
            <a:extLst>
              <a:ext uri="{FF2B5EF4-FFF2-40B4-BE49-F238E27FC236}">
                <a16:creationId xmlns:a16="http://schemas.microsoft.com/office/drawing/2014/main" id="{E3E939E1-657D-EE47-A040-54F1C8DA57CF}"/>
              </a:ext>
            </a:extLst>
          </p:cNvPr>
          <p:cNvSpPr/>
          <p:nvPr/>
        </p:nvSpPr>
        <p:spPr>
          <a:xfrm>
            <a:off x="6568721" y="5828995"/>
            <a:ext cx="1193533" cy="44276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NVRAM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9001C36-2D21-014F-95F0-A12A85B2B576}"/>
              </a:ext>
            </a:extLst>
          </p:cNvPr>
          <p:cNvSpPr/>
          <p:nvPr/>
        </p:nvSpPr>
        <p:spPr>
          <a:xfrm>
            <a:off x="8172186" y="1870411"/>
            <a:ext cx="1783887" cy="4619842"/>
          </a:xfrm>
          <a:prstGeom prst="rect">
            <a:avLst/>
          </a:prstGeom>
          <a:solidFill>
            <a:schemeClr val="accent3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/>
              <a:t>Node 4</a:t>
            </a:r>
          </a:p>
        </p:txBody>
      </p:sp>
      <p:sp>
        <p:nvSpPr>
          <p:cNvPr id="51" name="Predefined Process 41">
            <a:extLst>
              <a:ext uri="{FF2B5EF4-FFF2-40B4-BE49-F238E27FC236}">
                <a16:creationId xmlns:a16="http://schemas.microsoft.com/office/drawing/2014/main" id="{2EF15CA5-D679-064D-9A1D-413D179ED2CF}"/>
              </a:ext>
            </a:extLst>
          </p:cNvPr>
          <p:cNvSpPr/>
          <p:nvPr/>
        </p:nvSpPr>
        <p:spPr>
          <a:xfrm>
            <a:off x="8392834" y="2339862"/>
            <a:ext cx="1388298" cy="578482"/>
          </a:xfrm>
          <a:prstGeom prst="flowChartPredefined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IFS I/O</a:t>
            </a:r>
          </a:p>
          <a:p>
            <a:pPr algn="ctr"/>
            <a:r>
              <a:rPr lang="en-US" sz="1350" b="1" dirty="0"/>
              <a:t>Producer</a:t>
            </a:r>
          </a:p>
        </p:txBody>
      </p:sp>
      <p:sp>
        <p:nvSpPr>
          <p:cNvPr id="52" name="Snip Single Corner Rectangle 51">
            <a:extLst>
              <a:ext uri="{FF2B5EF4-FFF2-40B4-BE49-F238E27FC236}">
                <a16:creationId xmlns:a16="http://schemas.microsoft.com/office/drawing/2014/main" id="{2BF4F0FD-6E12-1F40-80EF-0A9B1B70BF2F}"/>
              </a:ext>
            </a:extLst>
          </p:cNvPr>
          <p:cNvSpPr/>
          <p:nvPr/>
        </p:nvSpPr>
        <p:spPr>
          <a:xfrm>
            <a:off x="8490218" y="5320081"/>
            <a:ext cx="1193533" cy="44276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NVRAM</a:t>
            </a:r>
          </a:p>
        </p:txBody>
      </p:sp>
      <p:sp>
        <p:nvSpPr>
          <p:cNvPr id="53" name="Snip Single Corner Rectangle 52">
            <a:extLst>
              <a:ext uri="{FF2B5EF4-FFF2-40B4-BE49-F238E27FC236}">
                <a16:creationId xmlns:a16="http://schemas.microsoft.com/office/drawing/2014/main" id="{CD34FFB7-F9AA-C549-820F-2815262B58DC}"/>
              </a:ext>
            </a:extLst>
          </p:cNvPr>
          <p:cNvSpPr/>
          <p:nvPr/>
        </p:nvSpPr>
        <p:spPr>
          <a:xfrm>
            <a:off x="8490218" y="5828995"/>
            <a:ext cx="1193533" cy="44276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NVRAM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D3A8189-1FE5-4D4E-AA70-F1E6B89FED13}"/>
              </a:ext>
            </a:extLst>
          </p:cNvPr>
          <p:cNvGrpSpPr/>
          <p:nvPr/>
        </p:nvGrpSpPr>
        <p:grpSpPr>
          <a:xfrm>
            <a:off x="2622862" y="4311611"/>
            <a:ext cx="7158271" cy="1008470"/>
            <a:chOff x="1100449" y="4311611"/>
            <a:chExt cx="7158271" cy="1008470"/>
          </a:xfrm>
        </p:grpSpPr>
        <p:sp>
          <p:nvSpPr>
            <p:cNvPr id="18" name="Predefined Process 41">
              <a:extLst>
                <a:ext uri="{FF2B5EF4-FFF2-40B4-BE49-F238E27FC236}">
                  <a16:creationId xmlns:a16="http://schemas.microsoft.com/office/drawing/2014/main" id="{34DEE745-FAB0-6645-8536-35DF04163354}"/>
                </a:ext>
              </a:extLst>
            </p:cNvPr>
            <p:cNvSpPr/>
            <p:nvPr/>
          </p:nvSpPr>
          <p:spPr>
            <a:xfrm>
              <a:off x="1100449" y="4311611"/>
              <a:ext cx="1388298" cy="578482"/>
            </a:xfrm>
            <a:prstGeom prst="flowChartPredefinedProcess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dirty="0"/>
                <a:t>FDB</a:t>
              </a:r>
            </a:p>
            <a:p>
              <a:pPr algn="ctr"/>
              <a:r>
                <a:rPr lang="en-US" sz="1350" b="1" dirty="0"/>
                <a:t>Server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7DD07AB-BCE3-2C4C-99B6-31C89AD8F074}"/>
                </a:ext>
              </a:extLst>
            </p:cNvPr>
            <p:cNvCxnSpPr/>
            <p:nvPr/>
          </p:nvCxnSpPr>
          <p:spPr>
            <a:xfrm>
              <a:off x="1794598" y="4890093"/>
              <a:ext cx="1" cy="429988"/>
            </a:xfrm>
            <a:prstGeom prst="line">
              <a:avLst/>
            </a:prstGeom>
            <a:ln w="476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Predefined Process 41">
              <a:extLst>
                <a:ext uri="{FF2B5EF4-FFF2-40B4-BE49-F238E27FC236}">
                  <a16:creationId xmlns:a16="http://schemas.microsoft.com/office/drawing/2014/main" id="{EF3D8D9B-1CA5-934A-A381-4785B5D13BBD}"/>
                </a:ext>
              </a:extLst>
            </p:cNvPr>
            <p:cNvSpPr/>
            <p:nvPr/>
          </p:nvSpPr>
          <p:spPr>
            <a:xfrm>
              <a:off x="3027428" y="4311611"/>
              <a:ext cx="1388298" cy="578482"/>
            </a:xfrm>
            <a:prstGeom prst="flowChartPredefinedProcess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dirty="0"/>
                <a:t>FDB</a:t>
              </a:r>
            </a:p>
            <a:p>
              <a:pPr algn="ctr"/>
              <a:r>
                <a:rPr lang="en-US" sz="1350" b="1" dirty="0"/>
                <a:t>Server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E8F2EA-B8E4-B14E-89B6-7271B8FD7442}"/>
                </a:ext>
              </a:extLst>
            </p:cNvPr>
            <p:cNvCxnSpPr/>
            <p:nvPr/>
          </p:nvCxnSpPr>
          <p:spPr>
            <a:xfrm>
              <a:off x="3721577" y="4890093"/>
              <a:ext cx="1" cy="429988"/>
            </a:xfrm>
            <a:prstGeom prst="line">
              <a:avLst/>
            </a:prstGeom>
            <a:ln w="476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Predefined Process 41">
              <a:extLst>
                <a:ext uri="{FF2B5EF4-FFF2-40B4-BE49-F238E27FC236}">
                  <a16:creationId xmlns:a16="http://schemas.microsoft.com/office/drawing/2014/main" id="{94829881-4722-414C-B93A-E53AF16EC517}"/>
                </a:ext>
              </a:extLst>
            </p:cNvPr>
            <p:cNvSpPr/>
            <p:nvPr/>
          </p:nvSpPr>
          <p:spPr>
            <a:xfrm>
              <a:off x="4948925" y="4311611"/>
              <a:ext cx="1388298" cy="578482"/>
            </a:xfrm>
            <a:prstGeom prst="flowChartPredefinedProcess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dirty="0"/>
                <a:t>FDB</a:t>
              </a:r>
            </a:p>
            <a:p>
              <a:pPr algn="ctr"/>
              <a:r>
                <a:rPr lang="en-US" sz="1350" b="1" dirty="0"/>
                <a:t>Server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9FF881-3B10-D94E-998E-3AA6C846345C}"/>
                </a:ext>
              </a:extLst>
            </p:cNvPr>
            <p:cNvCxnSpPr/>
            <p:nvPr/>
          </p:nvCxnSpPr>
          <p:spPr>
            <a:xfrm>
              <a:off x="5643074" y="4890093"/>
              <a:ext cx="1" cy="429988"/>
            </a:xfrm>
            <a:prstGeom prst="line">
              <a:avLst/>
            </a:prstGeom>
            <a:ln w="476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Predefined Process 41">
              <a:extLst>
                <a:ext uri="{FF2B5EF4-FFF2-40B4-BE49-F238E27FC236}">
                  <a16:creationId xmlns:a16="http://schemas.microsoft.com/office/drawing/2014/main" id="{8497A82C-6B6B-4D4E-B2FA-2B19865DD5C0}"/>
                </a:ext>
              </a:extLst>
            </p:cNvPr>
            <p:cNvSpPr/>
            <p:nvPr/>
          </p:nvSpPr>
          <p:spPr>
            <a:xfrm>
              <a:off x="6870422" y="4311611"/>
              <a:ext cx="1388298" cy="578482"/>
            </a:xfrm>
            <a:prstGeom prst="flowChartPredefinedProcess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dirty="0"/>
                <a:t>FDB</a:t>
              </a:r>
            </a:p>
            <a:p>
              <a:pPr algn="ctr"/>
              <a:r>
                <a:rPr lang="en-US" sz="1350" b="1" dirty="0"/>
                <a:t>Server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C4ECFA5-6556-4E42-AF97-045BEA994CCC}"/>
                </a:ext>
              </a:extLst>
            </p:cNvPr>
            <p:cNvCxnSpPr/>
            <p:nvPr/>
          </p:nvCxnSpPr>
          <p:spPr>
            <a:xfrm>
              <a:off x="7564571" y="4890093"/>
              <a:ext cx="1" cy="429988"/>
            </a:xfrm>
            <a:prstGeom prst="line">
              <a:avLst/>
            </a:prstGeom>
            <a:ln w="476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E8A1524-6FF6-714F-ACCF-A7B52A7A680D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3317010" y="2918345"/>
            <a:ext cx="0" cy="1393267"/>
          </a:xfrm>
          <a:prstGeom prst="straightConnector1">
            <a:avLst/>
          </a:prstGeom>
          <a:ln w="635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DF7B35F-5000-0C42-A2E6-861F97B86292}"/>
              </a:ext>
            </a:extLst>
          </p:cNvPr>
          <p:cNvCxnSpPr>
            <a:cxnSpLocks/>
            <a:stCxn id="6" idx="2"/>
            <a:endCxn id="40" idx="0"/>
          </p:cNvCxnSpPr>
          <p:nvPr/>
        </p:nvCxnSpPr>
        <p:spPr>
          <a:xfrm>
            <a:off x="3317011" y="2918345"/>
            <a:ext cx="1926979" cy="1393267"/>
          </a:xfrm>
          <a:prstGeom prst="straightConnector1">
            <a:avLst/>
          </a:prstGeom>
          <a:ln w="635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90C80B6-C198-654C-8EC5-895EB1290142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317010" y="2918345"/>
            <a:ext cx="3848476" cy="1393267"/>
          </a:xfrm>
          <a:prstGeom prst="straightConnector1">
            <a:avLst/>
          </a:prstGeom>
          <a:ln w="635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441AC0C-84AD-4D40-B8D2-33468B7BA551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3317009" y="2931187"/>
            <a:ext cx="5769974" cy="1380425"/>
          </a:xfrm>
          <a:prstGeom prst="straightConnector1">
            <a:avLst/>
          </a:prstGeom>
          <a:ln w="635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D6D710A-09BC-AF44-9ECB-C5DD6C0FE663}"/>
              </a:ext>
            </a:extLst>
          </p:cNvPr>
          <p:cNvCxnSpPr>
            <a:cxnSpLocks/>
          </p:cNvCxnSpPr>
          <p:nvPr/>
        </p:nvCxnSpPr>
        <p:spPr>
          <a:xfrm>
            <a:off x="9064128" y="2931187"/>
            <a:ext cx="0" cy="1393267"/>
          </a:xfrm>
          <a:prstGeom prst="straightConnector1">
            <a:avLst/>
          </a:prstGeom>
          <a:ln w="635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E26FB56-7E9C-344C-A216-ED95577F1631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7165486" y="2931187"/>
            <a:ext cx="1921498" cy="1380425"/>
          </a:xfrm>
          <a:prstGeom prst="straightConnector1">
            <a:avLst/>
          </a:prstGeom>
          <a:ln w="635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272D290-A44E-0044-8168-7334354536AE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5243989" y="2984497"/>
            <a:ext cx="3820140" cy="1327115"/>
          </a:xfrm>
          <a:prstGeom prst="straightConnector1">
            <a:avLst/>
          </a:prstGeom>
          <a:ln w="635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85F6ABE-9269-A847-A78A-F02F8BAE46B3}"/>
              </a:ext>
            </a:extLst>
          </p:cNvPr>
          <p:cNvCxnSpPr>
            <a:cxnSpLocks/>
          </p:cNvCxnSpPr>
          <p:nvPr/>
        </p:nvCxnSpPr>
        <p:spPr>
          <a:xfrm flipH="1">
            <a:off x="3341315" y="2957841"/>
            <a:ext cx="5722814" cy="1340928"/>
          </a:xfrm>
          <a:prstGeom prst="straightConnector1">
            <a:avLst/>
          </a:prstGeom>
          <a:ln w="635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F0D5BDD-E19E-C042-91A6-633D4AC811EA}"/>
              </a:ext>
            </a:extLst>
          </p:cNvPr>
          <p:cNvGrpSpPr/>
          <p:nvPr/>
        </p:nvGrpSpPr>
        <p:grpSpPr>
          <a:xfrm>
            <a:off x="3317011" y="2918345"/>
            <a:ext cx="5769973" cy="1393267"/>
            <a:chOff x="1794598" y="2918344"/>
            <a:chExt cx="5769973" cy="1393267"/>
          </a:xfrm>
        </p:grpSpPr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07CF67FE-68D8-C14F-86EB-24F7904FFA77}"/>
                </a:ext>
              </a:extLst>
            </p:cNvPr>
            <p:cNvCxnSpPr>
              <a:cxnSpLocks/>
            </p:cNvCxnSpPr>
            <p:nvPr/>
          </p:nvCxnSpPr>
          <p:spPr>
            <a:xfrm>
              <a:off x="3721577" y="2918344"/>
              <a:ext cx="0" cy="1393267"/>
            </a:xfrm>
            <a:prstGeom prst="straightConnector1">
              <a:avLst/>
            </a:prstGeom>
            <a:ln w="63500">
              <a:solidFill>
                <a:srgbClr val="00B0F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1623EF3F-7370-3246-88EF-2A7768B7B601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 flipH="1">
              <a:off x="1794598" y="2957841"/>
              <a:ext cx="1926980" cy="1353770"/>
            </a:xfrm>
            <a:prstGeom prst="straightConnector1">
              <a:avLst/>
            </a:prstGeom>
            <a:ln w="63500">
              <a:solidFill>
                <a:srgbClr val="00B0F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30C02F6C-FBE9-E643-A4BE-B1EABA93F287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3721578" y="2957841"/>
              <a:ext cx="1921496" cy="1353770"/>
            </a:xfrm>
            <a:prstGeom prst="straightConnector1">
              <a:avLst/>
            </a:prstGeom>
            <a:ln w="63500">
              <a:solidFill>
                <a:srgbClr val="00B0F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8451768B-4169-824B-B991-6D6252A829A1}"/>
                </a:ext>
              </a:extLst>
            </p:cNvPr>
            <p:cNvCxnSpPr>
              <a:cxnSpLocks/>
            </p:cNvCxnSpPr>
            <p:nvPr/>
          </p:nvCxnSpPr>
          <p:spPr>
            <a:xfrm>
              <a:off x="3721577" y="2984496"/>
              <a:ext cx="3842994" cy="1314273"/>
            </a:xfrm>
            <a:prstGeom prst="straightConnector1">
              <a:avLst/>
            </a:prstGeom>
            <a:ln w="63500">
              <a:solidFill>
                <a:srgbClr val="00B0F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E47F047A-1A74-F945-BE2F-0353DC7604B7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 flipH="1">
              <a:off x="1818903" y="2918344"/>
              <a:ext cx="3824171" cy="1380425"/>
            </a:xfrm>
            <a:prstGeom prst="straightConnector1">
              <a:avLst/>
            </a:prstGeom>
            <a:ln w="63500">
              <a:solidFill>
                <a:srgbClr val="7030A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78CD5EDE-2775-E749-AA2F-43963147BA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1577" y="2931186"/>
              <a:ext cx="1921497" cy="1367583"/>
            </a:xfrm>
            <a:prstGeom prst="straightConnector1">
              <a:avLst/>
            </a:prstGeom>
            <a:ln w="63500">
              <a:solidFill>
                <a:srgbClr val="7030A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FCF2C088-4364-0A45-B5E9-4D32D5F88E9A}"/>
                </a:ext>
              </a:extLst>
            </p:cNvPr>
            <p:cNvCxnSpPr>
              <a:cxnSpLocks/>
              <a:stCxn id="44" idx="2"/>
              <a:endCxn id="54" idx="0"/>
            </p:cNvCxnSpPr>
            <p:nvPr/>
          </p:nvCxnSpPr>
          <p:spPr>
            <a:xfrm>
              <a:off x="5643074" y="2918344"/>
              <a:ext cx="1921497" cy="1393267"/>
            </a:xfrm>
            <a:prstGeom prst="straightConnector1">
              <a:avLst/>
            </a:prstGeom>
            <a:ln w="63500">
              <a:solidFill>
                <a:srgbClr val="7030A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21BB2330-F2E2-3A48-9223-CE925DE1DC9A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5638885" y="2944999"/>
              <a:ext cx="4189" cy="1366612"/>
            </a:xfrm>
            <a:prstGeom prst="straightConnector1">
              <a:avLst/>
            </a:prstGeom>
            <a:ln w="63500">
              <a:solidFill>
                <a:srgbClr val="7030A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9BFE67B-F380-9646-8C95-75A3FB48257F}"/>
              </a:ext>
            </a:extLst>
          </p:cNvPr>
          <p:cNvGrpSpPr/>
          <p:nvPr/>
        </p:nvGrpSpPr>
        <p:grpSpPr>
          <a:xfrm>
            <a:off x="3408090" y="4807097"/>
            <a:ext cx="6635453" cy="287647"/>
            <a:chOff x="1885677" y="4807097"/>
            <a:chExt cx="6635453" cy="287647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F37826B-6AE9-A247-A34D-4DB1C3CFF354}"/>
                </a:ext>
              </a:extLst>
            </p:cNvPr>
            <p:cNvSpPr txBox="1"/>
            <p:nvPr/>
          </p:nvSpPr>
          <p:spPr>
            <a:xfrm>
              <a:off x="1885677" y="4807097"/>
              <a:ext cx="823702" cy="276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</a:rPr>
                <a:t>Monitor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875666A-5F7A-4049-8095-4BA9DC8142EC}"/>
                </a:ext>
              </a:extLst>
            </p:cNvPr>
            <p:cNvSpPr txBox="1"/>
            <p:nvPr/>
          </p:nvSpPr>
          <p:spPr>
            <a:xfrm>
              <a:off x="3835769" y="4811639"/>
              <a:ext cx="823702" cy="276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</a:rPr>
                <a:t>Monitor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AD42AE0-7C9A-894F-8180-7C68EAA1C96B}"/>
                </a:ext>
              </a:extLst>
            </p:cNvPr>
            <p:cNvSpPr txBox="1"/>
            <p:nvPr/>
          </p:nvSpPr>
          <p:spPr>
            <a:xfrm>
              <a:off x="5757266" y="4817745"/>
              <a:ext cx="823702" cy="276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</a:rPr>
                <a:t>Monitor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620A267-7286-E740-ABD8-D8C3A3FAA7C4}"/>
                </a:ext>
              </a:extLst>
            </p:cNvPr>
            <p:cNvSpPr txBox="1"/>
            <p:nvPr/>
          </p:nvSpPr>
          <p:spPr>
            <a:xfrm>
              <a:off x="7697428" y="4807097"/>
              <a:ext cx="823702" cy="276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</a:rPr>
                <a:t>Monitor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176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6" grpId="0" animBg="1"/>
      <p:bldP spid="12" grpId="0" animBg="1"/>
      <p:bldP spid="13" grpId="0" animBg="1"/>
      <p:bldP spid="36" grpId="0" animBg="1"/>
      <p:bldP spid="37" grpId="0" animBg="1"/>
      <p:bldP spid="38" grpId="0" animBg="1"/>
      <p:bldP spid="39" grpId="0" animBg="1"/>
      <p:bldP spid="43" grpId="0" animBg="1"/>
      <p:bldP spid="44" grpId="0" animBg="1"/>
      <p:bldP spid="45" grpId="0" animBg="1"/>
      <p:bldP spid="46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81606-1E39-40E4-A918-B01082BBE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FDB5 Remote Performance</a:t>
            </a:r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28401BC-55E6-4203-950B-C49B76C200DA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2771246" y="936625"/>
            <a:ext cx="6646333" cy="498474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3489B-84B0-4F2F-873B-E20C1F00DB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B80EA-DB86-D849-B86F-15DAF31F0474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D6324-BA36-44B7-A6CE-64CE38A074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/>
              <a:t>European Centre for Medium-Range Weather Forecasts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5097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81606-1E39-40E4-A918-B01082BBE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FDB5 Remote Performance (DCPMMs)</a:t>
            </a:r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28401BC-55E6-4203-950B-C49B76C200DA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2771246" y="936625"/>
            <a:ext cx="6646332" cy="498474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3489B-84B0-4F2F-873B-E20C1F00DB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B80EA-DB86-D849-B86F-15DAF31F0474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D6324-BA36-44B7-A6CE-64CE38A074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/>
              <a:t>European Centre for Medium-Range Weather Forecasts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883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08CAE-6E95-0641-9276-BBFDB00FF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forecast model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A66465D-5341-764A-B8C2-D2B496BC3015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176433491"/>
              </p:ext>
            </p:extLst>
          </p:nvPr>
        </p:nvGraphicFramePr>
        <p:xfrm>
          <a:off x="2333228" y="2218678"/>
          <a:ext cx="752236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9238">
                  <a:extLst>
                    <a:ext uri="{9D8B030D-6E8A-4147-A177-3AD203B41FA5}">
                      <a16:colId xmlns:a16="http://schemas.microsoft.com/office/drawing/2014/main" val="1583863226"/>
                    </a:ext>
                  </a:extLst>
                </a:gridCol>
                <a:gridCol w="2275674">
                  <a:extLst>
                    <a:ext uri="{9D8B030D-6E8A-4147-A177-3AD203B41FA5}">
                      <a16:colId xmlns:a16="http://schemas.microsoft.com/office/drawing/2014/main" val="2241285960"/>
                    </a:ext>
                  </a:extLst>
                </a:gridCol>
                <a:gridCol w="2507456">
                  <a:extLst>
                    <a:ext uri="{9D8B030D-6E8A-4147-A177-3AD203B41FA5}">
                      <a16:colId xmlns:a16="http://schemas.microsoft.com/office/drawing/2014/main" val="2527223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+ 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+ I/O + </a:t>
                      </a:r>
                      <a:r>
                        <a:rPr lang="en-US" dirty="0" err="1"/>
                        <a:t>PGen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015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Run time (</a:t>
                      </a:r>
                      <a:r>
                        <a:rPr lang="en-US" dirty="0" err="1"/>
                        <a:t>Lustre</a:t>
                      </a:r>
                      <a:r>
                        <a:rPr lang="en-US" dirty="0"/>
                        <a:t>) [s]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523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Run time (Distributed) [s]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1599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58104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F305A-2A3A-1C40-9655-D0E2DB1A52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B80EA-DB86-D849-B86F-15DAF31F0474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98312-6745-5444-86C0-ADFE0967A6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/>
              <a:t>European Centre for Medium-Range Weather Forecasts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A81D74-A041-5F4B-962D-20CBB2A2A576}"/>
              </a:ext>
            </a:extLst>
          </p:cNvPr>
          <p:cNvSpPr txBox="1"/>
          <p:nvPr/>
        </p:nvSpPr>
        <p:spPr>
          <a:xfrm>
            <a:off x="1079388" y="4540591"/>
            <a:ext cx="7307867" cy="738664"/>
          </a:xfrm>
          <a:prstGeom prst="rect">
            <a:avLst/>
          </a:prstGeom>
          <a:noFill/>
          <a:effectLst>
            <a:softEdge rad="38100"/>
          </a:effectLst>
        </p:spPr>
        <p:txBody>
          <a:bodyPr wrap="square" rtlCol="0">
            <a:spAutoFit/>
          </a:bodyPr>
          <a:lstStyle/>
          <a:p>
            <a:r>
              <a:rPr lang="en-US" sz="1400" b="1" i="1" dirty="0" err="1">
                <a:solidFill>
                  <a:srgbClr val="7F7F7F"/>
                </a:solidFill>
              </a:rPr>
              <a:t>NextGenIO</a:t>
            </a:r>
            <a:r>
              <a:rPr lang="en-US" sz="1400" b="1" i="1" dirty="0">
                <a:solidFill>
                  <a:srgbClr val="7F7F7F"/>
                </a:solidFill>
              </a:rPr>
              <a:t> prototype. 32 nodes</a:t>
            </a:r>
          </a:p>
          <a:p>
            <a:r>
              <a:rPr lang="en-US" sz="1400" b="1" i="1" dirty="0">
                <a:solidFill>
                  <a:srgbClr val="7F7F7F"/>
                </a:solidFill>
              </a:rPr>
              <a:t>Intel OmniPath2 interconnect</a:t>
            </a:r>
          </a:p>
          <a:p>
            <a:r>
              <a:rPr lang="en-US" sz="1400" b="1" i="1" dirty="0">
                <a:solidFill>
                  <a:srgbClr val="7F7F7F"/>
                </a:solidFill>
              </a:rPr>
              <a:t>6 ensemble members</a:t>
            </a:r>
          </a:p>
        </p:txBody>
      </p:sp>
    </p:spTree>
    <p:extLst>
      <p:ext uri="{BB962C8B-B14F-4D97-AF65-F5344CB8AC3E}">
        <p14:creationId xmlns:p14="http://schemas.microsoft.com/office/powerpoint/2010/main" val="1005848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615" y="363014"/>
            <a:ext cx="7869600" cy="369332"/>
          </a:xfrm>
        </p:spPr>
        <p:txBody>
          <a:bodyPr/>
          <a:lstStyle/>
          <a:p>
            <a:r>
              <a:rPr lang="en-US" dirty="0"/>
              <a:t>ECMWF’s Forecasting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539614" y="887260"/>
            <a:ext cx="7869601" cy="5372255"/>
          </a:xfrm>
        </p:spPr>
        <p:txBody>
          <a:bodyPr/>
          <a:lstStyle/>
          <a:p>
            <a:pPr indent="0">
              <a:buNone/>
            </a:pPr>
            <a:r>
              <a:rPr lang="en-US" sz="2000" b="1" dirty="0"/>
              <a:t>What do we do?</a:t>
            </a:r>
          </a:p>
          <a:p>
            <a:pPr indent="0">
              <a:buNone/>
            </a:pPr>
            <a:r>
              <a:rPr lang="en-US" dirty="0"/>
              <a:t>Operations – </a:t>
            </a:r>
            <a:r>
              <a:rPr lang="en-US" b="1" dirty="0">
                <a:solidFill>
                  <a:schemeClr val="accent1"/>
                </a:solidFill>
              </a:rPr>
              <a:t>Time Critical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HRES 0-10 day, 00Z+12Z</a:t>
            </a:r>
          </a:p>
          <a:p>
            <a:pPr lvl="2"/>
            <a:r>
              <a:rPr lang="en-US" dirty="0"/>
              <a:t>O1280 (9km) 137 levels</a:t>
            </a:r>
          </a:p>
          <a:p>
            <a:pPr lvl="1"/>
            <a:r>
              <a:rPr lang="en-US" dirty="0"/>
              <a:t>ENS 0-15 day, 00Z+12Z</a:t>
            </a:r>
          </a:p>
          <a:p>
            <a:pPr lvl="2"/>
            <a:r>
              <a:rPr lang="en-US" dirty="0"/>
              <a:t>O640 (18km) 91 levels</a:t>
            </a:r>
          </a:p>
          <a:p>
            <a:pPr lvl="1"/>
            <a:r>
              <a:rPr lang="en-US" dirty="0"/>
              <a:t>ENS extended 16-46 day, twice weekly</a:t>
            </a:r>
          </a:p>
          <a:p>
            <a:pPr lvl="2"/>
            <a:r>
              <a:rPr lang="en-US" dirty="0"/>
              <a:t>O320 (36km) 91 levels</a:t>
            </a:r>
          </a:p>
          <a:p>
            <a:pPr lvl="1"/>
            <a:r>
              <a:rPr lang="en-US" dirty="0"/>
              <a:t>BC 06Z and 18Z</a:t>
            </a:r>
          </a:p>
          <a:p>
            <a:pPr lvl="2"/>
            <a:r>
              <a:rPr lang="en-US" dirty="0"/>
              <a:t>hourly post-processing 0-5 days</a:t>
            </a:r>
          </a:p>
          <a:p>
            <a:pPr indent="0">
              <a:buNone/>
            </a:pPr>
            <a:r>
              <a:rPr lang="en-US" dirty="0"/>
              <a:t>Research – </a:t>
            </a:r>
            <a:r>
              <a:rPr lang="en-US" b="1" dirty="0">
                <a:solidFill>
                  <a:schemeClr val="accent3"/>
                </a:solidFill>
              </a:rPr>
              <a:t>Non Time Critical</a:t>
            </a:r>
            <a:endParaRPr lang="en-US" dirty="0">
              <a:solidFill>
                <a:schemeClr val="accent3"/>
              </a:solidFill>
            </a:endParaRPr>
          </a:p>
          <a:p>
            <a:pPr lvl="1"/>
            <a:r>
              <a:rPr lang="en-US" dirty="0"/>
              <a:t>Experiments to improving our models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Reforecasts, Climate reanalysis, etc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B0B0F-E794-1244-9699-107C60B9C23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dirty="0"/>
              <a:t>European Centre for Medium-Range Weather Forecasts</a:t>
            </a:r>
          </a:p>
        </p:txBody>
      </p:sp>
      <p:pic>
        <p:nvPicPr>
          <p:cNvPr id="7" name="Picture 6" descr="Member-states-2016-(inc-Croatia)-web.png">
            <a:extLst>
              <a:ext uri="{FF2B5EF4-FFF2-40B4-BE49-F238E27FC236}">
                <a16:creationId xmlns:a16="http://schemas.microsoft.com/office/drawing/2014/main" id="{2722E49F-9463-5649-B96B-3B7C51974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415" y="405162"/>
            <a:ext cx="7192332" cy="5809191"/>
          </a:xfrm>
          <a:prstGeom prst="rect">
            <a:avLst/>
          </a:prstGeom>
        </p:spPr>
      </p:pic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8942878B-C0E0-D14F-AB43-B7EA158F9E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202" y="4846759"/>
            <a:ext cx="2419970" cy="1356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51F285-7FCA-FC4A-8BD8-556C9F3C1048}"/>
              </a:ext>
            </a:extLst>
          </p:cNvPr>
          <p:cNvCxnSpPr/>
          <p:nvPr/>
        </p:nvCxnSpPr>
        <p:spPr>
          <a:xfrm>
            <a:off x="7993687" y="2048509"/>
            <a:ext cx="415528" cy="8052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3302CEC5-1E47-B24A-AAA1-DFDF5682330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9" b="6059"/>
          <a:stretch/>
        </p:blipFill>
        <p:spPr>
          <a:xfrm>
            <a:off x="8654971" y="5642254"/>
            <a:ext cx="2270168" cy="112267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2340461-7287-BE49-BDAC-5DF65A20F4C1}"/>
              </a:ext>
            </a:extLst>
          </p:cNvPr>
          <p:cNvCxnSpPr/>
          <p:nvPr/>
        </p:nvCxnSpPr>
        <p:spPr>
          <a:xfrm flipV="1">
            <a:off x="8919210" y="3934138"/>
            <a:ext cx="249856" cy="10115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BBC9488-E3DE-6647-B575-BA29B5BFD7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4543" y="1334749"/>
            <a:ext cx="1622415" cy="91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821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45B2336-DED6-1F40-835F-B7A64E85A6B6}"/>
              </a:ext>
            </a:extLst>
          </p:cNvPr>
          <p:cNvSpPr txBox="1">
            <a:spLocks/>
          </p:cNvSpPr>
          <p:nvPr/>
        </p:nvSpPr>
        <p:spPr>
          <a:xfrm>
            <a:off x="872405" y="3043240"/>
            <a:ext cx="10369473" cy="7715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lnSpc>
                <a:spcPct val="150000"/>
              </a:lnSpc>
              <a:buFont typeface="Arial"/>
              <a:buNone/>
            </a:pPr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The Future</a:t>
            </a:r>
          </a:p>
        </p:txBody>
      </p:sp>
    </p:spTree>
    <p:extLst>
      <p:ext uri="{BB962C8B-B14F-4D97-AF65-F5344CB8AC3E}">
        <p14:creationId xmlns:p14="http://schemas.microsoft.com/office/powerpoint/2010/main" val="14228084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612" y="627958"/>
            <a:ext cx="10029599" cy="369236"/>
          </a:xfrm>
        </p:spPr>
        <p:txBody>
          <a:bodyPr/>
          <a:lstStyle/>
          <a:p>
            <a:r>
              <a:rPr lang="en-GB" dirty="0"/>
              <a:t>ODB Store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7063"/>
            <a:fld id="{E4AB80EA-DB86-D849-B86F-15DAF31F0474}" type="slidenum">
              <a:rPr lang="en-US" smtClean="0"/>
              <a:pPr defTabSz="457063"/>
              <a:t>31</a:t>
            </a:fld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D3BBFEC-525D-4F01-9AFE-8D123D6C8AB9}"/>
              </a:ext>
            </a:extLst>
          </p:cNvPr>
          <p:cNvSpPr/>
          <p:nvPr/>
        </p:nvSpPr>
        <p:spPr>
          <a:xfrm>
            <a:off x="4354264" y="1132464"/>
            <a:ext cx="3805662" cy="46741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199" dirty="0">
                <a:solidFill>
                  <a:schemeClr val="tx1"/>
                </a:solidFill>
              </a:rPr>
              <a:t>IFS</a:t>
            </a:r>
          </a:p>
        </p:txBody>
      </p:sp>
      <p:sp>
        <p:nvSpPr>
          <p:cNvPr id="54" name="Cylinder 53">
            <a:extLst>
              <a:ext uri="{FF2B5EF4-FFF2-40B4-BE49-F238E27FC236}">
                <a16:creationId xmlns:a16="http://schemas.microsoft.com/office/drawing/2014/main" id="{83195C47-53D4-4E94-869A-01711EA06B60}"/>
              </a:ext>
            </a:extLst>
          </p:cNvPr>
          <p:cNvSpPr/>
          <p:nvPr/>
        </p:nvSpPr>
        <p:spPr>
          <a:xfrm>
            <a:off x="5440343" y="3230500"/>
            <a:ext cx="1634917" cy="1183287"/>
          </a:xfrm>
          <a:prstGeom prst="ca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99" dirty="0"/>
              <a:t>ODB Store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CBA4065-7AA3-4622-BDD2-1E61245218E6}"/>
              </a:ext>
            </a:extLst>
          </p:cNvPr>
          <p:cNvSpPr/>
          <p:nvPr/>
        </p:nvSpPr>
        <p:spPr>
          <a:xfrm>
            <a:off x="4354264" y="1692189"/>
            <a:ext cx="3805662" cy="35633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99" dirty="0" err="1"/>
              <a:t>ifsobs</a:t>
            </a:r>
            <a:endParaRPr lang="en-GB" sz="1799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DE283C4-A6A2-4CDD-8FD7-40E755D3671F}"/>
              </a:ext>
            </a:extLst>
          </p:cNvPr>
          <p:cNvGrpSpPr/>
          <p:nvPr/>
        </p:nvGrpSpPr>
        <p:grpSpPr>
          <a:xfrm>
            <a:off x="4609104" y="1550602"/>
            <a:ext cx="3391842" cy="172516"/>
            <a:chOff x="3313142" y="2218279"/>
            <a:chExt cx="4457885" cy="663152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0B1EB10-7B07-4FF9-B859-3E96011A4413}"/>
                </a:ext>
              </a:extLst>
            </p:cNvPr>
            <p:cNvGrpSpPr/>
            <p:nvPr/>
          </p:nvGrpSpPr>
          <p:grpSpPr>
            <a:xfrm>
              <a:off x="3313142" y="2236499"/>
              <a:ext cx="532669" cy="644932"/>
              <a:chOff x="3325391" y="2254719"/>
              <a:chExt cx="532669" cy="644932"/>
            </a:xfrm>
          </p:grpSpPr>
          <p:sp>
            <p:nvSpPr>
              <p:cNvPr id="82" name="Arrow: Curved Left 81">
                <a:extLst>
                  <a:ext uri="{FF2B5EF4-FFF2-40B4-BE49-F238E27FC236}">
                    <a16:creationId xmlns:a16="http://schemas.microsoft.com/office/drawing/2014/main" id="{31154802-655F-44CB-BEBE-86FF928AE246}"/>
                  </a:ext>
                </a:extLst>
              </p:cNvPr>
              <p:cNvSpPr/>
              <p:nvPr/>
            </p:nvSpPr>
            <p:spPr>
              <a:xfrm>
                <a:off x="3637188" y="2291160"/>
                <a:ext cx="220872" cy="608491"/>
              </a:xfrm>
              <a:prstGeom prst="curvedLeftArrow">
                <a:avLst/>
              </a:prstGeom>
              <a:solidFill>
                <a:srgbClr val="FFFF00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799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Arrow: Curved Left 82">
                <a:extLst>
                  <a:ext uri="{FF2B5EF4-FFF2-40B4-BE49-F238E27FC236}">
                    <a16:creationId xmlns:a16="http://schemas.microsoft.com/office/drawing/2014/main" id="{5D15E4FC-4EF2-49C9-AC9D-69B50A24D5F8}"/>
                  </a:ext>
                </a:extLst>
              </p:cNvPr>
              <p:cNvSpPr/>
              <p:nvPr/>
            </p:nvSpPr>
            <p:spPr>
              <a:xfrm rot="10800000">
                <a:off x="3325391" y="2254719"/>
                <a:ext cx="220872" cy="608491"/>
              </a:xfrm>
              <a:prstGeom prst="curvedLeftArrow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9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D8780AD-1DD1-43FD-8A2D-44ED54A867A8}"/>
                </a:ext>
              </a:extLst>
            </p:cNvPr>
            <p:cNvGrpSpPr/>
            <p:nvPr/>
          </p:nvGrpSpPr>
          <p:grpSpPr>
            <a:xfrm>
              <a:off x="3972973" y="2218279"/>
              <a:ext cx="532669" cy="644932"/>
              <a:chOff x="3325391" y="2254719"/>
              <a:chExt cx="532669" cy="644932"/>
            </a:xfrm>
          </p:grpSpPr>
          <p:sp>
            <p:nvSpPr>
              <p:cNvPr id="79" name="Arrow: Curved Left 78">
                <a:extLst>
                  <a:ext uri="{FF2B5EF4-FFF2-40B4-BE49-F238E27FC236}">
                    <a16:creationId xmlns:a16="http://schemas.microsoft.com/office/drawing/2014/main" id="{C8941A38-F182-41E4-832F-3702E539E08F}"/>
                  </a:ext>
                </a:extLst>
              </p:cNvPr>
              <p:cNvSpPr/>
              <p:nvPr/>
            </p:nvSpPr>
            <p:spPr>
              <a:xfrm>
                <a:off x="3637188" y="2291160"/>
                <a:ext cx="220872" cy="608491"/>
              </a:xfrm>
              <a:prstGeom prst="curvedLeftArrow">
                <a:avLst/>
              </a:prstGeom>
              <a:solidFill>
                <a:srgbClr val="FFFF00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799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Arrow: Curved Left 79">
                <a:extLst>
                  <a:ext uri="{FF2B5EF4-FFF2-40B4-BE49-F238E27FC236}">
                    <a16:creationId xmlns:a16="http://schemas.microsoft.com/office/drawing/2014/main" id="{A7A9D4E7-E7E3-43F9-B292-D99D01037278}"/>
                  </a:ext>
                </a:extLst>
              </p:cNvPr>
              <p:cNvSpPr/>
              <p:nvPr/>
            </p:nvSpPr>
            <p:spPr>
              <a:xfrm rot="10800000">
                <a:off x="3325391" y="2254719"/>
                <a:ext cx="220872" cy="608491"/>
              </a:xfrm>
              <a:prstGeom prst="curvedLeftArrow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9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DA3A57E-4F6F-4D33-8776-51EAAD2BC352}"/>
                </a:ext>
              </a:extLst>
            </p:cNvPr>
            <p:cNvGrpSpPr/>
            <p:nvPr/>
          </p:nvGrpSpPr>
          <p:grpSpPr>
            <a:xfrm>
              <a:off x="4632182" y="2218279"/>
              <a:ext cx="532669" cy="644932"/>
              <a:chOff x="3325391" y="2254719"/>
              <a:chExt cx="532669" cy="644932"/>
            </a:xfrm>
          </p:grpSpPr>
          <p:sp>
            <p:nvSpPr>
              <p:cNvPr id="76" name="Arrow: Curved Left 75">
                <a:extLst>
                  <a:ext uri="{FF2B5EF4-FFF2-40B4-BE49-F238E27FC236}">
                    <a16:creationId xmlns:a16="http://schemas.microsoft.com/office/drawing/2014/main" id="{94B4F850-FAC6-4AF5-AD6F-BCCECAEE859C}"/>
                  </a:ext>
                </a:extLst>
              </p:cNvPr>
              <p:cNvSpPr/>
              <p:nvPr/>
            </p:nvSpPr>
            <p:spPr>
              <a:xfrm>
                <a:off x="3637188" y="2291160"/>
                <a:ext cx="220872" cy="608491"/>
              </a:xfrm>
              <a:prstGeom prst="curvedLeftArrow">
                <a:avLst/>
              </a:prstGeom>
              <a:solidFill>
                <a:srgbClr val="FFFF00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799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Arrow: Curved Left 76">
                <a:extLst>
                  <a:ext uri="{FF2B5EF4-FFF2-40B4-BE49-F238E27FC236}">
                    <a16:creationId xmlns:a16="http://schemas.microsoft.com/office/drawing/2014/main" id="{E32B691F-D033-45E3-8FFF-D433E743D4F2}"/>
                  </a:ext>
                </a:extLst>
              </p:cNvPr>
              <p:cNvSpPr/>
              <p:nvPr/>
            </p:nvSpPr>
            <p:spPr>
              <a:xfrm rot="10800000">
                <a:off x="3325391" y="2254719"/>
                <a:ext cx="220872" cy="608491"/>
              </a:xfrm>
              <a:prstGeom prst="curvedLeftArrow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9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9D378B7-9450-43A6-86AB-4060CE8EEF76}"/>
                </a:ext>
              </a:extLst>
            </p:cNvPr>
            <p:cNvGrpSpPr/>
            <p:nvPr/>
          </p:nvGrpSpPr>
          <p:grpSpPr>
            <a:xfrm>
              <a:off x="5293749" y="2220625"/>
              <a:ext cx="532669" cy="644932"/>
              <a:chOff x="3325391" y="2254719"/>
              <a:chExt cx="532669" cy="644932"/>
            </a:xfrm>
          </p:grpSpPr>
          <p:sp>
            <p:nvSpPr>
              <p:cNvPr id="73" name="Arrow: Curved Left 72">
                <a:extLst>
                  <a:ext uri="{FF2B5EF4-FFF2-40B4-BE49-F238E27FC236}">
                    <a16:creationId xmlns:a16="http://schemas.microsoft.com/office/drawing/2014/main" id="{35D6DDBB-0D34-428A-A6FE-8E63625E6E3F}"/>
                  </a:ext>
                </a:extLst>
              </p:cNvPr>
              <p:cNvSpPr/>
              <p:nvPr/>
            </p:nvSpPr>
            <p:spPr>
              <a:xfrm>
                <a:off x="3637188" y="2291160"/>
                <a:ext cx="220872" cy="608491"/>
              </a:xfrm>
              <a:prstGeom prst="curvedLeftArrow">
                <a:avLst/>
              </a:prstGeom>
              <a:solidFill>
                <a:srgbClr val="FFFF00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799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Arrow: Curved Left 73">
                <a:extLst>
                  <a:ext uri="{FF2B5EF4-FFF2-40B4-BE49-F238E27FC236}">
                    <a16:creationId xmlns:a16="http://schemas.microsoft.com/office/drawing/2014/main" id="{8257857B-7B49-493F-83AA-D2A6231FAE9D}"/>
                  </a:ext>
                </a:extLst>
              </p:cNvPr>
              <p:cNvSpPr/>
              <p:nvPr/>
            </p:nvSpPr>
            <p:spPr>
              <a:xfrm rot="10800000">
                <a:off x="3325391" y="2254719"/>
                <a:ext cx="220872" cy="608491"/>
              </a:xfrm>
              <a:prstGeom prst="curvedLeftArrow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9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84C31FA2-DBBD-454A-B587-53B0A23AC790}"/>
                </a:ext>
              </a:extLst>
            </p:cNvPr>
            <p:cNvGrpSpPr/>
            <p:nvPr/>
          </p:nvGrpSpPr>
          <p:grpSpPr>
            <a:xfrm>
              <a:off x="5958605" y="2221018"/>
              <a:ext cx="532669" cy="644932"/>
              <a:chOff x="3325391" y="2254719"/>
              <a:chExt cx="532669" cy="644932"/>
            </a:xfrm>
          </p:grpSpPr>
          <p:sp>
            <p:nvSpPr>
              <p:cNvPr id="70" name="Arrow: Curved Left 69">
                <a:extLst>
                  <a:ext uri="{FF2B5EF4-FFF2-40B4-BE49-F238E27FC236}">
                    <a16:creationId xmlns:a16="http://schemas.microsoft.com/office/drawing/2014/main" id="{8048C5C1-0463-4EE2-86BE-D9979A153A85}"/>
                  </a:ext>
                </a:extLst>
              </p:cNvPr>
              <p:cNvSpPr/>
              <p:nvPr/>
            </p:nvSpPr>
            <p:spPr>
              <a:xfrm>
                <a:off x="3637188" y="2291160"/>
                <a:ext cx="220872" cy="608491"/>
              </a:xfrm>
              <a:prstGeom prst="curvedLeftArrow">
                <a:avLst/>
              </a:prstGeom>
              <a:solidFill>
                <a:srgbClr val="FFFF00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799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Arrow: Curved Left 70">
                <a:extLst>
                  <a:ext uri="{FF2B5EF4-FFF2-40B4-BE49-F238E27FC236}">
                    <a16:creationId xmlns:a16="http://schemas.microsoft.com/office/drawing/2014/main" id="{0C42BFB0-3FEF-4E67-8CA6-E0A5836F2FF9}"/>
                  </a:ext>
                </a:extLst>
              </p:cNvPr>
              <p:cNvSpPr/>
              <p:nvPr/>
            </p:nvSpPr>
            <p:spPr>
              <a:xfrm rot="10800000">
                <a:off x="3325391" y="2254719"/>
                <a:ext cx="220872" cy="608491"/>
              </a:xfrm>
              <a:prstGeom prst="curvedLeftArrow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9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F6B424F-8786-4803-A6D1-DB4ED35991E0}"/>
                </a:ext>
              </a:extLst>
            </p:cNvPr>
            <p:cNvGrpSpPr/>
            <p:nvPr/>
          </p:nvGrpSpPr>
          <p:grpSpPr>
            <a:xfrm>
              <a:off x="6576791" y="2221018"/>
              <a:ext cx="532669" cy="644932"/>
              <a:chOff x="3325391" y="2254719"/>
              <a:chExt cx="532669" cy="644932"/>
            </a:xfrm>
          </p:grpSpPr>
          <p:sp>
            <p:nvSpPr>
              <p:cNvPr id="67" name="Arrow: Curved Left 66">
                <a:extLst>
                  <a:ext uri="{FF2B5EF4-FFF2-40B4-BE49-F238E27FC236}">
                    <a16:creationId xmlns:a16="http://schemas.microsoft.com/office/drawing/2014/main" id="{62EA2056-D53C-43C2-B1A3-5C6B86801C55}"/>
                  </a:ext>
                </a:extLst>
              </p:cNvPr>
              <p:cNvSpPr/>
              <p:nvPr/>
            </p:nvSpPr>
            <p:spPr>
              <a:xfrm>
                <a:off x="3637188" y="2291160"/>
                <a:ext cx="220872" cy="608491"/>
              </a:xfrm>
              <a:prstGeom prst="curvedLeftArrow">
                <a:avLst/>
              </a:prstGeom>
              <a:solidFill>
                <a:srgbClr val="FFFF00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799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Arrow: Curved Left 67">
                <a:extLst>
                  <a:ext uri="{FF2B5EF4-FFF2-40B4-BE49-F238E27FC236}">
                    <a16:creationId xmlns:a16="http://schemas.microsoft.com/office/drawing/2014/main" id="{E278A24F-F314-4DF9-BF39-4CF101BDC26D}"/>
                  </a:ext>
                </a:extLst>
              </p:cNvPr>
              <p:cNvSpPr/>
              <p:nvPr/>
            </p:nvSpPr>
            <p:spPr>
              <a:xfrm rot="10800000">
                <a:off x="3325391" y="2254719"/>
                <a:ext cx="220872" cy="608491"/>
              </a:xfrm>
              <a:prstGeom prst="curvedLeftArrow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9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8A2D9C3-FA95-4D56-ACD8-2239FA10F8BA}"/>
                </a:ext>
              </a:extLst>
            </p:cNvPr>
            <p:cNvGrpSpPr/>
            <p:nvPr/>
          </p:nvGrpSpPr>
          <p:grpSpPr>
            <a:xfrm>
              <a:off x="7238358" y="2223364"/>
              <a:ext cx="532669" cy="644932"/>
              <a:chOff x="3325391" y="2254719"/>
              <a:chExt cx="532669" cy="644932"/>
            </a:xfrm>
          </p:grpSpPr>
          <p:sp>
            <p:nvSpPr>
              <p:cNvPr id="64" name="Arrow: Curved Left 63">
                <a:extLst>
                  <a:ext uri="{FF2B5EF4-FFF2-40B4-BE49-F238E27FC236}">
                    <a16:creationId xmlns:a16="http://schemas.microsoft.com/office/drawing/2014/main" id="{156E02BF-320F-4D26-BF95-08C5F2603A81}"/>
                  </a:ext>
                </a:extLst>
              </p:cNvPr>
              <p:cNvSpPr/>
              <p:nvPr/>
            </p:nvSpPr>
            <p:spPr>
              <a:xfrm>
                <a:off x="3637188" y="2291160"/>
                <a:ext cx="220872" cy="608491"/>
              </a:xfrm>
              <a:prstGeom prst="curvedLeftArrow">
                <a:avLst/>
              </a:prstGeom>
              <a:solidFill>
                <a:srgbClr val="FFFF00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799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Arrow: Curved Left 64">
                <a:extLst>
                  <a:ext uri="{FF2B5EF4-FFF2-40B4-BE49-F238E27FC236}">
                    <a16:creationId xmlns:a16="http://schemas.microsoft.com/office/drawing/2014/main" id="{DDC1D1B7-06C5-44B1-AF99-395E4550FBAE}"/>
                  </a:ext>
                </a:extLst>
              </p:cNvPr>
              <p:cNvSpPr/>
              <p:nvPr/>
            </p:nvSpPr>
            <p:spPr>
              <a:xfrm rot="10800000">
                <a:off x="3325391" y="2254719"/>
                <a:ext cx="220872" cy="608491"/>
              </a:xfrm>
              <a:prstGeom prst="curvedLeftArrow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9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5" name="Cylinder 44">
            <a:extLst>
              <a:ext uri="{FF2B5EF4-FFF2-40B4-BE49-F238E27FC236}">
                <a16:creationId xmlns:a16="http://schemas.microsoft.com/office/drawing/2014/main" id="{029211D6-D859-428A-82F5-D6F0D812B661}"/>
              </a:ext>
            </a:extLst>
          </p:cNvPr>
          <p:cNvSpPr/>
          <p:nvPr/>
        </p:nvSpPr>
        <p:spPr>
          <a:xfrm>
            <a:off x="8207502" y="4689295"/>
            <a:ext cx="914400" cy="121615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cs typeface="Arial"/>
              </a:rPr>
              <a:t>HDD</a:t>
            </a:r>
            <a:endParaRPr lang="en-US" b="1"/>
          </a:p>
        </p:txBody>
      </p:sp>
      <p:sp>
        <p:nvSpPr>
          <p:cNvPr id="46" name="Flowchart: Sequential Access Storage 45">
            <a:extLst>
              <a:ext uri="{FF2B5EF4-FFF2-40B4-BE49-F238E27FC236}">
                <a16:creationId xmlns:a16="http://schemas.microsoft.com/office/drawing/2014/main" id="{DC649A56-1CD2-4326-8E43-0E45D696B661}"/>
              </a:ext>
            </a:extLst>
          </p:cNvPr>
          <p:cNvSpPr/>
          <p:nvPr/>
        </p:nvSpPr>
        <p:spPr>
          <a:xfrm>
            <a:off x="10372424" y="4745371"/>
            <a:ext cx="1074528" cy="1104648"/>
          </a:xfrm>
          <a:prstGeom prst="flowChartMagnetic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cs typeface="Arial"/>
              </a:rPr>
              <a:t>Tape</a:t>
            </a:r>
            <a:endParaRPr lang="en-US" b="1"/>
          </a:p>
        </p:txBody>
      </p:sp>
      <p:sp>
        <p:nvSpPr>
          <p:cNvPr id="47" name="Arrow: Left-Right 46">
            <a:extLst>
              <a:ext uri="{FF2B5EF4-FFF2-40B4-BE49-F238E27FC236}">
                <a16:creationId xmlns:a16="http://schemas.microsoft.com/office/drawing/2014/main" id="{378DAD63-288E-4F96-B480-E3BA078DE063}"/>
              </a:ext>
            </a:extLst>
          </p:cNvPr>
          <p:cNvSpPr/>
          <p:nvPr/>
        </p:nvSpPr>
        <p:spPr>
          <a:xfrm rot="2135844">
            <a:off x="7041523" y="4572979"/>
            <a:ext cx="868243" cy="232632"/>
          </a:xfrm>
          <a:prstGeom prst="left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Left-Right 47">
            <a:extLst>
              <a:ext uri="{FF2B5EF4-FFF2-40B4-BE49-F238E27FC236}">
                <a16:creationId xmlns:a16="http://schemas.microsoft.com/office/drawing/2014/main" id="{B8B08062-307D-4C62-8F48-AA271C07FFF4}"/>
              </a:ext>
            </a:extLst>
          </p:cNvPr>
          <p:cNvSpPr/>
          <p:nvPr/>
        </p:nvSpPr>
        <p:spPr>
          <a:xfrm rot="-120000">
            <a:off x="9313231" y="5259974"/>
            <a:ext cx="868243" cy="232632"/>
          </a:xfrm>
          <a:prstGeom prst="left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14AE65-621C-46A7-84A0-06A36BC71B6C}"/>
              </a:ext>
            </a:extLst>
          </p:cNvPr>
          <p:cNvSpPr/>
          <p:nvPr/>
        </p:nvSpPr>
        <p:spPr>
          <a:xfrm>
            <a:off x="8029720" y="4486598"/>
            <a:ext cx="3745662" cy="1790400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rgbClr val="C0504D"/>
              </a:solidFill>
              <a:cs typeface="Arial"/>
            </a:endParaRPr>
          </a:p>
          <a:p>
            <a:pPr algn="ctr"/>
            <a:endParaRPr lang="en-US" sz="2000" b="1">
              <a:solidFill>
                <a:srgbClr val="C0504D"/>
              </a:solidFill>
              <a:cs typeface="Arial"/>
            </a:endParaRPr>
          </a:p>
          <a:p>
            <a:pPr algn="ctr"/>
            <a:endParaRPr lang="en-US" sz="2000" b="1">
              <a:solidFill>
                <a:srgbClr val="C0504D"/>
              </a:solidFill>
              <a:cs typeface="Arial"/>
            </a:endParaRPr>
          </a:p>
          <a:p>
            <a:pPr algn="ctr"/>
            <a:endParaRPr lang="en-US" sz="2000" b="1">
              <a:solidFill>
                <a:srgbClr val="C0504D"/>
              </a:solidFill>
              <a:cs typeface="Arial"/>
            </a:endParaRPr>
          </a:p>
          <a:p>
            <a:pPr algn="ctr"/>
            <a:r>
              <a:rPr lang="en-US" sz="2000" b="1">
                <a:solidFill>
                  <a:srgbClr val="C0504D"/>
                </a:solidFill>
                <a:cs typeface="Arial"/>
              </a:rPr>
              <a:t>MARS</a:t>
            </a:r>
            <a:endParaRPr lang="en-US" sz="2000">
              <a:cs typeface="Arial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75145A-59DE-4625-A209-8C46D64F3904}"/>
              </a:ext>
            </a:extLst>
          </p:cNvPr>
          <p:cNvSpPr txBox="1"/>
          <p:nvPr/>
        </p:nvSpPr>
        <p:spPr>
          <a:xfrm>
            <a:off x="6566236" y="401591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9BBB59"/>
                </a:solidFill>
                <a:cs typeface="Arial"/>
              </a:rPr>
              <a:t>Archive</a:t>
            </a:r>
          </a:p>
        </p:txBody>
      </p:sp>
      <p:sp>
        <p:nvSpPr>
          <p:cNvPr id="66" name="Predefined Process 24">
            <a:extLst>
              <a:ext uri="{FF2B5EF4-FFF2-40B4-BE49-F238E27FC236}">
                <a16:creationId xmlns:a16="http://schemas.microsoft.com/office/drawing/2014/main" id="{00266C5B-A2C2-416F-81F3-49CA7FB1689F}"/>
              </a:ext>
            </a:extLst>
          </p:cNvPr>
          <p:cNvSpPr/>
          <p:nvPr/>
        </p:nvSpPr>
        <p:spPr>
          <a:xfrm>
            <a:off x="1817869" y="3622102"/>
            <a:ext cx="1388298" cy="578482"/>
          </a:xfrm>
          <a:prstGeom prst="flowChartPredefined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Pre-processing</a:t>
            </a:r>
          </a:p>
        </p:txBody>
      </p:sp>
      <p:sp>
        <p:nvSpPr>
          <p:cNvPr id="69" name="Right Arrow 52">
            <a:extLst>
              <a:ext uri="{FF2B5EF4-FFF2-40B4-BE49-F238E27FC236}">
                <a16:creationId xmlns:a16="http://schemas.microsoft.com/office/drawing/2014/main" id="{6DEF4DBC-4C34-432B-B9B8-02EB2C22C830}"/>
              </a:ext>
            </a:extLst>
          </p:cNvPr>
          <p:cNvSpPr/>
          <p:nvPr/>
        </p:nvSpPr>
        <p:spPr>
          <a:xfrm>
            <a:off x="3519063" y="3769894"/>
            <a:ext cx="1602105" cy="246024"/>
          </a:xfrm>
          <a:prstGeom prst="rightArrow">
            <a:avLst/>
          </a:prstGeom>
          <a:solidFill>
            <a:schemeClr val="bg2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Left-Right 71">
            <a:extLst>
              <a:ext uri="{FF2B5EF4-FFF2-40B4-BE49-F238E27FC236}">
                <a16:creationId xmlns:a16="http://schemas.microsoft.com/office/drawing/2014/main" id="{DD23EC25-3882-473F-B3DC-E96597B956BC}"/>
              </a:ext>
            </a:extLst>
          </p:cNvPr>
          <p:cNvSpPr/>
          <p:nvPr/>
        </p:nvSpPr>
        <p:spPr>
          <a:xfrm rot="5400000">
            <a:off x="5811380" y="2462355"/>
            <a:ext cx="891428" cy="382207"/>
          </a:xfrm>
          <a:prstGeom prst="left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927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E888F-78D3-420A-B39A-C64334BD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Novel Data Flows – Data Centric Computing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56E68-CAD0-4037-8BF6-0EF18F2854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B80EA-DB86-D849-B86F-15DAF31F047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90803-2900-49F3-9265-3928CA8FF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/>
              <a:t>European Centre for Medium-Range Weather Forecasts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4045430-987A-4F9E-93EE-FBD9E5C1258D}"/>
              </a:ext>
            </a:extLst>
          </p:cNvPr>
          <p:cNvGrpSpPr/>
          <p:nvPr/>
        </p:nvGrpSpPr>
        <p:grpSpPr>
          <a:xfrm>
            <a:off x="4950870" y="2040852"/>
            <a:ext cx="2006600" cy="1778000"/>
            <a:chOff x="6731000" y="1320800"/>
            <a:chExt cx="4051300" cy="35179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32C0E7-E2A1-4B95-BAA6-899B16479598}"/>
                </a:ext>
              </a:extLst>
            </p:cNvPr>
            <p:cNvCxnSpPr/>
            <p:nvPr/>
          </p:nvCxnSpPr>
          <p:spPr>
            <a:xfrm>
              <a:off x="6743700" y="2641600"/>
              <a:ext cx="0" cy="1409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6260B8B-A3B9-4F5B-BDAB-C8F21EBF22DE}"/>
                </a:ext>
              </a:extLst>
            </p:cNvPr>
            <p:cNvCxnSpPr/>
            <p:nvPr/>
          </p:nvCxnSpPr>
          <p:spPr>
            <a:xfrm>
              <a:off x="6743700" y="4051300"/>
              <a:ext cx="1041400" cy="78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536449A-1761-4D67-A825-6EA1EF9D6582}"/>
                </a:ext>
              </a:extLst>
            </p:cNvPr>
            <p:cNvCxnSpPr/>
            <p:nvPr/>
          </p:nvCxnSpPr>
          <p:spPr>
            <a:xfrm flipV="1">
              <a:off x="6743700" y="1320800"/>
              <a:ext cx="2984500" cy="1320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2ED720F-2FB1-42EB-BE98-6223B9AD532D}"/>
                </a:ext>
              </a:extLst>
            </p:cNvPr>
            <p:cNvCxnSpPr/>
            <p:nvPr/>
          </p:nvCxnSpPr>
          <p:spPr>
            <a:xfrm>
              <a:off x="7785100" y="3409950"/>
              <a:ext cx="0" cy="1409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7CC90BE-4B94-4E79-A9D6-69BA5F7DC471}"/>
                </a:ext>
              </a:extLst>
            </p:cNvPr>
            <p:cNvCxnSpPr/>
            <p:nvPr/>
          </p:nvCxnSpPr>
          <p:spPr>
            <a:xfrm>
              <a:off x="7975600" y="3336555"/>
              <a:ext cx="0" cy="1409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29AA634-9165-43E8-83E4-9CD67757DC54}"/>
                </a:ext>
              </a:extLst>
            </p:cNvPr>
            <p:cNvCxnSpPr/>
            <p:nvPr/>
          </p:nvCxnSpPr>
          <p:spPr>
            <a:xfrm>
              <a:off x="6743700" y="2641600"/>
              <a:ext cx="1041400" cy="78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3A0B216-5890-4DB2-B0FB-66855D60D767}"/>
                </a:ext>
              </a:extLst>
            </p:cNvPr>
            <p:cNvCxnSpPr/>
            <p:nvPr/>
          </p:nvCxnSpPr>
          <p:spPr>
            <a:xfrm flipV="1">
              <a:off x="7785100" y="2108200"/>
              <a:ext cx="2984500" cy="1320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1045B7D-A46D-4435-B641-F57335AA074F}"/>
                </a:ext>
              </a:extLst>
            </p:cNvPr>
            <p:cNvCxnSpPr/>
            <p:nvPr/>
          </p:nvCxnSpPr>
          <p:spPr>
            <a:xfrm flipV="1">
              <a:off x="7785100" y="3498850"/>
              <a:ext cx="2984500" cy="1320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5DE72B8-CD23-4530-B1D6-AC06A34C72C3}"/>
                </a:ext>
              </a:extLst>
            </p:cNvPr>
            <p:cNvCxnSpPr/>
            <p:nvPr/>
          </p:nvCxnSpPr>
          <p:spPr>
            <a:xfrm>
              <a:off x="6896100" y="2768600"/>
              <a:ext cx="0" cy="1409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5ED85D3-5C78-4401-9C14-A641FD49A593}"/>
                </a:ext>
              </a:extLst>
            </p:cNvPr>
            <p:cNvCxnSpPr/>
            <p:nvPr/>
          </p:nvCxnSpPr>
          <p:spPr>
            <a:xfrm>
              <a:off x="7061200" y="2895600"/>
              <a:ext cx="0" cy="1409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C2B968F-E033-4A14-9FBE-4ABC5A7502C6}"/>
                </a:ext>
              </a:extLst>
            </p:cNvPr>
            <p:cNvCxnSpPr/>
            <p:nvPr/>
          </p:nvCxnSpPr>
          <p:spPr>
            <a:xfrm>
              <a:off x="7239000" y="3022600"/>
              <a:ext cx="0" cy="1409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4D34834-9645-49F3-A2CF-A8A2DFD27A6F}"/>
                </a:ext>
              </a:extLst>
            </p:cNvPr>
            <p:cNvCxnSpPr/>
            <p:nvPr/>
          </p:nvCxnSpPr>
          <p:spPr>
            <a:xfrm>
              <a:off x="7416800" y="3162300"/>
              <a:ext cx="0" cy="1409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CCBC787-A55A-4A10-B6D6-472C2CE06450}"/>
                </a:ext>
              </a:extLst>
            </p:cNvPr>
            <p:cNvCxnSpPr/>
            <p:nvPr/>
          </p:nvCxnSpPr>
          <p:spPr>
            <a:xfrm>
              <a:off x="7581900" y="3289300"/>
              <a:ext cx="0" cy="1409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4F06889-52B8-4808-A290-E9602AA807AC}"/>
                </a:ext>
              </a:extLst>
            </p:cNvPr>
            <p:cNvCxnSpPr/>
            <p:nvPr/>
          </p:nvCxnSpPr>
          <p:spPr>
            <a:xfrm>
              <a:off x="6756400" y="3860800"/>
              <a:ext cx="1041400" cy="78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01840DA-86E8-42DA-ACB6-D811B9C85405}"/>
                </a:ext>
              </a:extLst>
            </p:cNvPr>
            <p:cNvCxnSpPr/>
            <p:nvPr/>
          </p:nvCxnSpPr>
          <p:spPr>
            <a:xfrm>
              <a:off x="6756400" y="3644900"/>
              <a:ext cx="1041400" cy="78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03E1BFA-5813-4855-A616-B98955347D85}"/>
                </a:ext>
              </a:extLst>
            </p:cNvPr>
            <p:cNvCxnSpPr/>
            <p:nvPr/>
          </p:nvCxnSpPr>
          <p:spPr>
            <a:xfrm>
              <a:off x="6756400" y="3441700"/>
              <a:ext cx="1041400" cy="78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5B9F05F-1991-4BCF-AFE4-331013A5C33F}"/>
                </a:ext>
              </a:extLst>
            </p:cNvPr>
            <p:cNvCxnSpPr/>
            <p:nvPr/>
          </p:nvCxnSpPr>
          <p:spPr>
            <a:xfrm>
              <a:off x="6743700" y="3251200"/>
              <a:ext cx="1041400" cy="78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5E5630F-7583-4933-BEFB-16A10F800560}"/>
                </a:ext>
              </a:extLst>
            </p:cNvPr>
            <p:cNvCxnSpPr/>
            <p:nvPr/>
          </p:nvCxnSpPr>
          <p:spPr>
            <a:xfrm>
              <a:off x="6743700" y="3060700"/>
              <a:ext cx="1041400" cy="78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4191388-4687-475D-9C3B-E749EEBF7445}"/>
                </a:ext>
              </a:extLst>
            </p:cNvPr>
            <p:cNvCxnSpPr/>
            <p:nvPr/>
          </p:nvCxnSpPr>
          <p:spPr>
            <a:xfrm>
              <a:off x="6743700" y="2857500"/>
              <a:ext cx="1041400" cy="78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62EECF4-59C9-41E7-80DA-D3EE8FA3B5F1}"/>
                </a:ext>
              </a:extLst>
            </p:cNvPr>
            <p:cNvCxnSpPr/>
            <p:nvPr/>
          </p:nvCxnSpPr>
          <p:spPr>
            <a:xfrm flipV="1">
              <a:off x="7785100" y="2330450"/>
              <a:ext cx="2984500" cy="1320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334D694-3763-4BE9-998A-3039CD91C08D}"/>
                </a:ext>
              </a:extLst>
            </p:cNvPr>
            <p:cNvCxnSpPr/>
            <p:nvPr/>
          </p:nvCxnSpPr>
          <p:spPr>
            <a:xfrm flipV="1">
              <a:off x="7797800" y="2527300"/>
              <a:ext cx="2984500" cy="1320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4593F5D-397C-4C8F-ABEE-0790C0EAC18A}"/>
                </a:ext>
              </a:extLst>
            </p:cNvPr>
            <p:cNvCxnSpPr/>
            <p:nvPr/>
          </p:nvCxnSpPr>
          <p:spPr>
            <a:xfrm flipV="1">
              <a:off x="7797800" y="2717800"/>
              <a:ext cx="2984500" cy="1320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3BF7BC-1E10-49B7-9FFD-6D2B9929D114}"/>
                </a:ext>
              </a:extLst>
            </p:cNvPr>
            <p:cNvCxnSpPr/>
            <p:nvPr/>
          </p:nvCxnSpPr>
          <p:spPr>
            <a:xfrm flipV="1">
              <a:off x="7785100" y="2908300"/>
              <a:ext cx="2984500" cy="1320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01B7548-FEB4-461E-B215-4A8BDDC2F1F0}"/>
                </a:ext>
              </a:extLst>
            </p:cNvPr>
            <p:cNvCxnSpPr/>
            <p:nvPr/>
          </p:nvCxnSpPr>
          <p:spPr>
            <a:xfrm flipV="1">
              <a:off x="7797800" y="3111500"/>
              <a:ext cx="2984500" cy="1320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693282B-61B3-464C-B580-D87231B028A4}"/>
                </a:ext>
              </a:extLst>
            </p:cNvPr>
            <p:cNvCxnSpPr/>
            <p:nvPr/>
          </p:nvCxnSpPr>
          <p:spPr>
            <a:xfrm flipV="1">
              <a:off x="7797800" y="3308350"/>
              <a:ext cx="2984500" cy="1320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51EA290-DE15-4F40-89D1-B7F660B2D6AC}"/>
                </a:ext>
              </a:extLst>
            </p:cNvPr>
            <p:cNvCxnSpPr/>
            <p:nvPr/>
          </p:nvCxnSpPr>
          <p:spPr>
            <a:xfrm flipV="1">
              <a:off x="6896100" y="1447800"/>
              <a:ext cx="2984500" cy="1320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81B2F61-6BAC-4E22-BFB0-B594BE09B941}"/>
                </a:ext>
              </a:extLst>
            </p:cNvPr>
            <p:cNvCxnSpPr/>
            <p:nvPr/>
          </p:nvCxnSpPr>
          <p:spPr>
            <a:xfrm flipV="1">
              <a:off x="7073900" y="1574800"/>
              <a:ext cx="2984500" cy="1320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8CAB69F-4C59-4A74-B561-5528C9870CE1}"/>
                </a:ext>
              </a:extLst>
            </p:cNvPr>
            <p:cNvCxnSpPr/>
            <p:nvPr/>
          </p:nvCxnSpPr>
          <p:spPr>
            <a:xfrm flipV="1">
              <a:off x="7264400" y="1701800"/>
              <a:ext cx="2984500" cy="1320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62517B7-5AD4-4DD0-874D-29A77E053BD8}"/>
                </a:ext>
              </a:extLst>
            </p:cNvPr>
            <p:cNvCxnSpPr/>
            <p:nvPr/>
          </p:nvCxnSpPr>
          <p:spPr>
            <a:xfrm flipV="1">
              <a:off x="7404100" y="1828800"/>
              <a:ext cx="2984500" cy="1320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32AAD9D-7AB4-4DD4-A1C8-49E361ACC401}"/>
                </a:ext>
              </a:extLst>
            </p:cNvPr>
            <p:cNvCxnSpPr/>
            <p:nvPr/>
          </p:nvCxnSpPr>
          <p:spPr>
            <a:xfrm flipV="1">
              <a:off x="7594600" y="1955800"/>
              <a:ext cx="2984500" cy="1320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D97D86-239F-49BE-AF3A-B41CC85D6E31}"/>
                </a:ext>
              </a:extLst>
            </p:cNvPr>
            <p:cNvCxnSpPr/>
            <p:nvPr/>
          </p:nvCxnSpPr>
          <p:spPr>
            <a:xfrm>
              <a:off x="8128000" y="3273055"/>
              <a:ext cx="0" cy="1409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ED93F66-84BE-4063-BED2-FBA3D0F81BBC}"/>
                </a:ext>
              </a:extLst>
            </p:cNvPr>
            <p:cNvCxnSpPr/>
            <p:nvPr/>
          </p:nvCxnSpPr>
          <p:spPr>
            <a:xfrm>
              <a:off x="8280400" y="3196855"/>
              <a:ext cx="0" cy="1409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7727906-860D-42FE-BD90-68734761FFFF}"/>
                </a:ext>
              </a:extLst>
            </p:cNvPr>
            <p:cNvCxnSpPr/>
            <p:nvPr/>
          </p:nvCxnSpPr>
          <p:spPr>
            <a:xfrm>
              <a:off x="8432800" y="3133355"/>
              <a:ext cx="0" cy="1409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59672EA-C6D2-4F98-86EC-287951D3CD5D}"/>
                </a:ext>
              </a:extLst>
            </p:cNvPr>
            <p:cNvCxnSpPr/>
            <p:nvPr/>
          </p:nvCxnSpPr>
          <p:spPr>
            <a:xfrm>
              <a:off x="8585200" y="3069855"/>
              <a:ext cx="0" cy="1409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CB45BAB-3345-4853-A261-DF6C3AE6B99A}"/>
                </a:ext>
              </a:extLst>
            </p:cNvPr>
            <p:cNvCxnSpPr/>
            <p:nvPr/>
          </p:nvCxnSpPr>
          <p:spPr>
            <a:xfrm>
              <a:off x="8737600" y="2993655"/>
              <a:ext cx="0" cy="1409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1328601-84E4-417B-873F-B7BF1594530C}"/>
                </a:ext>
              </a:extLst>
            </p:cNvPr>
            <p:cNvCxnSpPr/>
            <p:nvPr/>
          </p:nvCxnSpPr>
          <p:spPr>
            <a:xfrm>
              <a:off x="6929967" y="2552700"/>
              <a:ext cx="1041400" cy="78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4CA78BB-4A4C-4AD2-A2E6-475A19A3D21C}"/>
                </a:ext>
              </a:extLst>
            </p:cNvPr>
            <p:cNvCxnSpPr/>
            <p:nvPr/>
          </p:nvCxnSpPr>
          <p:spPr>
            <a:xfrm>
              <a:off x="7099301" y="2480733"/>
              <a:ext cx="1041400" cy="78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B455000-B595-4552-B19F-FD99C2A376DA}"/>
                </a:ext>
              </a:extLst>
            </p:cNvPr>
            <p:cNvCxnSpPr/>
            <p:nvPr/>
          </p:nvCxnSpPr>
          <p:spPr>
            <a:xfrm>
              <a:off x="7239001" y="2413687"/>
              <a:ext cx="1041400" cy="78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2287C3C-A7F6-41F6-BF9A-0A402CA1E78D}"/>
                </a:ext>
              </a:extLst>
            </p:cNvPr>
            <p:cNvCxnSpPr/>
            <p:nvPr/>
          </p:nvCxnSpPr>
          <p:spPr>
            <a:xfrm>
              <a:off x="7391401" y="2350187"/>
              <a:ext cx="1041400" cy="78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A457D29-B8F2-44B9-AFDB-00CA3DF8CAED}"/>
                </a:ext>
              </a:extLst>
            </p:cNvPr>
            <p:cNvCxnSpPr/>
            <p:nvPr/>
          </p:nvCxnSpPr>
          <p:spPr>
            <a:xfrm>
              <a:off x="7556500" y="2282455"/>
              <a:ext cx="1041400" cy="78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1B6C6FD-F571-4C75-8C12-A0F15639AD86}"/>
                </a:ext>
              </a:extLst>
            </p:cNvPr>
            <p:cNvCxnSpPr/>
            <p:nvPr/>
          </p:nvCxnSpPr>
          <p:spPr>
            <a:xfrm>
              <a:off x="7696200" y="2206255"/>
              <a:ext cx="1041400" cy="78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Freeform 58">
              <a:extLst>
                <a:ext uri="{FF2B5EF4-FFF2-40B4-BE49-F238E27FC236}">
                  <a16:creationId xmlns:a16="http://schemas.microsoft.com/office/drawing/2014/main" id="{6A712D68-F286-4738-AFEE-32C19E149996}"/>
                </a:ext>
              </a:extLst>
            </p:cNvPr>
            <p:cNvSpPr/>
            <p:nvPr/>
          </p:nvSpPr>
          <p:spPr>
            <a:xfrm>
              <a:off x="7099300" y="2413000"/>
              <a:ext cx="1187450" cy="2247900"/>
            </a:xfrm>
            <a:custGeom>
              <a:avLst/>
              <a:gdLst>
                <a:gd name="connsiteX0" fmla="*/ 0 w 1187450"/>
                <a:gd name="connsiteY0" fmla="*/ 57150 h 2247900"/>
                <a:gd name="connsiteX1" fmla="*/ 165100 w 1187450"/>
                <a:gd name="connsiteY1" fmla="*/ 0 h 2247900"/>
                <a:gd name="connsiteX2" fmla="*/ 1187450 w 1187450"/>
                <a:gd name="connsiteY2" fmla="*/ 781050 h 2247900"/>
                <a:gd name="connsiteX3" fmla="*/ 1187450 w 1187450"/>
                <a:gd name="connsiteY3" fmla="*/ 2184400 h 2247900"/>
                <a:gd name="connsiteX4" fmla="*/ 1028700 w 1187450"/>
                <a:gd name="connsiteY4" fmla="*/ 2247900 h 2247900"/>
                <a:gd name="connsiteX5" fmla="*/ 1022350 w 1187450"/>
                <a:gd name="connsiteY5" fmla="*/ 831850 h 2247900"/>
                <a:gd name="connsiteX6" fmla="*/ 0 w 1187450"/>
                <a:gd name="connsiteY6" fmla="*/ 57150 h 22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7450" h="2247900">
                  <a:moveTo>
                    <a:pt x="0" y="57150"/>
                  </a:moveTo>
                  <a:lnTo>
                    <a:pt x="165100" y="0"/>
                  </a:lnTo>
                  <a:lnTo>
                    <a:pt x="1187450" y="781050"/>
                  </a:lnTo>
                  <a:lnTo>
                    <a:pt x="1187450" y="2184400"/>
                  </a:lnTo>
                  <a:lnTo>
                    <a:pt x="1028700" y="2247900"/>
                  </a:lnTo>
                  <a:cubicBezTo>
                    <a:pt x="1026583" y="1775883"/>
                    <a:pt x="1024467" y="1303867"/>
                    <a:pt x="1022350" y="831850"/>
                  </a:cubicBezTo>
                  <a:lnTo>
                    <a:pt x="0" y="57150"/>
                  </a:lnTo>
                  <a:close/>
                </a:path>
              </a:pathLst>
            </a:custGeom>
            <a:solidFill>
              <a:schemeClr val="accent1">
                <a:alpha val="4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59">
              <a:extLst>
                <a:ext uri="{FF2B5EF4-FFF2-40B4-BE49-F238E27FC236}">
                  <a16:creationId xmlns:a16="http://schemas.microsoft.com/office/drawing/2014/main" id="{A4299317-F76E-48E0-A030-7F645537BD1A}"/>
                </a:ext>
              </a:extLst>
            </p:cNvPr>
            <p:cNvSpPr/>
            <p:nvPr/>
          </p:nvSpPr>
          <p:spPr>
            <a:xfrm>
              <a:off x="6731000" y="3054350"/>
              <a:ext cx="2349500" cy="984250"/>
            </a:xfrm>
            <a:custGeom>
              <a:avLst/>
              <a:gdLst>
                <a:gd name="connsiteX0" fmla="*/ 0 w 2349500"/>
                <a:gd name="connsiteY0" fmla="*/ 0 h 984250"/>
                <a:gd name="connsiteX1" fmla="*/ 6350 w 2349500"/>
                <a:gd name="connsiteY1" fmla="*/ 203200 h 984250"/>
                <a:gd name="connsiteX2" fmla="*/ 1054100 w 2349500"/>
                <a:gd name="connsiteY2" fmla="*/ 984250 h 984250"/>
                <a:gd name="connsiteX3" fmla="*/ 2349500 w 2349500"/>
                <a:gd name="connsiteY3" fmla="*/ 412750 h 984250"/>
                <a:gd name="connsiteX4" fmla="*/ 2343150 w 2349500"/>
                <a:gd name="connsiteY4" fmla="*/ 209550 h 984250"/>
                <a:gd name="connsiteX5" fmla="*/ 1060450 w 2349500"/>
                <a:gd name="connsiteY5" fmla="*/ 793750 h 984250"/>
                <a:gd name="connsiteX6" fmla="*/ 0 w 2349500"/>
                <a:gd name="connsiteY6" fmla="*/ 0 h 984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9500" h="984250">
                  <a:moveTo>
                    <a:pt x="0" y="0"/>
                  </a:moveTo>
                  <a:lnTo>
                    <a:pt x="6350" y="203200"/>
                  </a:lnTo>
                  <a:lnTo>
                    <a:pt x="1054100" y="984250"/>
                  </a:lnTo>
                  <a:lnTo>
                    <a:pt x="2349500" y="412750"/>
                  </a:lnTo>
                  <a:lnTo>
                    <a:pt x="2343150" y="209550"/>
                  </a:lnTo>
                  <a:lnTo>
                    <a:pt x="1060450" y="79375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76000">
                  <a:schemeClr val="accent2">
                    <a:alpha val="45000"/>
                  </a:schemeClr>
                </a:gs>
                <a:gs pos="96000">
                  <a:srgbClr val="FFFFFF">
                    <a:alpha val="4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60">
              <a:extLst>
                <a:ext uri="{FF2B5EF4-FFF2-40B4-BE49-F238E27FC236}">
                  <a16:creationId xmlns:a16="http://schemas.microsoft.com/office/drawing/2014/main" id="{8D7AC322-FBFA-45C2-9E39-59EC23E3FCA6}"/>
                </a:ext>
              </a:extLst>
            </p:cNvPr>
            <p:cNvSpPr/>
            <p:nvPr/>
          </p:nvSpPr>
          <p:spPr>
            <a:xfrm>
              <a:off x="6889750" y="2095500"/>
              <a:ext cx="1701800" cy="2197100"/>
            </a:xfrm>
            <a:custGeom>
              <a:avLst/>
              <a:gdLst>
                <a:gd name="connsiteX0" fmla="*/ 0 w 1701800"/>
                <a:gd name="connsiteY0" fmla="*/ 2063750 h 2197100"/>
                <a:gd name="connsiteX1" fmla="*/ 171450 w 1701800"/>
                <a:gd name="connsiteY1" fmla="*/ 2197100 h 2197100"/>
                <a:gd name="connsiteX2" fmla="*/ 171450 w 1701800"/>
                <a:gd name="connsiteY2" fmla="*/ 800100 h 2197100"/>
                <a:gd name="connsiteX3" fmla="*/ 1701800 w 1701800"/>
                <a:gd name="connsiteY3" fmla="*/ 133350 h 2197100"/>
                <a:gd name="connsiteX4" fmla="*/ 1498600 w 1701800"/>
                <a:gd name="connsiteY4" fmla="*/ 0 h 2197100"/>
                <a:gd name="connsiteX5" fmla="*/ 6350 w 1701800"/>
                <a:gd name="connsiteY5" fmla="*/ 673100 h 2197100"/>
                <a:gd name="connsiteX6" fmla="*/ 0 w 1701800"/>
                <a:gd name="connsiteY6" fmla="*/ 2063750 h 219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01800" h="2197100">
                  <a:moveTo>
                    <a:pt x="0" y="2063750"/>
                  </a:moveTo>
                  <a:lnTo>
                    <a:pt x="171450" y="2197100"/>
                  </a:lnTo>
                  <a:lnTo>
                    <a:pt x="171450" y="800100"/>
                  </a:lnTo>
                  <a:lnTo>
                    <a:pt x="1701800" y="133350"/>
                  </a:lnTo>
                  <a:lnTo>
                    <a:pt x="1498600" y="0"/>
                  </a:lnTo>
                  <a:lnTo>
                    <a:pt x="6350" y="673100"/>
                  </a:lnTo>
                  <a:cubicBezTo>
                    <a:pt x="4233" y="1136650"/>
                    <a:pt x="2117" y="1600200"/>
                    <a:pt x="0" y="2063750"/>
                  </a:cubicBezTo>
                  <a:close/>
                </a:path>
              </a:pathLst>
            </a:custGeom>
            <a:gradFill flip="none" rotWithShape="1">
              <a:gsLst>
                <a:gs pos="58000">
                  <a:schemeClr val="accent3">
                    <a:alpha val="50000"/>
                  </a:schemeClr>
                </a:gs>
                <a:gs pos="77000">
                  <a:srgbClr val="FFFFFF">
                    <a:alpha val="4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Cloud 51">
            <a:extLst>
              <a:ext uri="{FF2B5EF4-FFF2-40B4-BE49-F238E27FC236}">
                <a16:creationId xmlns:a16="http://schemas.microsoft.com/office/drawing/2014/main" id="{F26C2089-FD50-46FB-99BA-2A3CE77CF2AC}"/>
              </a:ext>
            </a:extLst>
          </p:cNvPr>
          <p:cNvSpPr/>
          <p:nvPr/>
        </p:nvSpPr>
        <p:spPr>
          <a:xfrm>
            <a:off x="8115600" y="744673"/>
            <a:ext cx="1838160" cy="998400"/>
          </a:xfrm>
          <a:prstGeom prst="cloud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000000"/>
                </a:solidFill>
                <a:cs typeface="Arial"/>
              </a:rPr>
              <a:t>Cloud</a:t>
            </a: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53" name="Cylinder 52">
            <a:extLst>
              <a:ext uri="{FF2B5EF4-FFF2-40B4-BE49-F238E27FC236}">
                <a16:creationId xmlns:a16="http://schemas.microsoft.com/office/drawing/2014/main" id="{FFD0877E-959A-4D4B-8258-B9C4328A5715}"/>
              </a:ext>
            </a:extLst>
          </p:cNvPr>
          <p:cNvSpPr/>
          <p:nvPr/>
        </p:nvSpPr>
        <p:spPr>
          <a:xfrm>
            <a:off x="2028112" y="4376560"/>
            <a:ext cx="914400" cy="121615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cs typeface="Arial"/>
              </a:rPr>
              <a:t>PFS</a:t>
            </a:r>
            <a:endParaRPr lang="en-US" b="1"/>
          </a:p>
        </p:txBody>
      </p:sp>
      <p:sp>
        <p:nvSpPr>
          <p:cNvPr id="54" name="Cylinder 53">
            <a:extLst>
              <a:ext uri="{FF2B5EF4-FFF2-40B4-BE49-F238E27FC236}">
                <a16:creationId xmlns:a16="http://schemas.microsoft.com/office/drawing/2014/main" id="{454DDEA0-364C-4D05-A5A8-B5CE8FB97247}"/>
              </a:ext>
            </a:extLst>
          </p:cNvPr>
          <p:cNvSpPr/>
          <p:nvPr/>
        </p:nvSpPr>
        <p:spPr>
          <a:xfrm>
            <a:off x="7593870" y="4430522"/>
            <a:ext cx="914400" cy="121615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cs typeface="Arial"/>
              </a:rPr>
              <a:t>HDD</a:t>
            </a:r>
            <a:endParaRPr lang="en-US" b="1"/>
          </a:p>
        </p:txBody>
      </p:sp>
      <p:sp>
        <p:nvSpPr>
          <p:cNvPr id="55" name="Flowchart: Sequential Access Storage 54">
            <a:extLst>
              <a:ext uri="{FF2B5EF4-FFF2-40B4-BE49-F238E27FC236}">
                <a16:creationId xmlns:a16="http://schemas.microsoft.com/office/drawing/2014/main" id="{C9D92C91-D918-40D1-A04C-04B577917AA9}"/>
              </a:ext>
            </a:extLst>
          </p:cNvPr>
          <p:cNvSpPr/>
          <p:nvPr/>
        </p:nvSpPr>
        <p:spPr>
          <a:xfrm>
            <a:off x="9758792" y="4486598"/>
            <a:ext cx="1074528" cy="1104648"/>
          </a:xfrm>
          <a:prstGeom prst="flowChartMagnetic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cs typeface="Arial"/>
              </a:rPr>
              <a:t>Tape</a:t>
            </a:r>
            <a:endParaRPr lang="en-US" b="1"/>
          </a:p>
        </p:txBody>
      </p:sp>
      <p:sp>
        <p:nvSpPr>
          <p:cNvPr id="56" name="Right Arrow 52">
            <a:extLst>
              <a:ext uri="{FF2B5EF4-FFF2-40B4-BE49-F238E27FC236}">
                <a16:creationId xmlns:a16="http://schemas.microsoft.com/office/drawing/2014/main" id="{0D15B572-9BC5-49C1-99D4-9F901254D76C}"/>
              </a:ext>
            </a:extLst>
          </p:cNvPr>
          <p:cNvSpPr/>
          <p:nvPr/>
        </p:nvSpPr>
        <p:spPr>
          <a:xfrm rot="1620000">
            <a:off x="3693632" y="2304043"/>
            <a:ext cx="1071705" cy="246024"/>
          </a:xfrm>
          <a:prstGeom prst="rightArrow">
            <a:avLst/>
          </a:prstGeom>
          <a:solidFill>
            <a:schemeClr val="bg2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2">
            <a:extLst>
              <a:ext uri="{FF2B5EF4-FFF2-40B4-BE49-F238E27FC236}">
                <a16:creationId xmlns:a16="http://schemas.microsoft.com/office/drawing/2014/main" id="{727DBF53-513C-46F4-8284-25F4A382F538}"/>
              </a:ext>
            </a:extLst>
          </p:cNvPr>
          <p:cNvSpPr/>
          <p:nvPr/>
        </p:nvSpPr>
        <p:spPr>
          <a:xfrm rot="20040000">
            <a:off x="6938818" y="1814782"/>
            <a:ext cx="1185675" cy="234024"/>
          </a:xfrm>
          <a:prstGeom prst="rightArrow">
            <a:avLst/>
          </a:prstGeom>
          <a:solidFill>
            <a:schemeClr val="bg2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Left-Right 57">
            <a:extLst>
              <a:ext uri="{FF2B5EF4-FFF2-40B4-BE49-F238E27FC236}">
                <a16:creationId xmlns:a16="http://schemas.microsoft.com/office/drawing/2014/main" id="{5B992A61-281F-4125-B896-89FBC633B593}"/>
              </a:ext>
            </a:extLst>
          </p:cNvPr>
          <p:cNvSpPr/>
          <p:nvPr/>
        </p:nvSpPr>
        <p:spPr>
          <a:xfrm rot="19680000">
            <a:off x="3024638" y="3972193"/>
            <a:ext cx="1905972" cy="232632"/>
          </a:xfrm>
          <a:prstGeom prst="left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Left-Right 58">
            <a:extLst>
              <a:ext uri="{FF2B5EF4-FFF2-40B4-BE49-F238E27FC236}">
                <a16:creationId xmlns:a16="http://schemas.microsoft.com/office/drawing/2014/main" id="{52025349-BF70-4C70-976D-3591AE1FC53E}"/>
              </a:ext>
            </a:extLst>
          </p:cNvPr>
          <p:cNvSpPr/>
          <p:nvPr/>
        </p:nvSpPr>
        <p:spPr>
          <a:xfrm rot="16140000">
            <a:off x="1814015" y="3337750"/>
            <a:ext cx="1431841" cy="238631"/>
          </a:xfrm>
          <a:prstGeom prst="left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Left-Right 59">
            <a:extLst>
              <a:ext uri="{FF2B5EF4-FFF2-40B4-BE49-F238E27FC236}">
                <a16:creationId xmlns:a16="http://schemas.microsoft.com/office/drawing/2014/main" id="{24346394-9735-467D-8CD6-2CC3406B8913}"/>
              </a:ext>
            </a:extLst>
          </p:cNvPr>
          <p:cNvSpPr/>
          <p:nvPr/>
        </p:nvSpPr>
        <p:spPr>
          <a:xfrm rot="3120000">
            <a:off x="6625507" y="3700326"/>
            <a:ext cx="868243" cy="232632"/>
          </a:xfrm>
          <a:prstGeom prst="left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Left-Right 60">
            <a:extLst>
              <a:ext uri="{FF2B5EF4-FFF2-40B4-BE49-F238E27FC236}">
                <a16:creationId xmlns:a16="http://schemas.microsoft.com/office/drawing/2014/main" id="{BCC4E855-2E6F-46C8-9BDD-58FB30EA3F15}"/>
              </a:ext>
            </a:extLst>
          </p:cNvPr>
          <p:cNvSpPr/>
          <p:nvPr/>
        </p:nvSpPr>
        <p:spPr>
          <a:xfrm rot="-120000">
            <a:off x="8699599" y="5001201"/>
            <a:ext cx="868243" cy="232632"/>
          </a:xfrm>
          <a:prstGeom prst="left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E2F0FB2-42AF-4CFB-A664-EF505F7BBF8B}"/>
              </a:ext>
            </a:extLst>
          </p:cNvPr>
          <p:cNvSpPr/>
          <p:nvPr/>
        </p:nvSpPr>
        <p:spPr>
          <a:xfrm>
            <a:off x="7416088" y="4227825"/>
            <a:ext cx="3745662" cy="1790400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rgbClr val="C0504D"/>
              </a:solidFill>
              <a:cs typeface="Arial"/>
            </a:endParaRPr>
          </a:p>
          <a:p>
            <a:pPr algn="ctr"/>
            <a:endParaRPr lang="en-US" sz="2000" b="1">
              <a:solidFill>
                <a:srgbClr val="C0504D"/>
              </a:solidFill>
              <a:cs typeface="Arial"/>
            </a:endParaRPr>
          </a:p>
          <a:p>
            <a:pPr algn="ctr"/>
            <a:endParaRPr lang="en-US" sz="2000" b="1">
              <a:solidFill>
                <a:srgbClr val="C0504D"/>
              </a:solidFill>
              <a:cs typeface="Arial"/>
            </a:endParaRPr>
          </a:p>
          <a:p>
            <a:pPr algn="ctr"/>
            <a:endParaRPr lang="en-US" sz="2000" b="1">
              <a:solidFill>
                <a:srgbClr val="C0504D"/>
              </a:solidFill>
              <a:cs typeface="Arial"/>
            </a:endParaRPr>
          </a:p>
          <a:p>
            <a:pPr algn="ctr"/>
            <a:r>
              <a:rPr lang="en-US" sz="2000" b="1">
                <a:solidFill>
                  <a:srgbClr val="C0504D"/>
                </a:solidFill>
                <a:cs typeface="Arial"/>
              </a:rPr>
              <a:t>MARS</a:t>
            </a:r>
            <a:endParaRPr lang="en-US" sz="2000">
              <a:cs typeface="Arial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E059085-3C57-4089-8DC5-D0C3369BBAA3}"/>
              </a:ext>
            </a:extLst>
          </p:cNvPr>
          <p:cNvSpPr txBox="1"/>
          <p:nvPr/>
        </p:nvSpPr>
        <p:spPr>
          <a:xfrm>
            <a:off x="4442534" y="3827102"/>
            <a:ext cx="2743200" cy="7078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cs typeface="Arial"/>
              </a:rPr>
              <a:t>NVRAM (?)</a:t>
            </a:r>
          </a:p>
          <a:p>
            <a:pPr algn="ctr"/>
            <a:r>
              <a:rPr lang="en-US" sz="2000" dirty="0">
                <a:cs typeface="Arial"/>
              </a:rPr>
              <a:t>Data Hypercubes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4D632EC-8FEC-481B-9087-608DD7771E35}"/>
              </a:ext>
            </a:extLst>
          </p:cNvPr>
          <p:cNvSpPr txBox="1"/>
          <p:nvPr/>
        </p:nvSpPr>
        <p:spPr>
          <a:xfrm>
            <a:off x="3108811" y="1782903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9BBB59"/>
                </a:solidFill>
                <a:cs typeface="Arial"/>
              </a:rPr>
              <a:t>Producer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D123124-AD13-4833-B174-A68DCEC6F96F}"/>
              </a:ext>
            </a:extLst>
          </p:cNvPr>
          <p:cNvSpPr txBox="1"/>
          <p:nvPr/>
        </p:nvSpPr>
        <p:spPr>
          <a:xfrm>
            <a:off x="6620082" y="219655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9BBB59"/>
                </a:solidFill>
                <a:cs typeface="Arial"/>
              </a:rPr>
              <a:t>Consumer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AD958C5-9813-444B-9AA4-2919B73E4ABE}"/>
              </a:ext>
            </a:extLst>
          </p:cNvPr>
          <p:cNvSpPr txBox="1"/>
          <p:nvPr/>
        </p:nvSpPr>
        <p:spPr>
          <a:xfrm>
            <a:off x="6549346" y="356337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9BBB59"/>
                </a:solidFill>
                <a:cs typeface="Arial"/>
              </a:rPr>
              <a:t>Archive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6FEE2DE-0D67-41AA-B3AF-FFB3F585374F}"/>
              </a:ext>
            </a:extLst>
          </p:cNvPr>
          <p:cNvSpPr txBox="1"/>
          <p:nvPr/>
        </p:nvSpPr>
        <p:spPr>
          <a:xfrm>
            <a:off x="8696982" y="2202271"/>
            <a:ext cx="4158831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Bring </a:t>
            </a:r>
            <a:r>
              <a:rPr lang="en-US" b="1">
                <a:solidFill>
                  <a:srgbClr val="4F81BD"/>
                </a:solidFill>
              </a:rPr>
              <a:t>users </a:t>
            </a:r>
            <a:r>
              <a:rPr lang="en-US"/>
              <a:t>to the data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Arial"/>
              </a:rPr>
              <a:t>Use data while it is </a:t>
            </a:r>
            <a:r>
              <a:rPr lang="en-US" b="1">
                <a:solidFill>
                  <a:srgbClr val="C0504D"/>
                </a:solidFill>
                <a:cs typeface="Arial"/>
              </a:rPr>
              <a:t>hot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cs typeface="Arial"/>
              </a:rPr>
              <a:t>Access using</a:t>
            </a:r>
            <a:r>
              <a:rPr lang="en-US" b="1">
                <a:solidFill>
                  <a:srgbClr val="000000"/>
                </a:solidFill>
                <a:cs typeface="Arial"/>
              </a:rPr>
              <a:t> </a:t>
            </a:r>
            <a:r>
              <a:rPr lang="en-US" b="1">
                <a:solidFill>
                  <a:srgbClr val="9BBB59"/>
                </a:solidFill>
                <a:cs typeface="Arial"/>
              </a:rPr>
              <a:t>scientifically meaningful metadata</a:t>
            </a:r>
          </a:p>
        </p:txBody>
      </p:sp>
      <p:pic>
        <p:nvPicPr>
          <p:cNvPr id="68" name="Picture 6" descr="http://jbmicro.com/wp-content/uploads/2013/03/Hadoop-Cluster.png">
            <a:extLst>
              <a:ext uri="{FF2B5EF4-FFF2-40B4-BE49-F238E27FC236}">
                <a16:creationId xmlns:a16="http://schemas.microsoft.com/office/drawing/2014/main" id="{0BFEB6FD-13FD-BE4C-8118-054594CD7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417" y="808428"/>
            <a:ext cx="1429364" cy="166689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6203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C1D8F-79AF-4F3A-85AB-E341EDF02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Centre Migration to Bologna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04483-D4D4-48F6-8711-EF05C45EE9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B80EA-DB86-D849-B86F-15DAF31F0474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791C5-A416-4CFD-92C2-0BFD77B1BD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/>
              <a:t>European Centre for Medium-Range Weather Forecasts</a:t>
            </a:r>
            <a:endParaRPr lang="en-US" dirty="0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B7AC6A2C-F17A-41EB-B3EE-E6F7D571F2D7}"/>
              </a:ext>
            </a:extLst>
          </p:cNvPr>
          <p:cNvSpPr/>
          <p:nvPr/>
        </p:nvSpPr>
        <p:spPr>
          <a:xfrm>
            <a:off x="1427353" y="1089134"/>
            <a:ext cx="914400" cy="612648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DC268D01-AD92-4BDE-A725-6C291B8B8304}"/>
              </a:ext>
            </a:extLst>
          </p:cNvPr>
          <p:cNvSpPr/>
          <p:nvPr/>
        </p:nvSpPr>
        <p:spPr>
          <a:xfrm>
            <a:off x="2721775" y="1087610"/>
            <a:ext cx="914400" cy="612648"/>
          </a:xfrm>
          <a:prstGeom prst="flowChartMagneticDisk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A2701A22-AFA1-4A2C-82BA-3A1FF3E6173E}"/>
              </a:ext>
            </a:extLst>
          </p:cNvPr>
          <p:cNvSpPr/>
          <p:nvPr/>
        </p:nvSpPr>
        <p:spPr>
          <a:xfrm>
            <a:off x="5302677" y="1083391"/>
            <a:ext cx="914400" cy="612648"/>
          </a:xfrm>
          <a:prstGeom prst="flowChartMagneticDisk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9756F4ED-AAC8-4A11-AC14-CF5D63310E00}"/>
              </a:ext>
            </a:extLst>
          </p:cNvPr>
          <p:cNvSpPr/>
          <p:nvPr/>
        </p:nvSpPr>
        <p:spPr>
          <a:xfrm>
            <a:off x="4012226" y="1083391"/>
            <a:ext cx="914400" cy="612648"/>
          </a:xfrm>
          <a:prstGeom prst="flowChartMagneticDisk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E04120-BA2E-4F53-844D-CA40819F2D29}"/>
              </a:ext>
            </a:extLst>
          </p:cNvPr>
          <p:cNvSpPr/>
          <p:nvPr/>
        </p:nvSpPr>
        <p:spPr>
          <a:xfrm>
            <a:off x="1080000" y="874143"/>
            <a:ext cx="5396011" cy="1345720"/>
          </a:xfrm>
          <a:prstGeom prst="rect">
            <a:avLst/>
          </a:prstGeom>
          <a:noFill/>
          <a:ln w="31750">
            <a:solidFill>
              <a:srgbClr val="C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GB" sz="2000" dirty="0">
                <a:solidFill>
                  <a:srgbClr val="C00000"/>
                </a:solidFill>
              </a:rPr>
              <a:t>FDB servers</a:t>
            </a:r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632CFC88-0F3C-430A-908A-3034333C2651}"/>
              </a:ext>
            </a:extLst>
          </p:cNvPr>
          <p:cNvSpPr/>
          <p:nvPr/>
        </p:nvSpPr>
        <p:spPr>
          <a:xfrm>
            <a:off x="5305235" y="1087610"/>
            <a:ext cx="914400" cy="612648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793CA1B3-A5E9-40F6-8F98-7E55859672EA}"/>
              </a:ext>
            </a:extLst>
          </p:cNvPr>
          <p:cNvSpPr/>
          <p:nvPr/>
        </p:nvSpPr>
        <p:spPr>
          <a:xfrm>
            <a:off x="4014784" y="1087610"/>
            <a:ext cx="914400" cy="612648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87A2D035-2F5A-48E4-B90C-D61822F47D4D}"/>
              </a:ext>
            </a:extLst>
          </p:cNvPr>
          <p:cNvSpPr/>
          <p:nvPr/>
        </p:nvSpPr>
        <p:spPr>
          <a:xfrm>
            <a:off x="2721775" y="1095565"/>
            <a:ext cx="914400" cy="612648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CBFFE0B8-4282-43B4-A74B-CF341B9D9433}"/>
              </a:ext>
            </a:extLst>
          </p:cNvPr>
          <p:cNvSpPr/>
          <p:nvPr/>
        </p:nvSpPr>
        <p:spPr>
          <a:xfrm>
            <a:off x="1431324" y="1095565"/>
            <a:ext cx="914400" cy="612648"/>
          </a:xfrm>
          <a:prstGeom prst="flowChartMagneticDisk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6" descr="http://jbmicro.com/wp-content/uploads/2013/03/Hadoop-Cluster.png">
            <a:extLst>
              <a:ext uri="{FF2B5EF4-FFF2-40B4-BE49-F238E27FC236}">
                <a16:creationId xmlns:a16="http://schemas.microsoft.com/office/drawing/2014/main" id="{03A9D7CA-1189-4ECE-B391-8C9512095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426" y="4483281"/>
            <a:ext cx="1429364" cy="166689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581ACEC-F90B-49FE-B2BC-412D0A0D8AC8}"/>
              </a:ext>
            </a:extLst>
          </p:cNvPr>
          <p:cNvSpPr txBox="1"/>
          <p:nvPr/>
        </p:nvSpPr>
        <p:spPr>
          <a:xfrm>
            <a:off x="10391955" y="852558"/>
            <a:ext cx="1690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Bologna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E768D3-F5EF-494E-B7B5-EB760A3D4E43}"/>
              </a:ext>
            </a:extLst>
          </p:cNvPr>
          <p:cNvSpPr txBox="1"/>
          <p:nvPr/>
        </p:nvSpPr>
        <p:spPr>
          <a:xfrm>
            <a:off x="10264211" y="5261699"/>
            <a:ext cx="1690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/>
              <a:t>Shinfield</a:t>
            </a:r>
            <a:endParaRPr lang="en-GB" sz="2400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2303E53-A065-4652-AE8F-7BA63788E93B}"/>
              </a:ext>
            </a:extLst>
          </p:cNvPr>
          <p:cNvCxnSpPr>
            <a:cxnSpLocks/>
          </p:cNvCxnSpPr>
          <p:nvPr/>
        </p:nvCxnSpPr>
        <p:spPr>
          <a:xfrm rot="16200000" flipV="1">
            <a:off x="5474898" y="2507410"/>
            <a:ext cx="2967490" cy="2392396"/>
          </a:xfrm>
          <a:prstGeom prst="bentConnector3">
            <a:avLst>
              <a:gd name="adj1" fmla="val 194"/>
            </a:avLst>
          </a:prstGeom>
          <a:ln w="38100" cap="rnd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40F398A0-6771-4390-87FB-237457A57385}"/>
              </a:ext>
            </a:extLst>
          </p:cNvPr>
          <p:cNvCxnSpPr>
            <a:cxnSpLocks/>
          </p:cNvCxnSpPr>
          <p:nvPr/>
        </p:nvCxnSpPr>
        <p:spPr>
          <a:xfrm rot="10800000">
            <a:off x="4433977" y="2219863"/>
            <a:ext cx="3720864" cy="3119892"/>
          </a:xfrm>
          <a:prstGeom prst="bentConnector3">
            <a:avLst>
              <a:gd name="adj1" fmla="val 100077"/>
            </a:avLst>
          </a:prstGeom>
          <a:ln w="38100" cap="rnd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015C15D0-54B8-4107-815A-DC7040A586BF}"/>
              </a:ext>
            </a:extLst>
          </p:cNvPr>
          <p:cNvCxnSpPr>
            <a:cxnSpLocks/>
          </p:cNvCxnSpPr>
          <p:nvPr/>
        </p:nvCxnSpPr>
        <p:spPr>
          <a:xfrm rot="10800000">
            <a:off x="3105509" y="2219863"/>
            <a:ext cx="5049332" cy="3272292"/>
          </a:xfrm>
          <a:prstGeom prst="bentConnector3">
            <a:avLst>
              <a:gd name="adj1" fmla="val 100000"/>
            </a:avLst>
          </a:prstGeom>
          <a:ln w="38100" cap="rnd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C943C2A-83ED-4209-A1E3-99D2C8D64F48}"/>
              </a:ext>
            </a:extLst>
          </p:cNvPr>
          <p:cNvCxnSpPr>
            <a:cxnSpLocks/>
          </p:cNvCxnSpPr>
          <p:nvPr/>
        </p:nvCxnSpPr>
        <p:spPr>
          <a:xfrm rot="10800000">
            <a:off x="1834551" y="2219863"/>
            <a:ext cx="6320290" cy="3424692"/>
          </a:xfrm>
          <a:prstGeom prst="bentConnector3">
            <a:avLst>
              <a:gd name="adj1" fmla="val 99954"/>
            </a:avLst>
          </a:prstGeom>
          <a:ln w="38100" cap="rnd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ylinder 44">
            <a:extLst>
              <a:ext uri="{FF2B5EF4-FFF2-40B4-BE49-F238E27FC236}">
                <a16:creationId xmlns:a16="http://schemas.microsoft.com/office/drawing/2014/main" id="{51CAE7B0-1496-4F9B-B01D-535915394D62}"/>
              </a:ext>
            </a:extLst>
          </p:cNvPr>
          <p:cNvSpPr/>
          <p:nvPr/>
        </p:nvSpPr>
        <p:spPr>
          <a:xfrm>
            <a:off x="7916452" y="942469"/>
            <a:ext cx="696332" cy="9261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cs typeface="Arial"/>
              </a:rPr>
              <a:t>HDD</a:t>
            </a:r>
            <a:endParaRPr lang="en-US" sz="1400" b="1" dirty="0"/>
          </a:p>
        </p:txBody>
      </p:sp>
      <p:sp>
        <p:nvSpPr>
          <p:cNvPr id="46" name="Flowchart: Sequential Access Storage 45">
            <a:extLst>
              <a:ext uri="{FF2B5EF4-FFF2-40B4-BE49-F238E27FC236}">
                <a16:creationId xmlns:a16="http://schemas.microsoft.com/office/drawing/2014/main" id="{356FB0B4-5D8E-4AA4-9425-99E6A4B755DE}"/>
              </a:ext>
            </a:extLst>
          </p:cNvPr>
          <p:cNvSpPr/>
          <p:nvPr/>
        </p:nvSpPr>
        <p:spPr>
          <a:xfrm>
            <a:off x="9513729" y="1027381"/>
            <a:ext cx="865682" cy="841209"/>
          </a:xfrm>
          <a:prstGeom prst="flowChartMagnetic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cs typeface="Arial"/>
              </a:rPr>
              <a:t>Tape</a:t>
            </a:r>
            <a:endParaRPr lang="en-US" sz="1400" b="1" dirty="0"/>
          </a:p>
        </p:txBody>
      </p:sp>
      <p:sp>
        <p:nvSpPr>
          <p:cNvPr id="47" name="Arrow: Left-Right 46">
            <a:extLst>
              <a:ext uri="{FF2B5EF4-FFF2-40B4-BE49-F238E27FC236}">
                <a16:creationId xmlns:a16="http://schemas.microsoft.com/office/drawing/2014/main" id="{31AFBD62-243F-47F0-A155-D74D01FEF91F}"/>
              </a:ext>
            </a:extLst>
          </p:cNvPr>
          <p:cNvSpPr/>
          <p:nvPr/>
        </p:nvSpPr>
        <p:spPr>
          <a:xfrm>
            <a:off x="6639962" y="1338807"/>
            <a:ext cx="868243" cy="232632"/>
          </a:xfrm>
          <a:prstGeom prst="left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Left-Right 47">
            <a:extLst>
              <a:ext uri="{FF2B5EF4-FFF2-40B4-BE49-F238E27FC236}">
                <a16:creationId xmlns:a16="http://schemas.microsoft.com/office/drawing/2014/main" id="{67A01ED6-D425-47F2-ABB4-57D7B86D0101}"/>
              </a:ext>
            </a:extLst>
          </p:cNvPr>
          <p:cNvSpPr/>
          <p:nvPr/>
        </p:nvSpPr>
        <p:spPr>
          <a:xfrm rot="-120000">
            <a:off x="8732666" y="1377842"/>
            <a:ext cx="661181" cy="177153"/>
          </a:xfrm>
          <a:prstGeom prst="left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C8FF939-D5F4-45FA-B3A4-D35AEB263FD9}"/>
              </a:ext>
            </a:extLst>
          </p:cNvPr>
          <p:cNvSpPr/>
          <p:nvPr/>
        </p:nvSpPr>
        <p:spPr>
          <a:xfrm>
            <a:off x="7680940" y="893618"/>
            <a:ext cx="2871206" cy="1345720"/>
          </a:xfrm>
          <a:prstGeom prst="rect">
            <a:avLst/>
          </a:prstGeom>
          <a:noFill/>
          <a:ln w="31750">
            <a:solidFill>
              <a:srgbClr val="C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GB" sz="2000" dirty="0">
                <a:solidFill>
                  <a:srgbClr val="C00000"/>
                </a:solidFill>
              </a:rPr>
              <a:t>MARS archive</a:t>
            </a:r>
          </a:p>
        </p:txBody>
      </p:sp>
    </p:spTree>
    <p:extLst>
      <p:ext uri="{BB962C8B-B14F-4D97-AF65-F5344CB8AC3E}">
        <p14:creationId xmlns:p14="http://schemas.microsoft.com/office/powerpoint/2010/main" val="113296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Messages To Take Home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B80EA-DB86-D849-B86F-15DAF31F0474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dirty="0"/>
              <a:t>European Centre for Medium-Range Weather Forecasts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22067" y="1179957"/>
            <a:ext cx="93446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Domain-specific APIs </a:t>
            </a:r>
            <a:r>
              <a:rPr lang="en-US" sz="2400" i="1" dirty="0"/>
              <a:t>give powerful tools:</a:t>
            </a:r>
          </a:p>
          <a:p>
            <a:pPr algn="ctr"/>
            <a:endParaRPr lang="en-US" sz="1400" i="1" dirty="0"/>
          </a:p>
          <a:p>
            <a:pPr algn="ctr"/>
            <a:r>
              <a:rPr lang="en-US" sz="2400" i="1" dirty="0"/>
              <a:t>Domain specific semantics</a:t>
            </a:r>
          </a:p>
          <a:p>
            <a:pPr algn="ctr"/>
            <a:endParaRPr lang="en-US" sz="800" i="1" dirty="0"/>
          </a:p>
          <a:p>
            <a:pPr algn="ctr"/>
            <a:r>
              <a:rPr lang="en-US" sz="2400" i="1" dirty="0"/>
              <a:t>Consistent, science-oriented access</a:t>
            </a:r>
          </a:p>
          <a:p>
            <a:pPr algn="ctr"/>
            <a:endParaRPr lang="en-US" sz="800" i="1" dirty="0"/>
          </a:p>
          <a:p>
            <a:pPr algn="ctr"/>
            <a:r>
              <a:rPr lang="en-US" sz="2400" i="1" dirty="0"/>
              <a:t>Separation of concerns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86388" y="3569574"/>
            <a:ext cx="9344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ECMWF has retooled its operation I/O with FDB5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80000" y="4350566"/>
            <a:ext cx="9890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chemeClr val="accent2"/>
                </a:solidFill>
              </a:rPr>
              <a:t>Non-Volatile memory and other novel storage devices and hierarchies are coming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FB2321-8985-854A-BE84-292C884CC0BD}"/>
              </a:ext>
            </a:extLst>
          </p:cNvPr>
          <p:cNvSpPr txBox="1"/>
          <p:nvPr/>
        </p:nvSpPr>
        <p:spPr>
          <a:xfrm>
            <a:off x="2396971" y="5467359"/>
            <a:ext cx="68056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chemeClr val="bg1">
                    <a:lumMod val="50000"/>
                  </a:schemeClr>
                </a:solidFill>
              </a:rPr>
              <a:t>NEXTGenIO has received funding from the European Union’s Horizon 2020 Research and Innovation programme </a:t>
            </a:r>
          </a:p>
          <a:p>
            <a:r>
              <a:rPr lang="en-US" sz="1400" b="1" i="1" dirty="0">
                <a:solidFill>
                  <a:schemeClr val="bg1">
                    <a:lumMod val="50000"/>
                  </a:schemeClr>
                </a:solidFill>
              </a:rPr>
              <a:t>under Grant Agreement no. 671951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811C8BB6-45A4-3A4D-9485-61F4B03CB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2400" y="5472107"/>
            <a:ext cx="1092854" cy="7291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415BA1-547C-164B-9FAA-5294560C4FBF}"/>
              </a:ext>
            </a:extLst>
          </p:cNvPr>
          <p:cNvPicPr/>
          <p:nvPr/>
        </p:nvPicPr>
        <p:blipFill rotWithShape="1">
          <a:blip r:embed="rId4"/>
          <a:srcRect t="8710" b="7829"/>
          <a:stretch/>
        </p:blipFill>
        <p:spPr bwMode="auto">
          <a:xfrm>
            <a:off x="7784562" y="5836691"/>
            <a:ext cx="4304665" cy="802640"/>
          </a:xfrm>
          <a:prstGeom prst="rect">
            <a:avLst/>
          </a:prstGeom>
          <a:ln>
            <a:noFill/>
          </a:ln>
          <a:effectLst>
            <a:reflection stA="50000" endPos="25000" dir="5400000" sy="-100000" algn="bl" rotWithShape="0"/>
          </a:effectLst>
          <a:extLst>
            <a:ext uri="{53640926-AAD7-44d8-BBD7-CCE9431645EC}">
              <a14:shadowObscured xmlns=""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7418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0" tIns="0" rIns="0" bIns="0" anchor="t"/>
          <a:lstStyle/>
          <a:p>
            <a:r>
              <a:rPr lang="en-US" dirty="0"/>
              <a:t>ECMWF’s (Simplified) Operational 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B0B0F-E794-1244-9699-107C60B9C23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/>
              <a:t>European Centre for Medium-Range Weather Forecasts</a:t>
            </a:r>
          </a:p>
        </p:txBody>
      </p:sp>
      <p:sp>
        <p:nvSpPr>
          <p:cNvPr id="43" name="Predefined Process 42"/>
          <p:cNvSpPr/>
          <p:nvPr/>
        </p:nvSpPr>
        <p:spPr>
          <a:xfrm>
            <a:off x="5577558" y="2996053"/>
            <a:ext cx="1850582" cy="771108"/>
          </a:xfrm>
          <a:prstGeom prst="flowChartPredefined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Product</a:t>
            </a:r>
          </a:p>
          <a:p>
            <a:pPr algn="ctr"/>
            <a:r>
              <a:rPr lang="en-US" sz="1600" b="1"/>
              <a:t>Generation</a:t>
            </a:r>
          </a:p>
        </p:txBody>
      </p:sp>
      <p:sp>
        <p:nvSpPr>
          <p:cNvPr id="46" name="Predefined Process 45"/>
          <p:cNvSpPr/>
          <p:nvPr/>
        </p:nvSpPr>
        <p:spPr>
          <a:xfrm>
            <a:off x="7951922" y="2996053"/>
            <a:ext cx="1850582" cy="771108"/>
          </a:xfrm>
          <a:prstGeom prst="flowChartPredefined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Product</a:t>
            </a:r>
          </a:p>
          <a:p>
            <a:pPr algn="ctr"/>
            <a:r>
              <a:rPr lang="en-US" sz="1200" b="1"/>
              <a:t>Dissemination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293939" y="3843877"/>
            <a:ext cx="1013875" cy="821113"/>
            <a:chOff x="5289725" y="2623967"/>
            <a:chExt cx="1013875" cy="821113"/>
          </a:xfrm>
        </p:grpSpPr>
        <p:grpSp>
          <p:nvGrpSpPr>
            <p:cNvPr id="3" name="Group 2"/>
            <p:cNvGrpSpPr/>
            <p:nvPr/>
          </p:nvGrpSpPr>
          <p:grpSpPr>
            <a:xfrm>
              <a:off x="5289725" y="2623967"/>
              <a:ext cx="903295" cy="514451"/>
              <a:chOff x="5289725" y="2623967"/>
              <a:chExt cx="903295" cy="514451"/>
            </a:xfrm>
          </p:grpSpPr>
          <p:pic>
            <p:nvPicPr>
              <p:cNvPr id="36" name="Picture 2" descr="Forecast chart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89725" y="2623967"/>
                <a:ext cx="705588" cy="3949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2" descr="Forecast chart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75061" y="2687617"/>
                <a:ext cx="705588" cy="3949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2" descr="Forecast chart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87432" y="2743421"/>
                <a:ext cx="705588" cy="3949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9" name="TextBox 38"/>
            <p:cNvSpPr txBox="1"/>
            <p:nvPr/>
          </p:nvSpPr>
          <p:spPr>
            <a:xfrm>
              <a:off x="5340826" y="3137303"/>
              <a:ext cx="962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>
                  <a:solidFill>
                    <a:srgbClr val="7F7F7F"/>
                  </a:solidFill>
                </a:rPr>
                <a:t>Products</a:t>
              </a:r>
            </a:p>
          </p:txBody>
        </p:sp>
      </p:grpSp>
      <p:pic>
        <p:nvPicPr>
          <p:cNvPr id="40" name="Picture 39" descr="Glob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818" y="2880173"/>
            <a:ext cx="1055464" cy="1055464"/>
          </a:xfrm>
          <a:prstGeom prst="rect">
            <a:avLst/>
          </a:prstGeom>
        </p:spPr>
      </p:pic>
      <p:sp>
        <p:nvSpPr>
          <p:cNvPr id="53" name="Right Arrow 52"/>
          <p:cNvSpPr/>
          <p:nvPr/>
        </p:nvSpPr>
        <p:spPr>
          <a:xfrm>
            <a:off x="9875732" y="3250441"/>
            <a:ext cx="429873" cy="216024"/>
          </a:xfrm>
          <a:prstGeom prst="rightArrow">
            <a:avLst/>
          </a:prstGeom>
          <a:solidFill>
            <a:schemeClr val="bg2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0405904" y="3907527"/>
            <a:ext cx="11224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>
                <a:solidFill>
                  <a:srgbClr val="7F7F7F"/>
                </a:solidFill>
              </a:rPr>
              <a:t>Member</a:t>
            </a:r>
          </a:p>
          <a:p>
            <a:pPr algn="ctr"/>
            <a:r>
              <a:rPr lang="en-US" sz="1400" b="1">
                <a:solidFill>
                  <a:srgbClr val="7F7F7F"/>
                </a:solidFill>
              </a:rPr>
              <a:t>States</a:t>
            </a:r>
          </a:p>
          <a:p>
            <a:pPr algn="ctr"/>
            <a:r>
              <a:rPr lang="en-US" sz="1400" b="1">
                <a:solidFill>
                  <a:srgbClr val="7F7F7F"/>
                </a:solidFill>
              </a:rPr>
              <a:t>&amp;</a:t>
            </a:r>
          </a:p>
          <a:p>
            <a:pPr algn="ctr"/>
            <a:r>
              <a:rPr lang="en-US" sz="1400" b="1">
                <a:solidFill>
                  <a:srgbClr val="7F7F7F"/>
                </a:solidFill>
              </a:rPr>
              <a:t>Customers</a:t>
            </a:r>
          </a:p>
        </p:txBody>
      </p:sp>
      <p:sp>
        <p:nvSpPr>
          <p:cNvPr id="61" name="Sequential Access Storage 60"/>
          <p:cNvSpPr/>
          <p:nvPr/>
        </p:nvSpPr>
        <p:spPr>
          <a:xfrm>
            <a:off x="3476642" y="4677043"/>
            <a:ext cx="1104585" cy="1062124"/>
          </a:xfrm>
          <a:prstGeom prst="flowChartMagnetic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MARS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401863" y="5476813"/>
            <a:ext cx="2365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rgbClr val="7F7F7F"/>
                </a:solidFill>
              </a:rPr>
              <a:t>Perpetual Archive</a:t>
            </a:r>
          </a:p>
        </p:txBody>
      </p:sp>
      <p:sp>
        <p:nvSpPr>
          <p:cNvPr id="42" name="Predefined Process 41"/>
          <p:cNvSpPr/>
          <p:nvPr/>
        </p:nvSpPr>
        <p:spPr>
          <a:xfrm>
            <a:off x="3187751" y="2996053"/>
            <a:ext cx="1850582" cy="771108"/>
          </a:xfrm>
          <a:prstGeom prst="flowChartPredefined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IFS</a:t>
            </a:r>
          </a:p>
          <a:p>
            <a:pPr algn="ctr"/>
            <a:r>
              <a:rPr lang="en-US" b="1"/>
              <a:t>Model</a:t>
            </a:r>
          </a:p>
        </p:txBody>
      </p:sp>
      <p:sp>
        <p:nvSpPr>
          <p:cNvPr id="63" name="Multidocument 62"/>
          <p:cNvSpPr/>
          <p:nvPr/>
        </p:nvSpPr>
        <p:spPr>
          <a:xfrm>
            <a:off x="4837590" y="3884837"/>
            <a:ext cx="881158" cy="542280"/>
          </a:xfrm>
          <a:prstGeom prst="flowChartMultidocumen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Fields</a:t>
            </a:r>
          </a:p>
        </p:txBody>
      </p:sp>
      <p:sp>
        <p:nvSpPr>
          <p:cNvPr id="41" name="Right Arrow 40"/>
          <p:cNvSpPr/>
          <p:nvPr/>
        </p:nvSpPr>
        <p:spPr>
          <a:xfrm>
            <a:off x="5128942" y="3239398"/>
            <a:ext cx="366297" cy="216024"/>
          </a:xfrm>
          <a:prstGeom prst="rightArrow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7521435" y="3239398"/>
            <a:ext cx="366297" cy="216024"/>
          </a:xfrm>
          <a:prstGeom prst="rightArrow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redefined Process 24"/>
          <p:cNvSpPr/>
          <p:nvPr/>
        </p:nvSpPr>
        <p:spPr>
          <a:xfrm>
            <a:off x="808652" y="2996053"/>
            <a:ext cx="1850582" cy="771108"/>
          </a:xfrm>
          <a:prstGeom prst="flowChartPredefined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Acquisition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2757954" y="3250441"/>
            <a:ext cx="366297" cy="216024"/>
          </a:xfrm>
          <a:prstGeom prst="rightArrow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" descr="http://www.thetech.org/exhibits/online/satellite/images/stripe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83" y="1436898"/>
            <a:ext cx="990999" cy="9414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1585620" y="1784018"/>
            <a:ext cx="1332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>
                <a:solidFill>
                  <a:srgbClr val="7F7F7F"/>
                </a:solidFill>
              </a:rPr>
              <a:t>Global</a:t>
            </a:r>
          </a:p>
          <a:p>
            <a:pPr algn="ctr"/>
            <a:r>
              <a:rPr lang="en-US" sz="1400" b="1">
                <a:solidFill>
                  <a:srgbClr val="7F7F7F"/>
                </a:solidFill>
              </a:rPr>
              <a:t>Observations</a:t>
            </a:r>
          </a:p>
        </p:txBody>
      </p:sp>
      <p:sp>
        <p:nvSpPr>
          <p:cNvPr id="31" name="Right Arrow 30"/>
          <p:cNvSpPr/>
          <p:nvPr/>
        </p:nvSpPr>
        <p:spPr>
          <a:xfrm rot="5400000">
            <a:off x="1041900" y="2551941"/>
            <a:ext cx="429873" cy="216024"/>
          </a:xfrm>
          <a:prstGeom prst="rightArrow">
            <a:avLst/>
          </a:prstGeom>
          <a:solidFill>
            <a:schemeClr val="bg2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document 31"/>
          <p:cNvSpPr/>
          <p:nvPr/>
        </p:nvSpPr>
        <p:spPr>
          <a:xfrm>
            <a:off x="2422372" y="3882127"/>
            <a:ext cx="881158" cy="542280"/>
          </a:xfrm>
          <a:prstGeom prst="flowChartMultidocumen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Obs</a:t>
            </a:r>
          </a:p>
        </p:txBody>
      </p:sp>
      <p:sp>
        <p:nvSpPr>
          <p:cNvPr id="34" name="Right Arrow 33"/>
          <p:cNvSpPr/>
          <p:nvPr/>
        </p:nvSpPr>
        <p:spPr>
          <a:xfrm rot="2773488">
            <a:off x="3200775" y="4495851"/>
            <a:ext cx="366297" cy="216024"/>
          </a:xfrm>
          <a:prstGeom prst="rightArrow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 rot="7847888">
            <a:off x="4474279" y="4506301"/>
            <a:ext cx="366297" cy="216024"/>
          </a:xfrm>
          <a:prstGeom prst="rightArrow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6370804" y="875968"/>
            <a:ext cx="7869601" cy="1816099"/>
          </a:xfrm>
          <a:prstGeom prst="rect">
            <a:avLst/>
          </a:prstGeom>
        </p:spPr>
        <p:txBody>
          <a:bodyPr lIns="0" tIns="0" rIns="0" bIns="0"/>
          <a:lstStyle>
            <a:lvl1pPr marL="0" indent="-180000" algn="l" defTabSz="457200" rtl="0" eaLnBrk="1" latinLnBrk="0" hangingPunct="1">
              <a:lnSpc>
                <a:spcPts val="2200"/>
              </a:lnSpc>
              <a:spcBef>
                <a:spcPts val="1100"/>
              </a:spcBef>
              <a:buClr>
                <a:srgbClr val="064E83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0000" indent="-270000" algn="l" defTabSz="457200" rtl="0" eaLnBrk="1" latinLnBrk="0" hangingPunct="1">
              <a:lnSpc>
                <a:spcPts val="2000"/>
              </a:lnSpc>
              <a:spcBef>
                <a:spcPts val="1000"/>
              </a:spcBef>
              <a:buClr>
                <a:srgbClr val="064E83"/>
              </a:buClr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0000" indent="-270000" algn="l" defTabSz="457200" rtl="0" eaLnBrk="1" latinLnBrk="0" hangingPunct="1">
              <a:lnSpc>
                <a:spcPts val="1800"/>
              </a:lnSpc>
              <a:spcBef>
                <a:spcPts val="900"/>
              </a:spcBef>
              <a:buClr>
                <a:srgbClr val="064E83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0000" indent="-270000" algn="l" defTabSz="457200" rtl="0" eaLnBrk="1" latinLnBrk="0" hangingPunct="1">
              <a:lnSpc>
                <a:spcPts val="1600"/>
              </a:lnSpc>
              <a:spcBef>
                <a:spcPts val="800"/>
              </a:spcBef>
              <a:buClr>
                <a:srgbClr val="064E83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0000" indent="-270000" algn="l" defTabSz="457200" rtl="0" eaLnBrk="1" latinLnBrk="0" hangingPunct="1">
              <a:lnSpc>
                <a:spcPts val="1400"/>
              </a:lnSpc>
              <a:spcBef>
                <a:spcPts val="700"/>
              </a:spcBef>
              <a:buClr>
                <a:srgbClr val="064E83"/>
              </a:buClr>
              <a:buFont typeface="Arial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Arial"/>
              <a:buNone/>
            </a:pPr>
            <a:r>
              <a:rPr lang="en-US" sz="2000" b="1" dirty="0"/>
              <a:t>Data Workflow</a:t>
            </a:r>
          </a:p>
          <a:p>
            <a:pPr marL="342900" indent="-342900"/>
            <a:r>
              <a:rPr lang="en-US" sz="2000" dirty="0"/>
              <a:t>Post-process data for client products</a:t>
            </a:r>
          </a:p>
          <a:p>
            <a:pPr marL="342900" indent="-342900"/>
            <a:r>
              <a:rPr lang="en-US" sz="2000" dirty="0"/>
              <a:t>Post-process for statistics and data analysis</a:t>
            </a:r>
          </a:p>
          <a:p>
            <a:pPr marL="342900" indent="-342900"/>
            <a:r>
              <a:rPr lang="en-US" sz="2000" dirty="0"/>
              <a:t>Perpetual archival of generated data sets</a:t>
            </a:r>
          </a:p>
        </p:txBody>
      </p:sp>
    </p:spTree>
    <p:extLst>
      <p:ext uri="{BB962C8B-B14F-4D97-AF65-F5344CB8AC3E}">
        <p14:creationId xmlns:p14="http://schemas.microsoft.com/office/powerpoint/2010/main" val="3085477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ECMWF’s Production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B0B0F-E794-1244-9699-107C60B9C23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/>
              <a:t>European Centre for Medium-Range Weather Forecasts</a:t>
            </a:r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3573648" y="1567109"/>
            <a:ext cx="1850582" cy="2288187"/>
            <a:chOff x="3573648" y="1567109"/>
            <a:chExt cx="1850582" cy="2288187"/>
          </a:xfrm>
        </p:grpSpPr>
        <p:sp>
          <p:nvSpPr>
            <p:cNvPr id="43" name="Predefined Process 42"/>
            <p:cNvSpPr/>
            <p:nvPr/>
          </p:nvSpPr>
          <p:spPr>
            <a:xfrm>
              <a:off x="3573648" y="1567109"/>
              <a:ext cx="1850582" cy="771108"/>
            </a:xfrm>
            <a:prstGeom prst="flowChartPredefinedProcess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Product</a:t>
              </a:r>
            </a:p>
            <a:p>
              <a:pPr algn="ctr"/>
              <a:r>
                <a:rPr lang="en-US" sz="1600" b="1" dirty="0"/>
                <a:t>Generation</a:t>
              </a:r>
            </a:p>
          </p:txBody>
        </p:sp>
        <p:sp>
          <p:nvSpPr>
            <p:cNvPr id="45" name="Bent Arrow 44"/>
            <p:cNvSpPr/>
            <p:nvPr/>
          </p:nvSpPr>
          <p:spPr>
            <a:xfrm rot="16200000" flipV="1">
              <a:off x="3539782" y="2993205"/>
              <a:ext cx="1359645" cy="364537"/>
            </a:xfrm>
            <a:prstGeom prst="bentArrow">
              <a:avLst/>
            </a:prstGeom>
            <a:solidFill>
              <a:srgbClr val="7F7F7F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576236" y="2528785"/>
            <a:ext cx="1729154" cy="1696188"/>
            <a:chOff x="4576236" y="2528785"/>
            <a:chExt cx="1729154" cy="1696188"/>
          </a:xfrm>
        </p:grpSpPr>
        <p:sp>
          <p:nvSpPr>
            <p:cNvPr id="47" name="Can 46"/>
            <p:cNvSpPr/>
            <p:nvPr/>
          </p:nvSpPr>
          <p:spPr>
            <a:xfrm>
              <a:off x="5046697" y="3455197"/>
              <a:ext cx="1258693" cy="769776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PDB</a:t>
              </a:r>
            </a:p>
          </p:txBody>
        </p:sp>
        <p:sp>
          <p:nvSpPr>
            <p:cNvPr id="48" name="Bent Arrow 47"/>
            <p:cNvSpPr/>
            <p:nvPr/>
          </p:nvSpPr>
          <p:spPr>
            <a:xfrm rot="10800000" flipH="1">
              <a:off x="4576236" y="2528785"/>
              <a:ext cx="360040" cy="1368152"/>
            </a:xfrm>
            <a:prstGeom prst="bentArrow">
              <a:avLst/>
            </a:prstGeom>
            <a:solidFill>
              <a:srgbClr val="7F7F7F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983572" y="1567109"/>
            <a:ext cx="1850582" cy="2288187"/>
            <a:chOff x="5983572" y="1567109"/>
            <a:chExt cx="1850582" cy="2288187"/>
          </a:xfrm>
        </p:grpSpPr>
        <p:sp>
          <p:nvSpPr>
            <p:cNvPr id="46" name="Predefined Process 45"/>
            <p:cNvSpPr/>
            <p:nvPr/>
          </p:nvSpPr>
          <p:spPr>
            <a:xfrm>
              <a:off x="5983572" y="1567109"/>
              <a:ext cx="1850582" cy="771108"/>
            </a:xfrm>
            <a:prstGeom prst="flowChartPredefinedProcess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ECPDS</a:t>
              </a:r>
            </a:p>
          </p:txBody>
        </p:sp>
        <p:sp>
          <p:nvSpPr>
            <p:cNvPr id="50" name="Bent Arrow 49"/>
            <p:cNvSpPr/>
            <p:nvPr/>
          </p:nvSpPr>
          <p:spPr>
            <a:xfrm rot="16200000" flipV="1">
              <a:off x="5967061" y="2993205"/>
              <a:ext cx="1359645" cy="364537"/>
            </a:xfrm>
            <a:prstGeom prst="bentArrow">
              <a:avLst/>
            </a:prstGeom>
            <a:solidFill>
              <a:srgbClr val="7F7F7F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057513" y="1440186"/>
            <a:ext cx="3768385" cy="2048140"/>
            <a:chOff x="8057513" y="1440186"/>
            <a:chExt cx="3768385" cy="2048140"/>
          </a:xfrm>
        </p:grpSpPr>
        <p:grpSp>
          <p:nvGrpSpPr>
            <p:cNvPr id="35" name="Group 34"/>
            <p:cNvGrpSpPr/>
            <p:nvPr/>
          </p:nvGrpSpPr>
          <p:grpSpPr>
            <a:xfrm>
              <a:off x="8270825" y="2316782"/>
              <a:ext cx="1343527" cy="1171544"/>
              <a:chOff x="6190824" y="4066948"/>
              <a:chExt cx="1343527" cy="1171544"/>
            </a:xfrm>
          </p:grpSpPr>
          <p:pic>
            <p:nvPicPr>
              <p:cNvPr id="36" name="Picture 2" descr="Forecast chart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90824" y="4066948"/>
                <a:ext cx="1048308" cy="5908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2" descr="Forecast chart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00192" y="4149080"/>
                <a:ext cx="1048308" cy="5908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2" descr="Forecast chart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4208" y="4221088"/>
                <a:ext cx="1048308" cy="5908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9" name="TextBox 38"/>
              <p:cNvSpPr txBox="1"/>
              <p:nvPr/>
            </p:nvSpPr>
            <p:spPr>
              <a:xfrm>
                <a:off x="6349261" y="4869160"/>
                <a:ext cx="1185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F7F7F"/>
                    </a:solidFill>
                  </a:rPr>
                  <a:t>Products</a:t>
                </a:r>
              </a:p>
            </p:txBody>
          </p:sp>
        </p:grpSp>
        <p:pic>
          <p:nvPicPr>
            <p:cNvPr id="40" name="Picture 39" descr="Glob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81885" y="1440186"/>
              <a:ext cx="1055464" cy="1055464"/>
            </a:xfrm>
            <a:prstGeom prst="rect">
              <a:avLst/>
            </a:prstGeom>
          </p:spPr>
        </p:pic>
        <p:sp>
          <p:nvSpPr>
            <p:cNvPr id="53" name="Right Arrow 52"/>
            <p:cNvSpPr/>
            <p:nvPr/>
          </p:nvSpPr>
          <p:spPr>
            <a:xfrm>
              <a:off x="8057513" y="1810454"/>
              <a:ext cx="1440160" cy="216024"/>
            </a:xfrm>
            <a:prstGeom prst="rightArrow">
              <a:avLst/>
            </a:prstGeom>
            <a:solidFill>
              <a:schemeClr val="bg2"/>
            </a:solidFill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569424" y="1460143"/>
              <a:ext cx="1256474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7F7F7F"/>
                  </a:solidFill>
                </a:rPr>
                <a:t>Member</a:t>
              </a:r>
            </a:p>
            <a:p>
              <a:pPr algn="ctr"/>
              <a:r>
                <a:rPr lang="en-US" sz="1600" b="1" dirty="0">
                  <a:solidFill>
                    <a:srgbClr val="7F7F7F"/>
                  </a:solidFill>
                </a:rPr>
                <a:t>States</a:t>
              </a:r>
            </a:p>
            <a:p>
              <a:pPr algn="ctr"/>
              <a:r>
                <a:rPr lang="en-US" sz="1600" b="1" dirty="0">
                  <a:solidFill>
                    <a:srgbClr val="7F7F7F"/>
                  </a:solidFill>
                </a:rPr>
                <a:t>&amp;</a:t>
              </a:r>
            </a:p>
            <a:p>
              <a:pPr algn="ctr"/>
              <a:r>
                <a:rPr lang="en-US" sz="1600" b="1" dirty="0">
                  <a:solidFill>
                    <a:srgbClr val="7F7F7F"/>
                  </a:solidFill>
                </a:rPr>
                <a:t>Customers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9432" y="2495655"/>
            <a:ext cx="3228783" cy="1822364"/>
            <a:chOff x="669432" y="2495655"/>
            <a:chExt cx="3228783" cy="1822364"/>
          </a:xfrm>
        </p:grpSpPr>
        <p:sp>
          <p:nvSpPr>
            <p:cNvPr id="14" name="Can 13"/>
            <p:cNvSpPr/>
            <p:nvPr/>
          </p:nvSpPr>
          <p:spPr>
            <a:xfrm>
              <a:off x="2639522" y="3445562"/>
              <a:ext cx="1258693" cy="769776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FDB</a:t>
              </a:r>
            </a:p>
          </p:txBody>
        </p:sp>
        <p:sp>
          <p:nvSpPr>
            <p:cNvPr id="15" name="Bent Arrow 14"/>
            <p:cNvSpPr/>
            <p:nvPr/>
          </p:nvSpPr>
          <p:spPr>
            <a:xfrm rot="10800000" flipH="1">
              <a:off x="2160000" y="2495655"/>
              <a:ext cx="360040" cy="1368152"/>
            </a:xfrm>
            <a:prstGeom prst="bentArrow">
              <a:avLst/>
            </a:prstGeom>
            <a:solidFill>
              <a:srgbClr val="7F7F7F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69432" y="3794799"/>
              <a:ext cx="18014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7F7F7F"/>
                  </a:solidFill>
                </a:rPr>
                <a:t>Parallel Filesystem</a:t>
              </a:r>
            </a:p>
            <a:p>
              <a:pPr algn="ctr"/>
              <a:r>
                <a:rPr lang="en-US" sz="1400" b="1" dirty="0">
                  <a:solidFill>
                    <a:srgbClr val="7F7F7F"/>
                  </a:solidFill>
                </a:rPr>
                <a:t>Storage (Lustre)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523305" y="4785368"/>
            <a:ext cx="5306797" cy="1330769"/>
            <a:chOff x="3523305" y="4785368"/>
            <a:chExt cx="5306797" cy="1330769"/>
          </a:xfrm>
        </p:grpSpPr>
        <p:sp>
          <p:nvSpPr>
            <p:cNvPr id="60" name="Right Arrow 59"/>
            <p:cNvSpPr/>
            <p:nvPr/>
          </p:nvSpPr>
          <p:spPr>
            <a:xfrm rot="2418735">
              <a:off x="3523305" y="4785368"/>
              <a:ext cx="1440160" cy="216024"/>
            </a:xfrm>
            <a:prstGeom prst="rightArrow">
              <a:avLst/>
            </a:prstGeom>
            <a:solidFill>
              <a:srgbClr val="7F7F7F"/>
            </a:solidFill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Sequential Access Storage 60"/>
            <p:cNvSpPr/>
            <p:nvPr/>
          </p:nvSpPr>
          <p:spPr>
            <a:xfrm>
              <a:off x="5046697" y="4868224"/>
              <a:ext cx="1258693" cy="1247913"/>
            </a:xfrm>
            <a:prstGeom prst="flowChartMagneticTap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MARS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464615" y="5314994"/>
              <a:ext cx="23654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7F7F7F"/>
                  </a:solidFill>
                </a:rPr>
                <a:t>Perpetual Archive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78645" y="1556066"/>
            <a:ext cx="2140388" cy="1932260"/>
            <a:chOff x="878645" y="1556066"/>
            <a:chExt cx="2140388" cy="1932260"/>
          </a:xfrm>
        </p:grpSpPr>
        <p:sp>
          <p:nvSpPr>
            <p:cNvPr id="42" name="Predefined Process 41"/>
            <p:cNvSpPr/>
            <p:nvPr/>
          </p:nvSpPr>
          <p:spPr>
            <a:xfrm>
              <a:off x="1168451" y="1556066"/>
              <a:ext cx="1850582" cy="771108"/>
            </a:xfrm>
            <a:prstGeom prst="flowChartPredefinedProcess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IFS</a:t>
              </a:r>
            </a:p>
            <a:p>
              <a:pPr algn="ctr"/>
              <a:r>
                <a:rPr lang="en-US" b="1" dirty="0"/>
                <a:t>Model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78645" y="2582130"/>
              <a:ext cx="1197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7F7F7F"/>
                  </a:solidFill>
                </a:rPr>
                <a:t>Raw Output</a:t>
              </a:r>
            </a:p>
          </p:txBody>
        </p:sp>
        <p:sp>
          <p:nvSpPr>
            <p:cNvPr id="63" name="Multidocument 62"/>
            <p:cNvSpPr/>
            <p:nvPr/>
          </p:nvSpPr>
          <p:spPr>
            <a:xfrm>
              <a:off x="1091150" y="2946046"/>
              <a:ext cx="881158" cy="542280"/>
            </a:xfrm>
            <a:prstGeom prst="flowChartMultidocumen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Fields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30069" y="1281043"/>
            <a:ext cx="11407525" cy="3064119"/>
            <a:chOff x="530069" y="1281043"/>
            <a:chExt cx="11407525" cy="3064119"/>
          </a:xfrm>
        </p:grpSpPr>
        <p:sp>
          <p:nvSpPr>
            <p:cNvPr id="64" name="Rectangle 63"/>
            <p:cNvSpPr/>
            <p:nvPr/>
          </p:nvSpPr>
          <p:spPr>
            <a:xfrm>
              <a:off x="530069" y="1281043"/>
              <a:ext cx="11407525" cy="3064119"/>
            </a:xfrm>
            <a:prstGeom prst="rect">
              <a:avLst/>
            </a:prstGeom>
            <a:noFill/>
            <a:ln w="50800" cmpd="sng">
              <a:solidFill>
                <a:schemeClr val="accent2"/>
              </a:solidFill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574851" y="3842183"/>
              <a:ext cx="22894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chemeClr val="accent2"/>
                  </a:solidFill>
                </a:rPr>
                <a:t>Time critical path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513991" y="2889907"/>
            <a:ext cx="2103095" cy="369332"/>
          </a:xfrm>
          <a:prstGeom prst="rect">
            <a:avLst/>
          </a:prstGeom>
          <a:solidFill>
            <a:schemeClr val="bg2"/>
          </a:solidFill>
          <a:effectLst>
            <a:softEdge rad="50800"/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accent2"/>
                </a:solidFill>
              </a:rPr>
              <a:t>42TiB Read (70%)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81401" y="4631228"/>
            <a:ext cx="45636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6.6M grid points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137 levels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904M values, </a:t>
            </a:r>
            <a:r>
              <a:rPr lang="en-US" sz="2400" b="1" dirty="0"/>
              <a:t>per variable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18M fields</a:t>
            </a:r>
          </a:p>
        </p:txBody>
      </p:sp>
    </p:spTree>
    <p:extLst>
      <p:ext uri="{BB962C8B-B14F-4D97-AF65-F5344CB8AC3E}">
        <p14:creationId xmlns:p14="http://schemas.microsoft.com/office/powerpoint/2010/main" val="269336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87E93-7A9E-4751-96DA-881A53FA3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360000"/>
            <a:ext cx="10029600" cy="369332"/>
          </a:xfrm>
        </p:spPr>
        <p:txBody>
          <a:bodyPr/>
          <a:lstStyle/>
          <a:p>
            <a:r>
              <a:rPr lang="en-GB" dirty="0"/>
              <a:t>(Simplified) Storage view of workflow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E733B-7FC7-4B9A-A7F1-E3BD918B8E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B80EA-DB86-D849-B86F-15DAF31F047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A44AE-8C17-4858-8C5B-A65661429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/>
              <a:t>European Centre for Medium-Range Weather Forecasts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A19573C7-5F7E-4B98-8272-7E2587FA32E4}"/>
              </a:ext>
            </a:extLst>
          </p:cNvPr>
          <p:cNvSpPr/>
          <p:nvPr/>
        </p:nvSpPr>
        <p:spPr>
          <a:xfrm>
            <a:off x="4701049" y="2665927"/>
            <a:ext cx="2787501" cy="151014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Lustre</a:t>
            </a:r>
          </a:p>
        </p:txBody>
      </p:sp>
      <p:sp>
        <p:nvSpPr>
          <p:cNvPr id="8" name="Predefined Process 41">
            <a:extLst>
              <a:ext uri="{FF2B5EF4-FFF2-40B4-BE49-F238E27FC236}">
                <a16:creationId xmlns:a16="http://schemas.microsoft.com/office/drawing/2014/main" id="{53BD55C6-4095-47A7-87DE-03CC5B9A790B}"/>
              </a:ext>
            </a:extLst>
          </p:cNvPr>
          <p:cNvSpPr/>
          <p:nvPr/>
        </p:nvSpPr>
        <p:spPr>
          <a:xfrm>
            <a:off x="596636" y="2372599"/>
            <a:ext cx="1850582" cy="771108"/>
          </a:xfrm>
          <a:prstGeom prst="flowChartPredefined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" name="Predefined Process 41">
            <a:extLst>
              <a:ext uri="{FF2B5EF4-FFF2-40B4-BE49-F238E27FC236}">
                <a16:creationId xmlns:a16="http://schemas.microsoft.com/office/drawing/2014/main" id="{43670704-13F3-4C10-8301-0039FAA8B1F8}"/>
              </a:ext>
            </a:extLst>
          </p:cNvPr>
          <p:cNvSpPr/>
          <p:nvPr/>
        </p:nvSpPr>
        <p:spPr>
          <a:xfrm>
            <a:off x="795984" y="2566882"/>
            <a:ext cx="1850582" cy="771108"/>
          </a:xfrm>
          <a:prstGeom prst="flowChartPredefined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" name="Predefined Process 41">
            <a:extLst>
              <a:ext uri="{FF2B5EF4-FFF2-40B4-BE49-F238E27FC236}">
                <a16:creationId xmlns:a16="http://schemas.microsoft.com/office/drawing/2014/main" id="{5937C807-ABCC-47F2-B6BC-E6C88EBDD411}"/>
              </a:ext>
            </a:extLst>
          </p:cNvPr>
          <p:cNvSpPr/>
          <p:nvPr/>
        </p:nvSpPr>
        <p:spPr>
          <a:xfrm>
            <a:off x="995332" y="2761165"/>
            <a:ext cx="1850582" cy="771108"/>
          </a:xfrm>
          <a:prstGeom prst="flowChartPredefined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Predefined Process 41">
            <a:extLst>
              <a:ext uri="{FF2B5EF4-FFF2-40B4-BE49-F238E27FC236}">
                <a16:creationId xmlns:a16="http://schemas.microsoft.com/office/drawing/2014/main" id="{B996DD95-AF4E-4136-8638-2D78701BE47E}"/>
              </a:ext>
            </a:extLst>
          </p:cNvPr>
          <p:cNvSpPr/>
          <p:nvPr/>
        </p:nvSpPr>
        <p:spPr>
          <a:xfrm>
            <a:off x="1194680" y="2955448"/>
            <a:ext cx="1850582" cy="771108"/>
          </a:xfrm>
          <a:prstGeom prst="flowChartPredefined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Predefined Process 41">
            <a:extLst>
              <a:ext uri="{FF2B5EF4-FFF2-40B4-BE49-F238E27FC236}">
                <a16:creationId xmlns:a16="http://schemas.microsoft.com/office/drawing/2014/main" id="{9743E5B7-4EF9-443E-AB02-794B17642EA1}"/>
              </a:ext>
            </a:extLst>
          </p:cNvPr>
          <p:cNvSpPr/>
          <p:nvPr/>
        </p:nvSpPr>
        <p:spPr>
          <a:xfrm>
            <a:off x="1394030" y="3149729"/>
            <a:ext cx="1850582" cy="771108"/>
          </a:xfrm>
          <a:prstGeom prst="flowChartPredefined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IFS</a:t>
            </a:r>
          </a:p>
          <a:p>
            <a:pPr algn="ctr"/>
            <a:r>
              <a:rPr lang="en-US" b="1"/>
              <a:t>Model</a:t>
            </a:r>
          </a:p>
        </p:txBody>
      </p:sp>
      <p:sp>
        <p:nvSpPr>
          <p:cNvPr id="14" name="Predefined Process 41">
            <a:extLst>
              <a:ext uri="{FF2B5EF4-FFF2-40B4-BE49-F238E27FC236}">
                <a16:creationId xmlns:a16="http://schemas.microsoft.com/office/drawing/2014/main" id="{B438B1C1-9417-47A7-8D2E-76ADE44FEE71}"/>
              </a:ext>
            </a:extLst>
          </p:cNvPr>
          <p:cNvSpPr/>
          <p:nvPr/>
        </p:nvSpPr>
        <p:spPr>
          <a:xfrm>
            <a:off x="591471" y="4639882"/>
            <a:ext cx="1850582" cy="771108"/>
          </a:xfrm>
          <a:prstGeom prst="flowChartPredefined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" name="Predefined Process 41">
            <a:extLst>
              <a:ext uri="{FF2B5EF4-FFF2-40B4-BE49-F238E27FC236}">
                <a16:creationId xmlns:a16="http://schemas.microsoft.com/office/drawing/2014/main" id="{C214E5BF-C81B-49E0-A414-26C2CA452B48}"/>
              </a:ext>
            </a:extLst>
          </p:cNvPr>
          <p:cNvSpPr/>
          <p:nvPr/>
        </p:nvSpPr>
        <p:spPr>
          <a:xfrm>
            <a:off x="790819" y="4834165"/>
            <a:ext cx="1850582" cy="771108"/>
          </a:xfrm>
          <a:prstGeom prst="flowChartPredefined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" name="Predefined Process 41">
            <a:extLst>
              <a:ext uri="{FF2B5EF4-FFF2-40B4-BE49-F238E27FC236}">
                <a16:creationId xmlns:a16="http://schemas.microsoft.com/office/drawing/2014/main" id="{DD67D872-AE67-4C30-A214-01ACDD8846AA}"/>
              </a:ext>
            </a:extLst>
          </p:cNvPr>
          <p:cNvSpPr/>
          <p:nvPr/>
        </p:nvSpPr>
        <p:spPr>
          <a:xfrm>
            <a:off x="990167" y="5028448"/>
            <a:ext cx="1850582" cy="771108"/>
          </a:xfrm>
          <a:prstGeom prst="flowChartPredefined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7" name="Predefined Process 41">
            <a:extLst>
              <a:ext uri="{FF2B5EF4-FFF2-40B4-BE49-F238E27FC236}">
                <a16:creationId xmlns:a16="http://schemas.microsoft.com/office/drawing/2014/main" id="{02D4612A-09D4-4E58-8E5F-CA883800FDA9}"/>
              </a:ext>
            </a:extLst>
          </p:cNvPr>
          <p:cNvSpPr/>
          <p:nvPr/>
        </p:nvSpPr>
        <p:spPr>
          <a:xfrm>
            <a:off x="1189515" y="5222731"/>
            <a:ext cx="1850582" cy="771108"/>
          </a:xfrm>
          <a:prstGeom prst="flowChartPredefined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8" name="Predefined Process 41">
            <a:extLst>
              <a:ext uri="{FF2B5EF4-FFF2-40B4-BE49-F238E27FC236}">
                <a16:creationId xmlns:a16="http://schemas.microsoft.com/office/drawing/2014/main" id="{5AE024F6-56E5-4881-9015-20533D509754}"/>
              </a:ext>
            </a:extLst>
          </p:cNvPr>
          <p:cNvSpPr/>
          <p:nvPr/>
        </p:nvSpPr>
        <p:spPr>
          <a:xfrm>
            <a:off x="1388865" y="5417012"/>
            <a:ext cx="1850582" cy="771108"/>
          </a:xfrm>
          <a:prstGeom prst="flowChartPredefined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Product Generation</a:t>
            </a:r>
          </a:p>
        </p:txBody>
      </p:sp>
      <p:sp>
        <p:nvSpPr>
          <p:cNvPr id="19" name="Predefined Process 45">
            <a:extLst>
              <a:ext uri="{FF2B5EF4-FFF2-40B4-BE49-F238E27FC236}">
                <a16:creationId xmlns:a16="http://schemas.microsoft.com/office/drawing/2014/main" id="{420140C5-656A-44A9-805D-0EAE6578B1D5}"/>
              </a:ext>
            </a:extLst>
          </p:cNvPr>
          <p:cNvSpPr/>
          <p:nvPr/>
        </p:nvSpPr>
        <p:spPr>
          <a:xfrm>
            <a:off x="8270576" y="1132613"/>
            <a:ext cx="1850582" cy="771108"/>
          </a:xfrm>
          <a:prstGeom prst="flowChartPredefined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Product</a:t>
            </a:r>
          </a:p>
          <a:p>
            <a:pPr algn="ctr"/>
            <a:r>
              <a:rPr lang="en-US" sz="1200" b="1"/>
              <a:t>Dissemination</a:t>
            </a:r>
          </a:p>
        </p:txBody>
      </p:sp>
      <p:pic>
        <p:nvPicPr>
          <p:cNvPr id="20" name="Picture 19" descr="Globe.png">
            <a:extLst>
              <a:ext uri="{FF2B5EF4-FFF2-40B4-BE49-F238E27FC236}">
                <a16:creationId xmlns:a16="http://schemas.microsoft.com/office/drawing/2014/main" id="{B5636F63-A214-4460-BA97-D09B1BD31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472" y="1016733"/>
            <a:ext cx="1055464" cy="1055464"/>
          </a:xfrm>
          <a:prstGeom prst="rect">
            <a:avLst/>
          </a:prstGeom>
        </p:spPr>
      </p:pic>
      <p:sp>
        <p:nvSpPr>
          <p:cNvPr id="21" name="Right Arrow 52">
            <a:extLst>
              <a:ext uri="{FF2B5EF4-FFF2-40B4-BE49-F238E27FC236}">
                <a16:creationId xmlns:a16="http://schemas.microsoft.com/office/drawing/2014/main" id="{9CBA0C2B-4822-4D73-9ADF-E9B7EA5D37E6}"/>
              </a:ext>
            </a:extLst>
          </p:cNvPr>
          <p:cNvSpPr/>
          <p:nvPr/>
        </p:nvSpPr>
        <p:spPr>
          <a:xfrm>
            <a:off x="10194386" y="1387001"/>
            <a:ext cx="429873" cy="216024"/>
          </a:xfrm>
          <a:prstGeom prst="rightArrow">
            <a:avLst/>
          </a:prstGeom>
          <a:solidFill>
            <a:schemeClr val="bg2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47CD0C-A20D-45F4-B11E-C4F3AA60A870}"/>
              </a:ext>
            </a:extLst>
          </p:cNvPr>
          <p:cNvSpPr txBox="1"/>
          <p:nvPr/>
        </p:nvSpPr>
        <p:spPr>
          <a:xfrm>
            <a:off x="10724558" y="2044087"/>
            <a:ext cx="11224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7F7F7F"/>
                </a:solidFill>
              </a:rPr>
              <a:t>Member</a:t>
            </a:r>
          </a:p>
          <a:p>
            <a:pPr algn="ctr"/>
            <a:r>
              <a:rPr lang="en-US" sz="1400" b="1" dirty="0">
                <a:solidFill>
                  <a:srgbClr val="7F7F7F"/>
                </a:solidFill>
              </a:rPr>
              <a:t>States</a:t>
            </a:r>
          </a:p>
          <a:p>
            <a:pPr algn="ctr"/>
            <a:r>
              <a:rPr lang="en-US" sz="1400" b="1" dirty="0">
                <a:solidFill>
                  <a:srgbClr val="7F7F7F"/>
                </a:solidFill>
              </a:rPr>
              <a:t>&amp;</a:t>
            </a:r>
          </a:p>
          <a:p>
            <a:pPr algn="ctr"/>
            <a:r>
              <a:rPr lang="en-US" sz="1400" b="1" dirty="0">
                <a:solidFill>
                  <a:srgbClr val="7F7F7F"/>
                </a:solidFill>
              </a:rPr>
              <a:t>Customers</a:t>
            </a:r>
          </a:p>
        </p:txBody>
      </p:sp>
      <p:sp>
        <p:nvSpPr>
          <p:cNvPr id="23" name="Sequential Access Storage 60">
            <a:extLst>
              <a:ext uri="{FF2B5EF4-FFF2-40B4-BE49-F238E27FC236}">
                <a16:creationId xmlns:a16="http://schemas.microsoft.com/office/drawing/2014/main" id="{739596A5-BFE2-4281-BEDA-F7F240262931}"/>
              </a:ext>
            </a:extLst>
          </p:cNvPr>
          <p:cNvSpPr/>
          <p:nvPr/>
        </p:nvSpPr>
        <p:spPr>
          <a:xfrm>
            <a:off x="8956965" y="4542145"/>
            <a:ext cx="1460024" cy="1410572"/>
          </a:xfrm>
          <a:prstGeom prst="flowChartMagnetic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MARS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E2E4EE-512F-4700-953D-CBF28A3FFACA}"/>
              </a:ext>
            </a:extLst>
          </p:cNvPr>
          <p:cNvSpPr txBox="1"/>
          <p:nvPr/>
        </p:nvSpPr>
        <p:spPr>
          <a:xfrm>
            <a:off x="8145059" y="6085029"/>
            <a:ext cx="3402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7F7F7F"/>
                </a:solidFill>
              </a:rPr>
              <a:t>Perpetual Archive</a:t>
            </a:r>
          </a:p>
        </p:txBody>
      </p:sp>
      <p:sp>
        <p:nvSpPr>
          <p:cNvPr id="25" name="Predefined Process 24">
            <a:extLst>
              <a:ext uri="{FF2B5EF4-FFF2-40B4-BE49-F238E27FC236}">
                <a16:creationId xmlns:a16="http://schemas.microsoft.com/office/drawing/2014/main" id="{ECD4696F-C147-42EC-800F-51A37C49EBB1}"/>
              </a:ext>
            </a:extLst>
          </p:cNvPr>
          <p:cNvSpPr/>
          <p:nvPr/>
        </p:nvSpPr>
        <p:spPr>
          <a:xfrm>
            <a:off x="5178665" y="1092932"/>
            <a:ext cx="1850582" cy="771108"/>
          </a:xfrm>
          <a:prstGeom prst="flowChartPredefined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Acquisition</a:t>
            </a:r>
          </a:p>
        </p:txBody>
      </p:sp>
      <p:pic>
        <p:nvPicPr>
          <p:cNvPr id="26" name="Picture 2" descr="http://www.thetech.org/exhibits/online/satellite/images/stripe.gif">
            <a:extLst>
              <a:ext uri="{FF2B5EF4-FFF2-40B4-BE49-F238E27FC236}">
                <a16:creationId xmlns:a16="http://schemas.microsoft.com/office/drawing/2014/main" id="{C0B19B5B-8CA4-4455-8791-2D109F6AD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459" y="812572"/>
            <a:ext cx="990999" cy="9414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ight Arrow 30">
            <a:extLst>
              <a:ext uri="{FF2B5EF4-FFF2-40B4-BE49-F238E27FC236}">
                <a16:creationId xmlns:a16="http://schemas.microsoft.com/office/drawing/2014/main" id="{C755AD34-868A-4FA7-954D-C702DA667196}"/>
              </a:ext>
            </a:extLst>
          </p:cNvPr>
          <p:cNvSpPr/>
          <p:nvPr/>
        </p:nvSpPr>
        <p:spPr>
          <a:xfrm>
            <a:off x="4434671" y="1283297"/>
            <a:ext cx="429873" cy="216024"/>
          </a:xfrm>
          <a:prstGeom prst="rightArrow">
            <a:avLst/>
          </a:prstGeom>
          <a:solidFill>
            <a:schemeClr val="bg2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30">
            <a:extLst>
              <a:ext uri="{FF2B5EF4-FFF2-40B4-BE49-F238E27FC236}">
                <a16:creationId xmlns:a16="http://schemas.microsoft.com/office/drawing/2014/main" id="{A0167BB8-4E16-44ED-ADF4-12FEE4D7B4F6}"/>
              </a:ext>
            </a:extLst>
          </p:cNvPr>
          <p:cNvSpPr/>
          <p:nvPr/>
        </p:nvSpPr>
        <p:spPr>
          <a:xfrm rot="5400000">
            <a:off x="5879862" y="2198192"/>
            <a:ext cx="429873" cy="216024"/>
          </a:xfrm>
          <a:prstGeom prst="rightArrow">
            <a:avLst/>
          </a:prstGeom>
          <a:solidFill>
            <a:schemeClr val="bg2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D37902AD-4296-4877-B10A-A954B4170291}"/>
              </a:ext>
            </a:extLst>
          </p:cNvPr>
          <p:cNvSpPr/>
          <p:nvPr/>
        </p:nvSpPr>
        <p:spPr>
          <a:xfrm>
            <a:off x="3386459" y="3241924"/>
            <a:ext cx="1216152" cy="484632"/>
          </a:xfrm>
          <a:prstGeom prst="leftRightArrow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Left-Right 29">
            <a:extLst>
              <a:ext uri="{FF2B5EF4-FFF2-40B4-BE49-F238E27FC236}">
                <a16:creationId xmlns:a16="http://schemas.microsoft.com/office/drawing/2014/main" id="{82BE56E2-43F4-4847-8190-B9A2B600A99E}"/>
              </a:ext>
            </a:extLst>
          </p:cNvPr>
          <p:cNvSpPr/>
          <p:nvPr/>
        </p:nvSpPr>
        <p:spPr>
          <a:xfrm rot="19352827">
            <a:off x="3209409" y="4504186"/>
            <a:ext cx="1443893" cy="484632"/>
          </a:xfrm>
          <a:prstGeom prst="leftRightArrow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242DFB58-EC77-4751-889E-21FE00413DB3}"/>
              </a:ext>
            </a:extLst>
          </p:cNvPr>
          <p:cNvSpPr/>
          <p:nvPr/>
        </p:nvSpPr>
        <p:spPr>
          <a:xfrm rot="18694744">
            <a:off x="7503101" y="2235979"/>
            <a:ext cx="746906" cy="222674"/>
          </a:xfrm>
          <a:prstGeom prst="rightArrow">
            <a:avLst/>
          </a:prstGeom>
          <a:solidFill>
            <a:schemeClr val="bg2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0">
            <a:extLst>
              <a:ext uri="{FF2B5EF4-FFF2-40B4-BE49-F238E27FC236}">
                <a16:creationId xmlns:a16="http://schemas.microsoft.com/office/drawing/2014/main" id="{65EA29C0-F4C9-4715-8372-EA6B85006084}"/>
              </a:ext>
            </a:extLst>
          </p:cNvPr>
          <p:cNvSpPr/>
          <p:nvPr/>
        </p:nvSpPr>
        <p:spPr>
          <a:xfrm rot="2128975">
            <a:off x="7507420" y="4424996"/>
            <a:ext cx="1459018" cy="252709"/>
          </a:xfrm>
          <a:prstGeom prst="rightArrow">
            <a:avLst/>
          </a:prstGeom>
          <a:solidFill>
            <a:schemeClr val="bg2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F1EF4A-3BCF-3744-99D6-3D115213AED1}"/>
              </a:ext>
            </a:extLst>
          </p:cNvPr>
          <p:cNvSpPr txBox="1"/>
          <p:nvPr/>
        </p:nvSpPr>
        <p:spPr>
          <a:xfrm>
            <a:off x="3130149" y="1729452"/>
            <a:ext cx="1327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7F7F7F"/>
                </a:solidFill>
              </a:rPr>
              <a:t>Observations</a:t>
            </a:r>
          </a:p>
        </p:txBody>
      </p:sp>
    </p:spTree>
    <p:extLst>
      <p:ext uri="{BB962C8B-B14F-4D97-AF65-F5344CB8AC3E}">
        <p14:creationId xmlns:p14="http://schemas.microsoft.com/office/powerpoint/2010/main" val="3229993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2624" y="360000"/>
            <a:ext cx="8075141" cy="369332"/>
          </a:xfrm>
        </p:spPr>
        <p:txBody>
          <a:bodyPr>
            <a:normAutofit/>
          </a:bodyPr>
          <a:lstStyle/>
          <a:p>
            <a:r>
              <a:rPr lang="en-GB" altLang="en-US" dirty="0"/>
              <a:t>History and Future of Resolution Upgrades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B80EA-DB86-D849-B86F-15DAF31F0474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6" name="Content Placeholder 2"/>
          <p:cNvGraphicFramePr>
            <a:graphicFrameLocks noGrp="1"/>
          </p:cNvGraphicFramePr>
          <p:nvPr>
            <p:ph sz="quarter" idx="14"/>
          </p:nvPr>
        </p:nvGraphicFramePr>
        <p:xfrm>
          <a:off x="1960676" y="1877450"/>
          <a:ext cx="8447088" cy="275098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111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1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1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17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01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Resolution</a:t>
                      </a:r>
                    </a:p>
                  </a:txBody>
                  <a:tcPr marT="34299" marB="342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Grid size</a:t>
                      </a:r>
                    </a:p>
                  </a:txBody>
                  <a:tcPr marT="34299" marB="342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Grid</a:t>
                      </a:r>
                      <a:r>
                        <a:rPr lang="en-US" sz="1400" baseline="0"/>
                        <a:t> Points</a:t>
                      </a:r>
                      <a:endParaRPr lang="en-US" sz="1400"/>
                    </a:p>
                  </a:txBody>
                  <a:tcPr marT="34299" marB="342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Field Size</a:t>
                      </a:r>
                      <a:r>
                        <a:rPr lang="en-US" sz="1400" baseline="0"/>
                        <a:t> </a:t>
                      </a:r>
                    </a:p>
                    <a:p>
                      <a:pPr algn="ctr"/>
                      <a:r>
                        <a:rPr lang="en-US" sz="1400" baseline="0"/>
                        <a:t>(in memory)</a:t>
                      </a:r>
                      <a:endParaRPr lang="en-US" sz="1400"/>
                    </a:p>
                  </a:txBody>
                  <a:tcPr marT="34299" marB="3429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202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T319</a:t>
                      </a:r>
                    </a:p>
                  </a:txBody>
                  <a:tcPr marT="34299" marB="342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62.5 km</a:t>
                      </a:r>
                    </a:p>
                  </a:txBody>
                  <a:tcPr marT="34299" marB="342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204 k</a:t>
                      </a:r>
                    </a:p>
                  </a:txBody>
                  <a:tcPr marT="34299" marB="342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1.6 MB</a:t>
                      </a:r>
                    </a:p>
                  </a:txBody>
                  <a:tcPr marT="34299" marB="3429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202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T511</a:t>
                      </a:r>
                    </a:p>
                  </a:txBody>
                  <a:tcPr marT="34299" marB="342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39 km</a:t>
                      </a:r>
                    </a:p>
                  </a:txBody>
                  <a:tcPr marT="34299" marB="342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524 </a:t>
                      </a:r>
                      <a:r>
                        <a:rPr lang="en-US" sz="1400" baseline="0"/>
                        <a:t>k</a:t>
                      </a:r>
                      <a:endParaRPr lang="en-US" sz="1400"/>
                    </a:p>
                  </a:txBody>
                  <a:tcPr marT="34299" marB="342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 MB</a:t>
                      </a:r>
                    </a:p>
                  </a:txBody>
                  <a:tcPr marT="34299" marB="3429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202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T799</a:t>
                      </a:r>
                    </a:p>
                  </a:txBody>
                  <a:tcPr marT="34299" marB="342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25 km</a:t>
                      </a:r>
                    </a:p>
                  </a:txBody>
                  <a:tcPr marT="34299" marB="342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1.2 M</a:t>
                      </a:r>
                    </a:p>
                  </a:txBody>
                  <a:tcPr marT="34299" marB="342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9.6 MB</a:t>
                      </a:r>
                    </a:p>
                  </a:txBody>
                  <a:tcPr marT="34299" marB="3429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202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T1279</a:t>
                      </a:r>
                    </a:p>
                  </a:txBody>
                  <a:tcPr marT="34299" marB="342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16 km</a:t>
                      </a:r>
                    </a:p>
                  </a:txBody>
                  <a:tcPr marT="34299" marB="34299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2.1 M</a:t>
                      </a:r>
                    </a:p>
                  </a:txBody>
                  <a:tcPr marT="34299" marB="342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16.8</a:t>
                      </a:r>
                      <a:r>
                        <a:rPr lang="en-US" sz="1400" baseline="0"/>
                        <a:t> MB</a:t>
                      </a:r>
                      <a:endParaRPr lang="en-US" sz="1400"/>
                    </a:p>
                  </a:txBody>
                  <a:tcPr marT="34299" marB="3429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202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Tco1279</a:t>
                      </a:r>
                      <a:endParaRPr lang="en-US" sz="1400" b="1" i="1"/>
                    </a:p>
                  </a:txBody>
                  <a:tcPr marT="34299" marB="342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9 km</a:t>
                      </a:r>
                      <a:endParaRPr lang="en-US" sz="1400" b="1" i="1"/>
                    </a:p>
                  </a:txBody>
                  <a:tcPr marT="34299" marB="342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400" b="1"/>
                        <a:t>6.6</a:t>
                      </a:r>
                      <a:r>
                        <a:rPr lang="is-IS" sz="1400" b="1" baseline="0"/>
                        <a:t> </a:t>
                      </a:r>
                      <a:r>
                        <a:rPr lang="en-US" sz="1400" b="1"/>
                        <a:t>M</a:t>
                      </a:r>
                      <a:endParaRPr lang="en-US" sz="1400" b="1" i="1"/>
                    </a:p>
                  </a:txBody>
                  <a:tcPr marT="34299" marB="342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b="1"/>
                        <a:t>50.4</a:t>
                      </a:r>
                      <a:r>
                        <a:rPr lang="nb-NO" sz="1400" b="1" baseline="0"/>
                        <a:t> </a:t>
                      </a:r>
                      <a:r>
                        <a:rPr lang="en-US" sz="1400" b="1"/>
                        <a:t>MB</a:t>
                      </a:r>
                      <a:endParaRPr lang="en-US" sz="1400" b="1" i="1"/>
                    </a:p>
                  </a:txBody>
                  <a:tcPr marT="34299" marB="3429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202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Tco1999</a:t>
                      </a:r>
                      <a:endParaRPr lang="en-US" sz="1400" i="1"/>
                    </a:p>
                  </a:txBody>
                  <a:tcPr marT="34299" marB="342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 km</a:t>
                      </a:r>
                      <a:endParaRPr lang="en-US" sz="1400" i="1"/>
                    </a:p>
                  </a:txBody>
                  <a:tcPr marT="34299" marB="342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16.1 M</a:t>
                      </a:r>
                      <a:endParaRPr lang="en-US" sz="1400" i="1" dirty="0"/>
                    </a:p>
                  </a:txBody>
                  <a:tcPr marT="34299" marB="342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122.6 MB</a:t>
                      </a:r>
                      <a:endParaRPr lang="en-US" sz="1400" b="1" i="1" dirty="0"/>
                    </a:p>
                  </a:txBody>
                  <a:tcPr marT="34299" marB="3429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202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Tco3999</a:t>
                      </a:r>
                      <a:endParaRPr lang="en-US" sz="1400" i="1"/>
                    </a:p>
                  </a:txBody>
                  <a:tcPr marT="34299" marB="342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2.5 km</a:t>
                      </a:r>
                      <a:endParaRPr lang="en-US" sz="1400" i="1"/>
                    </a:p>
                  </a:txBody>
                  <a:tcPr marT="34299" marB="342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64 M</a:t>
                      </a:r>
                      <a:endParaRPr lang="en-US" sz="1400" i="1"/>
                    </a:p>
                  </a:txBody>
                  <a:tcPr marT="34299" marB="342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490 MB</a:t>
                      </a:r>
                      <a:endParaRPr lang="en-US" sz="1400" b="1" i="1"/>
                    </a:p>
                  </a:txBody>
                  <a:tcPr marT="34299" marB="3429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202">
                <a:tc>
                  <a:txBody>
                    <a:bodyPr/>
                    <a:lstStyle/>
                    <a:p>
                      <a:pPr algn="ctr"/>
                      <a:r>
                        <a:rPr lang="en-US" sz="1400" i="1"/>
                        <a:t>Tco7999</a:t>
                      </a:r>
                    </a:p>
                  </a:txBody>
                  <a:tcPr marT="34299" marB="342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/>
                        <a:t>1.25 km</a:t>
                      </a:r>
                    </a:p>
                  </a:txBody>
                  <a:tcPr marT="34299" marB="342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/>
                        <a:t>256 M</a:t>
                      </a:r>
                    </a:p>
                  </a:txBody>
                  <a:tcPr marT="34299" marB="342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1909</a:t>
                      </a:r>
                      <a:r>
                        <a:rPr lang="en-US" sz="1400" b="1" i="1" baseline="0" dirty="0"/>
                        <a:t> MB</a:t>
                      </a:r>
                      <a:endParaRPr lang="en-US" sz="1400" b="1" i="1" dirty="0"/>
                    </a:p>
                  </a:txBody>
                  <a:tcPr marT="34299" marB="34299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A28D77E-3845-0840-A18F-131274C52111}"/>
              </a:ext>
            </a:extLst>
          </p:cNvPr>
          <p:cNvSpPr/>
          <p:nvPr/>
        </p:nvSpPr>
        <p:spPr>
          <a:xfrm>
            <a:off x="1891701" y="3527951"/>
            <a:ext cx="8585038" cy="500710"/>
          </a:xfrm>
          <a:prstGeom prst="rect">
            <a:avLst/>
          </a:prstGeom>
          <a:solidFill>
            <a:schemeClr val="accent2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42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13106" y="624790"/>
            <a:ext cx="7704842" cy="5972562"/>
            <a:chOff x="2213682" y="624790"/>
            <a:chExt cx="7706849" cy="5972562"/>
          </a:xfrm>
        </p:grpSpPr>
        <p:pic>
          <p:nvPicPr>
            <p:cNvPr id="11" name="Picture 10" descr="climate_system.gif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651"/>
            <a:stretch/>
          </p:blipFill>
          <p:spPr>
            <a:xfrm>
              <a:off x="7165707" y="1263170"/>
              <a:ext cx="2754824" cy="1991164"/>
            </a:xfrm>
            <a:prstGeom prst="rect">
              <a:avLst/>
            </a:prstGeom>
          </p:spPr>
        </p:pic>
        <p:cxnSp>
          <p:nvCxnSpPr>
            <p:cNvPr id="5" name="Straight Arrow Connector 4"/>
            <p:cNvCxnSpPr/>
            <p:nvPr/>
          </p:nvCxnSpPr>
          <p:spPr>
            <a:xfrm flipV="1">
              <a:off x="4319401" y="2348960"/>
              <a:ext cx="2808312" cy="10801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4319401" y="692776"/>
              <a:ext cx="0" cy="27328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4340299" y="3429080"/>
              <a:ext cx="3723518" cy="25922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 descr="katrinabw64.jpg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27393" y="3573096"/>
              <a:ext cx="720000" cy="720000"/>
            </a:xfrm>
            <a:prstGeom prst="rect">
              <a:avLst/>
            </a:prstGeom>
          </p:spPr>
        </p:pic>
        <p:pic>
          <p:nvPicPr>
            <p:cNvPr id="22" name="Picture 21" descr="katrinabw20.jpg"/>
            <p:cNvPicPr>
              <a:picLocks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91489" y="4149160"/>
              <a:ext cx="720000" cy="720000"/>
            </a:xfrm>
            <a:prstGeom prst="rect">
              <a:avLst/>
            </a:prstGeom>
          </p:spPr>
        </p:pic>
        <p:pic>
          <p:nvPicPr>
            <p:cNvPr id="23" name="Picture 22" descr="katrinabw13.jpg"/>
            <p:cNvPicPr>
              <a:picLocks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55585" y="4725304"/>
              <a:ext cx="720000" cy="720000"/>
            </a:xfrm>
            <a:prstGeom prst="rect">
              <a:avLst/>
            </a:prstGeom>
          </p:spPr>
        </p:pic>
        <p:pic>
          <p:nvPicPr>
            <p:cNvPr id="24" name="Picture 23" descr="katrinabw8.jpg"/>
            <p:cNvPicPr>
              <a:picLocks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19681" y="5301368"/>
              <a:ext cx="720000" cy="720000"/>
            </a:xfrm>
            <a:prstGeom prst="rect">
              <a:avLst/>
            </a:prstGeom>
          </p:spPr>
        </p:pic>
        <p:pic>
          <p:nvPicPr>
            <p:cNvPr id="25" name="Picture 24" descr="katrinabw.jpg"/>
            <p:cNvPicPr>
              <a:picLocks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83777" y="5877352"/>
              <a:ext cx="720000" cy="720000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 rot="20355525">
              <a:off x="4801818" y="2581026"/>
              <a:ext cx="19164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dirty="0"/>
                <a:t>Model complexity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 rot="2125856">
              <a:off x="6409643" y="5172817"/>
              <a:ext cx="18266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dirty="0"/>
                <a:t>Model resolution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2213682" y="624790"/>
              <a:ext cx="2050271" cy="1766268"/>
              <a:chOff x="6444208" y="4818638"/>
              <a:chExt cx="2050271" cy="1766268"/>
            </a:xfrm>
          </p:grpSpPr>
          <p:pic>
            <p:nvPicPr>
              <p:cNvPr id="35" name="Picture 34" descr="katrinabw.jpg"/>
              <p:cNvPicPr>
                <a:picLocks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380312" y="5157272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8" name="Picture 27" descr="katrinabw.jpg"/>
              <p:cNvPicPr>
                <a:picLocks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146583" y="534209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9" name="Picture 28" descr="katrinabw.jpg"/>
              <p:cNvPicPr>
                <a:picLocks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876336" y="5517352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34" name="Picture 33" descr="katrinabw.jpg"/>
              <p:cNvPicPr>
                <a:picLocks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660231" y="568527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7" name="Picture 26" descr="katrinabw.jpg"/>
              <p:cNvPicPr>
                <a:picLocks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444208" y="5864906"/>
                <a:ext cx="720000" cy="720000"/>
              </a:xfrm>
              <a:prstGeom prst="rect">
                <a:avLst/>
              </a:prstGeom>
            </p:spPr>
          </p:pic>
          <p:sp>
            <p:nvSpPr>
              <p:cNvPr id="2" name="TextBox 1"/>
              <p:cNvSpPr txBox="1"/>
              <p:nvPr/>
            </p:nvSpPr>
            <p:spPr>
              <a:xfrm>
                <a:off x="7226053" y="4818638"/>
                <a:ext cx="12684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/>
                  <a:t>Ensembles</a:t>
                </a: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311065" y="390538"/>
            <a:ext cx="11732288" cy="5336553"/>
            <a:chOff x="311146" y="390537"/>
            <a:chExt cx="11735344" cy="5336553"/>
          </a:xfrm>
        </p:grpSpPr>
        <p:sp>
          <p:nvSpPr>
            <p:cNvPr id="30" name="TextBox 29"/>
            <p:cNvSpPr txBox="1"/>
            <p:nvPr/>
          </p:nvSpPr>
          <p:spPr>
            <a:xfrm>
              <a:off x="311146" y="390537"/>
              <a:ext cx="27630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>
                      <a:lumMod val="75000"/>
                    </a:schemeClr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Reliability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067123" y="1759564"/>
              <a:ext cx="19793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>
                      <a:lumMod val="75000"/>
                    </a:schemeClr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Range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00788" y="5080759"/>
              <a:ext cx="26603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>
                      <a:lumMod val="75000"/>
                    </a:schemeClr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Accuracy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109045" y="57413"/>
            <a:ext cx="8088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002060"/>
                </a:solidFill>
              </a:rPr>
              <a:t>Multiple dimensions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6559780" y="502731"/>
            <a:ext cx="5404214" cy="4191920"/>
            <a:chOff x="6561489" y="502731"/>
            <a:chExt cx="5405622" cy="4191920"/>
          </a:xfrm>
        </p:grpSpPr>
        <p:sp>
          <p:nvSpPr>
            <p:cNvPr id="41" name="Oval 40"/>
            <p:cNvSpPr/>
            <p:nvPr/>
          </p:nvSpPr>
          <p:spPr>
            <a:xfrm>
              <a:off x="6561489" y="502731"/>
              <a:ext cx="5405622" cy="3479439"/>
            </a:xfrm>
            <a:prstGeom prst="ellipse">
              <a:avLst/>
            </a:prstGeom>
            <a:noFill/>
            <a:ln w="28575" cmpd="sng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220478" y="4048320"/>
              <a:ext cx="22092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6600"/>
                  </a:solidFill>
                </a:rPr>
                <a:t>Traditional climate science domain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" y="1"/>
            <a:ext cx="8041020" cy="6575213"/>
            <a:chOff x="0" y="0"/>
            <a:chExt cx="8043115" cy="6575213"/>
          </a:xfrm>
        </p:grpSpPr>
        <p:sp>
          <p:nvSpPr>
            <p:cNvPr id="47" name="Oval 46"/>
            <p:cNvSpPr/>
            <p:nvPr/>
          </p:nvSpPr>
          <p:spPr>
            <a:xfrm>
              <a:off x="0" y="0"/>
              <a:ext cx="4762371" cy="2672421"/>
            </a:xfrm>
            <a:prstGeom prst="ellipse">
              <a:avLst/>
            </a:prstGeom>
            <a:noFill/>
            <a:ln w="28575" cmpd="sng">
              <a:solidFill>
                <a:srgbClr val="54823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1607569" y="3393702"/>
              <a:ext cx="6435546" cy="3181511"/>
            </a:xfrm>
            <a:prstGeom prst="ellipse">
              <a:avLst/>
            </a:prstGeom>
            <a:noFill/>
            <a:ln w="28575" cmpd="sng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21237" y="2904199"/>
              <a:ext cx="22092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</a:rPr>
                <a:t>Traditional weather science domain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455283" y="5276895"/>
            <a:ext cx="3733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Today: it needs high-resolution, ‘Earth system’ model ensembles to perform at all scales!</a:t>
            </a:r>
          </a:p>
        </p:txBody>
      </p:sp>
    </p:spTree>
    <p:extLst>
      <p:ext uri="{BB962C8B-B14F-4D97-AF65-F5344CB8AC3E}">
        <p14:creationId xmlns:p14="http://schemas.microsoft.com/office/powerpoint/2010/main" val="368494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196B9-9BD2-43C9-9D2E-380EB2D1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Impact of Metadata Optimisation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0717E10-97B7-43F1-8B89-72895FAD9C97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386593" y="936625"/>
            <a:ext cx="9415639" cy="49847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ECECF-096B-4EE0-AA43-A688767133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B80EA-DB86-D849-B86F-15DAF31F047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4A5FB-B5A9-4AB0-93C6-6A554013CE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/>
              <a:t>European Centre for Medium-Range Weather Forecasts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529649"/>
      </p:ext>
    </p:extLst>
  </p:cSld>
  <p:clrMapOvr>
    <a:masterClrMapping/>
  </p:clrMapOvr>
</p:sld>
</file>

<file path=ppt/theme/theme1.xml><?xml version="1.0" encoding="utf-8"?>
<a:theme xmlns:a="http://schemas.openxmlformats.org/drawingml/2006/main" name="ECMWF Light 16:9 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SC17 presentation" id="{0191DD8C-C37E-41F3-A0AD-FBE810CDC8EC}" vid="{D189748A-4246-45FC-8E6B-1E2F6A9830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PASC17 presentation</Template>
  <TotalTime>11732</TotalTime>
  <Words>1593</Words>
  <Application>Microsoft Office PowerPoint</Application>
  <PresentationFormat>Custom</PresentationFormat>
  <Paragraphs>486</Paragraphs>
  <Slides>34</Slides>
  <Notes>6</Notes>
  <HiddenSlides>9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Andale Mono</vt:lpstr>
      <vt:lpstr>Arial</vt:lpstr>
      <vt:lpstr>Calibri</vt:lpstr>
      <vt:lpstr>Consolas</vt:lpstr>
      <vt:lpstr>Courier New</vt:lpstr>
      <vt:lpstr>Wingdings</vt:lpstr>
      <vt:lpstr>ECMWF Light 16:9 blue</vt:lpstr>
      <vt:lpstr>PowerPoint Presentation</vt:lpstr>
      <vt:lpstr>PowerPoint Presentation</vt:lpstr>
      <vt:lpstr>ECMWF’s Forecasting Systems</vt:lpstr>
      <vt:lpstr>ECMWF’s (Simplified) Operational Workflow</vt:lpstr>
      <vt:lpstr>ECMWF’s Production Workflow</vt:lpstr>
      <vt:lpstr>(Simplified) Storage view of workflow</vt:lpstr>
      <vt:lpstr>History and Future of Resolution Upgrades</vt:lpstr>
      <vt:lpstr>PowerPoint Presentation</vt:lpstr>
      <vt:lpstr>Impact of Metadata Optimisation</vt:lpstr>
      <vt:lpstr>Effects of Product Generation</vt:lpstr>
      <vt:lpstr>PowerPoint Presentation</vt:lpstr>
      <vt:lpstr>So, Why a Domain Specific Object Store?</vt:lpstr>
      <vt:lpstr>MARS Language</vt:lpstr>
      <vt:lpstr>Semantics</vt:lpstr>
      <vt:lpstr>PowerPoint Presentation</vt:lpstr>
      <vt:lpstr>FDB (version 5)</vt:lpstr>
      <vt:lpstr>Into operations…</vt:lpstr>
      <vt:lpstr>FDB in Time-Critical Operations</vt:lpstr>
      <vt:lpstr>PowerPoint Presentation</vt:lpstr>
      <vt:lpstr>Front-ends and API</vt:lpstr>
      <vt:lpstr>FDB5 Data Routing</vt:lpstr>
      <vt:lpstr>Capability vs Capacity</vt:lpstr>
      <vt:lpstr>Archiving Data</vt:lpstr>
      <vt:lpstr>PowerPoint Presentation</vt:lpstr>
      <vt:lpstr>NextGenIO Prototype</vt:lpstr>
      <vt:lpstr>Data Flow Schematic</vt:lpstr>
      <vt:lpstr>FDB5 Remote Performance</vt:lpstr>
      <vt:lpstr>FDB5 Remote Performance (DCPMMs)</vt:lpstr>
      <vt:lpstr>Running the forecast model</vt:lpstr>
      <vt:lpstr>PowerPoint Presentation</vt:lpstr>
      <vt:lpstr>ODB Store</vt:lpstr>
      <vt:lpstr>Novel Data Flows – Data Centric Computing</vt:lpstr>
      <vt:lpstr>Data Centre Migration to Bologna</vt:lpstr>
      <vt:lpstr>Messages To Take Home</vt:lpstr>
    </vt:vector>
  </TitlesOfParts>
  <Company>ECMWF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Smart</dc:creator>
  <cp:lastModifiedBy>Simon Smart</cp:lastModifiedBy>
  <cp:revision>52</cp:revision>
  <cp:lastPrinted>2014-11-19T12:15:44Z</cp:lastPrinted>
  <dcterms:created xsi:type="dcterms:W3CDTF">2017-06-23T08:53:42Z</dcterms:created>
  <dcterms:modified xsi:type="dcterms:W3CDTF">2019-06-14T06:33:34Z</dcterms:modified>
</cp:coreProperties>
</file>