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76" r:id="rId8"/>
    <p:sldId id="260" r:id="rId9"/>
    <p:sldId id="265" r:id="rId10"/>
    <p:sldId id="263" r:id="rId11"/>
    <p:sldId id="266" r:id="rId12"/>
    <p:sldId id="267" r:id="rId13"/>
    <p:sldId id="268" r:id="rId14"/>
    <p:sldId id="271" r:id="rId15"/>
    <p:sldId id="269" r:id="rId16"/>
    <p:sldId id="272" r:id="rId17"/>
    <p:sldId id="270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663300"/>
    <a:srgbClr val="F396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6CA-013E-4BB7-B074-FB56F081E069}" type="datetimeFigureOut">
              <a:rPr lang="en-US" smtClean="0"/>
              <a:pPr/>
              <a:t>4/27/2010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A-A382-43E8-B389-1026C3B46B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6CA-013E-4BB7-B074-FB56F081E069}" type="datetimeFigureOut">
              <a:rPr lang="en-US" smtClean="0"/>
              <a:pPr/>
              <a:t>4/27/2010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A-A382-43E8-B389-1026C3B46B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6CA-013E-4BB7-B074-FB56F081E069}" type="datetimeFigureOut">
              <a:rPr lang="en-US" smtClean="0"/>
              <a:pPr/>
              <a:t>4/27/2010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A-A382-43E8-B389-1026C3B46B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6CA-013E-4BB7-B074-FB56F081E069}" type="datetimeFigureOut">
              <a:rPr lang="en-US" smtClean="0"/>
              <a:pPr/>
              <a:t>4/27/2010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A-A382-43E8-B389-1026C3B46B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6CA-013E-4BB7-B074-FB56F081E069}" type="datetimeFigureOut">
              <a:rPr lang="en-US" smtClean="0"/>
              <a:pPr/>
              <a:t>4/27/2010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A-A382-43E8-B389-1026C3B46B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6CA-013E-4BB7-B074-FB56F081E069}" type="datetimeFigureOut">
              <a:rPr lang="en-US" smtClean="0"/>
              <a:pPr/>
              <a:t>4/27/2010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A-A382-43E8-B389-1026C3B46B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6CA-013E-4BB7-B074-FB56F081E069}" type="datetimeFigureOut">
              <a:rPr lang="en-US" smtClean="0"/>
              <a:pPr/>
              <a:t>4/27/2010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A-A382-43E8-B389-1026C3B46B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6CA-013E-4BB7-B074-FB56F081E069}" type="datetimeFigureOut">
              <a:rPr lang="en-US" smtClean="0"/>
              <a:pPr/>
              <a:t>4/27/2010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A-A382-43E8-B389-1026C3B46B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6CA-013E-4BB7-B074-FB56F081E069}" type="datetimeFigureOut">
              <a:rPr lang="en-US" smtClean="0"/>
              <a:pPr/>
              <a:t>4/27/2010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A-A382-43E8-B389-1026C3B46B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6CA-013E-4BB7-B074-FB56F081E069}" type="datetimeFigureOut">
              <a:rPr lang="en-US" smtClean="0"/>
              <a:pPr/>
              <a:t>4/27/2010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B8AA-A382-43E8-B389-1026C3B46B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C6CA-013E-4BB7-B074-FB56F081E069}" type="datetimeFigureOut">
              <a:rPr lang="en-US" smtClean="0"/>
              <a:pPr/>
              <a:t>4/27/2010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907B8AA-A382-43E8-B389-1026C3B46B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91C6CA-013E-4BB7-B074-FB56F081E069}" type="datetimeFigureOut">
              <a:rPr lang="en-US" smtClean="0"/>
              <a:pPr/>
              <a:t>4/27/2010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07B8AA-A382-43E8-B389-1026C3B46B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MyStuff\Austin\SP2010_Surface_Hydrology\Project\HarisSangireddy\uwnd_mon_mean.av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MyStuff\Austin\SP2010_Surface_Hydrology\Project\HarisSangireddy\pr_wtr_mon_mean.av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MyStuff\Austin\SP2010_Surface_Hydrology\Project\HarisSangireddy\rhum_mon_mean.av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rl.noaa.gov/psd/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851648" cy="2209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Reading NetCDF Files in Matlab and analyzing the data.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638800"/>
            <a:ext cx="3962400" cy="914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By,</a:t>
            </a:r>
          </a:p>
          <a:p>
            <a:pPr algn="just"/>
            <a:r>
              <a:rPr lang="en-US" dirty="0" smtClean="0"/>
              <a:t>Harish Sangireddy</a:t>
            </a:r>
            <a:endParaRPr lang="en-US" dirty="0"/>
          </a:p>
        </p:txBody>
      </p:sp>
      <p:pic>
        <p:nvPicPr>
          <p:cNvPr id="1026" name="Picture 2" descr="C:\MyStuff\Austin\SP2010_Surface_Hydrology\Netcdfr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95600"/>
            <a:ext cx="7467600" cy="26690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NetCDF data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Matlab file </a:t>
            </a:r>
            <a:r>
              <a:rPr lang="en-US" dirty="0" smtClean="0">
                <a:solidFill>
                  <a:srgbClr val="FF0000"/>
                </a:solidFill>
              </a:rPr>
              <a:t>read_netcdf.m</a:t>
            </a:r>
            <a:r>
              <a:rPr lang="en-US" dirty="0" smtClean="0"/>
              <a:t> will read the NetCDF files from a specific location in your disk.</a:t>
            </a:r>
          </a:p>
          <a:p>
            <a:r>
              <a:rPr lang="en-US" dirty="0" smtClean="0"/>
              <a:t>Create Matlab variables to store the data in a multidimensional array</a:t>
            </a:r>
          </a:p>
          <a:p>
            <a:r>
              <a:rPr lang="en-US" dirty="0" smtClean="0"/>
              <a:t>I then use the second Matlab file </a:t>
            </a:r>
            <a:r>
              <a:rPr lang="en-US" dirty="0" smtClean="0">
                <a:solidFill>
                  <a:srgbClr val="FF0000"/>
                </a:solidFill>
              </a:rPr>
              <a:t>animate.m </a:t>
            </a:r>
            <a:r>
              <a:rPr lang="en-US" dirty="0" smtClean="0"/>
              <a:t>to create a movie file in avi format.</a:t>
            </a:r>
          </a:p>
          <a:p>
            <a:r>
              <a:rPr lang="en-US" dirty="0" smtClean="0"/>
              <a:t>The avi file shows how the variables change over a given time period.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1913" t="14286" r="4098" b="7692"/>
          <a:stretch>
            <a:fillRect/>
          </a:stretch>
        </p:blipFill>
        <p:spPr bwMode="auto">
          <a:xfrm>
            <a:off x="304800" y="223844"/>
            <a:ext cx="8839200" cy="649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0" y="1828800"/>
            <a:ext cx="25908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READ_NetCDF.m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 l="1965" t="14835" r="31016" b="4945"/>
          <a:stretch>
            <a:fillRect/>
          </a:stretch>
        </p:blipFill>
        <p:spPr bwMode="auto">
          <a:xfrm>
            <a:off x="457200" y="228600"/>
            <a:ext cx="86868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38800" y="1752600"/>
            <a:ext cx="228600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Animate_NetCDF.m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Data Analysis (mean monthly wind speed)</a:t>
            </a:r>
            <a:endParaRPr lang="en-US" sz="2800" dirty="0"/>
          </a:p>
        </p:txBody>
      </p:sp>
      <p:pic>
        <p:nvPicPr>
          <p:cNvPr id="4" name="uwnd_mon_mea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066800"/>
            <a:ext cx="80772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Facts clearly Visible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3300"/>
                </a:solidFill>
              </a:rPr>
              <a:t>Doldrums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The Doldrums are an area of low pressure occurring where the trade winds meet along the equator.</a:t>
            </a:r>
          </a:p>
          <a:p>
            <a:r>
              <a:rPr lang="en-US" dirty="0" smtClean="0">
                <a:solidFill>
                  <a:srgbClr val="663300"/>
                </a:solidFill>
              </a:rPr>
              <a:t>Roaring forties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Another set of famous winds are known as the </a:t>
            </a:r>
            <a:r>
              <a:rPr lang="en-US" i="1" dirty="0" smtClean="0">
                <a:solidFill>
                  <a:srgbClr val="0070C0"/>
                </a:solidFill>
              </a:rPr>
              <a:t>Roaring Forties.</a:t>
            </a:r>
            <a:r>
              <a:rPr lang="en-US" dirty="0" smtClean="0">
                <a:solidFill>
                  <a:srgbClr val="0070C0"/>
                </a:solidFill>
              </a:rPr>
              <a:t> These are very strong westerly winds which blow almost continuously in the southern hemisphere. These fierce winds are found at a latitude of 40º - hence their name!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The average wind speed in northern hemisphere is less than that in southern hemisphere.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Data Analysis (mean monthly precipitation)</a:t>
            </a:r>
            <a:endParaRPr lang="en-US" sz="2800" dirty="0"/>
          </a:p>
        </p:txBody>
      </p:sp>
      <p:pic>
        <p:nvPicPr>
          <p:cNvPr id="4" name="pr_wtr_mon_mea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57200" y="990600"/>
            <a:ext cx="82296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about Precipitation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mean precipitation around the equator and ITCZ is higher than any other hemisphere. It almost remains the same all around the year.</a:t>
            </a:r>
          </a:p>
          <a:p>
            <a:r>
              <a:rPr lang="en-US" dirty="0" smtClean="0"/>
              <a:t>Seasonal shift in the precipitation pattern is clearly visible. </a:t>
            </a:r>
          </a:p>
          <a:p>
            <a:r>
              <a:rPr lang="en-US" dirty="0" smtClean="0"/>
              <a:t>The mean precipitation in the southern hemisphere is very less when compared to those in Northern Hemisphere.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Data Analysis(mean monthly relative humidity)</a:t>
            </a:r>
            <a:endParaRPr lang="en-US" sz="2800" dirty="0"/>
          </a:p>
        </p:txBody>
      </p:sp>
      <p:pic>
        <p:nvPicPr>
          <p:cNvPr id="4" name="rhum_mon_mea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295400"/>
            <a:ext cx="8382000" cy="5333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Humidity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relative humidity is very high over oceans. Quite Obvious!</a:t>
            </a:r>
          </a:p>
          <a:p>
            <a:r>
              <a:rPr lang="en-US" dirty="0" smtClean="0"/>
              <a:t>The relative humidity over the Asian and subtropical countries is low. A clear difference in range of humidity can be seen over Australia.</a:t>
            </a:r>
          </a:p>
          <a:p>
            <a:r>
              <a:rPr lang="en-US" dirty="0" smtClean="0"/>
              <a:t>Amazingly the relative humidity levels in US remains on the higher side all around the year. This could be attributed to the average wind speed over the continent.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NetCDF are great for storage and data transfer over network. It is free and open Source. Supported by UNIDATA, and used a lot in the world of climatology.</a:t>
            </a:r>
          </a:p>
          <a:p>
            <a:pPr algn="ctr">
              <a:buNone/>
            </a:pPr>
            <a:r>
              <a:rPr lang="en-US" sz="3200" dirty="0" smtClean="0"/>
              <a:t>But!</a:t>
            </a:r>
          </a:p>
          <a:p>
            <a:r>
              <a:rPr lang="en-US" dirty="0" smtClean="0"/>
              <a:t>They need more space and a lot of network bandwidth.</a:t>
            </a:r>
          </a:p>
          <a:p>
            <a:r>
              <a:rPr lang="en-US" dirty="0" smtClean="0"/>
              <a:t>NetCDF is a binary file, it increases computer performance but reduces human readability.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5638800" cy="838200"/>
          </a:xfrm>
          <a:noFill/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What is NetCDF?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63246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Set of </a:t>
            </a:r>
            <a:r>
              <a:rPr lang="en-US" b="1" dirty="0" smtClean="0">
                <a:solidFill>
                  <a:schemeClr val="accent2"/>
                </a:solidFill>
              </a:rPr>
              <a:t>software libraries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Machine independent </a:t>
            </a:r>
            <a:r>
              <a:rPr lang="en-US" dirty="0" smtClean="0">
                <a:solidFill>
                  <a:schemeClr val="accent2"/>
                </a:solidFill>
              </a:rPr>
              <a:t>data format,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That supports creation, access and sharing of </a:t>
            </a:r>
            <a:r>
              <a:rPr lang="en-US" b="1" dirty="0" smtClean="0">
                <a:solidFill>
                  <a:schemeClr val="accent2"/>
                </a:solidFill>
              </a:rPr>
              <a:t>array oriented scientific data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NetCDF was developed and is maintained by </a:t>
            </a:r>
            <a:r>
              <a:rPr lang="en-US" b="1" dirty="0" smtClean="0">
                <a:solidFill>
                  <a:schemeClr val="accent2"/>
                </a:solidFill>
              </a:rPr>
              <a:t>UNIDATA</a:t>
            </a:r>
            <a:r>
              <a:rPr lang="en-US" dirty="0" smtClean="0">
                <a:solidFill>
                  <a:schemeClr val="accent2"/>
                </a:solidFill>
              </a:rPr>
              <a:t> part of the University Corporation for Atmospheric Research (UCAR) Office of Programs (UOP).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791200"/>
            <a:ext cx="76962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NETWORK COMMON DATA FORM.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3074" name="Picture 2" descr="C:\MyStuff\Austin\SP2010_Surface_Hydrology\Project\libra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0"/>
            <a:ext cx="2590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705600" y="2590800"/>
            <a:ext cx="1905000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UNIDATA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29200" y="1524000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6553200" y="685800"/>
            <a:ext cx="228600" cy="17526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C:\MyStuff\Austin\SP2010_Surface_Hydrology\Project\hrSvelPert2deg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458200" cy="6324600"/>
          </a:xfrm>
          <a:prstGeom prst="rect">
            <a:avLst/>
          </a:prstGeom>
          <a:noFill/>
        </p:spPr>
      </p:pic>
      <p:sp>
        <p:nvSpPr>
          <p:cNvPr id="5" name="Cloud Callout 4"/>
          <p:cNvSpPr/>
          <p:nvPr/>
        </p:nvSpPr>
        <p:spPr>
          <a:xfrm>
            <a:off x="4953000" y="457200"/>
            <a:ext cx="3810000" cy="2819400"/>
          </a:xfrm>
          <a:prstGeom prst="cloudCallou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14478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QUESTIONS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305800" cy="9723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Why should I care about NetCDF?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371600"/>
            <a:ext cx="6324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Most commonly used format in the oceanographic and atmospheric science for observational data and numerical modeling.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Some of the institutions using NetCDF</a:t>
            </a:r>
          </a:p>
          <a:p>
            <a:pPr lvl="1"/>
            <a:r>
              <a:rPr lang="en-US" dirty="0" smtClean="0">
                <a:solidFill>
                  <a:srgbClr val="663300"/>
                </a:solidFill>
              </a:rPr>
              <a:t>The National Center for Atmospheric Research(NCAR)</a:t>
            </a:r>
          </a:p>
          <a:p>
            <a:pPr lvl="1"/>
            <a:r>
              <a:rPr lang="en-US" dirty="0" smtClean="0">
                <a:solidFill>
                  <a:srgbClr val="663300"/>
                </a:solidFill>
              </a:rPr>
              <a:t>University Corporation for Atmospheric Research(UCAR)</a:t>
            </a:r>
          </a:p>
          <a:p>
            <a:pPr lvl="1"/>
            <a:r>
              <a:rPr lang="en-US" dirty="0" smtClean="0">
                <a:solidFill>
                  <a:srgbClr val="663300"/>
                </a:solidFill>
              </a:rPr>
              <a:t>NOAA’s Climate Diagnostics Center (CDC)</a:t>
            </a:r>
          </a:p>
          <a:p>
            <a:pPr lvl="1"/>
            <a:r>
              <a:rPr lang="en-US" dirty="0" smtClean="0">
                <a:solidFill>
                  <a:srgbClr val="663300"/>
                </a:solidFill>
              </a:rPr>
              <a:t>LosAlamos National Laboratory</a:t>
            </a:r>
          </a:p>
          <a:p>
            <a:pPr lvl="1"/>
            <a:r>
              <a:rPr lang="en-US" dirty="0" smtClean="0">
                <a:solidFill>
                  <a:srgbClr val="663300"/>
                </a:solidFill>
              </a:rPr>
              <a:t>NASA</a:t>
            </a:r>
          </a:p>
          <a:p>
            <a:pPr lvl="1"/>
            <a:r>
              <a:rPr lang="en-US" dirty="0" smtClean="0">
                <a:solidFill>
                  <a:srgbClr val="663300"/>
                </a:solidFill>
              </a:rPr>
              <a:t>US Air Force and Navy</a:t>
            </a:r>
          </a:p>
          <a:p>
            <a:pPr lvl="1"/>
            <a:r>
              <a:rPr lang="en-US" dirty="0" smtClean="0">
                <a:solidFill>
                  <a:srgbClr val="663300"/>
                </a:solidFill>
              </a:rPr>
              <a:t>Atmospheric Research in Australia</a:t>
            </a:r>
          </a:p>
          <a:p>
            <a:pPr lvl="1"/>
            <a:r>
              <a:rPr lang="en-US" dirty="0" smtClean="0">
                <a:solidFill>
                  <a:srgbClr val="663300"/>
                </a:solidFill>
              </a:rPr>
              <a:t>Australian Defense</a:t>
            </a:r>
          </a:p>
          <a:p>
            <a:pPr lvl="1"/>
            <a:r>
              <a:rPr lang="en-US" dirty="0" smtClean="0">
                <a:solidFill>
                  <a:srgbClr val="663300"/>
                </a:solidFill>
              </a:rPr>
              <a:t>UK Hydrographic Office.</a:t>
            </a:r>
          </a:p>
          <a:p>
            <a:pPr lvl="1"/>
            <a:r>
              <a:rPr lang="en-US" dirty="0" smtClean="0">
                <a:solidFill>
                  <a:srgbClr val="663300"/>
                </a:solidFill>
              </a:rPr>
              <a:t>NATO</a:t>
            </a:r>
          </a:p>
          <a:p>
            <a:pPr lvl="1"/>
            <a:r>
              <a:rPr lang="en-US" dirty="0" smtClean="0">
                <a:solidFill>
                  <a:srgbClr val="663300"/>
                </a:solidFill>
              </a:rPr>
              <a:t>……</a:t>
            </a:r>
          </a:p>
        </p:txBody>
      </p:sp>
      <p:pic>
        <p:nvPicPr>
          <p:cNvPr id="6146" name="Picture 2" descr="C:\MyStuff\Austin\SP2010_Surface_Hydrology\Project\ncar-logo-l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2872089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7" name="Picture 3" descr="C:\MyStuff\Austin\SP2010_Surface_Hydrology\Project\ucar-logo-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43200"/>
            <a:ext cx="2844800" cy="838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8" name="Picture 4" descr="C:\MyStuff\Austin\SP2010_Surface_Hydrology\Project\NOA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0"/>
            <a:ext cx="2879725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9" name="Picture 5" descr="C:\MyStuff\Austin\SP2010_Surface_Hydrology\Project\NASA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5562600"/>
            <a:ext cx="1300255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1143000"/>
          </a:xfrm>
          <a:noFill/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NetCDF Data Model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6400800" cy="5105400"/>
          </a:xfrm>
        </p:spPr>
        <p:txBody>
          <a:bodyPr/>
          <a:lstStyle/>
          <a:p>
            <a:r>
              <a:rPr lang="en-US" dirty="0" smtClean="0"/>
              <a:t>A NetCDF dataset contains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Dimensions</a:t>
            </a:r>
          </a:p>
          <a:p>
            <a:pPr lvl="1">
              <a:buNone/>
            </a:pPr>
            <a:r>
              <a:rPr lang="en-US" dirty="0" smtClean="0"/>
              <a:t>(for example, time, latitude, longitude, or height.)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Variables</a:t>
            </a:r>
          </a:p>
          <a:p>
            <a:pPr lvl="1">
              <a:buNone/>
            </a:pPr>
            <a:r>
              <a:rPr lang="en-US" dirty="0" smtClean="0"/>
              <a:t>(represents an array of values of the same type, which store the bulk data.)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Attributes</a:t>
            </a:r>
          </a:p>
          <a:p>
            <a:pPr lvl="1">
              <a:buNone/>
            </a:pPr>
            <a:r>
              <a:rPr lang="en-US" dirty="0" smtClean="0"/>
              <a:t>(are used to store data about the data ,ancillary data or metadata.)</a:t>
            </a:r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6096000" y="1752599"/>
          <a:ext cx="3048000" cy="2702573"/>
        </p:xfrm>
        <a:graphic>
          <a:graphicData uri="http://schemas.openxmlformats.org/presentationml/2006/ole">
            <p:oleObj spid="_x0000_s2050" name="Visio" r:id="rId3" imgW="2558473" imgH="2268892" progId="Visio.Drawing.11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0" y="1828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3960D"/>
                </a:solidFill>
              </a:rPr>
              <a:t>Latitude</a:t>
            </a:r>
            <a:endParaRPr lang="en-US" dirty="0">
              <a:solidFill>
                <a:srgbClr val="F3960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4419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Longitude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1524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3300"/>
                </a:solidFill>
              </a:rPr>
              <a:t>height</a:t>
            </a:r>
            <a:endParaRPr lang="en-US" dirty="0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dirty="0" smtClean="0"/>
              <a:t>How is data stored in NetCDF?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38100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663300"/>
                </a:solidFill>
              </a:rPr>
              <a:t>NetCDF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mynetcdf {</a:t>
            </a:r>
          </a:p>
          <a:p>
            <a:pPr>
              <a:buNone/>
            </a:pPr>
            <a:r>
              <a:rPr lang="en-US" dirty="0" smtClean="0">
                <a:solidFill>
                  <a:srgbClr val="663300"/>
                </a:solidFill>
              </a:rPr>
              <a:t>dimensions: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X=4;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Y=4: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Time=UNLIMITED;</a:t>
            </a:r>
          </a:p>
          <a:p>
            <a:pPr>
              <a:buNone/>
            </a:pPr>
            <a:r>
              <a:rPr lang="en-US" dirty="0" smtClean="0">
                <a:solidFill>
                  <a:srgbClr val="663300"/>
                </a:solidFill>
              </a:rPr>
              <a:t>variables: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float X(X);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float(Y);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int Time(Time);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float Temperature(time,X,Y);</a:t>
            </a:r>
          </a:p>
          <a:p>
            <a:pPr>
              <a:buNone/>
            </a:pPr>
            <a:r>
              <a:rPr lang="en-US" dirty="0" smtClean="0">
                <a:solidFill>
                  <a:srgbClr val="663300"/>
                </a:solidFill>
              </a:rPr>
              <a:t>data: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X=10,20,30,40;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Y=110,120,130,140;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Time=31,59,90;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}</a:t>
            </a:r>
          </a:p>
          <a:p>
            <a:endParaRPr lang="en-US" dirty="0"/>
          </a:p>
        </p:txBody>
      </p:sp>
      <p:graphicFrame>
        <p:nvGraphicFramePr>
          <p:cNvPr id="7172" name="Object 88"/>
          <p:cNvGraphicFramePr>
            <a:graphicFrameLocks noChangeAspect="1"/>
          </p:cNvGraphicFramePr>
          <p:nvPr/>
        </p:nvGraphicFramePr>
        <p:xfrm>
          <a:off x="3962400" y="1371600"/>
          <a:ext cx="4952999" cy="4038600"/>
        </p:xfrm>
        <a:graphic>
          <a:graphicData uri="http://schemas.openxmlformats.org/presentationml/2006/ole">
            <p:oleObj spid="_x0000_s7172" name="Visio" r:id="rId3" imgW="7501387" imgH="490496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7056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663300"/>
                </a:solidFill>
              </a:rPr>
              <a:t>NetCDF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mynetcdf {</a:t>
            </a:r>
          </a:p>
          <a:p>
            <a:pPr>
              <a:buNone/>
            </a:pPr>
            <a:r>
              <a:rPr lang="en-US" dirty="0" smtClean="0">
                <a:solidFill>
                  <a:srgbClr val="663300"/>
                </a:solidFill>
              </a:rPr>
              <a:t>dimensions: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X=4;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Y=4: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Time=UNLIMITED;</a:t>
            </a:r>
          </a:p>
          <a:p>
            <a:pPr>
              <a:buNone/>
            </a:pPr>
            <a:r>
              <a:rPr lang="en-US" dirty="0" smtClean="0">
                <a:solidFill>
                  <a:srgbClr val="663300"/>
                </a:solidFill>
              </a:rPr>
              <a:t>variables: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float X(X);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float(Y);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int Time(Time);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float Temperature(time,X,Y);</a:t>
            </a:r>
          </a:p>
          <a:p>
            <a:pPr>
              <a:buNone/>
            </a:pPr>
            <a:r>
              <a:rPr lang="en-US" dirty="0" smtClean="0">
                <a:solidFill>
                  <a:srgbClr val="663300"/>
                </a:solidFill>
              </a:rPr>
              <a:t>data: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X=10,20,30,40;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Y=110,120,130,140;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Time=31,59,90;</a:t>
            </a:r>
          </a:p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Temperature=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111,211,311,411;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}</a:t>
            </a:r>
          </a:p>
          <a:p>
            <a:endParaRPr lang="en-US" dirty="0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4179887" y="1490566"/>
          <a:ext cx="4659313" cy="4148233"/>
        </p:xfrm>
        <a:graphic>
          <a:graphicData uri="http://schemas.openxmlformats.org/presentationml/2006/ole">
            <p:oleObj spid="_x0000_s9218" name="Visio" r:id="rId3" imgW="6855229" imgH="3466453" progId="Visio.Drawing.11">
              <p:embed/>
            </p:oleObj>
          </a:graphicData>
        </a:graphic>
      </p:graphicFrame>
      <p:sp>
        <p:nvSpPr>
          <p:cNvPr id="6" name="Freeform 5"/>
          <p:cNvSpPr/>
          <p:nvPr/>
        </p:nvSpPr>
        <p:spPr>
          <a:xfrm>
            <a:off x="4267200" y="4800600"/>
            <a:ext cx="1600200" cy="609600"/>
          </a:xfrm>
          <a:custGeom>
            <a:avLst/>
            <a:gdLst>
              <a:gd name="connsiteX0" fmla="*/ 0 w 1676400"/>
              <a:gd name="connsiteY0" fmla="*/ 0 h 609600"/>
              <a:gd name="connsiteX1" fmla="*/ 1676400 w 1676400"/>
              <a:gd name="connsiteY1" fmla="*/ 0 h 609600"/>
              <a:gd name="connsiteX2" fmla="*/ 1676400 w 1676400"/>
              <a:gd name="connsiteY2" fmla="*/ 609600 h 609600"/>
              <a:gd name="connsiteX3" fmla="*/ 0 w 1676400"/>
              <a:gd name="connsiteY3" fmla="*/ 609600 h 609600"/>
              <a:gd name="connsiteX4" fmla="*/ 0 w 1676400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400" h="609600">
                <a:moveTo>
                  <a:pt x="0" y="0"/>
                </a:moveTo>
                <a:lnTo>
                  <a:pt x="1676400" y="0"/>
                </a:lnTo>
                <a:lnTo>
                  <a:pt x="16764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H="1">
            <a:off x="2514600" y="5410200"/>
            <a:ext cx="1752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67818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is data stored in NetCDF?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663300"/>
                </a:solidFill>
              </a:rPr>
              <a:t>NetCDF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mynetcdf {</a:t>
            </a:r>
          </a:p>
          <a:p>
            <a:pPr>
              <a:buNone/>
            </a:pPr>
            <a:r>
              <a:rPr lang="en-US" dirty="0" smtClean="0">
                <a:solidFill>
                  <a:srgbClr val="663300"/>
                </a:solidFill>
              </a:rPr>
              <a:t>dimensions: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X=4;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Y=4: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Time=UNLIMITED;</a:t>
            </a:r>
          </a:p>
          <a:p>
            <a:pPr>
              <a:buNone/>
            </a:pPr>
            <a:r>
              <a:rPr lang="en-US" dirty="0" smtClean="0">
                <a:solidFill>
                  <a:srgbClr val="663300"/>
                </a:solidFill>
              </a:rPr>
              <a:t>variables: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float X(X);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float(Y);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int Time(Time);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float Temperature(time,X,Y);</a:t>
            </a:r>
          </a:p>
          <a:p>
            <a:pPr>
              <a:buNone/>
            </a:pPr>
            <a:r>
              <a:rPr lang="en-US" dirty="0" smtClean="0">
                <a:solidFill>
                  <a:srgbClr val="663300"/>
                </a:solidFill>
              </a:rPr>
              <a:t>data: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X=10,20,30,40;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Y=110,120,130,140;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Time=31,59,90;</a:t>
            </a:r>
          </a:p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Temperature=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111,211,311,411,121,221,321,421;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131,133,343,345,567,566,346;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131,133,343,345,567,566,344;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131,133,345,345,567,566,347;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131,133,346,345,567,566,348;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131,133,347,345,567,566,349;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131,133,348,345,567,566,340</a:t>
            </a:r>
          </a:p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}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3352800" y="45720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38400" y="381000"/>
            <a:ext cx="51054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is data stored in NetCDF?</a:t>
            </a:r>
            <a:endParaRPr lang="en-US" sz="2800" dirty="0"/>
          </a:p>
        </p:txBody>
      </p:sp>
      <p:graphicFrame>
        <p:nvGraphicFramePr>
          <p:cNvPr id="13315" name="Object 12"/>
          <p:cNvGraphicFramePr>
            <a:graphicFrameLocks noChangeAspect="1"/>
          </p:cNvGraphicFramePr>
          <p:nvPr/>
        </p:nvGraphicFramePr>
        <p:xfrm>
          <a:off x="4745373" y="1295400"/>
          <a:ext cx="4104940" cy="3276600"/>
        </p:xfrm>
        <a:graphic>
          <a:graphicData uri="http://schemas.openxmlformats.org/presentationml/2006/ole">
            <p:oleObj spid="_x0000_s13315" name="Visio" r:id="rId3" imgW="6855229" imgH="3466453" progId="Visio.Drawing.11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4648200" y="2667000"/>
            <a:ext cx="12954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1828800"/>
            <a:ext cx="12954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15200" y="1219200"/>
            <a:ext cx="12954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 flipV="1">
            <a:off x="7696200" y="2819400"/>
            <a:ext cx="609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6019800" y="3886200"/>
            <a:ext cx="12192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NetCDF and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Matlab is an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integrated</a:t>
            </a:r>
            <a:r>
              <a:rPr lang="en-US" dirty="0" smtClean="0"/>
              <a:t> technical computing language</a:t>
            </a:r>
          </a:p>
          <a:p>
            <a:r>
              <a:rPr lang="en-US" dirty="0" smtClean="0"/>
              <a:t>It has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built in support</a:t>
            </a:r>
            <a:r>
              <a:rPr lang="en-US" dirty="0" smtClean="0"/>
              <a:t> for reading and writing NetCDF data.</a:t>
            </a:r>
          </a:p>
          <a:p>
            <a:r>
              <a:rPr lang="en-US" dirty="0" smtClean="0"/>
              <a:t>Provides access to more than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30 functions</a:t>
            </a:r>
            <a:r>
              <a:rPr lang="en-US" dirty="0" smtClean="0"/>
              <a:t> in the NetCDF interface.</a:t>
            </a:r>
          </a:p>
          <a:p>
            <a:r>
              <a:rPr lang="en-US" dirty="0" smtClean="0"/>
              <a:t>The functions are implemented as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package called NetCDF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For Example to call the NetCDF library routine used to open existing NetCDF files, we the following MATLAB syntax: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C:\MyStuff\Austin\SP2010_Surface_Hydrology\Project\matlab_logo_00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57200"/>
            <a:ext cx="3048000" cy="1466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867400" y="8382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943600"/>
            <a:ext cx="74676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ncid = netcdf.open( ncfile, mode );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NetCDF 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5480"/>
            <a:ext cx="8305800" cy="187452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 am using the Earth System Research Laboratory Physical Sciences Divisions Data Center for the downloading climate and weather Data in NetCDF format. </a:t>
            </a:r>
            <a:r>
              <a:rPr lang="en-US" dirty="0" smtClean="0">
                <a:solidFill>
                  <a:schemeClr val="tx2"/>
                </a:solidFill>
                <a:hlinkClick r:id="rId2"/>
              </a:rPr>
              <a:t>https://www.esrl.noaa.gov/psd/data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1878</TotalTime>
  <Words>758</Words>
  <Application>Microsoft Office PowerPoint</Application>
  <PresentationFormat>On-screen Show (4:3)</PresentationFormat>
  <Paragraphs>138</Paragraphs>
  <Slides>20</Slides>
  <Notes>0</Notes>
  <HiddenSlides>0</HiddenSlides>
  <MMClips>3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Flow</vt:lpstr>
      <vt:lpstr>Visio</vt:lpstr>
      <vt:lpstr>Reading NetCDF Files in Matlab and analyzing the data.</vt:lpstr>
      <vt:lpstr>What is NetCDF?</vt:lpstr>
      <vt:lpstr>Why should I care about NetCDF?</vt:lpstr>
      <vt:lpstr>NetCDF Data Model</vt:lpstr>
      <vt:lpstr>How is data stored in NetCDF?</vt:lpstr>
      <vt:lpstr>How is data stored in NetCDF?</vt:lpstr>
      <vt:lpstr>How is data stored in NetCDF?</vt:lpstr>
      <vt:lpstr>NetCDF and Matlab</vt:lpstr>
      <vt:lpstr>NetCDF Data Sources</vt:lpstr>
      <vt:lpstr>Reading NetCDF data in Matlab</vt:lpstr>
      <vt:lpstr>Slide 11</vt:lpstr>
      <vt:lpstr>Slide 12</vt:lpstr>
      <vt:lpstr>Data Analysis (mean monthly wind speed)</vt:lpstr>
      <vt:lpstr>Wind Facts clearly Visible</vt:lpstr>
      <vt:lpstr>Data Analysis (mean monthly precipitation)</vt:lpstr>
      <vt:lpstr>Facts about Precipitation </vt:lpstr>
      <vt:lpstr>Data Analysis(mean monthly relative humidity)</vt:lpstr>
      <vt:lpstr>Relative Humidity</vt:lpstr>
      <vt:lpstr>Conclusion</vt:lpstr>
      <vt:lpstr>QUESTIONS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NetCDF Files in Matlab and analyzing the data.</dc:title>
  <dc:creator>Harish</dc:creator>
  <cp:lastModifiedBy>Harish</cp:lastModifiedBy>
  <cp:revision>73</cp:revision>
  <dcterms:created xsi:type="dcterms:W3CDTF">2010-04-25T23:11:34Z</dcterms:created>
  <dcterms:modified xsi:type="dcterms:W3CDTF">2010-04-27T06:48:31Z</dcterms:modified>
</cp:coreProperties>
</file>