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4" r:id="rId1"/>
  </p:sldMasterIdLst>
  <p:notesMasterIdLst>
    <p:notesMasterId r:id="rId43"/>
  </p:notesMasterIdLst>
  <p:handoutMasterIdLst>
    <p:handoutMasterId r:id="rId44"/>
  </p:handoutMasterIdLst>
  <p:sldIdLst>
    <p:sldId id="259" r:id="rId2"/>
    <p:sldId id="282" r:id="rId3"/>
    <p:sldId id="292" r:id="rId4"/>
    <p:sldId id="289" r:id="rId5"/>
    <p:sldId id="290" r:id="rId6"/>
    <p:sldId id="293" r:id="rId7"/>
    <p:sldId id="294" r:id="rId8"/>
    <p:sldId id="295" r:id="rId9"/>
    <p:sldId id="297" r:id="rId10"/>
    <p:sldId id="298" r:id="rId11"/>
    <p:sldId id="299" r:id="rId12"/>
    <p:sldId id="300" r:id="rId13"/>
    <p:sldId id="301" r:id="rId14"/>
    <p:sldId id="302" r:id="rId15"/>
    <p:sldId id="307" r:id="rId16"/>
    <p:sldId id="303" r:id="rId17"/>
    <p:sldId id="304" r:id="rId18"/>
    <p:sldId id="305" r:id="rId19"/>
    <p:sldId id="308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32" r:id="rId29"/>
    <p:sldId id="333" r:id="rId30"/>
    <p:sldId id="334" r:id="rId31"/>
    <p:sldId id="288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30" r:id="rId40"/>
    <p:sldId id="325" r:id="rId41"/>
    <p:sldId id="326" r:id="rId42"/>
  </p:sldIdLst>
  <p:sldSz cx="9144000" cy="6858000" type="screen4x3"/>
  <p:notesSz cx="6718300" cy="9867900"/>
  <p:embeddedFontLst>
    <p:embeddedFont>
      <p:font typeface="Arial Bold" panose="020B0704020202020204" pitchFamily="34" charset="0"/>
      <p:bold r:id="rId45"/>
    </p:embeddedFont>
    <p:embeddedFont>
      <p:font typeface="Effra" panose="020B0604020202020204" charset="0"/>
      <p:regular r:id="rId46"/>
      <p:bold r:id="rId47"/>
      <p:italic r:id="rId48"/>
      <p:boldItalic r:id="rId49"/>
    </p:embeddedFont>
    <p:embeddedFont>
      <p:font typeface="Arial Black" panose="020B0A04020102020204" pitchFamily="34" charset="0"/>
      <p:bold r:id="rId50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9A1"/>
    <a:srgbClr val="BF0071"/>
    <a:srgbClr val="7EAF35"/>
    <a:srgbClr val="F3F3F3"/>
    <a:srgbClr val="F0F0F0"/>
    <a:srgbClr val="EEEEEE"/>
    <a:srgbClr val="FDFD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2" autoAdjust="0"/>
    <p:restoredTop sz="95990" autoAdjust="0"/>
  </p:normalViewPr>
  <p:slideViewPr>
    <p:cSldViewPr showGuides="1">
      <p:cViewPr varScale="1">
        <p:scale>
          <a:sx n="81" d="100"/>
          <a:sy n="81" d="100"/>
        </p:scale>
        <p:origin x="84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1" d="100"/>
          <a:sy n="51" d="100"/>
        </p:scale>
        <p:origin x="2988" y="90"/>
      </p:cViewPr>
      <p:guideLst>
        <p:guide orient="horz" pos="3108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6825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altLang="en-US" dirty="0">
                <a:latin typeface="Effra" panose="020B0603020203020204" pitchFamily="34" charset="0"/>
              </a:rPr>
              <a:t>AA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altLang="en-US" dirty="0">
                <a:latin typeface="Effra" panose="020B0603020203020204" pitchFamily="34" charset="0"/>
              </a:rPr>
              <a:t>A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6825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altLang="en-US" dirty="0">
                <a:latin typeface="Effra" panose="020B0603020203020204" pitchFamily="34" charset="0"/>
              </a:rPr>
              <a:t>A</a:t>
            </a:r>
            <a:fld id="{6BDED6D5-33CC-49C8-A14A-4660977D1BEE}" type="slidenum">
              <a:rPr lang="en-GB" altLang="en-US" smtClean="0">
                <a:latin typeface="Effra" panose="020B0603020203020204" pitchFamily="34" charset="0"/>
              </a:rPr>
              <a:pPr/>
              <a:t>‹#›</a:t>
            </a:fld>
            <a:endParaRPr lang="en-GB" altLang="en-US" dirty="0">
              <a:latin typeface="Effra" panose="020B06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49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238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7888"/>
            <a:ext cx="53752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Effra" panose="020B0603020203020204" pitchFamily="34" charset="0"/>
              </a:defRPr>
            </a:lvl1pPr>
          </a:lstStyle>
          <a:p>
            <a:fld id="{A3ADB805-8BF7-47B5-B5FB-292FECAF2630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64654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9A8A42-CDD3-483B-A525-DE73108F9D72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24800" y="2214000"/>
            <a:ext cx="3888000" cy="432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81327" y="2214000"/>
            <a:ext cx="3888000" cy="432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09037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6642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5785870"/>
            <a:ext cx="8568952" cy="955498"/>
          </a:xfrm>
        </p:spPr>
        <p:txBody>
          <a:bodyPr wrap="square" anchor="t" anchorCtr="0"/>
          <a:lstStyle>
            <a:lvl1pPr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on two lines maximum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28258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6642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5785870"/>
            <a:ext cx="8568952" cy="955498"/>
          </a:xfrm>
        </p:spPr>
        <p:txBody>
          <a:bodyPr wrap="square" anchor="t" anchorCtr="0"/>
          <a:lstStyle>
            <a:lvl1pPr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on two lines maximum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66386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6642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5785870"/>
            <a:ext cx="8568952" cy="955498"/>
          </a:xfrm>
        </p:spPr>
        <p:txBody>
          <a:bodyPr wrap="square" anchor="t" anchorCtr="0"/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on two lines maximum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1706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5769" cy="68774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095769" y="0"/>
            <a:ext cx="3045600" cy="6877404"/>
          </a:xfrm>
          <a:prstGeom prst="rect">
            <a:avLst/>
          </a:prstGeom>
          <a:solidFill>
            <a:schemeClr val="accent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332656"/>
            <a:ext cx="2592288" cy="1730144"/>
          </a:xfrm>
        </p:spPr>
        <p:txBody>
          <a:bodyPr wrap="square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2214000"/>
            <a:ext cx="2592288" cy="396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5677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5769" cy="68774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095769" y="0"/>
            <a:ext cx="3045600" cy="6877404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332656"/>
            <a:ext cx="2592288" cy="1730144"/>
          </a:xfrm>
        </p:spPr>
        <p:txBody>
          <a:bodyPr wrap="square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2214000"/>
            <a:ext cx="2592288" cy="396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65384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5769" cy="68774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095769" y="0"/>
            <a:ext cx="3045600" cy="6877404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332656"/>
            <a:ext cx="2592288" cy="1730144"/>
          </a:xfrm>
        </p:spPr>
        <p:txBody>
          <a:bodyPr wrap="square"/>
          <a:lstStyle>
            <a:lvl1pPr>
              <a:lnSpc>
                <a:spcPct val="8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2214000"/>
            <a:ext cx="2592288" cy="3960000"/>
          </a:xfrm>
        </p:spPr>
        <p:txBody>
          <a:bodyPr/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lang="en-GB" sz="20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3656A"/>
              </a:buClr>
              <a:buSzTx/>
              <a:buFont typeface="Effra" panose="020B0603020203020204" pitchFamily="34" charset="0"/>
              <a:buChar char="•"/>
              <a:tabLst/>
              <a:defRPr>
                <a:solidFill>
                  <a:schemeClr val="tx2"/>
                </a:solidFill>
              </a:defRPr>
            </a:lvl2pPr>
            <a:lvl3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•"/>
              <a:tabLst/>
              <a:defRPr>
                <a:solidFill>
                  <a:schemeClr val="tx2"/>
                </a:solidFill>
              </a:defRPr>
            </a:lvl3pPr>
            <a:lvl4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&gt;"/>
              <a:tabLst/>
              <a:defRPr>
                <a:solidFill>
                  <a:schemeClr val="tx2"/>
                </a:solidFill>
              </a:defRPr>
            </a:lvl4pPr>
            <a:lvl5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-"/>
              <a:tabLst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</a:pPr>
            <a:r>
              <a:rPr lang="en-US" dirty="0"/>
              <a:t>Second level</a:t>
            </a:r>
          </a:p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</a:pPr>
            <a:r>
              <a:rPr lang="en-US" dirty="0"/>
              <a:t>Third level</a:t>
            </a:r>
          </a:p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</a:pPr>
            <a:r>
              <a:rPr lang="en-US" dirty="0"/>
              <a:t>Fourth level</a:t>
            </a:r>
          </a:p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</a:pPr>
            <a:r>
              <a:rPr lang="en-US" dirty="0"/>
              <a:t>Fifth level</a:t>
            </a:r>
            <a:endParaRPr lang="en-GB" dirty="0"/>
          </a:p>
          <a:p>
            <a:pPr marL="180000" marR="0" lvl="4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2002E"/>
              </a:buClr>
              <a:buSzTx/>
              <a:buFont typeface="Arial" charset="0"/>
              <a:buChar char="•"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16924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96752"/>
            <a:ext cx="9144000" cy="5661248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568952" cy="955498"/>
          </a:xfrm>
        </p:spPr>
        <p:txBody>
          <a:bodyPr wrap="square" anchor="b" anchorCtr="0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Timetable (suggest three columns – event, Location, time)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484784"/>
            <a:ext cx="8568952" cy="5134186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31190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96752"/>
            <a:ext cx="9144000" cy="5661248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568952" cy="955498"/>
          </a:xfrm>
        </p:spPr>
        <p:txBody>
          <a:bodyPr wrap="square" anchor="b" anchorCtr="0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Timetable (suggest three columns – event, Location, time)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484784"/>
            <a:ext cx="8568952" cy="5134186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2318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96752"/>
            <a:ext cx="9144000" cy="5661248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568952" cy="955498"/>
          </a:xfrm>
        </p:spPr>
        <p:txBody>
          <a:bodyPr wrap="square" anchor="b" anchorCtr="0"/>
          <a:lstStyle>
            <a:lvl1pPr>
              <a:lnSpc>
                <a:spcPct val="80000"/>
              </a:lnSpc>
              <a:defRPr sz="36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Timetable (suggest three columns – event, Location, time)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484784"/>
            <a:ext cx="8568952" cy="5134186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2318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F6A46F-80AB-49F3-8C7E-9717ED945456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6310441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 (Colou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hidden">
          <a:xfrm>
            <a:off x="0" y="4572000"/>
            <a:ext cx="91440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2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424" r="7953" b="22234"/>
          <a:stretch>
            <a:fillRect/>
          </a:stretch>
        </p:blipFill>
        <p:spPr bwMode="auto">
          <a:xfrm>
            <a:off x="0" y="2286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 userDrawn="1"/>
        </p:nvSpPr>
        <p:spPr bwMode="hidden">
          <a:xfrm>
            <a:off x="0" y="0"/>
            <a:ext cx="91440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24800" y="4653136"/>
            <a:ext cx="7920038" cy="925512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  <a:endParaRPr lang="en-GB" altLang="en-US" noProof="0" dirty="0"/>
          </a:p>
        </p:txBody>
      </p:sp>
      <p:sp>
        <p:nvSpPr>
          <p:cNvPr id="2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25" y="6237312"/>
            <a:ext cx="67627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4C01B32-D1A0-401C-8867-70456BBB1E87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28" name="TextBox 27"/>
          <p:cNvSpPr txBox="1">
            <a:spLocks noChangeArrowheads="1"/>
          </p:cNvSpPr>
          <p:nvPr userDrawn="1"/>
        </p:nvSpPr>
        <p:spPr bwMode="auto">
          <a:xfrm>
            <a:off x="1928500" y="6605072"/>
            <a:ext cx="67691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POTENTIAL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OPPORTUNITIES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IMPACT</a:t>
            </a:r>
          </a:p>
        </p:txBody>
      </p:sp>
      <p:pic>
        <p:nvPicPr>
          <p:cNvPr id="32" name="Picture 5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7524750" y="439662"/>
            <a:ext cx="1184275" cy="38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24800" y="1143000"/>
            <a:ext cx="8280000" cy="919800"/>
          </a:xfrm>
        </p:spPr>
        <p:txBody>
          <a:bodyPr wrap="square"/>
          <a:lstStyle>
            <a:lvl1pPr>
              <a:lnSpc>
                <a:spcPct val="90000"/>
              </a:lnSpc>
              <a:tabLst>
                <a:tab pos="4038600" algn="l"/>
              </a:tabLst>
              <a:defRPr sz="3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  <a:endParaRPr lang="en-GB" altLang="en-US"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17512" y="0"/>
            <a:ext cx="2858344" cy="805551"/>
          </a:xfrm>
          <a:solidFill>
            <a:schemeClr val="accent1"/>
          </a:solidFill>
        </p:spPr>
        <p:txBody>
          <a:bodyPr wrap="square" lIns="72000" tIns="396000" rIns="72000" bIns="36000">
            <a:sp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Unit name here, max 2 line, adjust width of box if required</a:t>
            </a:r>
            <a:endParaRPr lang="en-GB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237312"/>
            <a:ext cx="28956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Copyright University of Reading</a:t>
            </a:r>
          </a:p>
        </p:txBody>
      </p:sp>
      <p:sp>
        <p:nvSpPr>
          <p:cNvPr id="17" name="Date Placeholder 1"/>
          <p:cNvSpPr>
            <a:spLocks noGrp="1"/>
          </p:cNvSpPr>
          <p:nvPr>
            <p:ph type="dt" sz="half" idx="2"/>
          </p:nvPr>
        </p:nvSpPr>
        <p:spPr>
          <a:xfrm>
            <a:off x="424800" y="6237312"/>
            <a:ext cx="21336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Wednesday, 11 June 2014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24800" y="6646907"/>
            <a:ext cx="20162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2002E"/>
              </a:buClr>
              <a:buSzTx/>
              <a:buFont typeface="Arial" charset="0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Copyright University of Reading</a:t>
            </a: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286000"/>
            <a:ext cx="9144000" cy="22860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picture. Visit www.reading.ac.uk/imagebank for more.</a:t>
            </a:r>
          </a:p>
        </p:txBody>
      </p:sp>
    </p:spTree>
    <p:extLst>
      <p:ext uri="{BB962C8B-B14F-4D97-AF65-F5344CB8AC3E}">
        <p14:creationId xmlns:p14="http://schemas.microsoft.com/office/powerpoint/2010/main" val="269105154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6A46F-80AB-49F3-8C7E-9717ED945456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438150"/>
            <a:ext cx="11842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928500" y="6605072"/>
            <a:ext cx="67691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POTENTIAL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OPPORTUNITIES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249850555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438150"/>
            <a:ext cx="11842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A8A42-CDD3-483B-A525-DE73108F9D72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928500" y="6605072"/>
            <a:ext cx="67691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POTENTIAL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OPPORTUNITIES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IMPACT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24800" y="2214000"/>
            <a:ext cx="3888000" cy="432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81327" y="2214000"/>
            <a:ext cx="3888000" cy="432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8483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AE96E1-FE19-476C-9CF0-3BB4903735D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280000" cy="5904656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9921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AE96E1-FE19-476C-9CF0-3BB4903735D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280000" cy="5904656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92144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splash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-252536" y="3841456"/>
            <a:ext cx="1020286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altLang="en-US" sz="14000" dirty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437112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3794864"/>
            <a:ext cx="2304256" cy="464400"/>
          </a:xfrm>
          <a:solidFill>
            <a:schemeClr val="bg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2200" b="1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Education is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5857878"/>
            <a:ext cx="6984776" cy="464400"/>
          </a:xfrm>
          <a:solidFill>
            <a:schemeClr val="bg1"/>
          </a:solidFill>
        </p:spPr>
        <p:txBody>
          <a:bodyPr lIns="90000" tIns="46800" rIns="90000" bIns="46800"/>
          <a:lstStyle>
            <a:lvl1pPr marL="0" indent="0">
              <a:buNone/>
              <a:defRPr sz="2200" cap="all" baseline="0">
                <a:solidFill>
                  <a:schemeClr val="tx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pPr lvl="0"/>
            <a:r>
              <a:rPr lang="en-US" dirty="0"/>
              <a:t>Make the box longer for longer phrases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52631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plash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AE96E1-FE19-476C-9CF0-3BB4903735D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-238125" y="3841456"/>
            <a:ext cx="1020286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altLang="en-US" sz="14000" dirty="0">
                <a:solidFill>
                  <a:schemeClr val="tx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437112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3794864"/>
            <a:ext cx="2304000" cy="464400"/>
          </a:xfrm>
          <a:solidFill>
            <a:schemeClr val="accent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2200" cap="all" baseline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pPr lvl="0"/>
            <a:r>
              <a:rPr lang="en-US" dirty="0"/>
              <a:t>Education is</a:t>
            </a:r>
            <a:endParaRPr lang="en-GB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5857878"/>
            <a:ext cx="6984776" cy="464400"/>
          </a:xfrm>
          <a:solidFill>
            <a:schemeClr val="accent1"/>
          </a:solidFill>
        </p:spPr>
        <p:txBody>
          <a:bodyPr lIns="90000" tIns="46800" rIns="90000" bIns="46800"/>
          <a:lstStyle>
            <a:lvl1pPr marL="0" indent="0">
              <a:buNone/>
              <a:defRPr sz="2200" cap="all" baseline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pPr lvl="0"/>
            <a:r>
              <a:rPr lang="en-US" dirty="0"/>
              <a:t>Make the box longer for longer phrases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3806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Picture 53" descr="Device-black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38150"/>
            <a:ext cx="1184275" cy="38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4800" y="1234800"/>
            <a:ext cx="8280000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4800" y="2214000"/>
            <a:ext cx="828000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25" y="6237312"/>
            <a:ext cx="67627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4C01B32-D1A0-401C-8867-70456BBB1E87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pic>
        <p:nvPicPr>
          <p:cNvPr id="1074" name="Picture 50" descr="Device-wine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438150"/>
            <a:ext cx="1184275" cy="385763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079" name="Picture 55" descr="Device-white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438150"/>
            <a:ext cx="1184275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28500" y="6605072"/>
            <a:ext cx="67691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GB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LIMITLESS </a:t>
            </a:r>
            <a:r>
              <a:rPr lang="en-GB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POTENTIAL</a:t>
            </a:r>
            <a:r>
              <a:rPr lang="en-GB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OPPORTUNITIES</a:t>
            </a:r>
            <a:r>
              <a:rPr lang="en-GB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IMPACT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7" r:id="rId2"/>
    <p:sldLayoutId id="2147483696" r:id="rId3"/>
    <p:sldLayoutId id="2147483698" r:id="rId4"/>
    <p:sldLayoutId id="2147483700" r:id="rId5"/>
    <p:sldLayoutId id="2147483701" r:id="rId6"/>
    <p:sldLayoutId id="2147483702" r:id="rId7"/>
    <p:sldLayoutId id="2147483706" r:id="rId8"/>
    <p:sldLayoutId id="2147483707" r:id="rId9"/>
    <p:sldLayoutId id="2147483708" r:id="rId10"/>
    <p:sldLayoutId id="2147483713" r:id="rId11"/>
    <p:sldLayoutId id="2147483709" r:id="rId12"/>
    <p:sldLayoutId id="2147483710" r:id="rId13"/>
    <p:sldLayoutId id="2147483711" r:id="rId14"/>
    <p:sldLayoutId id="2147483712" r:id="rId15"/>
    <p:sldLayoutId id="2147483714" r:id="rId16"/>
    <p:sldLayoutId id="2147483715" r:id="rId17"/>
    <p:sldLayoutId id="2147483716" r:id="rId18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cap="all" baseline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9pPr>
    </p:titleStyle>
    <p:bodyStyle>
      <a:lvl1pPr marL="18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 typeface="Arial" charset="0"/>
        <a:buChar char="•"/>
        <a:tabLst/>
        <a:defRPr sz="20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3656A"/>
        </a:buClr>
        <a:buSzTx/>
        <a:buFont typeface="Effra" panose="020B0603020203020204" pitchFamily="34" charset="0"/>
        <a:buChar char="•"/>
        <a:tabLst/>
        <a:defRPr sz="2000" baseline="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90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Effra" panose="020B0603020203020204" pitchFamily="34" charset="0"/>
        <a:buChar char="•"/>
        <a:tabLst/>
        <a:defRPr sz="2000" baseline="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26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Effra" panose="020B0603020203020204" pitchFamily="34" charset="0"/>
        <a:buChar char="&gt;"/>
        <a:tabLst/>
        <a:defRPr sz="2000" baseline="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162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Effra" panose="020B0603020203020204" pitchFamily="34" charset="0"/>
        <a:buChar char="-"/>
        <a:tabLst/>
        <a:defRPr sz="2000" baseline="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708920"/>
            <a:ext cx="8280000" cy="3465080"/>
          </a:xfrm>
        </p:spPr>
        <p:txBody>
          <a:bodyPr/>
          <a:lstStyle/>
          <a:p>
            <a:pPr marL="0" indent="0" algn="ctr">
              <a:buNone/>
            </a:pPr>
            <a:r>
              <a:rPr lang="en-GB" sz="6000" b="1" cap="all" dirty="0" smtClean="0">
                <a:solidFill>
                  <a:schemeClr val="accent1"/>
                </a:solidFill>
              </a:rPr>
              <a:t>Herbst: </a:t>
            </a:r>
            <a:r>
              <a:rPr lang="en-GB" sz="6000" b="1" cap="all" dirty="0" err="1" smtClean="0">
                <a:solidFill>
                  <a:schemeClr val="accent1"/>
                </a:solidFill>
              </a:rPr>
              <a:t>Woche</a:t>
            </a:r>
            <a:r>
              <a:rPr lang="en-GB" sz="6000" b="1" cap="all" dirty="0" smtClean="0">
                <a:solidFill>
                  <a:schemeClr val="accent1"/>
                </a:solidFill>
              </a:rPr>
              <a:t> 8</a:t>
            </a:r>
            <a:endParaRPr lang="en-GB" sz="6000" b="1" cap="all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3559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10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smtClean="0"/>
              <a:t>‘</a:t>
            </a:r>
            <a:r>
              <a:rPr lang="en-GB" sz="2800" u="sng" dirty="0" err="1" smtClean="0"/>
              <a:t>gern</a:t>
            </a:r>
            <a:r>
              <a:rPr lang="en-GB" sz="2800" u="sng" dirty="0" smtClean="0"/>
              <a:t>’</a:t>
            </a:r>
            <a:endParaRPr lang="en-GB" sz="2800" u="sng" dirty="0"/>
          </a:p>
          <a:p>
            <a:pPr marL="360000" lvl="1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de-DE" sz="2800" dirty="0" smtClean="0"/>
              <a:t>-&gt; Sei vorsichtig auf Wortstellung!</a:t>
            </a:r>
          </a:p>
          <a:p>
            <a:endParaRPr lang="de-DE" sz="2800" dirty="0"/>
          </a:p>
          <a:p>
            <a:r>
              <a:rPr lang="de-DE" sz="2800" dirty="0" smtClean="0"/>
              <a:t>Ich koche </a:t>
            </a:r>
            <a:r>
              <a:rPr lang="de-DE" sz="2800" b="1" dirty="0" smtClean="0"/>
              <a:t>gern</a:t>
            </a:r>
            <a:r>
              <a:rPr lang="de-DE" sz="2800" dirty="0" smtClean="0"/>
              <a:t> </a:t>
            </a:r>
            <a:r>
              <a:rPr lang="de-DE" sz="2800" dirty="0" smtClean="0">
                <a:sym typeface="Wingdings" panose="05000000000000000000" pitchFamily="2" charset="2"/>
              </a:rPr>
              <a:t> 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Ich koche </a:t>
            </a:r>
            <a:r>
              <a:rPr lang="de-DE" sz="2800" b="1" dirty="0" smtClean="0"/>
              <a:t>nicht gern </a:t>
            </a:r>
            <a:r>
              <a:rPr lang="de-DE" sz="2800" dirty="0" smtClean="0">
                <a:sym typeface="Wingdings" panose="05000000000000000000" pitchFamily="2" charset="2"/>
              </a:rPr>
              <a:t></a:t>
            </a:r>
          </a:p>
          <a:p>
            <a:endParaRPr lang="de-DE" sz="2800" dirty="0">
              <a:sym typeface="Wingdings" panose="05000000000000000000" pitchFamily="2" charset="2"/>
            </a:endParaRPr>
          </a:p>
          <a:p>
            <a:r>
              <a:rPr lang="de-DE" sz="2800" dirty="0" smtClean="0">
                <a:sym typeface="Wingdings" panose="05000000000000000000" pitchFamily="2" charset="2"/>
              </a:rPr>
              <a:t>Ich lese </a:t>
            </a:r>
            <a:r>
              <a:rPr lang="de-DE" sz="2800" b="1" dirty="0" smtClean="0">
                <a:sym typeface="Wingdings" panose="05000000000000000000" pitchFamily="2" charset="2"/>
              </a:rPr>
              <a:t>gern</a:t>
            </a:r>
            <a:r>
              <a:rPr lang="de-DE" sz="2800" dirty="0" smtClean="0">
                <a:sym typeface="Wingdings" panose="05000000000000000000" pitchFamily="2" charset="2"/>
              </a:rPr>
              <a:t> Krimis </a:t>
            </a:r>
          </a:p>
          <a:p>
            <a:endParaRPr lang="de-DE" sz="2800" dirty="0">
              <a:sym typeface="Wingdings" panose="05000000000000000000" pitchFamily="2" charset="2"/>
            </a:endParaRPr>
          </a:p>
          <a:p>
            <a:r>
              <a:rPr lang="de-DE" sz="2800" dirty="0" smtClean="0">
                <a:sym typeface="Wingdings" panose="05000000000000000000" pitchFamily="2" charset="2"/>
              </a:rPr>
              <a:t>Ich lese </a:t>
            </a:r>
            <a:r>
              <a:rPr lang="de-DE" sz="2800" b="1" dirty="0" smtClean="0">
                <a:sym typeface="Wingdings" panose="05000000000000000000" pitchFamily="2" charset="2"/>
              </a:rPr>
              <a:t>nicht gern </a:t>
            </a:r>
            <a:r>
              <a:rPr lang="de-DE" sz="2800" dirty="0" smtClean="0">
                <a:sym typeface="Wingdings" panose="05000000000000000000" pitchFamily="2" charset="2"/>
              </a:rPr>
              <a:t>Krimis </a:t>
            </a:r>
            <a:endParaRPr lang="de-DE" sz="2800" dirty="0" smtClean="0"/>
          </a:p>
          <a:p>
            <a:pPr marL="360000" lvl="1" indent="0">
              <a:buNone/>
            </a:pPr>
            <a:endParaRPr lang="de-DE" sz="2800" dirty="0" smtClean="0"/>
          </a:p>
          <a:p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06300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11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360000" lvl="1" indent="0">
              <a:buNone/>
            </a:pPr>
            <a:endParaRPr lang="en-GB" sz="2800" dirty="0"/>
          </a:p>
          <a:p>
            <a:r>
              <a:rPr lang="de-DE" sz="2800" dirty="0" smtClean="0"/>
              <a:t>Wie sagt man auf Deutsch...?</a:t>
            </a:r>
          </a:p>
          <a:p>
            <a:endParaRPr lang="de-DE" sz="2800" dirty="0"/>
          </a:p>
          <a:p>
            <a:r>
              <a:rPr lang="de-DE" sz="2800" dirty="0" smtClean="0"/>
              <a:t>What do you do? </a:t>
            </a:r>
          </a:p>
          <a:p>
            <a:pPr lvl="1"/>
            <a:r>
              <a:rPr lang="de-DE" sz="2800" dirty="0" smtClean="0"/>
              <a:t>What do you like to do? </a:t>
            </a:r>
          </a:p>
          <a:p>
            <a:endParaRPr lang="de-DE" sz="2800" dirty="0"/>
          </a:p>
          <a:p>
            <a:r>
              <a:rPr lang="de-DE" sz="2800" dirty="0" smtClean="0"/>
              <a:t>Do you cook? </a:t>
            </a:r>
          </a:p>
          <a:p>
            <a:pPr lvl="1"/>
            <a:r>
              <a:rPr lang="de-DE" sz="2800" dirty="0" smtClean="0"/>
              <a:t>Do you like to cook?</a:t>
            </a:r>
          </a:p>
          <a:p>
            <a:endParaRPr lang="de-DE" sz="2800" dirty="0"/>
          </a:p>
          <a:p>
            <a:r>
              <a:rPr lang="de-DE" sz="2800" dirty="0" smtClean="0"/>
              <a:t>Do you read crime fiction? </a:t>
            </a:r>
          </a:p>
          <a:p>
            <a:pPr lvl="1"/>
            <a:r>
              <a:rPr lang="de-DE" sz="2800" dirty="0" smtClean="0"/>
              <a:t>Do you like to read crime fiction?</a:t>
            </a:r>
          </a:p>
          <a:p>
            <a:endParaRPr lang="de-DE" sz="2800" dirty="0"/>
          </a:p>
          <a:p>
            <a:endParaRPr lang="de-DE" sz="2800" dirty="0" smtClean="0"/>
          </a:p>
          <a:p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873926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12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360000" lvl="1" indent="0">
              <a:buNone/>
            </a:pPr>
            <a:endParaRPr lang="en-GB" sz="2800" dirty="0"/>
          </a:p>
          <a:p>
            <a:r>
              <a:rPr lang="de-DE" sz="2800" dirty="0" smtClean="0"/>
              <a:t>Wie sagt man auf Deutsch...?</a:t>
            </a:r>
          </a:p>
          <a:p>
            <a:endParaRPr lang="de-DE" sz="2800" dirty="0"/>
          </a:p>
          <a:p>
            <a:r>
              <a:rPr lang="de-DE" sz="2800" dirty="0" smtClean="0"/>
              <a:t>Was machst du?</a:t>
            </a:r>
          </a:p>
          <a:p>
            <a:pPr lvl="1"/>
            <a:r>
              <a:rPr lang="de-DE" sz="2800" dirty="0" smtClean="0"/>
              <a:t>Was machst du gern?</a:t>
            </a:r>
          </a:p>
          <a:p>
            <a:endParaRPr lang="de-DE" sz="2800" dirty="0"/>
          </a:p>
          <a:p>
            <a:r>
              <a:rPr lang="de-DE" sz="2800" dirty="0" smtClean="0"/>
              <a:t>Kochst du?</a:t>
            </a:r>
          </a:p>
          <a:p>
            <a:pPr lvl="1"/>
            <a:r>
              <a:rPr lang="de-DE" sz="2800" dirty="0" smtClean="0"/>
              <a:t>Kochst du gern?</a:t>
            </a:r>
          </a:p>
          <a:p>
            <a:endParaRPr lang="de-DE" sz="2800" dirty="0"/>
          </a:p>
          <a:p>
            <a:r>
              <a:rPr lang="de-DE" sz="2800" dirty="0" smtClean="0"/>
              <a:t>Liest du Krimis?</a:t>
            </a:r>
          </a:p>
          <a:p>
            <a:pPr lvl="1"/>
            <a:r>
              <a:rPr lang="de-DE" sz="2800" dirty="0" smtClean="0"/>
              <a:t>Liest du gern Krimis?</a:t>
            </a:r>
          </a:p>
          <a:p>
            <a:endParaRPr lang="de-DE" sz="2800" dirty="0"/>
          </a:p>
          <a:p>
            <a:endParaRPr lang="de-DE" sz="2800" dirty="0" smtClean="0"/>
          </a:p>
          <a:p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53132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13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360000" lvl="1" indent="0">
              <a:buNone/>
            </a:pPr>
            <a:endParaRPr lang="en-GB" sz="2800" dirty="0"/>
          </a:p>
          <a:p>
            <a:r>
              <a:rPr lang="de-DE" sz="2800" dirty="0" smtClean="0"/>
              <a:t>Frage deine Partnerin/deinen Partner!</a:t>
            </a:r>
          </a:p>
          <a:p>
            <a:endParaRPr lang="de-DE" sz="2800" dirty="0"/>
          </a:p>
          <a:p>
            <a:r>
              <a:rPr lang="de-DE" sz="2800" dirty="0" smtClean="0"/>
              <a:t>Was machst du?</a:t>
            </a:r>
          </a:p>
          <a:p>
            <a:pPr lvl="1"/>
            <a:r>
              <a:rPr lang="de-DE" sz="2800" dirty="0" smtClean="0"/>
              <a:t>Was machst du gern?</a:t>
            </a:r>
          </a:p>
          <a:p>
            <a:endParaRPr lang="de-DE" sz="2800" dirty="0"/>
          </a:p>
          <a:p>
            <a:r>
              <a:rPr lang="de-DE" sz="2800" dirty="0" smtClean="0"/>
              <a:t>Kochst du?</a:t>
            </a:r>
          </a:p>
          <a:p>
            <a:pPr lvl="1"/>
            <a:r>
              <a:rPr lang="de-DE" sz="2800" b="1" u="sng" dirty="0" smtClean="0"/>
              <a:t>Kochst du gern?</a:t>
            </a:r>
          </a:p>
          <a:p>
            <a:endParaRPr lang="de-DE" sz="2800" dirty="0"/>
          </a:p>
          <a:p>
            <a:r>
              <a:rPr lang="de-DE" sz="2800" dirty="0" smtClean="0"/>
              <a:t>Liest du Krimis?</a:t>
            </a:r>
          </a:p>
          <a:p>
            <a:pPr lvl="1"/>
            <a:r>
              <a:rPr lang="de-DE" sz="2800" b="1" u="sng" dirty="0" smtClean="0"/>
              <a:t>Liest du gern Krimis?</a:t>
            </a:r>
          </a:p>
          <a:p>
            <a:endParaRPr lang="de-DE" sz="2800" dirty="0"/>
          </a:p>
          <a:p>
            <a:endParaRPr lang="de-DE" sz="2800" dirty="0" smtClean="0"/>
          </a:p>
          <a:p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666036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14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360000" lvl="1" indent="0">
              <a:buNone/>
            </a:pPr>
            <a:endParaRPr lang="en-GB" sz="2800" dirty="0"/>
          </a:p>
          <a:p>
            <a:r>
              <a:rPr lang="de-DE" sz="2800" dirty="0" smtClean="0"/>
              <a:t>Wie sagt man auf Deutsch...?</a:t>
            </a:r>
          </a:p>
          <a:p>
            <a:endParaRPr lang="de-DE" sz="2800" dirty="0"/>
          </a:p>
          <a:p>
            <a:r>
              <a:rPr lang="de-DE" sz="2800" dirty="0" smtClean="0"/>
              <a:t>What do you not like to do?</a:t>
            </a:r>
          </a:p>
          <a:p>
            <a:endParaRPr lang="de-DE" sz="2800" dirty="0"/>
          </a:p>
          <a:p>
            <a:r>
              <a:rPr lang="de-DE" sz="2800" dirty="0" smtClean="0"/>
              <a:t>Do you not like to cook?</a:t>
            </a:r>
          </a:p>
          <a:p>
            <a:endParaRPr lang="de-DE" sz="2800" dirty="0" smtClean="0"/>
          </a:p>
          <a:p>
            <a:r>
              <a:rPr lang="de-DE" sz="2800" dirty="0" smtClean="0"/>
              <a:t>Do you not like to read crime fiction?</a:t>
            </a:r>
            <a:endParaRPr lang="de-DE" sz="2800" dirty="0"/>
          </a:p>
          <a:p>
            <a:endParaRPr lang="de-DE" sz="2800" dirty="0" smtClean="0"/>
          </a:p>
          <a:p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693259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15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360000" lvl="1" indent="0">
              <a:buNone/>
            </a:pPr>
            <a:endParaRPr lang="en-GB" sz="2800" dirty="0"/>
          </a:p>
          <a:p>
            <a:r>
              <a:rPr lang="de-DE" sz="2800" dirty="0" smtClean="0"/>
              <a:t>Wie sagt man auf Deutsch...?</a:t>
            </a:r>
          </a:p>
          <a:p>
            <a:endParaRPr lang="de-DE" sz="2800" dirty="0"/>
          </a:p>
          <a:p>
            <a:r>
              <a:rPr lang="de-DE" sz="2800" dirty="0" smtClean="0"/>
              <a:t>Was machst du nicht gern?</a:t>
            </a:r>
          </a:p>
          <a:p>
            <a:endParaRPr lang="de-DE" sz="2800" dirty="0"/>
          </a:p>
          <a:p>
            <a:r>
              <a:rPr lang="de-DE" sz="2800" dirty="0" smtClean="0"/>
              <a:t>Kochst du nicht gern?</a:t>
            </a:r>
          </a:p>
          <a:p>
            <a:endParaRPr lang="de-DE" sz="2800" dirty="0" smtClean="0"/>
          </a:p>
          <a:p>
            <a:r>
              <a:rPr lang="de-DE" sz="2800" dirty="0" smtClean="0"/>
              <a:t>Liest du nicht gern Krimis?</a:t>
            </a:r>
            <a:endParaRPr lang="de-DE" sz="2800" dirty="0"/>
          </a:p>
          <a:p>
            <a:endParaRPr lang="de-DE" sz="2800" dirty="0" smtClean="0"/>
          </a:p>
          <a:p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60596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16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360000" lvl="1" indent="0">
              <a:buNone/>
            </a:pPr>
            <a:endParaRPr lang="en-GB" sz="2800" dirty="0"/>
          </a:p>
          <a:p>
            <a:r>
              <a:rPr lang="de-DE" sz="2800" dirty="0" smtClean="0"/>
              <a:t>Kursbuch </a:t>
            </a:r>
            <a:r>
              <a:rPr lang="de-DE" sz="2800" dirty="0"/>
              <a:t>S.38 </a:t>
            </a:r>
            <a:r>
              <a:rPr lang="de-DE" sz="2800" dirty="0" smtClean="0"/>
              <a:t>Ü3a &amp; 3b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 smtClean="0"/>
          </a:p>
          <a:p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12729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17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360000" lvl="1" indent="0">
              <a:buNone/>
            </a:pPr>
            <a:endParaRPr lang="en-GB" sz="2800" dirty="0"/>
          </a:p>
          <a:p>
            <a:r>
              <a:rPr lang="de-DE" sz="2800" dirty="0" smtClean="0"/>
              <a:t>Thomas:</a:t>
            </a:r>
          </a:p>
          <a:p>
            <a:endParaRPr lang="de-DE" sz="2800" dirty="0" smtClean="0"/>
          </a:p>
          <a:p>
            <a:pPr marL="360000" lvl="1" indent="0">
              <a:buNone/>
            </a:pPr>
            <a:r>
              <a:rPr lang="de-DE" sz="2800" dirty="0" smtClean="0"/>
              <a:t>-&gt; Er trinkt gern Kaffee </a:t>
            </a:r>
            <a:r>
              <a:rPr lang="de-DE" sz="2800" dirty="0" smtClean="0">
                <a:sym typeface="Wingdings" panose="05000000000000000000" pitchFamily="2" charset="2"/>
              </a:rPr>
              <a:t> </a:t>
            </a:r>
          </a:p>
          <a:p>
            <a:pPr marL="360000" lvl="1" indent="0">
              <a:buNone/>
            </a:pPr>
            <a:endParaRPr lang="de-DE" sz="2800" dirty="0" smtClean="0">
              <a:sym typeface="Wingdings" panose="05000000000000000000" pitchFamily="2" charset="2"/>
            </a:endParaRPr>
          </a:p>
          <a:p>
            <a:pPr marL="360000" lvl="1" indent="0">
              <a:buNone/>
            </a:pPr>
            <a:r>
              <a:rPr lang="de-DE" sz="2800" dirty="0" smtClean="0">
                <a:sym typeface="Wingdings" panose="05000000000000000000" pitchFamily="2" charset="2"/>
              </a:rPr>
              <a:t>-&gt; Er trinkt lieber Apfelsaft  </a:t>
            </a:r>
          </a:p>
          <a:p>
            <a:pPr marL="360000" lvl="1" indent="0">
              <a:buNone/>
            </a:pPr>
            <a:endParaRPr lang="de-DE" sz="2800" dirty="0" smtClean="0">
              <a:sym typeface="Wingdings" panose="05000000000000000000" pitchFamily="2" charset="2"/>
            </a:endParaRPr>
          </a:p>
          <a:p>
            <a:pPr marL="360000" lvl="1" indent="0">
              <a:buNone/>
            </a:pPr>
            <a:r>
              <a:rPr lang="de-DE" sz="2800" dirty="0" smtClean="0">
                <a:sym typeface="Wingdings" panose="05000000000000000000" pitchFamily="2" charset="2"/>
              </a:rPr>
              <a:t>-&gt; Er trinkt am liebsten Rotwein   </a:t>
            </a:r>
          </a:p>
          <a:p>
            <a:pPr marL="360000" lvl="1" indent="0">
              <a:buNone/>
            </a:pPr>
            <a:endParaRPr lang="de-DE" sz="2800" dirty="0" smtClean="0">
              <a:sym typeface="Wingdings" panose="05000000000000000000" pitchFamily="2" charset="2"/>
            </a:endParaRPr>
          </a:p>
          <a:p>
            <a:pPr marL="360000" lvl="1" indent="0">
              <a:buNone/>
            </a:pPr>
            <a:r>
              <a:rPr lang="de-DE" sz="2800" dirty="0" smtClean="0">
                <a:sym typeface="Wingdings" panose="05000000000000000000" pitchFamily="2" charset="2"/>
              </a:rPr>
              <a:t>-&gt; Er trinkt nicht gern Milch </a:t>
            </a:r>
            <a:endParaRPr lang="de-DE" sz="2800" dirty="0"/>
          </a:p>
          <a:p>
            <a:endParaRPr lang="de-DE" sz="2800" dirty="0"/>
          </a:p>
          <a:p>
            <a:endParaRPr lang="de-DE" sz="2800" dirty="0" smtClean="0"/>
          </a:p>
          <a:p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5987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18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360000" lvl="1" indent="0">
              <a:buNone/>
            </a:pPr>
            <a:endParaRPr lang="en-GB" sz="2800" dirty="0"/>
          </a:p>
          <a:p>
            <a:r>
              <a:rPr lang="de-DE" sz="2800" dirty="0" smtClean="0"/>
              <a:t>Kursbuch </a:t>
            </a:r>
            <a:r>
              <a:rPr lang="de-DE" sz="2800" dirty="0"/>
              <a:t>S.38 </a:t>
            </a:r>
            <a:r>
              <a:rPr lang="de-DE" sz="2800" dirty="0" smtClean="0"/>
              <a:t>Ü4</a:t>
            </a:r>
          </a:p>
          <a:p>
            <a:endParaRPr lang="de-DE" sz="2800" dirty="0" smtClean="0"/>
          </a:p>
          <a:p>
            <a:pPr marL="360000" lvl="1" indent="0">
              <a:buNone/>
            </a:pPr>
            <a:r>
              <a:rPr lang="de-DE" sz="2800" dirty="0" smtClean="0"/>
              <a:t>-&gt; Er/sie trinkt/isst gern...</a:t>
            </a:r>
            <a:r>
              <a:rPr lang="de-DE" sz="2800" dirty="0" smtClean="0">
                <a:sym typeface="Wingdings" panose="05000000000000000000" pitchFamily="2" charset="2"/>
              </a:rPr>
              <a:t> </a:t>
            </a:r>
          </a:p>
          <a:p>
            <a:pPr marL="360000" lvl="1" indent="0">
              <a:buNone/>
            </a:pPr>
            <a:endParaRPr lang="de-DE" sz="2800" dirty="0" smtClean="0">
              <a:sym typeface="Wingdings" panose="05000000000000000000" pitchFamily="2" charset="2"/>
            </a:endParaRPr>
          </a:p>
          <a:p>
            <a:pPr marL="360000" lvl="1" indent="0">
              <a:buNone/>
            </a:pPr>
            <a:r>
              <a:rPr lang="de-DE" sz="2800" dirty="0" smtClean="0">
                <a:sym typeface="Wingdings" panose="05000000000000000000" pitchFamily="2" charset="2"/>
              </a:rPr>
              <a:t>-&gt; Er/sie trinkt/isst lieber... </a:t>
            </a:r>
          </a:p>
          <a:p>
            <a:pPr marL="360000" lvl="1" indent="0">
              <a:buNone/>
            </a:pPr>
            <a:endParaRPr lang="de-DE" sz="2800" dirty="0" smtClean="0">
              <a:sym typeface="Wingdings" panose="05000000000000000000" pitchFamily="2" charset="2"/>
            </a:endParaRPr>
          </a:p>
          <a:p>
            <a:pPr marL="360000" lvl="1" indent="0">
              <a:buNone/>
            </a:pPr>
            <a:r>
              <a:rPr lang="de-DE" sz="2800" dirty="0" smtClean="0">
                <a:sym typeface="Wingdings" panose="05000000000000000000" pitchFamily="2" charset="2"/>
              </a:rPr>
              <a:t>-&gt; Er/sie trinkt/isst am liebsten...   </a:t>
            </a:r>
          </a:p>
          <a:p>
            <a:pPr marL="360000" lvl="1" indent="0">
              <a:buNone/>
            </a:pPr>
            <a:endParaRPr lang="de-DE" sz="2800" dirty="0" smtClean="0">
              <a:sym typeface="Wingdings" panose="05000000000000000000" pitchFamily="2" charset="2"/>
            </a:endParaRPr>
          </a:p>
          <a:p>
            <a:pPr marL="360000" lvl="1" indent="0">
              <a:buNone/>
            </a:pPr>
            <a:r>
              <a:rPr lang="de-DE" sz="2800" dirty="0" smtClean="0">
                <a:sym typeface="Wingdings" panose="05000000000000000000" pitchFamily="2" charset="2"/>
              </a:rPr>
              <a:t>-&gt; Er/sie trinkt/isst nicht gern... </a:t>
            </a:r>
            <a:endParaRPr lang="de-DE" sz="2800" dirty="0"/>
          </a:p>
          <a:p>
            <a:endParaRPr lang="de-DE" sz="2800" dirty="0"/>
          </a:p>
          <a:p>
            <a:endParaRPr lang="de-DE" sz="2800" dirty="0" smtClean="0"/>
          </a:p>
          <a:p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951953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19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360000" lvl="1" indent="0">
              <a:buNone/>
            </a:pPr>
            <a:endParaRPr lang="en-GB" sz="2800" dirty="0"/>
          </a:p>
          <a:p>
            <a:r>
              <a:rPr lang="de-DE" sz="2800" dirty="0" smtClean="0"/>
              <a:t>Wie sagt man auf Deutsch...?</a:t>
            </a:r>
          </a:p>
          <a:p>
            <a:endParaRPr lang="de-DE" sz="2800" dirty="0"/>
          </a:p>
          <a:p>
            <a:r>
              <a:rPr lang="de-DE" sz="2800" dirty="0" smtClean="0"/>
              <a:t>What do you prefer to eat/drink?</a:t>
            </a:r>
          </a:p>
          <a:p>
            <a:pPr marL="360000" lvl="1" indent="0">
              <a:buNone/>
            </a:pPr>
            <a:r>
              <a:rPr lang="de-DE" sz="2800" dirty="0" smtClean="0"/>
              <a:t>-&gt; Was isst/trinkst du lieber?</a:t>
            </a:r>
          </a:p>
          <a:p>
            <a:endParaRPr lang="de-DE" sz="2800" dirty="0"/>
          </a:p>
          <a:p>
            <a:r>
              <a:rPr lang="de-DE" sz="2800" dirty="0" smtClean="0"/>
              <a:t>What do you like to eat/drink the most?</a:t>
            </a:r>
          </a:p>
          <a:p>
            <a:pPr marL="360000" lvl="1" indent="0">
              <a:buNone/>
            </a:pPr>
            <a:r>
              <a:rPr lang="de-DE" sz="2800" dirty="0" smtClean="0"/>
              <a:t>-&gt; Was isst/trinkst du am liebsten?</a:t>
            </a:r>
          </a:p>
          <a:p>
            <a:pPr marL="360000" lvl="1" indent="0">
              <a:buNone/>
            </a:pPr>
            <a:endParaRPr lang="de-DE" sz="2800" dirty="0"/>
          </a:p>
          <a:p>
            <a:r>
              <a:rPr lang="de-DE" sz="2800" dirty="0" smtClean="0"/>
              <a:t>Frage deine Partnerin/deinen Partner! (S.38 Ü5) </a:t>
            </a:r>
          </a:p>
          <a:p>
            <a:pPr marL="0" indent="0">
              <a:buNone/>
            </a:pPr>
            <a:endParaRPr lang="de-DE" sz="2800" dirty="0" smtClean="0"/>
          </a:p>
          <a:p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566479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2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 smtClean="0"/>
              <a:t>Woche</a:t>
            </a:r>
            <a:r>
              <a:rPr lang="en-GB" sz="2800" u="sng" dirty="0" smtClean="0"/>
              <a:t> 8</a:t>
            </a:r>
            <a:endParaRPr lang="en-GB" sz="2800" u="sng" dirty="0"/>
          </a:p>
          <a:p>
            <a:pPr marL="360000" lvl="1" indent="0">
              <a:buNone/>
            </a:pPr>
            <a:endParaRPr lang="en-GB" sz="2800" dirty="0"/>
          </a:p>
          <a:p>
            <a:r>
              <a:rPr lang="de-DE" sz="2800" dirty="0" smtClean="0"/>
              <a:t>Themen:</a:t>
            </a:r>
          </a:p>
          <a:p>
            <a:pPr marL="360000" lvl="1" indent="0">
              <a:buNone/>
            </a:pPr>
            <a:r>
              <a:rPr lang="de-DE" sz="2800" dirty="0" smtClean="0"/>
              <a:t>-&gt; Freizeit</a:t>
            </a:r>
          </a:p>
          <a:p>
            <a:pPr marL="360000" lvl="1" indent="0">
              <a:buNone/>
            </a:pPr>
            <a:r>
              <a:rPr lang="de-DE" sz="2800" dirty="0" smtClean="0"/>
              <a:t>-&gt; die Uhrzeit (2)</a:t>
            </a:r>
          </a:p>
          <a:p>
            <a:pPr marL="360000" lvl="1" indent="0">
              <a:buNone/>
            </a:pPr>
            <a:endParaRPr lang="de-DE" sz="2800" dirty="0" smtClean="0"/>
          </a:p>
          <a:p>
            <a:r>
              <a:rPr lang="de-DE" sz="2800" dirty="0" smtClean="0"/>
              <a:t>Grammatik:</a:t>
            </a:r>
          </a:p>
          <a:p>
            <a:pPr marL="360000" lvl="1" indent="0">
              <a:buNone/>
            </a:pPr>
            <a:r>
              <a:rPr lang="de-DE" sz="2800" dirty="0" smtClean="0"/>
              <a:t>-&gt; ‚gern‘</a:t>
            </a:r>
          </a:p>
          <a:p>
            <a:pPr marL="360000" lvl="1" indent="0">
              <a:buNone/>
            </a:pPr>
            <a:r>
              <a:rPr lang="de-DE" sz="2800" dirty="0" smtClean="0"/>
              <a:t>-&gt; Modalverben</a:t>
            </a:r>
          </a:p>
          <a:p>
            <a:pPr marL="360000" lvl="1" indent="0">
              <a:buNone/>
            </a:pPr>
            <a:endParaRPr lang="de-DE" sz="2800" dirty="0"/>
          </a:p>
          <a:p>
            <a:r>
              <a:rPr lang="de-DE" sz="2800" dirty="0" smtClean="0"/>
              <a:t>Foundation Test: was? </a:t>
            </a:r>
            <a:endParaRPr lang="de-DE" sz="2800" dirty="0"/>
          </a:p>
          <a:p>
            <a:endParaRPr lang="de-DE" sz="2800" dirty="0" smtClean="0"/>
          </a:p>
          <a:p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834724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20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360000" lvl="1" indent="0">
              <a:buNone/>
            </a:pPr>
            <a:endParaRPr lang="en-GB" sz="2800" dirty="0"/>
          </a:p>
          <a:p>
            <a:r>
              <a:rPr lang="de-DE" sz="2800" dirty="0" smtClean="0"/>
              <a:t>Wie sagt man auf Deutsch...?</a:t>
            </a:r>
          </a:p>
          <a:p>
            <a:endParaRPr lang="de-DE" sz="2800" dirty="0"/>
          </a:p>
          <a:p>
            <a:r>
              <a:rPr lang="de-DE" sz="2800" dirty="0" smtClean="0"/>
              <a:t>What do you like to do at the weekend?</a:t>
            </a:r>
          </a:p>
          <a:p>
            <a:endParaRPr lang="de-DE" sz="2800" dirty="0"/>
          </a:p>
          <a:p>
            <a:r>
              <a:rPr lang="de-DE" sz="2800" dirty="0" smtClean="0"/>
              <a:t>What do you prefer to do at the weekend?</a:t>
            </a:r>
          </a:p>
          <a:p>
            <a:endParaRPr lang="de-DE" sz="2800" dirty="0"/>
          </a:p>
          <a:p>
            <a:r>
              <a:rPr lang="de-DE" sz="2800" dirty="0" smtClean="0"/>
              <a:t>What do you like to do the most at the weekend?</a:t>
            </a:r>
          </a:p>
          <a:p>
            <a:endParaRPr lang="de-DE" sz="2800" dirty="0"/>
          </a:p>
          <a:p>
            <a:r>
              <a:rPr lang="de-DE" sz="2800" dirty="0" smtClean="0"/>
              <a:t>What don‘t you like to do at the weekend?</a:t>
            </a:r>
          </a:p>
          <a:p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796682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21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360000" lvl="1" indent="0">
              <a:buNone/>
            </a:pPr>
            <a:endParaRPr lang="en-GB" sz="2800" dirty="0"/>
          </a:p>
          <a:p>
            <a:r>
              <a:rPr lang="de-DE" sz="2800" dirty="0" smtClean="0"/>
              <a:t>Wie sagt man auf Deutsch...?</a:t>
            </a:r>
          </a:p>
          <a:p>
            <a:endParaRPr lang="de-DE" sz="2800" dirty="0"/>
          </a:p>
          <a:p>
            <a:r>
              <a:rPr lang="de-DE" sz="2800" dirty="0" smtClean="0"/>
              <a:t>Was machst du gern am Wochenende?</a:t>
            </a:r>
          </a:p>
          <a:p>
            <a:endParaRPr lang="de-DE" sz="2800" dirty="0"/>
          </a:p>
          <a:p>
            <a:r>
              <a:rPr lang="de-DE" sz="2800" dirty="0"/>
              <a:t>Was machst du </a:t>
            </a:r>
            <a:r>
              <a:rPr lang="de-DE" sz="2800" dirty="0" smtClean="0"/>
              <a:t>lieber </a:t>
            </a:r>
            <a:r>
              <a:rPr lang="de-DE" sz="2800" dirty="0"/>
              <a:t>am Wochenende?</a:t>
            </a:r>
          </a:p>
          <a:p>
            <a:endParaRPr lang="de-DE" sz="2800" dirty="0"/>
          </a:p>
          <a:p>
            <a:r>
              <a:rPr lang="de-DE" sz="2800" dirty="0"/>
              <a:t>Was machst du </a:t>
            </a:r>
            <a:r>
              <a:rPr lang="de-DE" sz="2800" dirty="0" smtClean="0"/>
              <a:t>am liebsten </a:t>
            </a:r>
            <a:r>
              <a:rPr lang="de-DE" sz="2800" dirty="0"/>
              <a:t>am Wochenende?</a:t>
            </a:r>
          </a:p>
          <a:p>
            <a:endParaRPr lang="de-DE" sz="2800" dirty="0"/>
          </a:p>
          <a:p>
            <a:r>
              <a:rPr lang="de-DE" sz="2800" dirty="0"/>
              <a:t>Was machst </a:t>
            </a:r>
            <a:r>
              <a:rPr lang="de-DE" sz="2800" dirty="0" smtClean="0"/>
              <a:t>du nicht </a:t>
            </a:r>
            <a:r>
              <a:rPr lang="de-DE" sz="2800" dirty="0"/>
              <a:t>gern am Wochenende?</a:t>
            </a:r>
          </a:p>
          <a:p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82430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22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360000" lvl="1" indent="0">
              <a:buNone/>
            </a:pPr>
            <a:endParaRPr lang="en-GB" sz="2800" dirty="0"/>
          </a:p>
          <a:p>
            <a:r>
              <a:rPr lang="de-DE" sz="2800" dirty="0" smtClean="0"/>
              <a:t>Vorsicht auf Wortstellung!</a:t>
            </a:r>
          </a:p>
          <a:p>
            <a:endParaRPr lang="de-DE" sz="2800" dirty="0"/>
          </a:p>
          <a:p>
            <a:r>
              <a:rPr lang="de-DE" sz="2800" dirty="0" smtClean="0"/>
              <a:t>Ich schwimme gern am Wochenende</a:t>
            </a:r>
          </a:p>
          <a:p>
            <a:endParaRPr lang="de-DE" sz="2800" dirty="0"/>
          </a:p>
          <a:p>
            <a:r>
              <a:rPr lang="de-DE" sz="2800" dirty="0" smtClean="0"/>
              <a:t>Am Wochenende...</a:t>
            </a:r>
          </a:p>
          <a:p>
            <a:endParaRPr lang="de-DE" sz="2800" dirty="0"/>
          </a:p>
          <a:p>
            <a:r>
              <a:rPr lang="de-DE" sz="2800" dirty="0" smtClean="0"/>
              <a:t>Am Wochenende schwimme ich gern</a:t>
            </a:r>
          </a:p>
          <a:p>
            <a:pPr marL="0" indent="0">
              <a:buNone/>
            </a:pPr>
            <a:endParaRPr lang="de-DE" sz="2800" dirty="0"/>
          </a:p>
          <a:p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084312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23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360000" lvl="1" indent="0">
              <a:buNone/>
            </a:pPr>
            <a:endParaRPr lang="en-GB" sz="2800" dirty="0"/>
          </a:p>
          <a:p>
            <a:r>
              <a:rPr lang="de-DE" sz="2800" dirty="0" smtClean="0"/>
              <a:t>Vorsicht auf Wortstellung!</a:t>
            </a:r>
          </a:p>
          <a:p>
            <a:endParaRPr lang="de-DE" sz="2800" dirty="0"/>
          </a:p>
          <a:p>
            <a:r>
              <a:rPr lang="de-DE" sz="2800" dirty="0" smtClean="0"/>
              <a:t>Ich schwimme </a:t>
            </a:r>
            <a:r>
              <a:rPr lang="de-DE" sz="2800" b="1" dirty="0" smtClean="0"/>
              <a:t>gern</a:t>
            </a:r>
            <a:r>
              <a:rPr lang="de-DE" sz="2800" dirty="0" smtClean="0"/>
              <a:t> am Wochenende</a:t>
            </a:r>
          </a:p>
          <a:p>
            <a:endParaRPr lang="de-DE" sz="2800" dirty="0"/>
          </a:p>
          <a:p>
            <a:r>
              <a:rPr lang="de-DE" sz="2800" dirty="0" smtClean="0"/>
              <a:t>Am Wochenende...</a:t>
            </a:r>
          </a:p>
          <a:p>
            <a:endParaRPr lang="de-DE" sz="2800" dirty="0"/>
          </a:p>
          <a:p>
            <a:r>
              <a:rPr lang="de-DE" sz="2800" dirty="0" smtClean="0"/>
              <a:t>Am Wochenende schwimme ich gern</a:t>
            </a:r>
          </a:p>
          <a:p>
            <a:pPr marL="0" indent="0">
              <a:buNone/>
            </a:pPr>
            <a:endParaRPr lang="de-DE" sz="2800" dirty="0"/>
          </a:p>
          <a:p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51227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24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360000" lvl="1" indent="0">
              <a:buNone/>
            </a:pPr>
            <a:endParaRPr lang="en-GB" sz="2800" dirty="0"/>
          </a:p>
          <a:p>
            <a:r>
              <a:rPr lang="de-DE" sz="2800" dirty="0" smtClean="0"/>
              <a:t>Vorsicht auf Wortstellung!</a:t>
            </a:r>
          </a:p>
          <a:p>
            <a:endParaRPr lang="de-DE" sz="2800" dirty="0"/>
          </a:p>
          <a:p>
            <a:r>
              <a:rPr lang="de-DE" sz="2800" dirty="0" smtClean="0"/>
              <a:t>Ich schwimme gern am Wochenende</a:t>
            </a:r>
          </a:p>
          <a:p>
            <a:endParaRPr lang="de-DE" sz="2800" dirty="0"/>
          </a:p>
          <a:p>
            <a:r>
              <a:rPr lang="de-DE" sz="2800" dirty="0" smtClean="0"/>
              <a:t>Am Wochenende...</a:t>
            </a:r>
          </a:p>
          <a:p>
            <a:endParaRPr lang="de-DE" sz="2800" dirty="0"/>
          </a:p>
          <a:p>
            <a:r>
              <a:rPr lang="de-DE" sz="2800" dirty="0" smtClean="0"/>
              <a:t>Am Wochenende </a:t>
            </a:r>
            <a:r>
              <a:rPr lang="de-DE" sz="2800" b="1" dirty="0" smtClean="0"/>
              <a:t>schwimme ich </a:t>
            </a:r>
            <a:r>
              <a:rPr lang="de-DE" sz="2800" dirty="0" smtClean="0"/>
              <a:t>gern</a:t>
            </a:r>
          </a:p>
          <a:p>
            <a:pPr marL="0" indent="0">
              <a:buNone/>
            </a:pPr>
            <a:endParaRPr lang="de-DE" sz="2800" dirty="0"/>
          </a:p>
          <a:p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92960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25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360000" lvl="1" indent="0">
              <a:buNone/>
            </a:pPr>
            <a:endParaRPr lang="en-GB" sz="2800" dirty="0"/>
          </a:p>
          <a:p>
            <a:r>
              <a:rPr lang="de-DE" sz="2800" dirty="0" smtClean="0"/>
              <a:t>Wie sagt man auf Deutsch...?</a:t>
            </a:r>
          </a:p>
          <a:p>
            <a:endParaRPr lang="de-DE" sz="2800" dirty="0"/>
          </a:p>
          <a:p>
            <a:r>
              <a:rPr lang="de-DE" sz="2800" dirty="0" smtClean="0"/>
              <a:t>Was machst du gern am Wochenende? </a:t>
            </a:r>
          </a:p>
          <a:p>
            <a:endParaRPr lang="de-DE" sz="2800" dirty="0"/>
          </a:p>
          <a:p>
            <a:r>
              <a:rPr lang="de-DE" sz="2800" dirty="0"/>
              <a:t>Was machst du </a:t>
            </a:r>
            <a:r>
              <a:rPr lang="de-DE" sz="2800" dirty="0" smtClean="0"/>
              <a:t>lieber </a:t>
            </a:r>
            <a:r>
              <a:rPr lang="de-DE" sz="2800" dirty="0"/>
              <a:t>am Wochenende</a:t>
            </a:r>
            <a:r>
              <a:rPr lang="de-DE" sz="2800" dirty="0" smtClean="0"/>
              <a:t>? </a:t>
            </a:r>
          </a:p>
          <a:p>
            <a:endParaRPr lang="de-DE" sz="2800" dirty="0"/>
          </a:p>
          <a:p>
            <a:r>
              <a:rPr lang="de-DE" sz="2800" dirty="0"/>
              <a:t>Was machst du </a:t>
            </a:r>
            <a:r>
              <a:rPr lang="de-DE" sz="2800" dirty="0" smtClean="0"/>
              <a:t>am liebsten </a:t>
            </a:r>
            <a:r>
              <a:rPr lang="de-DE" sz="2800" dirty="0"/>
              <a:t>am Wochenende?</a:t>
            </a:r>
          </a:p>
          <a:p>
            <a:endParaRPr lang="de-DE" sz="2800" dirty="0"/>
          </a:p>
          <a:p>
            <a:r>
              <a:rPr lang="de-DE" sz="2800" dirty="0"/>
              <a:t>Was machst </a:t>
            </a:r>
            <a:r>
              <a:rPr lang="de-DE" sz="2800" dirty="0" smtClean="0"/>
              <a:t>du nicht </a:t>
            </a:r>
            <a:r>
              <a:rPr lang="de-DE" sz="2800" dirty="0"/>
              <a:t>gern am Wochenende?</a:t>
            </a:r>
          </a:p>
          <a:p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52588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26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360000" lvl="1" indent="0" algn="ctr">
              <a:buNone/>
            </a:pPr>
            <a:r>
              <a:rPr lang="en-GB" sz="2800" u="sng" dirty="0" err="1" smtClean="0"/>
              <a:t>Wiederholung</a:t>
            </a:r>
            <a:r>
              <a:rPr lang="en-GB" sz="2800" u="sng" dirty="0" smtClean="0"/>
              <a:t>/</a:t>
            </a:r>
            <a:r>
              <a:rPr lang="en-GB" sz="2800" u="sng" dirty="0" err="1" smtClean="0"/>
              <a:t>Prüfungsvorbereitung</a:t>
            </a:r>
            <a:endParaRPr lang="en-GB" sz="2800" u="sng" dirty="0" smtClean="0"/>
          </a:p>
          <a:p>
            <a:pPr marL="360000" lvl="1" indent="0" algn="ctr">
              <a:buNone/>
            </a:pPr>
            <a:endParaRPr lang="en-GB" sz="2800" u="sng" dirty="0" smtClean="0"/>
          </a:p>
          <a:p>
            <a:r>
              <a:rPr lang="en-GB" sz="2800" dirty="0" smtClean="0"/>
              <a:t>S.43 Ü15</a:t>
            </a:r>
          </a:p>
          <a:p>
            <a:endParaRPr lang="en-GB" sz="2800" dirty="0"/>
          </a:p>
          <a:p>
            <a:r>
              <a:rPr lang="en-GB" sz="2800" dirty="0" smtClean="0"/>
              <a:t>S.127 Ü9</a:t>
            </a:r>
            <a:endParaRPr lang="en-GB" sz="2800" dirty="0"/>
          </a:p>
          <a:p>
            <a:endParaRPr lang="de-DE" sz="2800" dirty="0"/>
          </a:p>
          <a:p>
            <a:r>
              <a:rPr lang="en-GB" sz="2800" dirty="0" smtClean="0"/>
              <a:t>S.128 Ü2 </a:t>
            </a:r>
            <a:r>
              <a:rPr lang="en-GB" sz="2800" dirty="0"/>
              <a:t>(</a:t>
            </a:r>
            <a:r>
              <a:rPr lang="en-GB" sz="2800" dirty="0" err="1" smtClean="0"/>
              <a:t>Lösungen</a:t>
            </a:r>
            <a:r>
              <a:rPr lang="en-GB" sz="2800" dirty="0" smtClean="0"/>
              <a:t> auf </a:t>
            </a:r>
            <a:r>
              <a:rPr lang="en-GB" sz="2800" dirty="0" err="1" smtClean="0"/>
              <a:t>diesem</a:t>
            </a:r>
            <a:r>
              <a:rPr lang="en-GB" sz="2800" dirty="0" smtClean="0"/>
              <a:t> PPT)</a:t>
            </a:r>
          </a:p>
          <a:p>
            <a:endParaRPr lang="de-DE" sz="2800" dirty="0" smtClean="0"/>
          </a:p>
          <a:p>
            <a:r>
              <a:rPr lang="de-DE" sz="2800" dirty="0" smtClean="0"/>
              <a:t>S.129 </a:t>
            </a:r>
            <a:r>
              <a:rPr lang="en-GB" sz="2800" dirty="0" smtClean="0"/>
              <a:t>Ü7, S.130 Ü1 &amp; Ü3, S.131 </a:t>
            </a:r>
            <a:r>
              <a:rPr lang="en-GB" sz="2800" dirty="0"/>
              <a:t>Ü6</a:t>
            </a:r>
          </a:p>
          <a:p>
            <a:endParaRPr lang="de-DE" sz="2800" dirty="0"/>
          </a:p>
          <a:p>
            <a:r>
              <a:rPr lang="en-GB" sz="2800" dirty="0" smtClean="0"/>
              <a:t>S.15 Ü5b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75509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27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360000" lvl="1" indent="0" algn="ctr">
              <a:buNone/>
            </a:pPr>
            <a:r>
              <a:rPr lang="en-GB" sz="2800" u="sng" dirty="0" smtClean="0"/>
              <a:t>S.43 Ü15</a:t>
            </a:r>
            <a:endParaRPr lang="en-GB" sz="2800" u="sng" dirty="0"/>
          </a:p>
          <a:p>
            <a:pPr marL="360000" lvl="1" indent="0" algn="ctr">
              <a:buNone/>
            </a:pPr>
            <a:endParaRPr lang="en-GB" sz="2800" dirty="0"/>
          </a:p>
          <a:p>
            <a:r>
              <a:rPr lang="de-DE" sz="2800" dirty="0" smtClean="0"/>
              <a:t>Sabine: 1, 3, 4, 5, 8</a:t>
            </a:r>
            <a:endParaRPr lang="de-DE" sz="2800" dirty="0"/>
          </a:p>
          <a:p>
            <a:endParaRPr lang="de-DE" sz="2800" dirty="0"/>
          </a:p>
          <a:p>
            <a:r>
              <a:rPr lang="de-DE" sz="2800" dirty="0" smtClean="0"/>
              <a:t>Ralph: 2, 6, 7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878799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28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360000" lvl="1" indent="0" algn="ctr">
              <a:buNone/>
            </a:pPr>
            <a:r>
              <a:rPr lang="en-GB" sz="2800" u="sng" dirty="0" smtClean="0"/>
              <a:t>S.128 Ü2</a:t>
            </a:r>
            <a:endParaRPr lang="en-GB" sz="2800" u="sng" dirty="0"/>
          </a:p>
          <a:p>
            <a:pPr marL="360000" lvl="1" indent="0" algn="ctr">
              <a:buNone/>
            </a:pPr>
            <a:endParaRPr lang="en-GB" sz="2800" dirty="0"/>
          </a:p>
          <a:p>
            <a:r>
              <a:rPr lang="de-DE" sz="2800" dirty="0"/>
              <a:t>b</a:t>
            </a:r>
            <a:r>
              <a:rPr lang="de-DE" sz="2800" dirty="0" smtClean="0"/>
              <a:t>: Christian ist </a:t>
            </a:r>
            <a:r>
              <a:rPr lang="de-DE" sz="2800" dirty="0"/>
              <a:t>ihr </a:t>
            </a:r>
            <a:r>
              <a:rPr lang="de-DE" sz="2800" dirty="0" smtClean="0"/>
              <a:t>Vater</a:t>
            </a:r>
          </a:p>
          <a:p>
            <a:endParaRPr lang="de-DE" sz="2800" dirty="0"/>
          </a:p>
          <a:p>
            <a:r>
              <a:rPr lang="de-DE" sz="2800" dirty="0"/>
              <a:t>d</a:t>
            </a:r>
            <a:r>
              <a:rPr lang="de-DE" sz="2800" dirty="0" smtClean="0"/>
              <a:t>: Jessica ist </a:t>
            </a:r>
            <a:r>
              <a:rPr lang="de-DE" sz="2800" dirty="0"/>
              <a:t>ihre </a:t>
            </a:r>
            <a:r>
              <a:rPr lang="de-DE" sz="2800" dirty="0" smtClean="0"/>
              <a:t>Tochter</a:t>
            </a:r>
          </a:p>
          <a:p>
            <a:endParaRPr lang="de-DE" sz="2800" dirty="0"/>
          </a:p>
          <a:p>
            <a:r>
              <a:rPr lang="de-DE" sz="2800" dirty="0"/>
              <a:t>e</a:t>
            </a:r>
            <a:r>
              <a:rPr lang="de-DE" sz="2800" dirty="0" smtClean="0"/>
              <a:t>: Stephanie hat </a:t>
            </a:r>
            <a:r>
              <a:rPr lang="de-DE" sz="2800" dirty="0"/>
              <a:t>eine </a:t>
            </a:r>
            <a:r>
              <a:rPr lang="de-DE" sz="2800" dirty="0" smtClean="0"/>
              <a:t>Schwester</a:t>
            </a:r>
          </a:p>
          <a:p>
            <a:endParaRPr lang="de-DE" sz="2800" dirty="0"/>
          </a:p>
          <a:p>
            <a:r>
              <a:rPr lang="de-DE" sz="2800" dirty="0"/>
              <a:t>g</a:t>
            </a:r>
            <a:r>
              <a:rPr lang="de-DE" sz="2800" dirty="0" smtClean="0"/>
              <a:t>: Caroline ist </a:t>
            </a:r>
            <a:r>
              <a:rPr lang="de-DE" sz="2800" dirty="0"/>
              <a:t>verheiratet</a:t>
            </a:r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56052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29</a:t>
            </a:fld>
            <a:endParaRPr lang="en-GB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756870"/>
              </p:ext>
            </p:extLst>
          </p:nvPr>
        </p:nvGraphicFramePr>
        <p:xfrm>
          <a:off x="1763688" y="1052736"/>
          <a:ext cx="5832648" cy="475252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2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97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977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u="none" dirty="0" err="1" smtClean="0"/>
                        <a:t>besuchen</a:t>
                      </a:r>
                      <a:endParaRPr lang="en-US" sz="2800" u="none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ich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besuche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du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besuchst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er</a:t>
                      </a:r>
                      <a:r>
                        <a:rPr lang="en-GB" sz="2800" dirty="0" smtClean="0"/>
                        <a:t>/</a:t>
                      </a:r>
                      <a:r>
                        <a:rPr lang="en-GB" sz="2800" dirty="0" err="1" smtClean="0"/>
                        <a:t>sie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besucht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wir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besuchen</a:t>
                      </a:r>
                      <a:endParaRPr lang="en-GB" sz="2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ihr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err="1" smtClean="0"/>
                        <a:t>besucht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sie</a:t>
                      </a:r>
                      <a:r>
                        <a:rPr lang="en-GB" sz="2800" dirty="0" smtClean="0"/>
                        <a:t>/</a:t>
                      </a:r>
                      <a:r>
                        <a:rPr lang="en-GB" sz="2800" dirty="0" err="1" smtClean="0"/>
                        <a:t>Sie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err="1" smtClean="0"/>
                        <a:t>besuchen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854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3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smtClean="0"/>
              <a:t>Feedback </a:t>
            </a:r>
            <a:r>
              <a:rPr lang="en-GB" sz="2800" u="sng" dirty="0" err="1" smtClean="0"/>
              <a:t>zum</a:t>
            </a:r>
            <a:r>
              <a:rPr lang="en-GB" sz="2800" u="sng" dirty="0" smtClean="0"/>
              <a:t> </a:t>
            </a:r>
            <a:r>
              <a:rPr lang="en-GB" sz="2800" u="sng" dirty="0" err="1" smtClean="0"/>
              <a:t>Schreiben</a:t>
            </a:r>
            <a:endParaRPr lang="en-GB" sz="2800" u="sng" dirty="0"/>
          </a:p>
          <a:p>
            <a:pPr marL="360000" lvl="1" indent="0">
              <a:buNone/>
            </a:pPr>
            <a:endParaRPr lang="en-GB" sz="2800" dirty="0"/>
          </a:p>
          <a:p>
            <a:r>
              <a:rPr lang="de-DE" sz="2800" dirty="0" smtClean="0"/>
              <a:t>Ich </a:t>
            </a:r>
            <a:r>
              <a:rPr lang="de-DE" sz="2800" dirty="0"/>
              <a:t>komme aus Wien aber </a:t>
            </a:r>
            <a:r>
              <a:rPr lang="de-DE" sz="2800" b="1" dirty="0"/>
              <a:t>i</a:t>
            </a:r>
            <a:r>
              <a:rPr lang="de-DE" sz="2800" dirty="0"/>
              <a:t>ch wohne in Berlin = small ‘ich’ when not start of </a:t>
            </a:r>
            <a:r>
              <a:rPr lang="de-DE" sz="2800" dirty="0" smtClean="0"/>
              <a:t>sentence</a:t>
            </a:r>
          </a:p>
          <a:p>
            <a:endParaRPr lang="de-DE" sz="2800" dirty="0"/>
          </a:p>
          <a:p>
            <a:r>
              <a:rPr lang="de-DE" sz="2800" dirty="0" smtClean="0"/>
              <a:t>unter </a:t>
            </a:r>
            <a:r>
              <a:rPr lang="de-DE" sz="2800" dirty="0"/>
              <a:t>der </a:t>
            </a:r>
            <a:r>
              <a:rPr lang="de-DE" sz="2800" b="1" dirty="0"/>
              <a:t>W</a:t>
            </a:r>
            <a:r>
              <a:rPr lang="de-DE" sz="2800" dirty="0"/>
              <a:t>oche, ich habe einen </a:t>
            </a:r>
            <a:r>
              <a:rPr lang="de-DE" sz="2800" b="1" dirty="0"/>
              <a:t>H</a:t>
            </a:r>
            <a:r>
              <a:rPr lang="de-DE" sz="2800" dirty="0"/>
              <a:t>und = capital letters for all </a:t>
            </a:r>
            <a:r>
              <a:rPr lang="de-DE" sz="2800" dirty="0" smtClean="0"/>
              <a:t>nouns</a:t>
            </a:r>
          </a:p>
          <a:p>
            <a:endParaRPr lang="de-DE" sz="2800" dirty="0"/>
          </a:p>
          <a:p>
            <a:r>
              <a:rPr lang="de-DE" sz="2800" dirty="0" smtClean="0"/>
              <a:t>sonntags </a:t>
            </a:r>
            <a:r>
              <a:rPr lang="de-DE" sz="2800" dirty="0"/>
              <a:t>gehe ich; </a:t>
            </a:r>
            <a:r>
              <a:rPr lang="de-DE" sz="2800" dirty="0" smtClean="0"/>
              <a:t>unter </a:t>
            </a:r>
            <a:r>
              <a:rPr lang="de-DE" sz="2800" dirty="0"/>
              <a:t>der Woche lese ich = no commas with inversion </a:t>
            </a:r>
          </a:p>
          <a:p>
            <a:endParaRPr lang="de-DE" sz="2800" dirty="0"/>
          </a:p>
          <a:p>
            <a:r>
              <a:rPr lang="de-DE" sz="2800" b="1" dirty="0"/>
              <a:t>s</a:t>
            </a:r>
            <a:r>
              <a:rPr lang="de-DE" sz="2800" dirty="0"/>
              <a:t>onntag</a:t>
            </a:r>
            <a:r>
              <a:rPr lang="de-DE" sz="2800" b="1" dirty="0"/>
              <a:t>s</a:t>
            </a:r>
            <a:r>
              <a:rPr lang="de-DE" sz="2800" dirty="0"/>
              <a:t> v </a:t>
            </a:r>
            <a:r>
              <a:rPr lang="de-DE" sz="2800" b="1" dirty="0"/>
              <a:t>am S</a:t>
            </a:r>
            <a:r>
              <a:rPr lang="de-DE" sz="2800" dirty="0"/>
              <a:t>onntag = be careful which form!</a:t>
            </a:r>
          </a:p>
          <a:p>
            <a:endParaRPr lang="de-DE" sz="2800" dirty="0" smtClean="0"/>
          </a:p>
          <a:p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380916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30</a:t>
            </a:fld>
            <a:endParaRPr lang="en-GB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293912"/>
              </p:ext>
            </p:extLst>
          </p:nvPr>
        </p:nvGraphicFramePr>
        <p:xfrm>
          <a:off x="1763688" y="1052736"/>
          <a:ext cx="5832648" cy="475252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2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97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977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u="none" dirty="0" err="1" smtClean="0"/>
                        <a:t>treffen</a:t>
                      </a:r>
                      <a:endParaRPr lang="en-US" sz="2800" u="none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ich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treffe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du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triffst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er</a:t>
                      </a:r>
                      <a:r>
                        <a:rPr lang="en-GB" sz="2800" dirty="0" smtClean="0"/>
                        <a:t>/</a:t>
                      </a:r>
                      <a:r>
                        <a:rPr lang="en-GB" sz="2800" dirty="0" err="1" smtClean="0"/>
                        <a:t>sie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trifft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wir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treffen</a:t>
                      </a:r>
                      <a:endParaRPr lang="en-GB" sz="2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ihr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err="1" smtClean="0"/>
                        <a:t>trefft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sie</a:t>
                      </a:r>
                      <a:r>
                        <a:rPr lang="en-GB" sz="2800" dirty="0" smtClean="0"/>
                        <a:t>/</a:t>
                      </a:r>
                      <a:r>
                        <a:rPr lang="en-GB" sz="2800" dirty="0" err="1" smtClean="0"/>
                        <a:t>Sie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err="1" smtClean="0"/>
                        <a:t>treffen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703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31</a:t>
            </a:fld>
            <a:endParaRPr lang="en-GB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969025"/>
              </p:ext>
            </p:extLst>
          </p:nvPr>
        </p:nvGraphicFramePr>
        <p:xfrm>
          <a:off x="1763688" y="1052736"/>
          <a:ext cx="5832648" cy="475252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2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97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977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u="none" dirty="0" err="1" smtClean="0"/>
                        <a:t>können</a:t>
                      </a:r>
                      <a:endParaRPr lang="en-US" sz="2800" u="none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ich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du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er</a:t>
                      </a:r>
                      <a:r>
                        <a:rPr lang="en-GB" sz="2800" dirty="0" smtClean="0"/>
                        <a:t>/</a:t>
                      </a:r>
                      <a:r>
                        <a:rPr lang="en-GB" sz="2800" dirty="0" err="1" smtClean="0"/>
                        <a:t>sie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wir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ihr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sie</a:t>
                      </a:r>
                      <a:r>
                        <a:rPr lang="en-GB" sz="2800" dirty="0" smtClean="0"/>
                        <a:t>/</a:t>
                      </a:r>
                      <a:r>
                        <a:rPr lang="en-GB" sz="2800" dirty="0" err="1" smtClean="0"/>
                        <a:t>Sie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509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32</a:t>
            </a:fld>
            <a:endParaRPr lang="en-GB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35814"/>
              </p:ext>
            </p:extLst>
          </p:nvPr>
        </p:nvGraphicFramePr>
        <p:xfrm>
          <a:off x="1763688" y="1052736"/>
          <a:ext cx="5832648" cy="475252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2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97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977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u="none" dirty="0" err="1" smtClean="0"/>
                        <a:t>können</a:t>
                      </a:r>
                      <a:endParaRPr lang="en-US" sz="2800" u="none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ich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kann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du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kannst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er</a:t>
                      </a:r>
                      <a:r>
                        <a:rPr lang="en-GB" sz="2800" dirty="0" smtClean="0"/>
                        <a:t>/</a:t>
                      </a:r>
                      <a:r>
                        <a:rPr lang="en-GB" sz="2800" dirty="0" err="1" smtClean="0"/>
                        <a:t>sie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kann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wir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können</a:t>
                      </a:r>
                      <a:endParaRPr lang="en-GB" sz="2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ihr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err="1" smtClean="0"/>
                        <a:t>könnt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sie</a:t>
                      </a:r>
                      <a:r>
                        <a:rPr lang="en-GB" sz="2800" dirty="0" smtClean="0"/>
                        <a:t>/</a:t>
                      </a:r>
                      <a:r>
                        <a:rPr lang="en-GB" sz="2800" dirty="0" err="1" smtClean="0"/>
                        <a:t>Sie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err="1" smtClean="0"/>
                        <a:t>können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621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33</a:t>
            </a:fld>
            <a:endParaRPr lang="en-GB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948175"/>
              </p:ext>
            </p:extLst>
          </p:nvPr>
        </p:nvGraphicFramePr>
        <p:xfrm>
          <a:off x="1763688" y="1052736"/>
          <a:ext cx="5832648" cy="475252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2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97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977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u="none" dirty="0" err="1" smtClean="0"/>
                        <a:t>möchten</a:t>
                      </a:r>
                      <a:endParaRPr lang="en-US" sz="2800" u="none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ich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u="none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du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er</a:t>
                      </a:r>
                      <a:r>
                        <a:rPr lang="en-GB" sz="2800" dirty="0" smtClean="0"/>
                        <a:t>/</a:t>
                      </a:r>
                      <a:r>
                        <a:rPr lang="en-GB" sz="2800" dirty="0" err="1" smtClean="0"/>
                        <a:t>sie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wir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ihr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sie</a:t>
                      </a:r>
                      <a:r>
                        <a:rPr lang="en-GB" sz="2800" dirty="0" smtClean="0"/>
                        <a:t>/</a:t>
                      </a:r>
                      <a:r>
                        <a:rPr lang="en-GB" sz="2800" dirty="0" err="1" smtClean="0"/>
                        <a:t>Sie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255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34</a:t>
            </a:fld>
            <a:endParaRPr lang="en-GB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14646"/>
              </p:ext>
            </p:extLst>
          </p:nvPr>
        </p:nvGraphicFramePr>
        <p:xfrm>
          <a:off x="1763688" y="1052736"/>
          <a:ext cx="5832648" cy="475252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2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97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977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u="none" dirty="0" err="1" smtClean="0"/>
                        <a:t>möchten</a:t>
                      </a:r>
                      <a:endParaRPr lang="en-US" sz="2800" u="none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ich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u="none" dirty="0" err="1" smtClean="0"/>
                        <a:t>möchte</a:t>
                      </a:r>
                      <a:endParaRPr lang="en-US" sz="2800" u="none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du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u="none" dirty="0" err="1" smtClean="0"/>
                        <a:t>möchtest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er</a:t>
                      </a:r>
                      <a:r>
                        <a:rPr lang="en-GB" sz="2800" dirty="0" smtClean="0"/>
                        <a:t>/</a:t>
                      </a:r>
                      <a:r>
                        <a:rPr lang="en-GB" sz="2800" dirty="0" err="1" smtClean="0"/>
                        <a:t>sie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u="none" dirty="0" err="1" smtClean="0"/>
                        <a:t>möchte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wir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u="none" dirty="0" err="1" smtClean="0"/>
                        <a:t>möchten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ihr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u="none" dirty="0" err="1" smtClean="0"/>
                        <a:t>möchtet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sie</a:t>
                      </a:r>
                      <a:r>
                        <a:rPr lang="en-GB" sz="2800" dirty="0" smtClean="0"/>
                        <a:t>/</a:t>
                      </a:r>
                      <a:r>
                        <a:rPr lang="en-GB" sz="2800" dirty="0" err="1" smtClean="0"/>
                        <a:t>Sie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u="none" dirty="0" err="1" smtClean="0"/>
                        <a:t>möchten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921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35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360000" lvl="1" indent="0">
              <a:buNone/>
            </a:pPr>
            <a:endParaRPr lang="en-GB" sz="2800" dirty="0"/>
          </a:p>
          <a:p>
            <a:r>
              <a:rPr lang="de-DE" sz="2800" dirty="0" smtClean="0"/>
              <a:t>Wie sagt man auf Deutsch...?</a:t>
            </a:r>
          </a:p>
          <a:p>
            <a:endParaRPr lang="de-DE" sz="2800" dirty="0"/>
          </a:p>
          <a:p>
            <a:r>
              <a:rPr lang="de-DE" sz="2800" dirty="0" smtClean="0"/>
              <a:t>I would like to see the menu, please</a:t>
            </a:r>
          </a:p>
          <a:p>
            <a:pPr marL="360000" lvl="1" indent="0">
              <a:buNone/>
            </a:pPr>
            <a:r>
              <a:rPr lang="de-DE" sz="2800" dirty="0" smtClean="0"/>
              <a:t>-&gt; Ich </a:t>
            </a:r>
            <a:r>
              <a:rPr lang="en-GB" sz="2800" dirty="0" err="1" smtClean="0"/>
              <a:t>möchte</a:t>
            </a:r>
            <a:r>
              <a:rPr lang="en-US" sz="2800" dirty="0" smtClean="0"/>
              <a:t> die </a:t>
            </a:r>
            <a:r>
              <a:rPr lang="en-US" sz="2800" dirty="0" err="1" smtClean="0"/>
              <a:t>Speisekarte</a:t>
            </a:r>
            <a:r>
              <a:rPr lang="en-US" sz="2800" dirty="0" smtClean="0"/>
              <a:t> </a:t>
            </a:r>
            <a:r>
              <a:rPr lang="en-US" sz="2800" dirty="0" err="1" smtClean="0"/>
              <a:t>sehen</a:t>
            </a:r>
            <a:r>
              <a:rPr lang="en-US" sz="2800" dirty="0" smtClean="0"/>
              <a:t>, </a:t>
            </a:r>
            <a:r>
              <a:rPr lang="en-US" sz="2800" dirty="0" err="1" smtClean="0"/>
              <a:t>bitte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We can often swim</a:t>
            </a:r>
          </a:p>
          <a:p>
            <a:pPr marL="360000" lvl="1" indent="0">
              <a:buNone/>
            </a:pPr>
            <a:r>
              <a:rPr lang="de-DE" sz="2800" dirty="0"/>
              <a:t>-&gt; Wir </a:t>
            </a:r>
            <a:r>
              <a:rPr lang="de-DE" sz="2800" dirty="0" smtClean="0"/>
              <a:t>können oft schwimmen</a:t>
            </a:r>
            <a:endParaRPr lang="de-DE" sz="2800" dirty="0"/>
          </a:p>
          <a:p>
            <a:pPr marL="360000" lvl="1" indent="0">
              <a:buNone/>
            </a:pPr>
            <a:endParaRPr lang="de-DE" sz="2800" dirty="0" smtClean="0"/>
          </a:p>
          <a:p>
            <a:pPr marL="360000" lvl="1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2864038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36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de-DE" sz="2800" u="sng" dirty="0" smtClean="0"/>
              <a:t>Modalverben</a:t>
            </a:r>
          </a:p>
          <a:p>
            <a:endParaRPr lang="de-DE" sz="2800" dirty="0"/>
          </a:p>
          <a:p>
            <a:r>
              <a:rPr lang="de-DE" sz="2800" dirty="0" smtClean="0"/>
              <a:t>Ich </a:t>
            </a:r>
            <a:r>
              <a:rPr lang="en-GB" sz="2800" b="1" dirty="0" err="1" smtClean="0"/>
              <a:t>möchte</a:t>
            </a:r>
            <a:r>
              <a:rPr lang="en-US" sz="2800" dirty="0" smtClean="0"/>
              <a:t> die </a:t>
            </a:r>
            <a:r>
              <a:rPr lang="en-US" sz="2800" dirty="0" err="1" smtClean="0"/>
              <a:t>Speisekarte</a:t>
            </a:r>
            <a:r>
              <a:rPr lang="en-US" sz="2800" dirty="0" smtClean="0"/>
              <a:t> </a:t>
            </a:r>
            <a:r>
              <a:rPr lang="en-US" sz="2800" b="1" dirty="0" err="1" smtClean="0"/>
              <a:t>sehen</a:t>
            </a:r>
            <a:r>
              <a:rPr lang="en-US" sz="2800" dirty="0" smtClean="0"/>
              <a:t>, </a:t>
            </a:r>
            <a:r>
              <a:rPr lang="en-US" sz="2800" dirty="0" err="1" smtClean="0"/>
              <a:t>bitte</a:t>
            </a:r>
            <a:endParaRPr lang="en-US" sz="2800" dirty="0" smtClean="0"/>
          </a:p>
          <a:p>
            <a:endParaRPr lang="de-DE" sz="2800" dirty="0" smtClean="0"/>
          </a:p>
          <a:p>
            <a:r>
              <a:rPr lang="de-DE" sz="2800" dirty="0" smtClean="0"/>
              <a:t>Wir </a:t>
            </a:r>
            <a:r>
              <a:rPr lang="de-DE" sz="2800" b="1" dirty="0" smtClean="0"/>
              <a:t>können </a:t>
            </a:r>
            <a:r>
              <a:rPr lang="de-DE" sz="2800" dirty="0" smtClean="0"/>
              <a:t>oft </a:t>
            </a:r>
            <a:r>
              <a:rPr lang="de-DE" sz="2800" b="1" dirty="0" smtClean="0"/>
              <a:t>schwimmen</a:t>
            </a:r>
          </a:p>
          <a:p>
            <a:endParaRPr lang="de-DE" sz="2800" b="1" dirty="0"/>
          </a:p>
          <a:p>
            <a:r>
              <a:rPr lang="de-DE" sz="2800" dirty="0" smtClean="0"/>
              <a:t>Er </a:t>
            </a:r>
            <a:r>
              <a:rPr lang="de-DE" sz="2800" b="1" dirty="0" smtClean="0"/>
              <a:t>will</a:t>
            </a:r>
            <a:r>
              <a:rPr lang="de-DE" sz="2800" dirty="0" smtClean="0"/>
              <a:t> oft </a:t>
            </a:r>
            <a:r>
              <a:rPr lang="de-DE" sz="2800" dirty="0" smtClean="0"/>
              <a:t>Klavier </a:t>
            </a:r>
            <a:r>
              <a:rPr lang="de-DE" sz="2800" b="1" dirty="0" smtClean="0"/>
              <a:t>spielen</a:t>
            </a:r>
            <a:endParaRPr lang="de-DE" sz="2800" b="1" dirty="0" smtClean="0"/>
          </a:p>
          <a:p>
            <a:endParaRPr lang="de-DE" sz="2800" b="1" dirty="0"/>
          </a:p>
          <a:p>
            <a:r>
              <a:rPr lang="de-DE" sz="2800" dirty="0" smtClean="0"/>
              <a:t>Du </a:t>
            </a:r>
            <a:r>
              <a:rPr lang="de-DE" sz="2800" b="1" dirty="0" smtClean="0"/>
              <a:t>musst</a:t>
            </a:r>
            <a:r>
              <a:rPr lang="de-DE" sz="2800" dirty="0" smtClean="0"/>
              <a:t> deine Hausaufgaben </a:t>
            </a:r>
            <a:r>
              <a:rPr lang="de-DE" sz="2800" b="1" dirty="0" smtClean="0"/>
              <a:t>machen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b="1" dirty="0" smtClean="0"/>
              <a:t>Darf</a:t>
            </a:r>
            <a:r>
              <a:rPr lang="de-DE" sz="2800" dirty="0" smtClean="0"/>
              <a:t> ich </a:t>
            </a:r>
            <a:r>
              <a:rPr lang="de-DE" sz="2800" b="1" dirty="0" smtClean="0"/>
              <a:t>hereinkommen</a:t>
            </a:r>
            <a:r>
              <a:rPr lang="de-DE" sz="2800" dirty="0" smtClean="0"/>
              <a:t>? (</a:t>
            </a:r>
            <a:r>
              <a:rPr lang="de-DE" sz="2800" i="1" dirty="0" smtClean="0"/>
              <a:t>may I come in?)</a:t>
            </a:r>
            <a:endParaRPr lang="de-DE" sz="2800" dirty="0" smtClean="0"/>
          </a:p>
          <a:p>
            <a:endParaRPr lang="de-DE" sz="2800" b="1" dirty="0"/>
          </a:p>
          <a:p>
            <a:endParaRPr lang="de-DE" sz="2800" b="1" dirty="0"/>
          </a:p>
          <a:p>
            <a:pPr marL="360000" lvl="1" indent="0">
              <a:buNone/>
            </a:pPr>
            <a:endParaRPr lang="de-DE" sz="2800" dirty="0" smtClean="0"/>
          </a:p>
          <a:p>
            <a:pPr marL="360000" lvl="1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2165235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37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de-DE" sz="2800" u="sng" dirty="0" smtClean="0"/>
              <a:t>Modalverben</a:t>
            </a:r>
          </a:p>
          <a:p>
            <a:endParaRPr lang="de-DE" sz="2800" dirty="0"/>
          </a:p>
          <a:p>
            <a:r>
              <a:rPr lang="en-GB" sz="2800" dirty="0" err="1"/>
              <a:t>m</a:t>
            </a:r>
            <a:r>
              <a:rPr lang="en-GB" sz="2800" dirty="0" err="1" smtClean="0"/>
              <a:t>üssen</a:t>
            </a:r>
            <a:r>
              <a:rPr lang="en-GB" sz="2800" dirty="0" smtClean="0"/>
              <a:t>: to have to (</a:t>
            </a:r>
            <a:r>
              <a:rPr lang="en-GB" sz="2800" dirty="0" err="1" smtClean="0"/>
              <a:t>n.b.</a:t>
            </a:r>
            <a:r>
              <a:rPr lang="en-GB" sz="2800" dirty="0" smtClean="0"/>
              <a:t> don’t think of it as ‘must’!)</a:t>
            </a:r>
          </a:p>
          <a:p>
            <a:endParaRPr lang="en-GB" sz="2800" dirty="0"/>
          </a:p>
          <a:p>
            <a:r>
              <a:rPr lang="en-GB" sz="2800" dirty="0" err="1" smtClean="0"/>
              <a:t>Sie</a:t>
            </a:r>
            <a:r>
              <a:rPr lang="en-GB" sz="2800" dirty="0" smtClean="0"/>
              <a:t> muss </a:t>
            </a:r>
            <a:r>
              <a:rPr lang="en-GB" sz="2800" dirty="0" err="1" smtClean="0"/>
              <a:t>früh</a:t>
            </a:r>
            <a:r>
              <a:rPr lang="en-GB" sz="2800" dirty="0" smtClean="0"/>
              <a:t> ins </a:t>
            </a:r>
            <a:r>
              <a:rPr lang="en-GB" sz="2800" dirty="0" err="1" smtClean="0"/>
              <a:t>Bett</a:t>
            </a:r>
            <a:r>
              <a:rPr lang="en-GB" sz="2800" dirty="0" smtClean="0"/>
              <a:t> </a:t>
            </a:r>
            <a:r>
              <a:rPr lang="en-GB" sz="2800" dirty="0" err="1" smtClean="0"/>
              <a:t>gehen</a:t>
            </a:r>
            <a:endParaRPr lang="en-GB" sz="2800" dirty="0" smtClean="0"/>
          </a:p>
          <a:p>
            <a:pPr marL="360000" lvl="1" indent="0">
              <a:buNone/>
            </a:pPr>
            <a:r>
              <a:rPr lang="en-GB" sz="2800" dirty="0" smtClean="0"/>
              <a:t>-&gt; She has to go to bed early (</a:t>
            </a:r>
            <a:r>
              <a:rPr lang="en-GB" sz="2800" i="1" dirty="0" smtClean="0"/>
              <a:t>because she has work early tomorrow</a:t>
            </a:r>
            <a:r>
              <a:rPr lang="en-GB" sz="2800" dirty="0" smtClean="0"/>
              <a:t>)</a:t>
            </a:r>
          </a:p>
          <a:p>
            <a:endParaRPr lang="en-GB" sz="2800" dirty="0"/>
          </a:p>
          <a:p>
            <a:r>
              <a:rPr lang="en-GB" sz="2800" dirty="0" err="1" smtClean="0"/>
              <a:t>Sie</a:t>
            </a:r>
            <a:r>
              <a:rPr lang="en-GB" sz="2800" dirty="0" smtClean="0"/>
              <a:t> muss </a:t>
            </a:r>
            <a:r>
              <a:rPr lang="en-GB" sz="2800" dirty="0" err="1" smtClean="0"/>
              <a:t>nicht</a:t>
            </a:r>
            <a:r>
              <a:rPr lang="en-GB" sz="2800" dirty="0" smtClean="0"/>
              <a:t> </a:t>
            </a:r>
            <a:r>
              <a:rPr lang="en-GB" sz="2800" dirty="0" err="1" smtClean="0"/>
              <a:t>früh</a:t>
            </a:r>
            <a:r>
              <a:rPr lang="en-GB" sz="2800" dirty="0" smtClean="0"/>
              <a:t> ins </a:t>
            </a:r>
            <a:r>
              <a:rPr lang="en-GB" sz="2800" dirty="0" err="1" smtClean="0"/>
              <a:t>Bett</a:t>
            </a:r>
            <a:r>
              <a:rPr lang="en-GB" sz="2800" dirty="0" smtClean="0"/>
              <a:t> </a:t>
            </a:r>
            <a:r>
              <a:rPr lang="en-GB" sz="2800" dirty="0" err="1" smtClean="0"/>
              <a:t>gehen</a:t>
            </a:r>
            <a:endParaRPr lang="en-GB" sz="2800" dirty="0" smtClean="0"/>
          </a:p>
          <a:p>
            <a:pPr marL="360000" lvl="1" indent="0">
              <a:buNone/>
            </a:pPr>
            <a:r>
              <a:rPr lang="en-GB" sz="2800" dirty="0" smtClean="0"/>
              <a:t>-&gt; She </a:t>
            </a:r>
            <a:r>
              <a:rPr lang="en-GB" sz="2800" u="sng" dirty="0" smtClean="0"/>
              <a:t>does not have to</a:t>
            </a:r>
            <a:r>
              <a:rPr lang="en-GB" sz="2800" dirty="0" smtClean="0"/>
              <a:t> go to bed early (</a:t>
            </a:r>
            <a:r>
              <a:rPr lang="en-GB" sz="2800" i="1" dirty="0" smtClean="0"/>
              <a:t>because tomorrow is the weekend</a:t>
            </a:r>
            <a:r>
              <a:rPr lang="en-GB" sz="2800" dirty="0" smtClean="0"/>
              <a:t>)</a:t>
            </a:r>
            <a:endParaRPr lang="en-GB" sz="2800" dirty="0"/>
          </a:p>
          <a:p>
            <a:endParaRPr lang="de-DE" sz="2800" dirty="0"/>
          </a:p>
          <a:p>
            <a:endParaRPr lang="de-DE" sz="2800" b="1" dirty="0"/>
          </a:p>
          <a:p>
            <a:pPr marL="360000" lvl="1" indent="0">
              <a:buNone/>
            </a:pPr>
            <a:endParaRPr lang="de-DE" sz="2800" dirty="0" smtClean="0"/>
          </a:p>
          <a:p>
            <a:pPr marL="360000" lvl="1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998274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38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de-DE" sz="2800" u="sng" dirty="0" smtClean="0"/>
              <a:t>Modalverben</a:t>
            </a:r>
          </a:p>
          <a:p>
            <a:endParaRPr lang="de-DE" sz="2800" dirty="0"/>
          </a:p>
          <a:p>
            <a:r>
              <a:rPr lang="en-GB" sz="2800" dirty="0" err="1"/>
              <a:t>d</a:t>
            </a:r>
            <a:r>
              <a:rPr lang="en-GB" sz="2800" dirty="0" err="1" smtClean="0"/>
              <a:t>ürfen</a:t>
            </a:r>
            <a:r>
              <a:rPr lang="en-GB" sz="2800" dirty="0" smtClean="0"/>
              <a:t>: to be allowed to (</a:t>
            </a:r>
            <a:r>
              <a:rPr lang="en-GB" sz="2800" dirty="0" err="1" smtClean="0"/>
              <a:t>n.b.</a:t>
            </a:r>
            <a:r>
              <a:rPr lang="en-GB" sz="2800" dirty="0" smtClean="0"/>
              <a:t> ‘may I?’)</a:t>
            </a:r>
          </a:p>
          <a:p>
            <a:endParaRPr lang="en-GB" sz="2800" dirty="0"/>
          </a:p>
          <a:p>
            <a:r>
              <a:rPr lang="en-GB" sz="2800" dirty="0" err="1" smtClean="0"/>
              <a:t>Sie</a:t>
            </a:r>
            <a:r>
              <a:rPr lang="en-GB" sz="2800" dirty="0" smtClean="0"/>
              <a:t> </a:t>
            </a:r>
            <a:r>
              <a:rPr lang="en-GB" sz="2800" dirty="0" err="1" smtClean="0"/>
              <a:t>darf</a:t>
            </a:r>
            <a:r>
              <a:rPr lang="en-GB" sz="2800" dirty="0" smtClean="0"/>
              <a:t> </a:t>
            </a:r>
            <a:r>
              <a:rPr lang="en-GB" sz="2800" dirty="0" err="1"/>
              <a:t>früh</a:t>
            </a:r>
            <a:r>
              <a:rPr lang="en-GB" sz="2800" dirty="0"/>
              <a:t> ins </a:t>
            </a:r>
            <a:r>
              <a:rPr lang="en-GB" sz="2800" dirty="0" err="1"/>
              <a:t>Bett</a:t>
            </a:r>
            <a:r>
              <a:rPr lang="en-GB" sz="2800" dirty="0"/>
              <a:t> </a:t>
            </a:r>
            <a:r>
              <a:rPr lang="en-GB" sz="2800" dirty="0" err="1" smtClean="0"/>
              <a:t>gehen</a:t>
            </a:r>
            <a:endParaRPr lang="en-GB" sz="2800" dirty="0" smtClean="0"/>
          </a:p>
          <a:p>
            <a:pPr marL="360000" lvl="1" indent="0">
              <a:buNone/>
            </a:pPr>
            <a:r>
              <a:rPr lang="en-GB" sz="2800" dirty="0" smtClean="0"/>
              <a:t>-&gt; She is allowed to go to bed early (</a:t>
            </a:r>
            <a:r>
              <a:rPr lang="en-GB" sz="2800" i="1" dirty="0" smtClean="0"/>
              <a:t>if she is tired</a:t>
            </a:r>
            <a:r>
              <a:rPr lang="en-GB" sz="2800" dirty="0" smtClean="0"/>
              <a:t>)</a:t>
            </a:r>
          </a:p>
          <a:p>
            <a:endParaRPr lang="en-GB" sz="2800" dirty="0"/>
          </a:p>
          <a:p>
            <a:r>
              <a:rPr lang="en-GB" sz="2800" dirty="0" err="1" smtClean="0"/>
              <a:t>Sie</a:t>
            </a:r>
            <a:r>
              <a:rPr lang="en-GB" sz="2800" dirty="0" smtClean="0"/>
              <a:t> </a:t>
            </a:r>
            <a:r>
              <a:rPr lang="en-GB" sz="2800" dirty="0" err="1" smtClean="0"/>
              <a:t>darf</a:t>
            </a:r>
            <a:r>
              <a:rPr lang="en-GB" sz="2800" dirty="0" smtClean="0"/>
              <a:t> </a:t>
            </a:r>
            <a:r>
              <a:rPr lang="en-GB" sz="2800" dirty="0" err="1" smtClean="0"/>
              <a:t>nicht</a:t>
            </a:r>
            <a:r>
              <a:rPr lang="en-GB" sz="2800" dirty="0" smtClean="0"/>
              <a:t> </a:t>
            </a:r>
            <a:r>
              <a:rPr lang="en-GB" sz="2800" dirty="0" err="1" smtClean="0"/>
              <a:t>früh</a:t>
            </a:r>
            <a:r>
              <a:rPr lang="en-GB" sz="2800" dirty="0" smtClean="0"/>
              <a:t> ins </a:t>
            </a:r>
            <a:r>
              <a:rPr lang="en-GB" sz="2800" dirty="0" err="1" smtClean="0"/>
              <a:t>Bett</a:t>
            </a:r>
            <a:r>
              <a:rPr lang="en-GB" sz="2800" dirty="0" smtClean="0"/>
              <a:t> </a:t>
            </a:r>
            <a:r>
              <a:rPr lang="en-GB" sz="2800" dirty="0" err="1" smtClean="0"/>
              <a:t>gehen</a:t>
            </a:r>
            <a:endParaRPr lang="en-GB" sz="2800" dirty="0" smtClean="0"/>
          </a:p>
          <a:p>
            <a:pPr marL="360000" lvl="1" indent="0">
              <a:buNone/>
            </a:pPr>
            <a:r>
              <a:rPr lang="en-GB" sz="2800" dirty="0" smtClean="0"/>
              <a:t>-&gt; She is </a:t>
            </a:r>
            <a:r>
              <a:rPr lang="en-GB" sz="2800" u="sng" dirty="0" smtClean="0"/>
              <a:t>not allowed to</a:t>
            </a:r>
            <a:r>
              <a:rPr lang="en-GB" sz="2800" dirty="0" smtClean="0"/>
              <a:t> go to bed early (</a:t>
            </a:r>
            <a:r>
              <a:rPr lang="en-GB" sz="2800" i="1" dirty="0" smtClean="0"/>
              <a:t>even though she might be tired</a:t>
            </a:r>
            <a:r>
              <a:rPr lang="en-GB" sz="2800" dirty="0" smtClean="0"/>
              <a:t>)</a:t>
            </a:r>
            <a:endParaRPr lang="en-GB" sz="2800" dirty="0"/>
          </a:p>
          <a:p>
            <a:endParaRPr lang="de-DE" sz="2800" dirty="0"/>
          </a:p>
          <a:p>
            <a:endParaRPr lang="de-DE" sz="2800" b="1" dirty="0"/>
          </a:p>
          <a:p>
            <a:pPr marL="360000" lvl="1" indent="0">
              <a:buNone/>
            </a:pPr>
            <a:endParaRPr lang="de-DE" sz="2800" dirty="0" smtClean="0"/>
          </a:p>
          <a:p>
            <a:pPr marL="360000" lvl="1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262881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39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de-DE" sz="2800" u="sng" dirty="0" smtClean="0"/>
              <a:t>Modalverben</a:t>
            </a:r>
          </a:p>
          <a:p>
            <a:endParaRPr lang="de-DE" sz="2800" dirty="0"/>
          </a:p>
          <a:p>
            <a:r>
              <a:rPr lang="en-GB" sz="2800" dirty="0" err="1" smtClean="0"/>
              <a:t>können</a:t>
            </a:r>
            <a:r>
              <a:rPr lang="en-GB" sz="2800" dirty="0" smtClean="0"/>
              <a:t>: to be able to (</a:t>
            </a:r>
            <a:r>
              <a:rPr lang="en-GB" sz="2800" dirty="0" err="1" smtClean="0"/>
              <a:t>n.b.</a:t>
            </a:r>
            <a:r>
              <a:rPr lang="en-GB" sz="2800" dirty="0" smtClean="0"/>
              <a:t> </a:t>
            </a:r>
            <a:r>
              <a:rPr lang="en-GB" sz="2800" b="1" dirty="0" smtClean="0"/>
              <a:t>not</a:t>
            </a:r>
            <a:r>
              <a:rPr lang="en-GB" sz="2800" dirty="0" smtClean="0"/>
              <a:t>:</a:t>
            </a:r>
            <a:r>
              <a:rPr lang="en-GB" sz="2800" b="1" dirty="0" smtClean="0"/>
              <a:t> </a:t>
            </a:r>
            <a:r>
              <a:rPr lang="en-GB" sz="2800" dirty="0" smtClean="0"/>
              <a:t>allowed to)</a:t>
            </a:r>
          </a:p>
          <a:p>
            <a:endParaRPr lang="en-GB" sz="2800" dirty="0"/>
          </a:p>
          <a:p>
            <a:r>
              <a:rPr lang="en-GB" sz="2800" dirty="0" err="1" smtClean="0"/>
              <a:t>Sie</a:t>
            </a:r>
            <a:r>
              <a:rPr lang="en-GB" sz="2800" dirty="0" smtClean="0"/>
              <a:t> </a:t>
            </a:r>
            <a:r>
              <a:rPr lang="en-GB" sz="2800" dirty="0" err="1" smtClean="0"/>
              <a:t>kann</a:t>
            </a:r>
            <a:r>
              <a:rPr lang="en-GB" sz="2800" dirty="0" smtClean="0"/>
              <a:t> </a:t>
            </a:r>
            <a:r>
              <a:rPr lang="en-GB" sz="2800" dirty="0" err="1"/>
              <a:t>früh</a:t>
            </a:r>
            <a:r>
              <a:rPr lang="en-GB" sz="2800" dirty="0"/>
              <a:t> ins </a:t>
            </a:r>
            <a:r>
              <a:rPr lang="en-GB" sz="2800" dirty="0" err="1"/>
              <a:t>Bett</a:t>
            </a:r>
            <a:r>
              <a:rPr lang="en-GB" sz="2800" dirty="0"/>
              <a:t> </a:t>
            </a:r>
            <a:r>
              <a:rPr lang="en-GB" sz="2800" dirty="0" err="1" smtClean="0"/>
              <a:t>gehen</a:t>
            </a:r>
            <a:endParaRPr lang="en-GB" sz="2800" dirty="0" smtClean="0"/>
          </a:p>
          <a:p>
            <a:pPr marL="360000" lvl="1" indent="0">
              <a:buNone/>
            </a:pPr>
            <a:r>
              <a:rPr lang="en-GB" sz="2800" dirty="0" smtClean="0"/>
              <a:t>-&gt; She can go to bed early (</a:t>
            </a:r>
            <a:r>
              <a:rPr lang="en-GB" sz="2800" i="1" dirty="0" smtClean="0"/>
              <a:t>because she has done everything she needs to do)</a:t>
            </a:r>
          </a:p>
          <a:p>
            <a:pPr marL="360000" lvl="1" indent="0">
              <a:buNone/>
            </a:pPr>
            <a:endParaRPr lang="en-GB" sz="2800" dirty="0"/>
          </a:p>
          <a:p>
            <a:r>
              <a:rPr lang="en-GB" sz="2800" dirty="0" err="1" smtClean="0"/>
              <a:t>Sie</a:t>
            </a:r>
            <a:r>
              <a:rPr lang="en-GB" sz="2800" dirty="0" smtClean="0"/>
              <a:t> </a:t>
            </a:r>
            <a:r>
              <a:rPr lang="en-GB" sz="2800" dirty="0" err="1" smtClean="0"/>
              <a:t>kann</a:t>
            </a:r>
            <a:r>
              <a:rPr lang="en-GB" sz="2800" dirty="0" smtClean="0"/>
              <a:t> </a:t>
            </a:r>
            <a:r>
              <a:rPr lang="en-GB" sz="2800" dirty="0" err="1" smtClean="0"/>
              <a:t>nicht</a:t>
            </a:r>
            <a:r>
              <a:rPr lang="en-GB" sz="2800" dirty="0" smtClean="0"/>
              <a:t> </a:t>
            </a:r>
            <a:r>
              <a:rPr lang="en-GB" sz="2800" dirty="0" err="1" smtClean="0"/>
              <a:t>früh</a:t>
            </a:r>
            <a:r>
              <a:rPr lang="en-GB" sz="2800" dirty="0" smtClean="0"/>
              <a:t> ins </a:t>
            </a:r>
            <a:r>
              <a:rPr lang="en-GB" sz="2800" dirty="0" err="1" smtClean="0"/>
              <a:t>Bett</a:t>
            </a:r>
            <a:r>
              <a:rPr lang="en-GB" sz="2800" dirty="0" smtClean="0"/>
              <a:t> </a:t>
            </a:r>
            <a:r>
              <a:rPr lang="en-GB" sz="2800" dirty="0" err="1" smtClean="0"/>
              <a:t>gehen</a:t>
            </a:r>
            <a:endParaRPr lang="en-GB" sz="2800" dirty="0" smtClean="0"/>
          </a:p>
          <a:p>
            <a:pPr marL="360000" lvl="1" indent="0">
              <a:buNone/>
            </a:pPr>
            <a:r>
              <a:rPr lang="en-GB" sz="2800" dirty="0" smtClean="0"/>
              <a:t>-&gt; She </a:t>
            </a:r>
            <a:r>
              <a:rPr lang="en-GB" sz="2800" u="sng" dirty="0" smtClean="0"/>
              <a:t>is not able to</a:t>
            </a:r>
            <a:r>
              <a:rPr lang="en-GB" sz="2800" dirty="0" smtClean="0"/>
              <a:t> go to bed early (</a:t>
            </a:r>
            <a:r>
              <a:rPr lang="en-GB" sz="2800" i="1" dirty="0" smtClean="0"/>
              <a:t>because she has too much to do</a:t>
            </a:r>
            <a:r>
              <a:rPr lang="en-GB" sz="2800" dirty="0" smtClean="0"/>
              <a:t>)</a:t>
            </a:r>
            <a:endParaRPr lang="en-GB" sz="2800" dirty="0"/>
          </a:p>
          <a:p>
            <a:endParaRPr lang="de-DE" sz="2800" dirty="0"/>
          </a:p>
          <a:p>
            <a:endParaRPr lang="de-DE" sz="2800" b="1" dirty="0"/>
          </a:p>
          <a:p>
            <a:pPr marL="360000" lvl="1" indent="0">
              <a:buNone/>
            </a:pPr>
            <a:endParaRPr lang="de-DE" sz="2800" dirty="0" smtClean="0"/>
          </a:p>
          <a:p>
            <a:pPr marL="360000" lvl="1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71172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4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smtClean="0"/>
              <a:t>Feedback </a:t>
            </a:r>
            <a:r>
              <a:rPr lang="en-GB" sz="2800" u="sng" dirty="0" err="1" smtClean="0"/>
              <a:t>zum</a:t>
            </a:r>
            <a:r>
              <a:rPr lang="en-GB" sz="2800" u="sng" dirty="0" smtClean="0"/>
              <a:t> </a:t>
            </a:r>
            <a:r>
              <a:rPr lang="en-GB" sz="2800" u="sng" dirty="0" err="1" smtClean="0"/>
              <a:t>Schreiben</a:t>
            </a:r>
            <a:endParaRPr lang="en-GB" sz="2800" u="sng" dirty="0"/>
          </a:p>
          <a:p>
            <a:pPr marL="360000" lvl="1" indent="0">
              <a:buNone/>
            </a:pPr>
            <a:endParaRPr lang="en-GB" sz="2800" dirty="0"/>
          </a:p>
          <a:p>
            <a:r>
              <a:rPr lang="de-DE" sz="2800" dirty="0" smtClean="0"/>
              <a:t>Ich </a:t>
            </a:r>
            <a:r>
              <a:rPr lang="de-DE" sz="2800" dirty="0"/>
              <a:t>bin Student; meine Mutter ist Lehrerin = don’t need ‘a’ for professions</a:t>
            </a:r>
          </a:p>
          <a:p>
            <a:endParaRPr lang="de-DE" sz="2800" dirty="0"/>
          </a:p>
          <a:p>
            <a:endParaRPr lang="de-DE" sz="2800" dirty="0" smtClean="0"/>
          </a:p>
          <a:p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665011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40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de-DE" sz="2800" u="sng" dirty="0" smtClean="0"/>
              <a:t>‚man‘</a:t>
            </a:r>
          </a:p>
          <a:p>
            <a:endParaRPr lang="de-DE" sz="2800" dirty="0"/>
          </a:p>
          <a:p>
            <a:r>
              <a:rPr lang="en-GB" sz="2800" dirty="0" err="1" smtClean="0"/>
              <a:t>Kann</a:t>
            </a:r>
            <a:r>
              <a:rPr lang="en-GB" sz="2800" dirty="0" smtClean="0"/>
              <a:t> man </a:t>
            </a:r>
            <a:r>
              <a:rPr lang="en-GB" sz="2800" dirty="0" err="1" smtClean="0"/>
              <a:t>sonntags</a:t>
            </a:r>
            <a:r>
              <a:rPr lang="en-GB" sz="2800" dirty="0" smtClean="0"/>
              <a:t> ab 10 </a:t>
            </a:r>
            <a:r>
              <a:rPr lang="en-GB" sz="2800" dirty="0" err="1" smtClean="0"/>
              <a:t>Uhr</a:t>
            </a:r>
            <a:r>
              <a:rPr lang="en-GB" sz="2800" dirty="0"/>
              <a:t> </a:t>
            </a:r>
            <a:r>
              <a:rPr lang="en-GB" sz="2800" dirty="0" err="1" smtClean="0"/>
              <a:t>frühstücken</a:t>
            </a:r>
            <a:r>
              <a:rPr lang="en-GB" sz="2800" dirty="0" smtClean="0"/>
              <a:t>?</a:t>
            </a:r>
          </a:p>
          <a:p>
            <a:pPr marL="360000" lvl="1" indent="0">
              <a:buNone/>
            </a:pPr>
            <a:r>
              <a:rPr lang="en-GB" sz="2800" dirty="0" smtClean="0"/>
              <a:t>-&gt; was </a:t>
            </a:r>
            <a:r>
              <a:rPr lang="en-GB" sz="2800" dirty="0" err="1" smtClean="0"/>
              <a:t>bedeutet</a:t>
            </a:r>
            <a:r>
              <a:rPr lang="en-GB" sz="2800" dirty="0" smtClean="0"/>
              <a:t> ‘man’?</a:t>
            </a:r>
            <a:endParaRPr lang="en-GB" sz="2800" dirty="0"/>
          </a:p>
          <a:p>
            <a:endParaRPr lang="de-DE" sz="2800" dirty="0"/>
          </a:p>
          <a:p>
            <a:endParaRPr lang="de-DE" sz="2800" b="1" dirty="0"/>
          </a:p>
          <a:p>
            <a:pPr marL="360000" lvl="1" indent="0">
              <a:buNone/>
            </a:pPr>
            <a:endParaRPr lang="de-DE" sz="2800" dirty="0" smtClean="0"/>
          </a:p>
          <a:p>
            <a:pPr marL="360000" lvl="1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56057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41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de-DE" sz="2800" u="sng" dirty="0" smtClean="0"/>
              <a:t>‚man‘</a:t>
            </a:r>
          </a:p>
          <a:p>
            <a:endParaRPr lang="de-DE" sz="2800" dirty="0"/>
          </a:p>
          <a:p>
            <a:r>
              <a:rPr lang="en-GB" sz="2800" dirty="0" err="1" smtClean="0"/>
              <a:t>Kann</a:t>
            </a:r>
            <a:r>
              <a:rPr lang="en-GB" sz="2800" dirty="0" smtClean="0"/>
              <a:t> man </a:t>
            </a:r>
            <a:r>
              <a:rPr lang="en-GB" sz="2800" dirty="0" err="1" smtClean="0"/>
              <a:t>sonntags</a:t>
            </a:r>
            <a:r>
              <a:rPr lang="en-GB" sz="2800" dirty="0" smtClean="0"/>
              <a:t> ab 10 </a:t>
            </a:r>
            <a:r>
              <a:rPr lang="en-GB" sz="2800" dirty="0" err="1" smtClean="0"/>
              <a:t>Uhr</a:t>
            </a:r>
            <a:r>
              <a:rPr lang="en-GB" sz="2800" dirty="0"/>
              <a:t> </a:t>
            </a:r>
            <a:r>
              <a:rPr lang="en-GB" sz="2800" dirty="0" err="1" smtClean="0"/>
              <a:t>frühstücken</a:t>
            </a:r>
            <a:r>
              <a:rPr lang="en-GB" sz="2800" dirty="0" smtClean="0"/>
              <a:t>?</a:t>
            </a:r>
          </a:p>
          <a:p>
            <a:pPr marL="360000" lvl="1" indent="0">
              <a:buNone/>
            </a:pPr>
            <a:r>
              <a:rPr lang="en-GB" sz="2800" dirty="0" smtClean="0"/>
              <a:t>-&gt; one/generic ’you’</a:t>
            </a:r>
          </a:p>
          <a:p>
            <a:pPr marL="360000" lvl="1" indent="0">
              <a:buNone/>
            </a:pPr>
            <a:r>
              <a:rPr lang="en-GB" sz="2800" dirty="0" smtClean="0"/>
              <a:t>-&gt; can one/you have breakfast from 10am?</a:t>
            </a:r>
          </a:p>
          <a:p>
            <a:pPr marL="360000" lvl="1" indent="0">
              <a:buNone/>
            </a:pPr>
            <a:endParaRPr lang="en-GB" sz="2800" dirty="0"/>
          </a:p>
          <a:p>
            <a:r>
              <a:rPr lang="en-GB" sz="2800" dirty="0" err="1" smtClean="0"/>
              <a:t>er</a:t>
            </a:r>
            <a:r>
              <a:rPr lang="en-GB" sz="2800" dirty="0" smtClean="0"/>
              <a:t>/</a:t>
            </a:r>
            <a:r>
              <a:rPr lang="en-GB" sz="2800" dirty="0" err="1" smtClean="0"/>
              <a:t>sie</a:t>
            </a:r>
            <a:r>
              <a:rPr lang="en-GB" sz="2800" dirty="0" smtClean="0"/>
              <a:t>-form: man </a:t>
            </a:r>
            <a:r>
              <a:rPr lang="en-GB" sz="2800" dirty="0" err="1" smtClean="0"/>
              <a:t>kann</a:t>
            </a:r>
            <a:r>
              <a:rPr lang="en-GB" sz="2800" dirty="0"/>
              <a:t>, man </a:t>
            </a:r>
            <a:r>
              <a:rPr lang="en-GB" sz="2800" dirty="0" err="1" smtClean="0"/>
              <a:t>möchte</a:t>
            </a:r>
            <a:r>
              <a:rPr lang="en-GB" sz="2800" dirty="0" smtClean="0"/>
              <a:t>, man will…</a:t>
            </a:r>
          </a:p>
          <a:p>
            <a:endParaRPr lang="en-GB" sz="2800" dirty="0"/>
          </a:p>
          <a:p>
            <a:r>
              <a:rPr lang="en-GB" sz="2800" dirty="0" err="1" smtClean="0"/>
              <a:t>Arbeitsblatt</a:t>
            </a:r>
            <a:r>
              <a:rPr lang="en-GB" sz="2800" dirty="0" smtClean="0"/>
              <a:t> S.8</a:t>
            </a:r>
            <a:endParaRPr lang="en-GB" sz="2800" dirty="0"/>
          </a:p>
          <a:p>
            <a:endParaRPr lang="de-DE" sz="2800" dirty="0"/>
          </a:p>
          <a:p>
            <a:endParaRPr lang="de-DE" sz="2800" b="1" dirty="0"/>
          </a:p>
          <a:p>
            <a:pPr marL="360000" lvl="1" indent="0">
              <a:buNone/>
            </a:pPr>
            <a:endParaRPr lang="de-DE" sz="2800" dirty="0" smtClean="0"/>
          </a:p>
          <a:p>
            <a:pPr marL="360000" lvl="1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780865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5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 smtClean="0"/>
              <a:t>Aussprache</a:t>
            </a:r>
            <a:endParaRPr lang="en-GB" sz="2800" u="sng" dirty="0"/>
          </a:p>
          <a:p>
            <a:pPr marL="360000" lvl="1" indent="0">
              <a:buNone/>
            </a:pPr>
            <a:endParaRPr lang="en-GB" sz="2800" dirty="0"/>
          </a:p>
          <a:p>
            <a:r>
              <a:rPr lang="de-DE" sz="2800" dirty="0" smtClean="0"/>
              <a:t>der </a:t>
            </a:r>
            <a:r>
              <a:rPr lang="de-DE" sz="2800" dirty="0"/>
              <a:t>Vater – die </a:t>
            </a:r>
            <a:r>
              <a:rPr lang="de-DE" sz="2800" dirty="0" smtClean="0"/>
              <a:t>Väter</a:t>
            </a:r>
          </a:p>
          <a:p>
            <a:r>
              <a:rPr lang="de-DE" sz="2800" dirty="0"/>
              <a:t>die Mutter – die </a:t>
            </a:r>
            <a:r>
              <a:rPr lang="de-DE" sz="2800" dirty="0" smtClean="0"/>
              <a:t>Mütter</a:t>
            </a:r>
          </a:p>
          <a:p>
            <a:r>
              <a:rPr lang="de-DE" sz="2800" dirty="0"/>
              <a:t>d</a:t>
            </a:r>
            <a:r>
              <a:rPr lang="de-DE" sz="2800" dirty="0" smtClean="0"/>
              <a:t>ie Tochter – </a:t>
            </a:r>
            <a:r>
              <a:rPr lang="de-DE" sz="2800" dirty="0"/>
              <a:t>die </a:t>
            </a:r>
            <a:r>
              <a:rPr lang="de-DE" sz="2800" dirty="0" smtClean="0"/>
              <a:t>Töchter</a:t>
            </a:r>
          </a:p>
          <a:p>
            <a:r>
              <a:rPr lang="de-DE" sz="2800" dirty="0"/>
              <a:t>d</a:t>
            </a:r>
            <a:r>
              <a:rPr lang="de-DE" sz="2800" dirty="0" smtClean="0"/>
              <a:t>er Bruder – </a:t>
            </a:r>
            <a:r>
              <a:rPr lang="de-DE" sz="2800" dirty="0"/>
              <a:t>die </a:t>
            </a:r>
            <a:r>
              <a:rPr lang="de-DE" sz="2800" dirty="0" smtClean="0"/>
              <a:t>Brüder</a:t>
            </a:r>
          </a:p>
          <a:p>
            <a:r>
              <a:rPr lang="de-DE" sz="2800" dirty="0" smtClean="0"/>
              <a:t>ich </a:t>
            </a:r>
            <a:r>
              <a:rPr lang="de-DE" sz="2800" dirty="0"/>
              <a:t>komme aus </a:t>
            </a:r>
            <a:r>
              <a:rPr lang="de-DE" sz="2800" dirty="0" smtClean="0"/>
              <a:t>Österreich</a:t>
            </a:r>
          </a:p>
          <a:p>
            <a:r>
              <a:rPr lang="de-DE" sz="2800" dirty="0"/>
              <a:t>i</a:t>
            </a:r>
            <a:r>
              <a:rPr lang="de-DE" sz="2800" dirty="0" smtClean="0"/>
              <a:t>ch fahre – </a:t>
            </a:r>
            <a:r>
              <a:rPr lang="de-DE" sz="2800" dirty="0"/>
              <a:t>du </a:t>
            </a:r>
            <a:r>
              <a:rPr lang="de-DE" sz="2800" dirty="0" smtClean="0"/>
              <a:t>fährst</a:t>
            </a:r>
          </a:p>
          <a:p>
            <a:r>
              <a:rPr lang="de-DE" sz="2800" dirty="0" smtClean="0"/>
              <a:t>ich lese – du liest</a:t>
            </a:r>
          </a:p>
          <a:p>
            <a:r>
              <a:rPr lang="de-DE" sz="2800" dirty="0" smtClean="0"/>
              <a:t>wo wohnst du?</a:t>
            </a:r>
          </a:p>
          <a:p>
            <a:r>
              <a:rPr lang="de-DE" sz="2800" dirty="0" smtClean="0"/>
              <a:t>Wie viel Uhr ist es?</a:t>
            </a:r>
            <a:endParaRPr lang="de-DE" sz="2800" dirty="0"/>
          </a:p>
          <a:p>
            <a:endParaRPr lang="de-DE" sz="2800" dirty="0" smtClean="0"/>
          </a:p>
          <a:p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19904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6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 smtClean="0"/>
              <a:t>Freizeit</a:t>
            </a:r>
            <a:endParaRPr lang="en-GB" sz="2800" u="sng" dirty="0"/>
          </a:p>
          <a:p>
            <a:pPr marL="360000" lvl="1" indent="0">
              <a:buNone/>
            </a:pPr>
            <a:endParaRPr lang="en-GB" sz="2800" dirty="0"/>
          </a:p>
          <a:p>
            <a:r>
              <a:rPr lang="de-DE" sz="2800" dirty="0" smtClean="0"/>
              <a:t>Wie sagt man auf Deutsch?</a:t>
            </a:r>
          </a:p>
          <a:p>
            <a:pPr marL="360000" lvl="1" indent="0">
              <a:buNone/>
            </a:pPr>
            <a:r>
              <a:rPr lang="de-DE" sz="2800" dirty="0" smtClean="0"/>
              <a:t>-&gt; What do you do in your free time?</a:t>
            </a:r>
          </a:p>
          <a:p>
            <a:pPr marL="360000" lvl="1" indent="0">
              <a:buNone/>
            </a:pPr>
            <a:r>
              <a:rPr lang="de-DE" sz="2800" dirty="0" smtClean="0"/>
              <a:t>-&gt; In my free time...</a:t>
            </a:r>
          </a:p>
          <a:p>
            <a:pPr marL="360000" lvl="1" indent="0">
              <a:buNone/>
            </a:pPr>
            <a:r>
              <a:rPr lang="de-DE" sz="2800" dirty="0" smtClean="0"/>
              <a:t>-&gt; I play football</a:t>
            </a:r>
          </a:p>
          <a:p>
            <a:pPr marL="360000" lvl="1" indent="0">
              <a:buNone/>
            </a:pPr>
            <a:r>
              <a:rPr lang="de-DE" sz="2800" dirty="0" smtClean="0"/>
              <a:t>-&gt; In my free time I play football</a:t>
            </a:r>
          </a:p>
          <a:p>
            <a:pPr marL="360000" lvl="1" indent="0">
              <a:buNone/>
            </a:pPr>
            <a:endParaRPr lang="de-DE" sz="2800" dirty="0" smtClean="0"/>
          </a:p>
          <a:p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985983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7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 smtClean="0"/>
              <a:t>Freizeit</a:t>
            </a:r>
            <a:endParaRPr lang="en-GB" sz="2800" u="sng" dirty="0"/>
          </a:p>
          <a:p>
            <a:pPr marL="360000" lvl="1" indent="0">
              <a:buNone/>
            </a:pPr>
            <a:endParaRPr lang="en-GB" sz="2800" dirty="0"/>
          </a:p>
          <a:p>
            <a:r>
              <a:rPr lang="de-DE" sz="2800" dirty="0" smtClean="0"/>
              <a:t>Wie sagt man auf Deutsch?</a:t>
            </a:r>
          </a:p>
          <a:p>
            <a:pPr marL="360000" lvl="1" indent="0">
              <a:buNone/>
            </a:pPr>
            <a:r>
              <a:rPr lang="de-DE" sz="2800" dirty="0" smtClean="0"/>
              <a:t>-&gt; Was machst du in deiner Freizeit?</a:t>
            </a:r>
          </a:p>
          <a:p>
            <a:pPr marL="360000" lvl="1" indent="0">
              <a:buNone/>
            </a:pPr>
            <a:r>
              <a:rPr lang="de-DE" sz="2800" dirty="0" smtClean="0"/>
              <a:t>-&gt; In meiner Freizeit...</a:t>
            </a:r>
          </a:p>
          <a:p>
            <a:pPr marL="360000" lvl="1" indent="0">
              <a:buNone/>
            </a:pPr>
            <a:r>
              <a:rPr lang="de-DE" sz="2800" dirty="0"/>
              <a:t>-&gt; Ich spiele </a:t>
            </a:r>
            <a:r>
              <a:rPr lang="de-DE" sz="2800" dirty="0" smtClean="0"/>
              <a:t>Fußball</a:t>
            </a:r>
          </a:p>
          <a:p>
            <a:pPr marL="360000" lvl="1" indent="0">
              <a:buNone/>
            </a:pPr>
            <a:r>
              <a:rPr lang="de-DE" sz="2800" dirty="0" smtClean="0"/>
              <a:t>-&gt; In meiner Freizeit spiele ich Fu</a:t>
            </a:r>
            <a:r>
              <a:rPr lang="en-GB" sz="2800" dirty="0" err="1" smtClean="0"/>
              <a:t>ßball</a:t>
            </a:r>
            <a:endParaRPr lang="en-GB" sz="2800" dirty="0"/>
          </a:p>
          <a:p>
            <a:pPr marL="360000" lvl="1" indent="0">
              <a:buNone/>
            </a:pPr>
            <a:endParaRPr lang="de-DE" sz="2800" dirty="0" smtClean="0"/>
          </a:p>
          <a:p>
            <a:pPr marL="360000" lvl="1" indent="0">
              <a:buNone/>
            </a:pPr>
            <a:endParaRPr lang="de-DE" sz="2800" dirty="0" smtClean="0"/>
          </a:p>
          <a:p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1138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8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 smtClean="0"/>
              <a:t>Freizeit</a:t>
            </a:r>
            <a:endParaRPr lang="en-GB" sz="2800" u="sng" dirty="0"/>
          </a:p>
          <a:p>
            <a:pPr marL="360000" lvl="1" indent="0">
              <a:buNone/>
            </a:pPr>
            <a:endParaRPr lang="en-GB" sz="2800" dirty="0"/>
          </a:p>
          <a:p>
            <a:r>
              <a:rPr lang="de-DE" sz="2800" dirty="0" smtClean="0"/>
              <a:t>Wie sagt man auf Deutsch?</a:t>
            </a:r>
          </a:p>
          <a:p>
            <a:pPr marL="360000" lvl="1" indent="0">
              <a:buNone/>
            </a:pPr>
            <a:r>
              <a:rPr lang="de-DE" sz="2800" dirty="0" smtClean="0"/>
              <a:t>-&gt; Was machst du in deiner Freizeit?</a:t>
            </a:r>
          </a:p>
          <a:p>
            <a:pPr marL="360000" lvl="1" indent="0">
              <a:buNone/>
            </a:pPr>
            <a:r>
              <a:rPr lang="de-DE" sz="2800" dirty="0" smtClean="0"/>
              <a:t>-&gt; In meiner Freizeit...</a:t>
            </a:r>
          </a:p>
          <a:p>
            <a:pPr marL="360000" lvl="1" indent="0">
              <a:buNone/>
            </a:pPr>
            <a:r>
              <a:rPr lang="de-DE" sz="2800" dirty="0"/>
              <a:t>-&gt; Ich spiele </a:t>
            </a:r>
            <a:r>
              <a:rPr lang="de-DE" sz="2800" dirty="0" smtClean="0"/>
              <a:t>Fußball</a:t>
            </a:r>
          </a:p>
          <a:p>
            <a:pPr marL="360000" lvl="1" indent="0">
              <a:buNone/>
            </a:pPr>
            <a:r>
              <a:rPr lang="de-DE" sz="2800" dirty="0" smtClean="0"/>
              <a:t>-&gt; In meiner Freizeit </a:t>
            </a:r>
            <a:r>
              <a:rPr lang="de-DE" sz="2800" b="1" dirty="0" smtClean="0"/>
              <a:t>spiele ich </a:t>
            </a:r>
            <a:r>
              <a:rPr lang="de-DE" sz="2800" dirty="0" smtClean="0"/>
              <a:t>Fu</a:t>
            </a:r>
            <a:r>
              <a:rPr lang="en-GB" sz="2800" dirty="0" err="1" smtClean="0"/>
              <a:t>ßball</a:t>
            </a:r>
            <a:endParaRPr lang="en-GB" sz="2800" dirty="0" smtClean="0"/>
          </a:p>
          <a:p>
            <a:pPr marL="360000" lvl="1" indent="0">
              <a:buNone/>
            </a:pPr>
            <a:endParaRPr lang="en-GB" sz="2800" dirty="0"/>
          </a:p>
          <a:p>
            <a:r>
              <a:rPr lang="en-GB" sz="2800" dirty="0" err="1" smtClean="0"/>
              <a:t>Sei</a:t>
            </a:r>
            <a:r>
              <a:rPr lang="en-GB" sz="2800" dirty="0" smtClean="0"/>
              <a:t> </a:t>
            </a:r>
            <a:r>
              <a:rPr lang="en-GB" sz="2800" dirty="0" err="1" smtClean="0"/>
              <a:t>vorsichtig</a:t>
            </a:r>
            <a:r>
              <a:rPr lang="en-GB" sz="2800" dirty="0" smtClean="0"/>
              <a:t> auf </a:t>
            </a:r>
            <a:r>
              <a:rPr lang="en-GB" sz="2800" dirty="0" err="1" smtClean="0"/>
              <a:t>Wortstellung</a:t>
            </a:r>
            <a:r>
              <a:rPr lang="en-GB" sz="2800" dirty="0" smtClean="0"/>
              <a:t> </a:t>
            </a:r>
            <a:r>
              <a:rPr lang="en-GB" sz="2800" i="1" dirty="0" smtClean="0"/>
              <a:t>pay attention to word order</a:t>
            </a:r>
          </a:p>
          <a:p>
            <a:endParaRPr lang="en-GB" sz="2800" i="1" dirty="0"/>
          </a:p>
          <a:p>
            <a:r>
              <a:rPr lang="en-GB" sz="2800" dirty="0" err="1" smtClean="0"/>
              <a:t>Frage</a:t>
            </a:r>
            <a:r>
              <a:rPr lang="en-GB" sz="2800" dirty="0" smtClean="0"/>
              <a:t> </a:t>
            </a:r>
            <a:r>
              <a:rPr lang="en-GB" sz="2800" dirty="0" err="1" smtClean="0"/>
              <a:t>deine</a:t>
            </a:r>
            <a:r>
              <a:rPr lang="en-GB" sz="2800" dirty="0" smtClean="0"/>
              <a:t> </a:t>
            </a:r>
            <a:r>
              <a:rPr lang="en-GB" sz="2800" dirty="0" err="1" smtClean="0"/>
              <a:t>Partnerin</a:t>
            </a:r>
            <a:r>
              <a:rPr lang="en-GB" sz="2800" dirty="0" smtClean="0"/>
              <a:t>/</a:t>
            </a:r>
            <a:r>
              <a:rPr lang="en-GB" sz="2800" dirty="0" err="1" smtClean="0"/>
              <a:t>deinen</a:t>
            </a:r>
            <a:r>
              <a:rPr lang="en-GB" sz="2800" dirty="0" smtClean="0"/>
              <a:t> Partner!</a:t>
            </a:r>
            <a:endParaRPr lang="en-GB" sz="2800" dirty="0"/>
          </a:p>
          <a:p>
            <a:pPr marL="360000" lvl="1" indent="0">
              <a:buNone/>
            </a:pPr>
            <a:endParaRPr lang="de-DE" sz="2800" dirty="0" smtClean="0"/>
          </a:p>
          <a:p>
            <a:pPr marL="360000" lvl="1" indent="0">
              <a:buNone/>
            </a:pPr>
            <a:endParaRPr lang="de-DE" sz="2800" dirty="0" smtClean="0"/>
          </a:p>
          <a:p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27778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9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smtClean="0"/>
              <a:t>‘</a:t>
            </a:r>
            <a:r>
              <a:rPr lang="en-GB" sz="2800" u="sng" dirty="0" err="1" smtClean="0"/>
              <a:t>gern</a:t>
            </a:r>
            <a:r>
              <a:rPr lang="en-GB" sz="2800" u="sng" dirty="0" smtClean="0"/>
              <a:t>’</a:t>
            </a:r>
            <a:endParaRPr lang="en-GB" sz="2800" u="sng" dirty="0"/>
          </a:p>
          <a:p>
            <a:pPr marL="360000" lvl="1" indent="0">
              <a:buNone/>
            </a:pPr>
            <a:endParaRPr lang="en-GB" sz="2800" dirty="0"/>
          </a:p>
          <a:p>
            <a:r>
              <a:rPr lang="de-DE" sz="2800" dirty="0"/>
              <a:t>Kursbuch S.37 </a:t>
            </a:r>
            <a:r>
              <a:rPr lang="de-DE" sz="2800" dirty="0" smtClean="0"/>
              <a:t>Ü1</a:t>
            </a:r>
          </a:p>
          <a:p>
            <a:endParaRPr lang="de-DE" sz="2800" dirty="0"/>
          </a:p>
          <a:p>
            <a:r>
              <a:rPr lang="de-DE" sz="2800" dirty="0" smtClean="0"/>
              <a:t>Ich koche gern </a:t>
            </a:r>
            <a:r>
              <a:rPr lang="de-DE" sz="2800" dirty="0" smtClean="0">
                <a:sym typeface="Wingdings" panose="05000000000000000000" pitchFamily="2" charset="2"/>
              </a:rPr>
              <a:t> 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Ich koche nicht gern </a:t>
            </a:r>
            <a:r>
              <a:rPr lang="de-DE" sz="2800" dirty="0" smtClean="0">
                <a:sym typeface="Wingdings" panose="05000000000000000000" pitchFamily="2" charset="2"/>
              </a:rPr>
              <a:t></a:t>
            </a:r>
          </a:p>
          <a:p>
            <a:endParaRPr lang="de-DE" sz="2800" dirty="0">
              <a:sym typeface="Wingdings" panose="05000000000000000000" pitchFamily="2" charset="2"/>
            </a:endParaRPr>
          </a:p>
          <a:p>
            <a:r>
              <a:rPr lang="de-DE" sz="2800" dirty="0" smtClean="0">
                <a:sym typeface="Wingdings" panose="05000000000000000000" pitchFamily="2" charset="2"/>
              </a:rPr>
              <a:t>Ich lese gern Krimis </a:t>
            </a:r>
          </a:p>
          <a:p>
            <a:endParaRPr lang="de-DE" sz="2800" dirty="0">
              <a:sym typeface="Wingdings" panose="05000000000000000000" pitchFamily="2" charset="2"/>
            </a:endParaRPr>
          </a:p>
          <a:p>
            <a:r>
              <a:rPr lang="de-DE" sz="2800" dirty="0" smtClean="0">
                <a:sym typeface="Wingdings" panose="05000000000000000000" pitchFamily="2" charset="2"/>
              </a:rPr>
              <a:t>Ich lese nicht gern Krimis </a:t>
            </a:r>
            <a:endParaRPr lang="de-DE" sz="2800" dirty="0" smtClean="0"/>
          </a:p>
          <a:p>
            <a:pPr marL="360000" lvl="1" indent="0">
              <a:buNone/>
            </a:pPr>
            <a:endParaRPr lang="de-DE" sz="2800" dirty="0" smtClean="0"/>
          </a:p>
          <a:p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263068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oR Theme">
  <a:themeElements>
    <a:clrScheme name="UoR - Purple">
      <a:dk1>
        <a:srgbClr val="50535A"/>
      </a:dk1>
      <a:lt1>
        <a:srgbClr val="FFFFFF"/>
      </a:lt1>
      <a:dk2>
        <a:srgbClr val="000000"/>
      </a:dk2>
      <a:lt2>
        <a:srgbClr val="E0E0E1"/>
      </a:lt2>
      <a:accent1>
        <a:srgbClr val="79679C"/>
      </a:accent1>
      <a:accent2>
        <a:srgbClr val="EF7945"/>
      </a:accent2>
      <a:accent3>
        <a:srgbClr val="009A84"/>
      </a:accent3>
      <a:accent4>
        <a:srgbClr val="8ABD24"/>
      </a:accent4>
      <a:accent5>
        <a:srgbClr val="00AEEF"/>
      </a:accent5>
      <a:accent6>
        <a:srgbClr val="D2002E"/>
      </a:accent6>
      <a:hlink>
        <a:srgbClr val="D2002E"/>
      </a:hlink>
      <a:folHlink>
        <a:srgbClr val="50535A"/>
      </a:folHlink>
    </a:clrScheme>
    <a:fontScheme name="Custom 1">
      <a:majorFont>
        <a:latin typeface="Effra Bold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8100">
          <a:solidFill>
            <a:schemeClr val="accent1"/>
          </a:solidFill>
        </a:ln>
      </a:spPr>
      <a:bodyPr wrap="none">
        <a:spAutoFit/>
      </a:bodyPr>
      <a:lstStyle>
        <a:defPPr>
          <a:defRPr dirty="0">
            <a:solidFill>
              <a:schemeClr val="tx2"/>
            </a:solidFill>
            <a:latin typeface="+mn-lt"/>
          </a:defRPr>
        </a:defPPr>
      </a:lstStyle>
    </a:spDef>
    <a:lnDef>
      <a:spPr bwMode="auto">
        <a:noFill/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UoR - Red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D2002E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Orange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F7945"/>
        </a:accent1>
        <a:accent2>
          <a:srgbClr val="D2002E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Jade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9A84"/>
        </a:accent1>
        <a:accent2>
          <a:srgbClr val="EF7945"/>
        </a:accent2>
        <a:accent3>
          <a:srgbClr val="D2002E"/>
        </a:accent3>
        <a:accent4>
          <a:srgbClr val="8ABD24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Green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8ABD24"/>
        </a:accent1>
        <a:accent2>
          <a:srgbClr val="EF7945"/>
        </a:accent2>
        <a:accent3>
          <a:srgbClr val="009A84"/>
        </a:accent3>
        <a:accent4>
          <a:srgbClr val="D2002E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Cyan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AEEF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D2002E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Purple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79679C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D2002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Pink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6007E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D2002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UoR-PP-Template-STANDARD-WIDTH-v-24</Template>
  <TotalTime>4642</TotalTime>
  <Words>1242</Words>
  <Application>Microsoft Office PowerPoint</Application>
  <PresentationFormat>On-screen Show (4:3)</PresentationFormat>
  <Paragraphs>472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 Bold</vt:lpstr>
      <vt:lpstr>Effra</vt:lpstr>
      <vt:lpstr>Arial Black</vt:lpstr>
      <vt:lpstr>Arial</vt:lpstr>
      <vt:lpstr>Wingdings</vt:lpstr>
      <vt:lpstr>UoR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Reading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Greta Carey</dc:creator>
  <cp:lastModifiedBy>Sophie Payne</cp:lastModifiedBy>
  <cp:revision>174</cp:revision>
  <cp:lastPrinted>2006-09-19T14:59:33Z</cp:lastPrinted>
  <dcterms:created xsi:type="dcterms:W3CDTF">2017-06-27T11:05:49Z</dcterms:created>
  <dcterms:modified xsi:type="dcterms:W3CDTF">2019-11-20T10:56:49Z</dcterms:modified>
</cp:coreProperties>
</file>