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17E4BE7-0B97-4EE9-858B-A7028C349407}" type="datetimeFigureOut">
              <a:rPr lang="en-GB" smtClean="0"/>
              <a:t>05/08/2011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202218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7E4BE7-0B97-4EE9-858B-A7028C349407}" type="datetimeFigureOut">
              <a:rPr lang="en-GB" smtClean="0"/>
              <a:t>05/08/2011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29440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7E4BE7-0B97-4EE9-858B-A7028C349407}" type="datetimeFigureOut">
              <a:rPr lang="en-GB" smtClean="0"/>
              <a:t>05/08/2011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330535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7E4BE7-0B97-4EE9-858B-A7028C349407}" type="datetimeFigureOut">
              <a:rPr lang="en-GB" smtClean="0"/>
              <a:t>05/08/2011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13917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E4BE7-0B97-4EE9-858B-A7028C349407}" type="datetimeFigureOut">
              <a:rPr lang="en-GB" smtClean="0"/>
              <a:t>05/08/2011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109982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17E4BE7-0B97-4EE9-858B-A7028C349407}" type="datetimeFigureOut">
              <a:rPr lang="en-GB" smtClean="0"/>
              <a:t>05/08/2011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3757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17E4BE7-0B97-4EE9-858B-A7028C349407}" type="datetimeFigureOut">
              <a:rPr lang="en-GB" smtClean="0"/>
              <a:t>05/08/2011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84412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7E4BE7-0B97-4EE9-858B-A7028C349407}" type="datetimeFigureOut">
              <a:rPr lang="en-GB" smtClean="0"/>
              <a:t>05/08/2011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145139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E4BE7-0B97-4EE9-858B-A7028C349407}" type="datetimeFigureOut">
              <a:rPr lang="en-GB" smtClean="0"/>
              <a:t>05/08/2011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32728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E4BE7-0B97-4EE9-858B-A7028C349407}" type="datetimeFigureOut">
              <a:rPr lang="en-GB" smtClean="0"/>
              <a:t>05/08/2011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416345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E4BE7-0B97-4EE9-858B-A7028C349407}" type="datetimeFigureOut">
              <a:rPr lang="en-GB" smtClean="0"/>
              <a:t>05/08/2011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65B0C2-D9C4-48DE-A62C-F6545CD1EABA}" type="slidenum">
              <a:rPr lang="en-GB" smtClean="0"/>
              <a:t>‹#›</a:t>
            </a:fld>
            <a:endParaRPr lang="en-GB"/>
          </a:p>
        </p:txBody>
      </p:sp>
    </p:spTree>
    <p:extLst>
      <p:ext uri="{BB962C8B-B14F-4D97-AF65-F5344CB8AC3E}">
        <p14:creationId xmlns:p14="http://schemas.microsoft.com/office/powerpoint/2010/main" val="394724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E4BE7-0B97-4EE9-858B-A7028C349407}" type="datetimeFigureOut">
              <a:rPr lang="en-GB" smtClean="0"/>
              <a:t>05/08/2011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5B0C2-D9C4-48DE-A62C-F6545CD1EABA}" type="slidenum">
              <a:rPr lang="en-GB" smtClean="0"/>
              <a:t>‹#›</a:t>
            </a:fld>
            <a:endParaRPr lang="en-GB"/>
          </a:p>
        </p:txBody>
      </p:sp>
    </p:spTree>
    <p:extLst>
      <p:ext uri="{BB962C8B-B14F-4D97-AF65-F5344CB8AC3E}">
        <p14:creationId xmlns:p14="http://schemas.microsoft.com/office/powerpoint/2010/main" val="217659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readingfilmtheatre.co.uk/"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sacll.co.uk/"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548681"/>
            <a:ext cx="6910536" cy="1656183"/>
          </a:xfrm>
        </p:spPr>
        <p:txBody>
          <a:bodyPr>
            <a:normAutofit/>
          </a:bodyPr>
          <a:lstStyle/>
          <a:p>
            <a:r>
              <a:rPr lang="en-GB" dirty="0" smtClean="0"/>
              <a:t>I wish I could……………</a:t>
            </a:r>
            <a:endParaRPr lang="en-GB" dirty="0"/>
          </a:p>
        </p:txBody>
      </p:sp>
      <p:sp>
        <p:nvSpPr>
          <p:cNvPr id="3" name="Subtitle 2"/>
          <p:cNvSpPr>
            <a:spLocks noGrp="1"/>
          </p:cNvSpPr>
          <p:nvPr>
            <p:ph type="subTitle" idx="1"/>
          </p:nvPr>
        </p:nvSpPr>
        <p:spPr/>
        <p:txBody>
          <a:bodyPr/>
          <a:lstStyle/>
          <a:p>
            <a:endParaRPr lang="en-GB" dirty="0"/>
          </a:p>
        </p:txBody>
      </p:sp>
      <p:pic>
        <p:nvPicPr>
          <p:cNvPr id="4" name="Picture 3" descr="C:\Users\ils97jaf\AppData\Local\Microsoft\Windows\Temporary Internet Files\Content.IE5\2JD8LK5F\MP900439397[1].jpg"/>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420888"/>
            <a:ext cx="5382542" cy="2922637"/>
          </a:xfrm>
          <a:prstGeom prst="rect">
            <a:avLst/>
          </a:prstGeom>
          <a:noFill/>
          <a:ln>
            <a:noFill/>
          </a:ln>
        </p:spPr>
      </p:pic>
    </p:spTree>
    <p:extLst>
      <p:ext uri="{BB962C8B-B14F-4D97-AF65-F5344CB8AC3E}">
        <p14:creationId xmlns:p14="http://schemas.microsoft.com/office/powerpoint/2010/main" val="409402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GB" sz="2800" dirty="0" smtClean="0"/>
              <a:t>1. Ask your teacher for suggestions on how to direct your independent learning.</a:t>
            </a:r>
            <a:br>
              <a:rPr lang="en-GB" sz="2800" dirty="0" smtClean="0"/>
            </a:br>
            <a:r>
              <a:rPr lang="en-GB" sz="2800" dirty="0"/>
              <a:t/>
            </a:r>
            <a:br>
              <a:rPr lang="en-GB" sz="2800" dirty="0"/>
            </a:br>
            <a:r>
              <a:rPr lang="en-GB" sz="2800" dirty="0" smtClean="0"/>
              <a:t>2. Show your teacher your learning diary with descriptions of which activities you have undertaken and what you learned through them. This helps him/her to see how you are progressing and to offer helpful advice.</a:t>
            </a:r>
            <a:br>
              <a:rPr lang="en-GB" sz="2800" dirty="0" smtClean="0"/>
            </a:br>
            <a:r>
              <a:rPr lang="en-GB" sz="2800" dirty="0"/>
              <a:t/>
            </a:r>
            <a:br>
              <a:rPr lang="en-GB" sz="2800" dirty="0"/>
            </a:br>
            <a:r>
              <a:rPr lang="en-GB" sz="2800" dirty="0" smtClean="0"/>
              <a:t>Your teacher will be pleased that you are taking the initiative to learn independently and will be happy to help you!</a:t>
            </a:r>
            <a:br>
              <a:rPr lang="en-GB" sz="2800" dirty="0" smtClean="0"/>
            </a:br>
            <a:r>
              <a:rPr lang="en-GB" sz="2800" dirty="0" smtClean="0"/>
              <a:t> </a:t>
            </a:r>
            <a:endParaRPr lang="en-GB" sz="2800" dirty="0"/>
          </a:p>
        </p:txBody>
      </p:sp>
      <p:sp>
        <p:nvSpPr>
          <p:cNvPr id="3" name="Subtitle 2"/>
          <p:cNvSpPr>
            <a:spLocks noGrp="1"/>
          </p:cNvSpPr>
          <p:nvPr>
            <p:ph type="subTitle" idx="1"/>
          </p:nvPr>
        </p:nvSpPr>
        <p:spPr/>
        <p:txBody>
          <a:bodyPr/>
          <a:lstStyle/>
          <a:p>
            <a:endParaRPr lang="en-GB" dirty="0"/>
          </a:p>
        </p:txBody>
      </p:sp>
      <p:pic>
        <p:nvPicPr>
          <p:cNvPr id="4" name="Picture 3" descr="C:\Users\ils97jaf\AppData\Local\Microsoft\Windows\Temporary Internet Files\Content.IE5\XARSU4DJ\MC900431611[1].png"/>
          <p:cNvPicPr/>
          <p:nvPr/>
        </p:nvPicPr>
        <p:blipFill>
          <a:blip r:embed="rId2">
            <a:extLst>
              <a:ext uri="{28A0092B-C50C-407E-A947-70E740481C1C}">
                <a14:useLocalDpi xmlns:a14="http://schemas.microsoft.com/office/drawing/2010/main" val="0"/>
              </a:ext>
            </a:extLst>
          </a:blip>
          <a:srcRect/>
          <a:stretch>
            <a:fillRect/>
          </a:stretch>
        </p:blipFill>
        <p:spPr bwMode="auto">
          <a:xfrm>
            <a:off x="3689550" y="4869160"/>
            <a:ext cx="1828800" cy="1828800"/>
          </a:xfrm>
          <a:prstGeom prst="rect">
            <a:avLst/>
          </a:prstGeom>
          <a:noFill/>
          <a:ln>
            <a:noFill/>
          </a:ln>
        </p:spPr>
      </p:pic>
    </p:spTree>
    <p:extLst>
      <p:ext uri="{BB962C8B-B14F-4D97-AF65-F5344CB8AC3E}">
        <p14:creationId xmlns:p14="http://schemas.microsoft.com/office/powerpoint/2010/main" val="1779857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260648"/>
            <a:ext cx="7198568" cy="1512168"/>
          </a:xfrm>
        </p:spPr>
        <p:txBody>
          <a:bodyPr/>
          <a:lstStyle/>
          <a:p>
            <a:r>
              <a:rPr lang="en-GB" dirty="0" smtClean="0"/>
              <a:t>How can I find the time?</a:t>
            </a:r>
            <a:endParaRPr lang="en-GB" dirty="0"/>
          </a:p>
        </p:txBody>
      </p:sp>
      <p:sp>
        <p:nvSpPr>
          <p:cNvPr id="3" name="Subtitle 2"/>
          <p:cNvSpPr>
            <a:spLocks noGrp="1"/>
          </p:cNvSpPr>
          <p:nvPr>
            <p:ph type="subTitle" idx="1"/>
          </p:nvPr>
        </p:nvSpPr>
        <p:spPr>
          <a:xfrm>
            <a:off x="1475656" y="1700808"/>
            <a:ext cx="6296744" cy="3937992"/>
          </a:xfrm>
        </p:spPr>
        <p:txBody>
          <a:bodyPr>
            <a:normAutofit fontScale="92500" lnSpcReduction="10000"/>
          </a:bodyPr>
          <a:lstStyle/>
          <a:p>
            <a:r>
              <a:rPr lang="en-GB" sz="2800" dirty="0" smtClean="0">
                <a:solidFill>
                  <a:schemeClr val="tx1"/>
                </a:solidFill>
              </a:rPr>
              <a:t>This may seem difficult at first, but with a little organisation it can be done! You can:</a:t>
            </a:r>
          </a:p>
          <a:p>
            <a:pPr marL="457200" indent="-457200" algn="l">
              <a:buFontTx/>
              <a:buChar char="-"/>
            </a:pPr>
            <a:r>
              <a:rPr lang="en-GB" sz="2800" dirty="0" smtClean="0">
                <a:solidFill>
                  <a:schemeClr val="tx1"/>
                </a:solidFill>
              </a:rPr>
              <a:t>look ahead at your timetable for the week and set aside times for independent study. Try hard to keep those times clear and don’t let them get filled up with other activities;</a:t>
            </a:r>
          </a:p>
          <a:p>
            <a:pPr marL="457200" indent="-457200" algn="l">
              <a:buFontTx/>
              <a:buChar char="-"/>
            </a:pPr>
            <a:r>
              <a:rPr lang="en-GB" sz="2800" dirty="0" smtClean="0">
                <a:solidFill>
                  <a:schemeClr val="tx1"/>
                </a:solidFill>
              </a:rPr>
              <a:t>go to SACLL or the library if you find you unexpectedly have some free time during the day and put that time to good use.</a:t>
            </a:r>
            <a:endParaRPr lang="en-GB" sz="2800" dirty="0">
              <a:solidFill>
                <a:schemeClr val="tx1"/>
              </a:solidFill>
            </a:endParaRPr>
          </a:p>
        </p:txBody>
      </p:sp>
    </p:spTree>
    <p:extLst>
      <p:ext uri="{BB962C8B-B14F-4D97-AF65-F5344CB8AC3E}">
        <p14:creationId xmlns:p14="http://schemas.microsoft.com/office/powerpoint/2010/main" val="3933454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sz="3600" dirty="0" smtClean="0"/>
              <a:t>Remember: you are in charge of your own learning! </a:t>
            </a:r>
            <a:br>
              <a:rPr lang="en-GB" sz="3600" dirty="0" smtClean="0"/>
            </a:br>
            <a:r>
              <a:rPr lang="en-GB" sz="3600" dirty="0"/>
              <a:t/>
            </a:r>
            <a:br>
              <a:rPr lang="en-GB" sz="3600" dirty="0"/>
            </a:br>
            <a:r>
              <a:rPr lang="en-GB" sz="2800" dirty="0" smtClean="0"/>
              <a:t>Independent study </a:t>
            </a:r>
            <a:r>
              <a:rPr lang="en-GB" sz="2800" dirty="0" smtClean="0"/>
              <a:t>will </a:t>
            </a:r>
            <a:r>
              <a:rPr lang="en-GB" sz="2800" dirty="0" smtClean="0"/>
              <a:t>enable you to choose aspects of your learning which you want to improve and will increase your motivation and confidence.</a:t>
            </a:r>
            <a:br>
              <a:rPr lang="en-GB" sz="2800" dirty="0" smtClean="0"/>
            </a:br>
            <a:r>
              <a:rPr lang="en-GB" sz="2800" dirty="0"/>
              <a:t/>
            </a:r>
            <a:br>
              <a:rPr lang="en-GB" sz="2800" dirty="0"/>
            </a:br>
            <a:r>
              <a:rPr lang="en-GB" sz="3600" dirty="0" smtClean="0"/>
              <a:t>It’s up to you!</a:t>
            </a:r>
            <a:endParaRPr lang="en-GB" sz="3600" dirty="0"/>
          </a:p>
        </p:txBody>
      </p:sp>
      <p:sp>
        <p:nvSpPr>
          <p:cNvPr id="3" name="Subtitle 2"/>
          <p:cNvSpPr>
            <a:spLocks noGrp="1"/>
          </p:cNvSpPr>
          <p:nvPr>
            <p:ph type="subTitle" idx="1"/>
          </p:nvPr>
        </p:nvSpPr>
        <p:spPr>
          <a:xfrm>
            <a:off x="1371600" y="3886200"/>
            <a:ext cx="6512768" cy="2495128"/>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pPr algn="l"/>
            <a:r>
              <a:rPr lang="en-GB" sz="1800" dirty="0" smtClean="0"/>
              <a:t>                           </a:t>
            </a:r>
            <a:r>
              <a:rPr lang="en-GB" sz="1400" b="1" dirty="0"/>
              <a:t> </a:t>
            </a:r>
            <a:r>
              <a:rPr lang="en-GB" sz="1400" b="1" dirty="0" smtClean="0"/>
              <a:t> </a:t>
            </a:r>
            <a:r>
              <a:rPr lang="en-GB" sz="1400" b="1" i="1" dirty="0"/>
              <a:t> </a:t>
            </a:r>
            <a:r>
              <a:rPr lang="en-GB" sz="1400" b="1" i="1" dirty="0" smtClean="0"/>
              <a:t>    				</a:t>
            </a:r>
            <a:r>
              <a:rPr lang="en-GB" sz="1400" b="1" i="1" dirty="0" smtClean="0">
                <a:solidFill>
                  <a:schemeClr val="tx1"/>
                </a:solidFill>
              </a:rPr>
              <a:t>Alison </a:t>
            </a:r>
            <a:r>
              <a:rPr lang="en-GB" sz="1400" b="1" i="1" dirty="0" err="1" smtClean="0">
                <a:solidFill>
                  <a:schemeClr val="tx1"/>
                </a:solidFill>
              </a:rPr>
              <a:t>Fenner</a:t>
            </a:r>
            <a:r>
              <a:rPr lang="en-GB" sz="1400" b="1" i="1" dirty="0" smtClean="0">
                <a:solidFill>
                  <a:schemeClr val="tx1"/>
                </a:solidFill>
              </a:rPr>
              <a:t>,  2011</a:t>
            </a:r>
            <a:endParaRPr lang="en-GB" sz="1800" dirty="0">
              <a:solidFill>
                <a:schemeClr val="tx1"/>
              </a:solidFill>
            </a:endParaRPr>
          </a:p>
        </p:txBody>
      </p:sp>
      <p:pic>
        <p:nvPicPr>
          <p:cNvPr id="4" name="Picture 3" descr="C:\Users\ils97jaf\AppData\Local\Microsoft\Windows\Temporary Internet Files\Content.IE5\UN04O3OK\MC900232276[1].wm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6900" y="4869160"/>
            <a:ext cx="1524000" cy="1409700"/>
          </a:xfrm>
          <a:prstGeom prst="rect">
            <a:avLst/>
          </a:prstGeom>
          <a:noFill/>
          <a:ln>
            <a:noFill/>
          </a:ln>
        </p:spPr>
      </p:pic>
    </p:spTree>
    <p:extLst>
      <p:ext uri="{BB962C8B-B14F-4D97-AF65-F5344CB8AC3E}">
        <p14:creationId xmlns:p14="http://schemas.microsoft.com/office/powerpoint/2010/main" val="1243191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 order a meal in French……………..</a:t>
            </a:r>
            <a:endParaRPr lang="en-GB" sz="2800" dirty="0"/>
          </a:p>
        </p:txBody>
      </p:sp>
      <p:sp>
        <p:nvSpPr>
          <p:cNvPr id="3" name="Subtitle 2"/>
          <p:cNvSpPr>
            <a:spLocks noGrp="1"/>
          </p:cNvSpPr>
          <p:nvPr>
            <p:ph sz="half" idx="1"/>
          </p:nvPr>
        </p:nvSpPr>
        <p:spPr/>
        <p:txBody>
          <a:bodyPr>
            <a:normAutofit/>
          </a:bodyPr>
          <a:lstStyle/>
          <a:p>
            <a:pPr marL="0" indent="0">
              <a:buNone/>
            </a:pPr>
            <a:r>
              <a:rPr lang="en-GB" sz="2800" dirty="0" smtClean="0"/>
              <a:t>…</a:t>
            </a:r>
            <a:r>
              <a:rPr lang="en-GB" sz="2800" dirty="0" smtClean="0">
                <a:solidFill>
                  <a:schemeClr val="tx1"/>
                </a:solidFill>
              </a:rPr>
              <a:t>find my way about in China…….</a:t>
            </a:r>
          </a:p>
          <a:p>
            <a:pPr marL="0" indent="0">
              <a:buNone/>
            </a:pPr>
            <a:endParaRPr lang="en-GB" dirty="0"/>
          </a:p>
          <a:p>
            <a:pPr marL="0" indent="0">
              <a:buNone/>
            </a:pPr>
            <a:endParaRPr lang="en-GB" sz="2800" dirty="0" smtClean="0">
              <a:solidFill>
                <a:schemeClr val="tx1"/>
              </a:solidFill>
            </a:endParaRPr>
          </a:p>
          <a:p>
            <a:pPr marL="0" indent="0">
              <a:buNone/>
            </a:pPr>
            <a:r>
              <a:rPr lang="en-GB" sz="2800" dirty="0" smtClean="0">
                <a:solidFill>
                  <a:schemeClr val="tx1"/>
                </a:solidFill>
              </a:rPr>
              <a:t>…….talk to people in Germany…….</a:t>
            </a:r>
          </a:p>
          <a:p>
            <a:pPr marL="0" indent="0">
              <a:buNone/>
            </a:pPr>
            <a:endParaRPr lang="en-GB" dirty="0"/>
          </a:p>
          <a:p>
            <a:pPr marL="0" indent="0">
              <a:buNone/>
            </a:pPr>
            <a:r>
              <a:rPr lang="en-GB" sz="2800" dirty="0" smtClean="0">
                <a:solidFill>
                  <a:schemeClr val="tx1"/>
                </a:solidFill>
              </a:rPr>
              <a:t>……..go shopping in Japan…..</a:t>
            </a:r>
            <a:endParaRPr lang="en-GB" sz="2800" dirty="0">
              <a:solidFill>
                <a:schemeClr val="tx1"/>
              </a:solidFill>
            </a:endParaRPr>
          </a:p>
        </p:txBody>
      </p:sp>
      <p:sp>
        <p:nvSpPr>
          <p:cNvPr id="4" name="Content Placeholder 3"/>
          <p:cNvSpPr>
            <a:spLocks noGrp="1"/>
          </p:cNvSpPr>
          <p:nvPr>
            <p:ph sz="half" idx="2"/>
          </p:nvPr>
        </p:nvSpPr>
        <p:spPr/>
        <p:txBody>
          <a:bodyPr/>
          <a:lstStyle/>
          <a:p>
            <a:pPr marL="0" indent="0">
              <a:buNone/>
            </a:pPr>
            <a:r>
              <a:rPr lang="en-GB" dirty="0" smtClean="0"/>
              <a:t>…….watch a film in Spanish…….</a:t>
            </a:r>
          </a:p>
          <a:p>
            <a:pPr marL="0" indent="0">
              <a:buNone/>
            </a:pPr>
            <a:endParaRPr lang="en-GB" dirty="0"/>
          </a:p>
          <a:p>
            <a:pPr marL="0" indent="0">
              <a:buNone/>
            </a:pPr>
            <a:r>
              <a:rPr lang="en-GB" dirty="0" smtClean="0"/>
              <a:t>……read the news in </a:t>
            </a:r>
            <a:r>
              <a:rPr lang="en-GB" dirty="0"/>
              <a:t>I</a:t>
            </a:r>
            <a:r>
              <a:rPr lang="en-GB" dirty="0" smtClean="0"/>
              <a:t>talian………</a:t>
            </a:r>
          </a:p>
          <a:p>
            <a:pPr marL="0" indent="0">
              <a:buNone/>
            </a:pPr>
            <a:endParaRPr lang="en-GB" dirty="0"/>
          </a:p>
          <a:p>
            <a:pPr marL="0" indent="0">
              <a:buNone/>
            </a:pPr>
            <a:endParaRPr lang="en-GB" dirty="0"/>
          </a:p>
        </p:txBody>
      </p:sp>
      <p:pic>
        <p:nvPicPr>
          <p:cNvPr id="1026" name="Picture 2" descr="C:\Users\ils97jaf\Pictures\people tal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348880"/>
            <a:ext cx="1132706" cy="108121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ls97jaf\Pictures\world trav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221088"/>
            <a:ext cx="2113604" cy="216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496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How can I develop my language skills and become a successful language learner?</a:t>
            </a:r>
            <a:endParaRPr lang="en-GB" dirty="0"/>
          </a:p>
        </p:txBody>
      </p:sp>
      <p:sp>
        <p:nvSpPr>
          <p:cNvPr id="3" name="Subtitle 2"/>
          <p:cNvSpPr>
            <a:spLocks noGrp="1"/>
          </p:cNvSpPr>
          <p:nvPr>
            <p:ph type="subTitle" idx="1"/>
          </p:nvPr>
        </p:nvSpPr>
        <p:spPr/>
        <p:txBody>
          <a:bodyPr/>
          <a:lstStyle/>
          <a:p>
            <a:endParaRPr lang="en-GB" dirty="0"/>
          </a:p>
        </p:txBody>
      </p:sp>
      <p:pic>
        <p:nvPicPr>
          <p:cNvPr id="2050" name="Picture 2" descr="C:\Users\ils97jaf\Pictures\happy per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4221088"/>
            <a:ext cx="1117848" cy="173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571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332657"/>
            <a:ext cx="6982544" cy="2880319"/>
          </a:xfrm>
        </p:spPr>
        <p:txBody>
          <a:bodyPr>
            <a:normAutofit/>
          </a:bodyPr>
          <a:lstStyle/>
          <a:p>
            <a:r>
              <a:rPr lang="en-GB" sz="2800" u="sng" dirty="0" smtClean="0"/>
              <a:t>Step 1: </a:t>
            </a:r>
            <a:r>
              <a:rPr lang="en-GB" sz="2800" dirty="0" smtClean="0"/>
              <a:t>think about my language skills.</a:t>
            </a:r>
            <a:br>
              <a:rPr lang="en-GB" sz="2800" dirty="0" smtClean="0"/>
            </a:br>
            <a:r>
              <a:rPr lang="en-GB" sz="2800" dirty="0" smtClean="0"/>
              <a:t>What am I good at?</a:t>
            </a:r>
            <a:br>
              <a:rPr lang="en-GB" sz="2800" dirty="0" smtClean="0"/>
            </a:br>
            <a:r>
              <a:rPr lang="en-GB" sz="2800" dirty="0" smtClean="0"/>
              <a:t>What do I have difficulty with?</a:t>
            </a:r>
            <a:endParaRPr lang="en-GB" sz="2800" dirty="0"/>
          </a:p>
        </p:txBody>
      </p:sp>
      <p:sp>
        <p:nvSpPr>
          <p:cNvPr id="3" name="Subtitle 2"/>
          <p:cNvSpPr>
            <a:spLocks noGrp="1"/>
          </p:cNvSpPr>
          <p:nvPr>
            <p:ph type="subTitle" idx="1"/>
          </p:nvPr>
        </p:nvSpPr>
        <p:spPr>
          <a:xfrm>
            <a:off x="1547664" y="2852936"/>
            <a:ext cx="6224736" cy="2785864"/>
          </a:xfrm>
        </p:spPr>
        <p:txBody>
          <a:bodyPr>
            <a:normAutofit/>
          </a:bodyPr>
          <a:lstStyle/>
          <a:p>
            <a:r>
              <a:rPr lang="en-GB" sz="2000" dirty="0" smtClean="0">
                <a:solidFill>
                  <a:schemeClr val="tx1"/>
                </a:solidFill>
                <a:latin typeface="Arial" pitchFamily="34" charset="0"/>
                <a:cs typeface="Arial" pitchFamily="34" charset="0"/>
              </a:rPr>
              <a:t>I’m good at writing a language but I get nervous when I try to speak it……..</a:t>
            </a:r>
          </a:p>
          <a:p>
            <a:r>
              <a:rPr lang="en-GB" sz="2000" i="1" dirty="0" smtClean="0">
                <a:solidFill>
                  <a:schemeClr val="tx1"/>
                </a:solidFill>
                <a:latin typeface="Arial" pitchFamily="34" charset="0"/>
                <a:cs typeface="Arial" pitchFamily="34" charset="0"/>
              </a:rPr>
              <a:t>I can understand what I read but have difficulty understanding what I hear when people speak fast…..</a:t>
            </a:r>
          </a:p>
          <a:p>
            <a:r>
              <a:rPr lang="en-GB" sz="2000" dirty="0" smtClean="0">
                <a:solidFill>
                  <a:schemeClr val="tx1"/>
                </a:solidFill>
                <a:latin typeface="Baskerville Old Face" pitchFamily="18" charset="0"/>
                <a:cs typeface="Arial" pitchFamily="34" charset="0"/>
              </a:rPr>
              <a:t>I enjoy speaking a language but I make a lot of mistakes when I write……….</a:t>
            </a:r>
          </a:p>
          <a:p>
            <a:endParaRPr lang="en-GB" sz="2000" dirty="0" smtClean="0">
              <a:solidFill>
                <a:schemeClr val="tx1"/>
              </a:solidFill>
              <a:latin typeface="Baskerville Old Face" pitchFamily="18" charset="0"/>
              <a:cs typeface="Arial" pitchFamily="34" charset="0"/>
            </a:endParaRPr>
          </a:p>
          <a:p>
            <a:endParaRPr lang="en-GB" sz="2000" i="1" dirty="0">
              <a:solidFill>
                <a:schemeClr val="tx1"/>
              </a:solidFill>
              <a:latin typeface="Baskerville Old Face" pitchFamily="18" charset="0"/>
              <a:cs typeface="Arial" pitchFamily="34" charset="0"/>
            </a:endParaRPr>
          </a:p>
        </p:txBody>
      </p:sp>
      <p:pic>
        <p:nvPicPr>
          <p:cNvPr id="6" name="Picture 5" descr="C:\Users\ils97jaf\AppData\Local\Microsoft\Windows\Temporary Internet Files\Content.IE5\X3MFKAQQ\MC900320032[1].wm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3212976"/>
            <a:ext cx="838200" cy="885825"/>
          </a:xfrm>
          <a:prstGeom prst="rect">
            <a:avLst/>
          </a:prstGeom>
          <a:noFill/>
          <a:ln>
            <a:noFill/>
          </a:ln>
        </p:spPr>
      </p:pic>
      <p:pic>
        <p:nvPicPr>
          <p:cNvPr id="8" name="Picture 7" descr="C:\Users\ils97jaf\AppData\Local\Microsoft\Windows\Temporary Internet Files\Content.IE5\WFN7D0S5\MC90029756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5085184"/>
            <a:ext cx="1809750" cy="1301105"/>
          </a:xfrm>
          <a:prstGeom prst="rect">
            <a:avLst/>
          </a:prstGeom>
          <a:noFill/>
          <a:ln>
            <a:noFill/>
          </a:ln>
        </p:spPr>
      </p:pic>
    </p:spTree>
    <p:extLst>
      <p:ext uri="{BB962C8B-B14F-4D97-AF65-F5344CB8AC3E}">
        <p14:creationId xmlns:p14="http://schemas.microsoft.com/office/powerpoint/2010/main" val="309972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700808"/>
            <a:ext cx="6550496" cy="1899643"/>
          </a:xfrm>
        </p:spPr>
        <p:txBody>
          <a:bodyPr>
            <a:normAutofit/>
          </a:bodyPr>
          <a:lstStyle/>
          <a:p>
            <a:r>
              <a:rPr lang="en-GB" sz="2800" dirty="0" smtClean="0"/>
              <a:t>I already go to language classes. How can I work independently on my language skills outside classes, so that I can progress even faster?</a:t>
            </a:r>
            <a:endParaRPr lang="en-GB" sz="2800" u="sng" dirty="0"/>
          </a:p>
        </p:txBody>
      </p:sp>
      <p:sp>
        <p:nvSpPr>
          <p:cNvPr id="3" name="Subtitle 2"/>
          <p:cNvSpPr>
            <a:spLocks noGrp="1"/>
          </p:cNvSpPr>
          <p:nvPr>
            <p:ph type="subTitle" idx="1"/>
          </p:nvPr>
        </p:nvSpPr>
        <p:spPr>
          <a:xfrm>
            <a:off x="971600" y="3861048"/>
            <a:ext cx="6400800" cy="1752600"/>
          </a:xfrm>
        </p:spPr>
        <p:txBody>
          <a:bodyPr/>
          <a:lstStyle/>
          <a:p>
            <a:r>
              <a:rPr lang="en-GB" u="sng" dirty="0" smtClean="0">
                <a:solidFill>
                  <a:schemeClr val="tx1"/>
                </a:solidFill>
              </a:rPr>
              <a:t>Step 2: </a:t>
            </a:r>
            <a:r>
              <a:rPr lang="en-GB" sz="2800" dirty="0" smtClean="0">
                <a:solidFill>
                  <a:schemeClr val="tx1"/>
                </a:solidFill>
              </a:rPr>
              <a:t>Find out about materials which I can use for independent learning, such as………</a:t>
            </a:r>
          </a:p>
          <a:p>
            <a:endParaRPr lang="en-GB" u="sng" dirty="0">
              <a:solidFill>
                <a:schemeClr val="tx1"/>
              </a:solidFill>
            </a:endParaRPr>
          </a:p>
        </p:txBody>
      </p:sp>
    </p:spTree>
    <p:extLst>
      <p:ext uri="{BB962C8B-B14F-4D97-AF65-F5344CB8AC3E}">
        <p14:creationId xmlns:p14="http://schemas.microsoft.com/office/powerpoint/2010/main" val="120656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276872"/>
            <a:ext cx="7772400" cy="1470025"/>
          </a:xfrm>
        </p:spPr>
        <p:txBody>
          <a:bodyPr>
            <a:normAutofit fontScale="90000"/>
          </a:bodyPr>
          <a:lstStyle/>
          <a:p>
            <a:pPr algn="l"/>
            <a:r>
              <a:rPr lang="en-GB" sz="2800" dirty="0" smtClean="0"/>
              <a:t/>
            </a:r>
            <a:br>
              <a:rPr lang="en-GB" sz="2800" dirty="0" smtClean="0"/>
            </a:br>
            <a:r>
              <a:rPr lang="en-GB" sz="2800" dirty="0"/>
              <a:t>1</a:t>
            </a:r>
            <a:r>
              <a:rPr lang="en-GB" sz="2800" dirty="0" smtClean="0"/>
              <a:t>. ‘How to become a successful language learner’(practical advice on how to improve all areas of your linguistic performance), accessible through a link on the IWLP website;</a:t>
            </a:r>
            <a:br>
              <a:rPr lang="en-GB" sz="2800" dirty="0" smtClean="0"/>
            </a:br>
            <a:r>
              <a:rPr lang="en-GB" sz="2800" dirty="0"/>
              <a:t/>
            </a:r>
            <a:br>
              <a:rPr lang="en-GB" sz="2800" dirty="0"/>
            </a:br>
            <a:r>
              <a:rPr lang="en-GB" sz="2800" dirty="0"/>
              <a:t>2</a:t>
            </a:r>
            <a:r>
              <a:rPr lang="en-GB" sz="2800" dirty="0" smtClean="0"/>
              <a:t>. Blackboard activities for your IWLP course;</a:t>
            </a:r>
            <a:br>
              <a:rPr lang="en-GB" sz="2800" dirty="0" smtClean="0"/>
            </a:br>
            <a:r>
              <a:rPr lang="en-GB" sz="2800" dirty="0" smtClean="0"/>
              <a:t/>
            </a:r>
            <a:br>
              <a:rPr lang="en-GB" sz="2800" dirty="0" smtClean="0"/>
            </a:br>
            <a:r>
              <a:rPr lang="en-GB" sz="2800" dirty="0" smtClean="0"/>
              <a:t>3. international films in the Palmer building (go to </a:t>
            </a:r>
            <a:r>
              <a:rPr lang="en-GB" sz="2800" dirty="0" smtClean="0">
                <a:hlinkClick r:id="rId2"/>
              </a:rPr>
              <a:t>http://readingfilmtheatre.co.uk</a:t>
            </a:r>
            <a:r>
              <a:rPr lang="en-GB" sz="2800" dirty="0" smtClean="0"/>
              <a:t> for a programme;</a:t>
            </a:r>
            <a:br>
              <a:rPr lang="en-GB" sz="2800" dirty="0" smtClean="0"/>
            </a:br>
            <a:endParaRPr lang="en-GB" sz="2800" dirty="0"/>
          </a:p>
        </p:txBody>
      </p:sp>
      <p:sp>
        <p:nvSpPr>
          <p:cNvPr id="3" name="Subtitle 2"/>
          <p:cNvSpPr>
            <a:spLocks noGrp="1"/>
          </p:cNvSpPr>
          <p:nvPr>
            <p:ph type="subTitle" idx="1"/>
          </p:nvPr>
        </p:nvSpPr>
        <p:spPr/>
        <p:txBody>
          <a:bodyPr/>
          <a:lstStyle/>
          <a:p>
            <a:endParaRPr lang="en-GB" dirty="0"/>
          </a:p>
        </p:txBody>
      </p:sp>
      <p:pic>
        <p:nvPicPr>
          <p:cNvPr id="1026" name="Picture 2" descr="C:\Users\ils97jaf\Pictures\R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4460726"/>
            <a:ext cx="117157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737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3284984"/>
            <a:ext cx="7198568" cy="315466"/>
          </a:xfrm>
        </p:spPr>
        <p:txBody>
          <a:bodyPr>
            <a:normAutofit fontScale="90000"/>
          </a:bodyPr>
          <a:lstStyle/>
          <a:p>
            <a:pPr algn="l"/>
            <a:r>
              <a:rPr lang="en-GB" sz="3100" dirty="0" smtClean="0"/>
              <a:t/>
            </a:r>
            <a:br>
              <a:rPr lang="en-GB" sz="3100" dirty="0" smtClean="0"/>
            </a:br>
            <a:r>
              <a:rPr lang="en-GB" sz="3100" dirty="0"/>
              <a:t/>
            </a:r>
            <a:br>
              <a:rPr lang="en-GB" sz="3100" dirty="0"/>
            </a:br>
            <a:r>
              <a:rPr lang="en-GB" sz="3100" dirty="0" smtClean="0"/>
              <a:t>4. </a:t>
            </a:r>
            <a:r>
              <a:rPr lang="en-GB" sz="3100" dirty="0"/>
              <a:t>SACLL (Self-Access Centre for Language Learning, </a:t>
            </a:r>
            <a:r>
              <a:rPr lang="en-GB" sz="3100" dirty="0" err="1"/>
              <a:t>HumSS</a:t>
            </a:r>
            <a:r>
              <a:rPr lang="en-GB" sz="3100" dirty="0"/>
              <a:t> 230)for reading and listening materials, dictionaries, grammar books</a:t>
            </a:r>
            <a:r>
              <a:rPr lang="en-GB" sz="3100" dirty="0" smtClean="0"/>
              <a:t>;</a:t>
            </a:r>
            <a:r>
              <a:rPr lang="en-GB" sz="3100" dirty="0"/>
              <a:t> </a:t>
            </a:r>
            <a:r>
              <a:rPr lang="en-GB" sz="3100" dirty="0" smtClean="0"/>
              <a:t/>
            </a:r>
            <a:br>
              <a:rPr lang="en-GB" sz="3100" dirty="0" smtClean="0"/>
            </a:br>
            <a:r>
              <a:rPr lang="en-GB" sz="3100" dirty="0"/>
              <a:t/>
            </a:r>
            <a:br>
              <a:rPr lang="en-GB" sz="3100" dirty="0"/>
            </a:br>
            <a:r>
              <a:rPr lang="en-GB" sz="3100" dirty="0"/>
              <a:t>5</a:t>
            </a:r>
            <a:r>
              <a:rPr lang="en-GB" sz="3100" dirty="0" smtClean="0"/>
              <a:t>. </a:t>
            </a:r>
            <a:r>
              <a:rPr lang="en-GB" sz="3100" dirty="0"/>
              <a:t>the internet, including materials listed on the SACLL website (</a:t>
            </a:r>
            <a:r>
              <a:rPr lang="en-GB" sz="3100" dirty="0">
                <a:hlinkClick r:id="rId2"/>
              </a:rPr>
              <a:t>www.sacll.co.uk</a:t>
            </a:r>
            <a:r>
              <a:rPr lang="en-GB" sz="3100" dirty="0"/>
              <a:t>). (Click on ‘World languages’ on the top bar and then on the relevant language</a:t>
            </a:r>
            <a:r>
              <a:rPr lang="en-GB" sz="3100" dirty="0" smtClean="0"/>
              <a:t>);</a:t>
            </a:r>
            <a:br>
              <a:rPr lang="en-GB" sz="3100" dirty="0" smtClean="0"/>
            </a:br>
            <a:r>
              <a:rPr lang="en-GB" sz="3100" dirty="0" smtClean="0"/>
              <a:t/>
            </a:r>
            <a:br>
              <a:rPr lang="en-GB" sz="3100" dirty="0" smtClean="0"/>
            </a:br>
            <a:r>
              <a:rPr lang="en-GB" sz="3100" dirty="0" smtClean="0"/>
              <a:t>6. University library (language materials, DVDs);</a:t>
            </a:r>
            <a:br>
              <a:rPr lang="en-GB" sz="3100" dirty="0" smtClean="0"/>
            </a:br>
            <a:r>
              <a:rPr lang="en-GB" sz="3100" dirty="0" smtClean="0"/>
              <a:t/>
            </a:r>
            <a:br>
              <a:rPr lang="en-GB" sz="3100" dirty="0" smtClean="0"/>
            </a:br>
            <a:r>
              <a:rPr lang="en-GB" sz="3100" dirty="0" smtClean="0"/>
              <a:t>7. any other materials suggested by your teacher.</a:t>
            </a:r>
            <a:r>
              <a:rPr lang="en-GB" sz="3100" dirty="0"/>
              <a:t/>
            </a:r>
            <a:br>
              <a:rPr lang="en-GB" sz="3100" dirty="0"/>
            </a:br>
            <a:r>
              <a:rPr lang="en-GB" dirty="0"/>
              <a:t/>
            </a:r>
            <a:br>
              <a:rPr lang="en-GB" dirty="0"/>
            </a:b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132379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sz="2800" u="sng" dirty="0" smtClean="0"/>
              <a:t>Step 3:</a:t>
            </a:r>
            <a:r>
              <a:rPr lang="en-GB" sz="2800" dirty="0" smtClean="0"/>
              <a:t> </a:t>
            </a:r>
            <a:br>
              <a:rPr lang="en-GB" sz="2800" dirty="0" smtClean="0"/>
            </a:br>
            <a:r>
              <a:rPr lang="en-GB" sz="2800" dirty="0" smtClean="0"/>
              <a:t>Decide which skills (reading, listening, writing (e.g. grammar practice) or speaking (e.g. pronunciation practice)) you would like to work on and choose an appropriate activity.</a:t>
            </a:r>
            <a:br>
              <a:rPr lang="en-GB" sz="2800" dirty="0" smtClean="0"/>
            </a:br>
            <a:r>
              <a:rPr lang="en-GB" sz="2800" dirty="0"/>
              <a:t/>
            </a:r>
            <a:br>
              <a:rPr lang="en-GB" sz="2800" dirty="0"/>
            </a:br>
            <a:r>
              <a:rPr lang="en-GB" sz="2800" dirty="0" smtClean="0"/>
              <a:t>Keep a diary of your activities, noting down what you did, what you felt you achieved and what might be a useful next step. If an activity did not go well, why do you think that was? Was the activity at the right level for you, for example? </a:t>
            </a:r>
            <a:endParaRPr lang="en-GB" sz="2800" u="sng" dirty="0"/>
          </a:p>
        </p:txBody>
      </p:sp>
      <p:sp>
        <p:nvSpPr>
          <p:cNvPr id="3" name="Subtitle 2"/>
          <p:cNvSpPr>
            <a:spLocks noGrp="1"/>
          </p:cNvSpPr>
          <p:nvPr>
            <p:ph type="subTitle" idx="1"/>
          </p:nvPr>
        </p:nvSpPr>
        <p:spPr/>
        <p:txBody>
          <a:bodyPr/>
          <a:lstStyle/>
          <a:p>
            <a:r>
              <a:rPr lang="en-GB" dirty="0" smtClean="0"/>
              <a:t>  </a:t>
            </a:r>
            <a:endParaRPr lang="en-GB" dirty="0"/>
          </a:p>
        </p:txBody>
      </p:sp>
    </p:spTree>
    <p:extLst>
      <p:ext uri="{BB962C8B-B14F-4D97-AF65-F5344CB8AC3E}">
        <p14:creationId xmlns:p14="http://schemas.microsoft.com/office/powerpoint/2010/main" val="2808831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387424"/>
            <a:ext cx="7270576" cy="3051771"/>
          </a:xfrm>
        </p:spPr>
        <p:txBody>
          <a:bodyPr>
            <a:normAutofit/>
          </a:bodyPr>
          <a:lstStyle/>
          <a:p>
            <a:r>
              <a:rPr lang="en-GB" sz="4000" dirty="0" smtClean="0"/>
              <a:t>How can my teacher help me?</a:t>
            </a:r>
            <a:endParaRPr lang="en-GB" sz="4000" dirty="0"/>
          </a:p>
        </p:txBody>
      </p:sp>
      <p:sp>
        <p:nvSpPr>
          <p:cNvPr id="3" name="Subtitle 2"/>
          <p:cNvSpPr>
            <a:spLocks noGrp="1"/>
          </p:cNvSpPr>
          <p:nvPr>
            <p:ph type="subTitle" idx="1"/>
          </p:nvPr>
        </p:nvSpPr>
        <p:spPr/>
        <p:txBody>
          <a:bodyPr/>
          <a:lstStyle/>
          <a:p>
            <a:endParaRPr lang="en-GB" dirty="0"/>
          </a:p>
        </p:txBody>
      </p:sp>
      <p:pic>
        <p:nvPicPr>
          <p:cNvPr id="4" name="Picture 3" descr="C:\Users\ils97jaf\AppData\Local\Microsoft\Windows\Temporary Internet Files\Content.IE5\X46YP6MM\MC900153552[1].wm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1916832"/>
            <a:ext cx="3024335" cy="3024335"/>
          </a:xfrm>
          <a:prstGeom prst="rect">
            <a:avLst/>
          </a:prstGeom>
          <a:noFill/>
          <a:ln>
            <a:noFill/>
          </a:ln>
        </p:spPr>
      </p:pic>
    </p:spTree>
    <p:extLst>
      <p:ext uri="{BB962C8B-B14F-4D97-AF65-F5344CB8AC3E}">
        <p14:creationId xmlns:p14="http://schemas.microsoft.com/office/powerpoint/2010/main" val="3748547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291</Words>
  <Application>Microsoft Office PowerPoint</Application>
  <PresentationFormat>On-screen Show (4:3)</PresentationFormat>
  <Paragraphs>36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 wish I could……………</vt:lpstr>
      <vt:lpstr>…………….. order a meal in French……………..</vt:lpstr>
      <vt:lpstr>How can I develop my language skills and become a successful language learner?</vt:lpstr>
      <vt:lpstr>Step 1: think about my language skills. What am I good at? What do I have difficulty with?</vt:lpstr>
      <vt:lpstr>I already go to language classes. How can I work independently on my language skills outside classes, so that I can progress even faster?</vt:lpstr>
      <vt:lpstr> 1. ‘How to become a successful language learner’(practical advice on how to improve all areas of your linguistic performance), accessible through a link on the IWLP website;  2. Blackboard activities for your IWLP course;  3. international films in the Palmer building (go to http://readingfilmtheatre.co.uk for a programme; </vt:lpstr>
      <vt:lpstr>  4. SACLL (Self-Access Centre for Language Learning, HumSS 230)for reading and listening materials, dictionaries, grammar books;   5. the internet, including materials listed on the SACLL website (www.sacll.co.uk). (Click on ‘World languages’ on the top bar and then on the relevant language);  6. University library (language materials, DVDs);  7. any other materials suggested by your teacher.  </vt:lpstr>
      <vt:lpstr>Step 3:  Decide which skills (reading, listening, writing (e.g. grammar practice) or speaking (e.g. pronunciation practice)) you would like to work on and choose an appropriate activity.  Keep a diary of your activities, noting down what you did, what you felt you achieved and what might be a useful next step. If an activity did not go well, why do you think that was? Was the activity at the right level for you, for example? </vt:lpstr>
      <vt:lpstr>How can my teacher help me?</vt:lpstr>
      <vt:lpstr>1. Ask your teacher for suggestions on how to direct your independent learning.  2. Show your teacher your learning diary with descriptions of which activities you have undertaken and what you learned through them. This helps him/her to see how you are progressing and to offer helpful advice.  Your teacher will be pleased that you are taking the initiative to learn independently and will be happy to help you!  </vt:lpstr>
      <vt:lpstr>How can I find the time?</vt:lpstr>
      <vt:lpstr>Remember: you are in charge of your own learning!   Independent study will enable you to choose aspects of your learning which you want to improve and will increase your motivation and confidence.  It’s up to you!</vt:lpstr>
    </vt:vector>
  </TitlesOfParts>
  <Company>The 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wish I could……………</dc:title>
  <dc:creator>June A. Fenner</dc:creator>
  <cp:lastModifiedBy>June A. Fenner</cp:lastModifiedBy>
  <cp:revision>29</cp:revision>
  <dcterms:created xsi:type="dcterms:W3CDTF">2011-07-26T15:32:09Z</dcterms:created>
  <dcterms:modified xsi:type="dcterms:W3CDTF">2011-08-05T10:49:34Z</dcterms:modified>
</cp:coreProperties>
</file>