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0" r:id="rId5"/>
    <p:sldId id="258" r:id="rId6"/>
    <p:sldId id="266" r:id="rId7"/>
    <p:sldId id="267" r:id="rId8"/>
    <p:sldId id="26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A8A42-CDD3-483B-A525-DE73108F9D72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50535A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6400" y="2214000"/>
            <a:ext cx="5184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108436" y="2214000"/>
            <a:ext cx="5184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328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50535A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317499" y="3841457"/>
            <a:ext cx="13603817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Bold"/>
                <a:ea typeface="+mn-ea"/>
                <a:cs typeface="+mn-cs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437112"/>
          </a:xfrm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3794864"/>
            <a:ext cx="3072000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 dirty="0" smtClean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5857878"/>
            <a:ext cx="9313035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13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785870"/>
            <a:ext cx="11425269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0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785870"/>
            <a:ext cx="11425269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023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785870"/>
            <a:ext cx="11425269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32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8127692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127692" y="0"/>
            <a:ext cx="40608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00256" y="332656"/>
            <a:ext cx="3456384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00256" y="2214000"/>
            <a:ext cx="3456384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783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8127692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127692" y="0"/>
            <a:ext cx="40608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00256" y="332656"/>
            <a:ext cx="3456384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00256" y="2214000"/>
            <a:ext cx="3456384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427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8127692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127692" y="0"/>
            <a:ext cx="40608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00256" y="332656"/>
            <a:ext cx="3456384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00256" y="2214000"/>
            <a:ext cx="3456384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>
                <a:solidFill>
                  <a:schemeClr val="tx2"/>
                </a:solidFill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>
                <a:solidFill>
                  <a:schemeClr val="tx2"/>
                </a:solidFill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80000" marR="0" lvl="1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80000" marR="0" lvl="2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80000" marR="0" lvl="3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80000" marR="0" lvl="4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72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12192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188640"/>
            <a:ext cx="11425269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335360" y="1484784"/>
            <a:ext cx="11425269" cy="513418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68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12192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188640"/>
            <a:ext cx="11425269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335360" y="1484784"/>
            <a:ext cx="11425269" cy="513418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8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12192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188640"/>
            <a:ext cx="11425269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335360" y="1484784"/>
            <a:ext cx="11425269" cy="513418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9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5053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11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1219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5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2192000" cy="2286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66400" y="4653136"/>
            <a:ext cx="10560051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04701" y="6237312"/>
            <a:ext cx="9017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C01B32-D1A0-401C-8867-70456BBB1E87}" type="slidenum">
              <a:rPr lang="en-GB" altLang="en-US" smtClean="0">
                <a:solidFill>
                  <a:srgbClr val="E0E0E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E0E0E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Heavy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Heavy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Heavy" pitchFamily="34" charset="0"/>
                <a:ea typeface="+mn-ea"/>
                <a:cs typeface="+mn-cs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0033001" y="439662"/>
            <a:ext cx="1579033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66400" y="1143000"/>
            <a:ext cx="1104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6683" y="0"/>
            <a:ext cx="3811125" cy="867106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237312"/>
            <a:ext cx="38608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E0E0E1"/>
                </a:solidFill>
              </a:rPr>
              <a:t>Copyright University of Reading</a:t>
            </a:r>
            <a:endParaRPr lang="en-GB" dirty="0">
              <a:solidFill>
                <a:srgbClr val="E0E0E1"/>
              </a:solidFill>
            </a:endParaRP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566400" y="6237312"/>
            <a:ext cx="28448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E0E0E1"/>
                </a:solidFill>
              </a:rPr>
              <a:t>Wednesday, 11 June 2014</a:t>
            </a:r>
            <a:endParaRPr lang="en-GB" dirty="0">
              <a:solidFill>
                <a:srgbClr val="E0E0E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66400" y="6646908"/>
            <a:ext cx="26882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E0E0E1"/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Copyright University of Reading</a:t>
            </a:r>
          </a:p>
        </p:txBody>
      </p:sp>
    </p:spTree>
    <p:extLst>
      <p:ext uri="{BB962C8B-B14F-4D97-AF65-F5344CB8AC3E}">
        <p14:creationId xmlns:p14="http://schemas.microsoft.com/office/powerpoint/2010/main" val="28014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4B1177-1C57-4CC0-B864-BFC81B7A35E5}" type="datetime1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Cong Xia Li  Congxia.li@reading.ac.uk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1AC9-BBCB-43E6-8CB2-86ED5C15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457200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66400" y="1143000"/>
            <a:ext cx="1104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66400" y="4653136"/>
            <a:ext cx="11040000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04701" y="6237312"/>
            <a:ext cx="9017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C01B32-D1A0-401C-8867-70456BBB1E87}" type="slidenum">
              <a:rPr lang="en-GB" altLang="en-US" smtClean="0">
                <a:solidFill>
                  <a:srgbClr val="E0E0E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E0E0E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2"/>
          </p:nvPr>
        </p:nvSpPr>
        <p:spPr>
          <a:xfrm>
            <a:off x="566400" y="6237312"/>
            <a:ext cx="28448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E0E0E1"/>
                </a:solidFill>
              </a:rPr>
              <a:t>Wednesday, 11 June 2014</a:t>
            </a:r>
            <a:endParaRPr lang="en-GB" dirty="0">
              <a:solidFill>
                <a:srgbClr val="E0E0E1"/>
              </a:solidFill>
            </a:endParaRPr>
          </a:p>
        </p:txBody>
      </p:sp>
      <p:pic>
        <p:nvPicPr>
          <p:cNvPr id="32" name="Picture 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0033001" y="439662"/>
            <a:ext cx="1579033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1219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6683" y="0"/>
            <a:ext cx="3811125" cy="867106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Unit name here, max 2 line, adjust width of box if required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12192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picture. Visit www.reading.ac.uk/imagebank for more.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66400" y="6646908"/>
            <a:ext cx="26882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E0E0E1"/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Copyright University of Reading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E0E0E1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603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1219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12192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66400" y="4653136"/>
            <a:ext cx="10560051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04701" y="6237312"/>
            <a:ext cx="9017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C01B32-D1A0-401C-8867-70456BBB1E87}" type="slidenum">
              <a:rPr lang="en-GB" altLang="en-US" smtClean="0">
                <a:solidFill>
                  <a:srgbClr val="E0E0E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E0E0E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0033001" y="439662"/>
            <a:ext cx="1579033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66400" y="1143000"/>
            <a:ext cx="1104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6683" y="0"/>
            <a:ext cx="3811125" cy="867106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237312"/>
            <a:ext cx="38608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E0E0E1"/>
                </a:solidFill>
              </a:rPr>
              <a:t>Copyright University of Reading</a:t>
            </a:r>
            <a:endParaRPr lang="en-GB" dirty="0">
              <a:solidFill>
                <a:srgbClr val="E0E0E1"/>
              </a:solidFill>
            </a:endParaRP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566400" y="6237312"/>
            <a:ext cx="28448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E0E0E1"/>
                </a:solidFill>
              </a:rPr>
              <a:t>Wednesday, 11 June 2014</a:t>
            </a:r>
            <a:endParaRPr lang="en-GB" dirty="0">
              <a:solidFill>
                <a:srgbClr val="E0E0E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66400" y="6646908"/>
            <a:ext cx="26882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E0E0E1"/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Copyright University of Reading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E0E0E1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12192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755785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FFFFFF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0033001" y="438151"/>
            <a:ext cx="157903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326323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0033001" y="438151"/>
            <a:ext cx="157903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A8A42-CDD3-483B-A525-DE73108F9D72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566400" y="2214000"/>
            <a:ext cx="5184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108436" y="2214000"/>
            <a:ext cx="5184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06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50535A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66400" y="476672"/>
            <a:ext cx="1104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18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50535A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566400" y="476672"/>
            <a:ext cx="1104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AE96E1-FE19-476C-9CF0-3BB4903735D9}" type="slidenum">
              <a:rPr lang="en-GB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336714" y="3841457"/>
            <a:ext cx="13603817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ffra Bold"/>
                <a:ea typeface="+mn-ea"/>
                <a:cs typeface="+mn-cs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437112"/>
          </a:xfrm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3794864"/>
            <a:ext cx="3072000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 dirty="0" smtClean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5857878"/>
            <a:ext cx="9313035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4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1" y="438150"/>
            <a:ext cx="157903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400" y="1234800"/>
            <a:ext cx="1104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400" y="2214000"/>
            <a:ext cx="1104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04701" y="6237312"/>
            <a:ext cx="9017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C01B32-D1A0-401C-8867-70456BBB1E87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dirty="0">
              <a:solidFill>
                <a:srgbClr val="50535A"/>
              </a:solidFill>
            </a:endParaRPr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0033001" y="438151"/>
            <a:ext cx="1579033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0033001" y="438150"/>
            <a:ext cx="1579033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71333" y="6573838"/>
            <a:ext cx="90254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POTENTIAL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OPPORTUNITIES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Light" pitchFamily="34" charset="0"/>
                <a:ea typeface="+mn-ea"/>
                <a:cs typeface="+mn-cs"/>
              </a:rPr>
              <a:t> | LIMITLESS </a:t>
            </a: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Effra Bold" panose="020B0803020203020204" pitchFamily="34" charset="0"/>
                <a:ea typeface="+mn-ea"/>
                <a:cs typeface="+mn-cs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95817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+mn-lt"/>
          <a:ea typeface="+mn-ea"/>
          <a:cs typeface="+mn-cs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+mn-lt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+mn-lt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+mn-lt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8fGwy7K9l0" TargetMode="External"/><Relationship Id="rId2" Type="http://schemas.openxmlformats.org/officeDocument/2006/relationships/hyperlink" Target="https://youtu.be/Z8fGwy7K9l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u.co.uk/representation/student-reps/academic-re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>
              <a:solidFill>
                <a:srgbClr val="5053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6" y="617838"/>
            <a:ext cx="2296573" cy="13674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99719" y="978413"/>
            <a:ext cx="687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IWLP Student </a:t>
            </a:r>
            <a:r>
              <a:rPr lang="en-GB" sz="3600" b="1" dirty="0" smtClean="0">
                <a:solidFill>
                  <a:srgbClr val="FF0000"/>
                </a:solidFill>
              </a:rPr>
              <a:t>Representatives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Information slides</a:t>
            </a:r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39" y="2377300"/>
            <a:ext cx="4634209" cy="30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5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 opportunities &amp; </a:t>
            </a:r>
            <a:br>
              <a:rPr lang="en-GB" dirty="0" smtClean="0"/>
            </a:br>
            <a:r>
              <a:rPr lang="en-GB" dirty="0" smtClean="0"/>
              <a:t>employability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2" y="2790424"/>
            <a:ext cx="11191708" cy="3960000"/>
          </a:xfrm>
        </p:spPr>
        <p:txBody>
          <a:bodyPr/>
          <a:lstStyle/>
          <a:p>
            <a:r>
              <a:rPr lang="en-US" sz="1800" dirty="0"/>
              <a:t>Annual Representation </a:t>
            </a:r>
            <a:r>
              <a:rPr lang="en-US" sz="1800" dirty="0" smtClean="0"/>
              <a:t>Conference </a:t>
            </a:r>
            <a:r>
              <a:rPr lang="en-US" sz="1800" dirty="0"/>
              <a:t>held in January (New date!) </a:t>
            </a:r>
          </a:p>
          <a:p>
            <a:pPr>
              <a:buFontTx/>
              <a:buChar char="-"/>
            </a:pPr>
            <a:r>
              <a:rPr lang="en-US" sz="1800" dirty="0" smtClean="0"/>
              <a:t>A </a:t>
            </a:r>
            <a:r>
              <a:rPr lang="en-US" sz="1800" dirty="0"/>
              <a:t>chance to catch up, bespoke workshops, plus free lunch,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guest speakers</a:t>
            </a:r>
            <a:r>
              <a:rPr lang="en-US" sz="1800" dirty="0"/>
              <a:t>, goodie bag and chance to network! Not to be missed – </a:t>
            </a:r>
            <a:r>
              <a:rPr lang="en-US" sz="1800" dirty="0">
                <a:solidFill>
                  <a:srgbClr val="C00000"/>
                </a:solidFill>
              </a:rPr>
              <a:t>save the dates 25th Jan or 1st Feb</a:t>
            </a:r>
            <a:r>
              <a:rPr lang="en-US" sz="1800" dirty="0" smtClean="0">
                <a:solidFill>
                  <a:srgbClr val="C00000"/>
                </a:solidFill>
              </a:rPr>
              <a:t>!</a:t>
            </a:r>
          </a:p>
          <a:p>
            <a:pPr marL="0" indent="0">
              <a:buNone/>
            </a:pPr>
            <a:endParaRPr lang="en-US" sz="1800" dirty="0" smtClean="0">
              <a:solidFill>
                <a:srgbClr val="C00000"/>
              </a:solidFill>
            </a:endParaRPr>
          </a:p>
          <a:p>
            <a:r>
              <a:rPr lang="en-GB" sz="1800" dirty="0" smtClean="0"/>
              <a:t>Rep exchange project coming soon (series of employability workshops) focussing on resilience building, leadership &amp; communication skills - </a:t>
            </a:r>
            <a:r>
              <a:rPr lang="en-GB" sz="1800" dirty="0" smtClean="0">
                <a:solidFill>
                  <a:srgbClr val="C00000"/>
                </a:solidFill>
              </a:rPr>
              <a:t>late Spring term </a:t>
            </a:r>
          </a:p>
          <a:p>
            <a:pPr marL="0" indent="0">
              <a:buNone/>
            </a:pPr>
            <a:endParaRPr lang="en-GB" sz="1800" dirty="0" smtClean="0">
              <a:solidFill>
                <a:srgbClr val="C00000"/>
              </a:solidFill>
            </a:endParaRPr>
          </a:p>
          <a:p>
            <a:r>
              <a:rPr lang="en-GB" sz="1800" dirty="0"/>
              <a:t>A</a:t>
            </a:r>
            <a:r>
              <a:rPr lang="en-GB" sz="1800" dirty="0" smtClean="0"/>
              <a:t>ll new You’re Excellent! recognition Scheme in Association </a:t>
            </a:r>
            <a:br>
              <a:rPr lang="en-GB" sz="1800" dirty="0" smtClean="0"/>
            </a:br>
            <a:r>
              <a:rPr lang="en-GB" sz="1800" dirty="0" smtClean="0"/>
              <a:t>with the RUSU Excellence Awards – </a:t>
            </a:r>
            <a:r>
              <a:rPr lang="en-GB" sz="1800" dirty="0" smtClean="0">
                <a:solidFill>
                  <a:srgbClr val="C00000"/>
                </a:solidFill>
              </a:rPr>
              <a:t>all year round!</a:t>
            </a:r>
          </a:p>
          <a:p>
            <a:pPr marL="0" indent="0">
              <a:buNone/>
            </a:pPr>
            <a:endParaRPr lang="en-GB" sz="1800" dirty="0" smtClean="0">
              <a:solidFill>
                <a:srgbClr val="C00000"/>
              </a:solidFill>
            </a:endParaRPr>
          </a:p>
          <a:p>
            <a:r>
              <a:rPr lang="en-GB" sz="1800" dirty="0" smtClean="0"/>
              <a:t>RUSU Teaching and Learning Showcase 2020 (Course and School Rep of year awarded) – </a:t>
            </a:r>
            <a:r>
              <a:rPr lang="en-GB" sz="1800" dirty="0" smtClean="0">
                <a:solidFill>
                  <a:srgbClr val="C00000"/>
                </a:solidFill>
              </a:rPr>
              <a:t>end of April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altLang="en-US">
              <a:solidFill>
                <a:srgbClr val="5053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5455"/>
          <a:stretch/>
        </p:blipFill>
        <p:spPr>
          <a:xfrm>
            <a:off x="9367189" y="4358627"/>
            <a:ext cx="2119127" cy="1467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2" y="4343332"/>
            <a:ext cx="2247119" cy="1498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9"/>
          <a:stretch/>
        </p:blipFill>
        <p:spPr>
          <a:xfrm>
            <a:off x="7788280" y="1523683"/>
            <a:ext cx="3157818" cy="18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>
                <a:solidFill>
                  <a:srgbClr val="50535A"/>
                </a:solidFill>
                <a:latin typeface="Effr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altLang="en-US">
              <a:solidFill>
                <a:srgbClr val="50535A"/>
              </a:solidFill>
              <a:latin typeface="Effr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48" y="1905350"/>
            <a:ext cx="8966483" cy="38608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STUDENT REPRESENTATIVES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WHAT’S THE ROLE?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and </a:t>
            </a:r>
            <a:r>
              <a:rPr lang="en-US" dirty="0" smtClean="0"/>
              <a:t>module </a:t>
            </a:r>
            <a:r>
              <a:rPr lang="en-US" dirty="0"/>
              <a:t>Reps represent the views of students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academic issues at </a:t>
            </a:r>
            <a:r>
              <a:rPr lang="en-US" dirty="0" err="1"/>
              <a:t>programme</a:t>
            </a:r>
            <a:r>
              <a:rPr lang="en-US" dirty="0"/>
              <a:t> and school </a:t>
            </a:r>
            <a:r>
              <a:rPr lang="en-US" dirty="0" smtClean="0"/>
              <a:t>level. </a:t>
            </a:r>
          </a:p>
          <a:p>
            <a:r>
              <a:rPr lang="en-US" dirty="0" smtClean="0"/>
              <a:t>Reps </a:t>
            </a:r>
            <a:r>
              <a:rPr lang="en-US" dirty="0"/>
              <a:t>work to </a:t>
            </a:r>
            <a:r>
              <a:rPr lang="en-US" dirty="0" smtClean="0"/>
              <a:t>ensure </a:t>
            </a:r>
            <a:r>
              <a:rPr lang="en-US" dirty="0"/>
              <a:t>the student voice is being heard by the University and positive changes are being made throughout every </a:t>
            </a:r>
            <a:r>
              <a:rPr lang="en-US" dirty="0" smtClean="0"/>
              <a:t>department.</a:t>
            </a:r>
            <a:endParaRPr lang="en-US" dirty="0"/>
          </a:p>
          <a:p>
            <a:r>
              <a:rPr lang="en-US" dirty="0" smtClean="0"/>
              <a:t>To find out more about Reps and to get involved head </a:t>
            </a:r>
            <a:r>
              <a:rPr lang="en-US" dirty="0"/>
              <a:t>to </a:t>
            </a:r>
            <a:r>
              <a:rPr lang="en-US" dirty="0" smtClean="0">
                <a:solidFill>
                  <a:srgbClr val="C00000"/>
                </a:solidFill>
              </a:rPr>
              <a:t>rusu.co.uk/representation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01" y="825841"/>
            <a:ext cx="4119494" cy="274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07067" y="4277335"/>
            <a:ext cx="2139001" cy="18774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IF YOU RUN FOR A ROLE AND ARE SUCCESSFULLY ELECTED, YOU’LL BE JOINING </a:t>
            </a:r>
            <a:r>
              <a:rPr lang="en-US" sz="2000" dirty="0" smtClean="0">
                <a:solidFill>
                  <a:srgbClr val="C00000"/>
                </a:solidFill>
              </a:rPr>
              <a:t>400+ </a:t>
            </a:r>
            <a:r>
              <a:rPr lang="en-US" sz="1600" dirty="0" smtClean="0">
                <a:solidFill>
                  <a:srgbClr val="C00000"/>
                </a:solidFill>
              </a:rPr>
              <a:t>LIKE-MINDED STUDENT REPS!</a:t>
            </a:r>
          </a:p>
        </p:txBody>
      </p:sp>
    </p:spTree>
    <p:extLst>
      <p:ext uri="{BB962C8B-B14F-4D97-AF65-F5344CB8AC3E}">
        <p14:creationId xmlns:p14="http://schemas.microsoft.com/office/powerpoint/2010/main" val="411249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involved?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11" y="1984423"/>
            <a:ext cx="5954195" cy="3960000"/>
          </a:xfrm>
        </p:spPr>
        <p:txBody>
          <a:bodyPr/>
          <a:lstStyle/>
          <a:p>
            <a:r>
              <a:rPr lang="en-US" dirty="0" smtClean="0"/>
              <a:t>Liaise </a:t>
            </a:r>
            <a:r>
              <a:rPr lang="en-US" dirty="0"/>
              <a:t>with students, gain feedback and represent the </a:t>
            </a:r>
            <a:r>
              <a:rPr lang="en-US" dirty="0">
                <a:solidFill>
                  <a:srgbClr val="C00000"/>
                </a:solidFill>
              </a:rPr>
              <a:t>student voice</a:t>
            </a:r>
          </a:p>
          <a:p>
            <a:r>
              <a:rPr lang="en-US" dirty="0"/>
              <a:t>Work alongside other Course Reps, School Reps and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RUSU </a:t>
            </a:r>
            <a:r>
              <a:rPr lang="en-US" dirty="0">
                <a:solidFill>
                  <a:srgbClr val="C00000"/>
                </a:solidFill>
              </a:rPr>
              <a:t>Education Officer</a:t>
            </a:r>
          </a:p>
          <a:p>
            <a:r>
              <a:rPr lang="en-US" dirty="0" smtClean="0"/>
              <a:t>Work in partnership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University staff </a:t>
            </a:r>
            <a:r>
              <a:rPr lang="en-US" dirty="0"/>
              <a:t>to create positive changes to your course</a:t>
            </a:r>
          </a:p>
          <a:p>
            <a:r>
              <a:rPr lang="en-US" dirty="0" smtClean="0"/>
              <a:t>Attend </a:t>
            </a:r>
            <a:r>
              <a:rPr lang="en-US" dirty="0">
                <a:solidFill>
                  <a:srgbClr val="C00000"/>
                </a:solidFill>
              </a:rPr>
              <a:t>Course Rep Consultations </a:t>
            </a:r>
            <a:r>
              <a:rPr lang="en-US" dirty="0"/>
              <a:t>with </a:t>
            </a:r>
            <a:r>
              <a:rPr lang="en-US" dirty="0" smtClean="0"/>
              <a:t>RUSU </a:t>
            </a:r>
            <a:r>
              <a:rPr lang="en-US" dirty="0"/>
              <a:t>Academic Rep </a:t>
            </a:r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704700" y="6253270"/>
            <a:ext cx="901700" cy="252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altLang="en-US">
              <a:solidFill>
                <a:srgbClr val="5053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88" y="1310912"/>
            <a:ext cx="2405131" cy="32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6" y="2277312"/>
            <a:ext cx="6589920" cy="3960000"/>
          </a:xfrm>
        </p:spPr>
        <p:txBody>
          <a:bodyPr/>
          <a:lstStyle/>
          <a:p>
            <a:r>
              <a:rPr lang="en-US" dirty="0" smtClean="0"/>
              <a:t>Work with and on the </a:t>
            </a:r>
            <a:r>
              <a:rPr lang="en-US" dirty="0" smtClean="0">
                <a:solidFill>
                  <a:srgbClr val="C00000"/>
                </a:solidFill>
              </a:rPr>
              <a:t>behalf of students </a:t>
            </a:r>
            <a:r>
              <a:rPr lang="en-US" dirty="0" smtClean="0"/>
              <a:t>on your Course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Receive training </a:t>
            </a:r>
            <a:r>
              <a:rPr lang="en-US" dirty="0" smtClean="0"/>
              <a:t>and develop your transferable skills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Network</a:t>
            </a:r>
            <a:r>
              <a:rPr lang="en-US" dirty="0" smtClean="0"/>
              <a:t> and build relationships within the University &amp; the Students’ Union</a:t>
            </a:r>
          </a:p>
          <a:p>
            <a:r>
              <a:rPr lang="en-US" dirty="0" smtClean="0"/>
              <a:t>Gain excellent </a:t>
            </a:r>
            <a:r>
              <a:rPr lang="en-US" dirty="0" smtClean="0">
                <a:solidFill>
                  <a:srgbClr val="C00000"/>
                </a:solidFill>
              </a:rPr>
              <a:t>career–boosting experience </a:t>
            </a:r>
            <a:r>
              <a:rPr lang="en-US" dirty="0" smtClean="0"/>
              <a:t>to enhance your CV and </a:t>
            </a:r>
            <a:r>
              <a:rPr lang="en-US" dirty="0" smtClean="0">
                <a:solidFill>
                  <a:srgbClr val="C00000"/>
                </a:solidFill>
              </a:rPr>
              <a:t>LinkedIn profile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Volunteering</a:t>
            </a:r>
            <a:r>
              <a:rPr lang="en-US" dirty="0" smtClean="0"/>
              <a:t> hours count towards </a:t>
            </a:r>
            <a:r>
              <a:rPr lang="en-US" dirty="0" smtClean="0">
                <a:solidFill>
                  <a:srgbClr val="C00000"/>
                </a:solidFill>
              </a:rPr>
              <a:t>your RED Award </a:t>
            </a:r>
            <a:r>
              <a:rPr lang="en-US" dirty="0" smtClean="0"/>
              <a:t>and make for great interview talking points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Exclusive opportunities </a:t>
            </a:r>
            <a:r>
              <a:rPr lang="en-US" dirty="0" smtClean="0"/>
              <a:t>for Reps to sit on Scrutiny and Periodic Review </a:t>
            </a:r>
            <a:r>
              <a:rPr lang="en-US" dirty="0" smtClean="0">
                <a:solidFill>
                  <a:srgbClr val="C00000"/>
                </a:solidFill>
              </a:rPr>
              <a:t>panels (paid roles)!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altLang="en-US">
              <a:solidFill>
                <a:srgbClr val="5053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26" y="2277312"/>
            <a:ext cx="4608975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17" y="258921"/>
            <a:ext cx="8280000" cy="828000"/>
          </a:xfrm>
        </p:spPr>
        <p:txBody>
          <a:bodyPr/>
          <a:lstStyle/>
          <a:p>
            <a:r>
              <a:rPr lang="en-US" dirty="0"/>
              <a:t>RUSU Course Rep video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>
                <a:solidFill>
                  <a:srgbClr val="50535A"/>
                </a:solidFill>
                <a:latin typeface="Effr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altLang="en-US">
              <a:solidFill>
                <a:srgbClr val="50535A"/>
              </a:solidFill>
              <a:latin typeface="Eff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0412" y="1216146"/>
            <a:ext cx="791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 MESSAGE FROM YOUR RUSU EDUCATION OFFICER </a:t>
            </a:r>
          </a:p>
          <a:p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9517" y="2905006"/>
            <a:ext cx="8061434" cy="369332"/>
          </a:xfrm>
          <a:prstGeom prst="rect">
            <a:avLst/>
          </a:prstGeom>
          <a:noFill/>
          <a:ln w="38100">
            <a:solidFill>
              <a:srgbClr val="38277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n-lt"/>
                <a:hlinkClick r:id="rId2"/>
              </a:rPr>
              <a:t>PLAY VIDEO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1239" y="3680562"/>
            <a:ext cx="69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www.youtube.com/watch?v=Z8fGwy7K9l0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0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46" y="595977"/>
            <a:ext cx="9471454" cy="1224135"/>
          </a:xfrm>
        </p:spPr>
        <p:txBody>
          <a:bodyPr>
            <a:normAutofit/>
          </a:bodyPr>
          <a:lstStyle/>
          <a:p>
            <a:r>
              <a:rPr lang="en-GB" b="1" dirty="0" smtClean="0"/>
              <a:t>class representatives </a:t>
            </a:r>
            <a:r>
              <a:rPr lang="en-GB" b="1" dirty="0" smtClean="0"/>
              <a:t>– </a:t>
            </a:r>
            <a:br>
              <a:rPr lang="en-GB" b="1" dirty="0" smtClean="0"/>
            </a:b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b="1" dirty="0" smtClean="0"/>
              <a:t>to be elected by 25 Oct 2019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541" y="2083231"/>
            <a:ext cx="6944816" cy="4010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Attend </a:t>
            </a:r>
            <a:r>
              <a:rPr lang="en-GB" dirty="0">
                <a:solidFill>
                  <a:schemeClr val="tx1"/>
                </a:solidFill>
              </a:rPr>
              <a:t>at a training session in the Autumn Term, run by the RUSU (</a:t>
            </a:r>
            <a:r>
              <a:rPr lang="en-GB" dirty="0" smtClean="0">
                <a:solidFill>
                  <a:schemeClr val="tx1"/>
                </a:solidFill>
              </a:rPr>
              <a:t>Reading </a:t>
            </a:r>
            <a:r>
              <a:rPr lang="en-GB" dirty="0">
                <a:solidFill>
                  <a:schemeClr val="tx1"/>
                </a:solidFill>
              </a:rPr>
              <a:t>University Students’ Union) Education </a:t>
            </a:r>
            <a:r>
              <a:rPr lang="en-GB" dirty="0" smtClean="0">
                <a:solidFill>
                  <a:schemeClr val="tx1"/>
                </a:solidFill>
              </a:rPr>
              <a:t>Officer (only </a:t>
            </a:r>
            <a:r>
              <a:rPr lang="en-GB" dirty="0" smtClean="0">
                <a:solidFill>
                  <a:srgbClr val="0070C0"/>
                </a:solidFill>
              </a:rPr>
              <a:t>2 hours</a:t>
            </a:r>
            <a:r>
              <a:rPr lang="en-GB" dirty="0" smtClean="0">
                <a:solidFill>
                  <a:schemeClr val="tx1"/>
                </a:solidFill>
              </a:rPr>
              <a:t>’ training is needed);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Read </a:t>
            </a:r>
            <a:r>
              <a:rPr lang="en-US" dirty="0" smtClean="0">
                <a:solidFill>
                  <a:schemeClr val="tx1"/>
                </a:solidFill>
              </a:rPr>
              <a:t>documents from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Student Staff </a:t>
            </a:r>
            <a:r>
              <a:rPr lang="en-GB" dirty="0" smtClean="0">
                <a:solidFill>
                  <a:schemeClr val="tx1"/>
                </a:solidFill>
              </a:rPr>
              <a:t>Liaison </a:t>
            </a:r>
            <a:r>
              <a:rPr lang="en-GB" dirty="0">
                <a:solidFill>
                  <a:schemeClr val="tx1"/>
                </a:solidFill>
              </a:rPr>
              <a:t>Committee blackboard and familiarise with the process. (</a:t>
            </a:r>
            <a:r>
              <a:rPr lang="en-GB" dirty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Represent the whole class and collect the feedback of the class and write a report in Spring term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Meet with the module representative, if the module has more than one class, to discuss the issues that your class has raised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</a:rPr>
              <a:t>Total 5 hours</a:t>
            </a:r>
            <a:endParaRPr lang="en-GB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928" y="2745196"/>
            <a:ext cx="2592653" cy="17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129" y="301569"/>
            <a:ext cx="7772400" cy="1224135"/>
          </a:xfrm>
        </p:spPr>
        <p:txBody>
          <a:bodyPr>
            <a:normAutofit/>
          </a:bodyPr>
          <a:lstStyle/>
          <a:p>
            <a:r>
              <a:rPr lang="en-GB" b="1" dirty="0" smtClean="0"/>
              <a:t>module </a:t>
            </a:r>
            <a:r>
              <a:rPr lang="en-GB" b="1" dirty="0" smtClean="0"/>
              <a:t>representatives –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To be elected</a:t>
            </a:r>
            <a:r>
              <a:rPr lang="en-GB" b="1" dirty="0" smtClean="0"/>
              <a:t> by W10 6 DEC 2019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584" y="1845276"/>
            <a:ext cx="6944816" cy="4571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Attend </a:t>
            </a:r>
            <a:r>
              <a:rPr lang="en-GB" dirty="0">
                <a:solidFill>
                  <a:schemeClr val="tx1"/>
                </a:solidFill>
              </a:rPr>
              <a:t>at a training session in the Autumn Term, run by the RUSU (</a:t>
            </a:r>
            <a:r>
              <a:rPr lang="en-GB" dirty="0" smtClean="0">
                <a:solidFill>
                  <a:schemeClr val="tx1"/>
                </a:solidFill>
              </a:rPr>
              <a:t>Reading </a:t>
            </a:r>
            <a:r>
              <a:rPr lang="en-GB" dirty="0">
                <a:solidFill>
                  <a:schemeClr val="tx1"/>
                </a:solidFill>
              </a:rPr>
              <a:t>University Students’ Union) Education </a:t>
            </a:r>
            <a:r>
              <a:rPr lang="en-GB" dirty="0" smtClean="0">
                <a:solidFill>
                  <a:schemeClr val="tx1"/>
                </a:solidFill>
              </a:rPr>
              <a:t>Officer (only </a:t>
            </a:r>
            <a:r>
              <a:rPr lang="en-GB" dirty="0" smtClean="0">
                <a:solidFill>
                  <a:srgbClr val="0070C0"/>
                </a:solidFill>
              </a:rPr>
              <a:t>2 hours</a:t>
            </a:r>
            <a:r>
              <a:rPr lang="en-GB" dirty="0" smtClean="0">
                <a:solidFill>
                  <a:schemeClr val="tx1"/>
                </a:solidFill>
              </a:rPr>
              <a:t>’ training is compulsory);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Read documents on Student Staff Liaison Committee blackboard and familiarise with the process.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Represent the whole class and collect the feedback of the class and write a report in Spring term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Meet with the other class representatives of the module, if the module has more than one class, to discuss the issues that they have raised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 and write a report to IWLP Student-Staff Liaison Committee (</a:t>
            </a:r>
            <a:r>
              <a:rPr lang="en-GB" dirty="0" smtClean="0">
                <a:solidFill>
                  <a:srgbClr val="0070C0"/>
                </a:solidFill>
              </a:rPr>
              <a:t>1 hour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Attend </a:t>
            </a:r>
            <a:r>
              <a:rPr lang="en-GB" dirty="0">
                <a:solidFill>
                  <a:schemeClr val="tx1"/>
                </a:solidFill>
              </a:rPr>
              <a:t>at the IWLP Student-Staff Liaison Committee meeting in </a:t>
            </a:r>
            <a:r>
              <a:rPr lang="en-GB" dirty="0" smtClean="0">
                <a:solidFill>
                  <a:schemeClr val="tx1"/>
                </a:solidFill>
              </a:rPr>
              <a:t>February (</a:t>
            </a:r>
            <a:r>
              <a:rPr lang="en-GB" dirty="0" smtClean="0">
                <a:solidFill>
                  <a:srgbClr val="0070C0"/>
                </a:solidFill>
              </a:rPr>
              <a:t>2 hours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b="1" dirty="0" smtClean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</a:rPr>
              <a:t>Total 8 hours</a:t>
            </a:r>
            <a:endParaRPr lang="en-GB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529" y="1107391"/>
            <a:ext cx="3223627" cy="3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00" y="333921"/>
            <a:ext cx="7772400" cy="1368151"/>
          </a:xfrm>
        </p:spPr>
        <p:txBody>
          <a:bodyPr>
            <a:normAutofit/>
          </a:bodyPr>
          <a:lstStyle/>
          <a:p>
            <a:r>
              <a:rPr lang="en-GB" dirty="0" smtClean="0"/>
              <a:t>IWLP Rep-</a:t>
            </a:r>
            <a:br>
              <a:rPr lang="en-GB" dirty="0" smtClean="0"/>
            </a:br>
            <a:r>
              <a:rPr lang="en-GB" dirty="0" smtClean="0"/>
              <a:t>To be elected by 1 Feb 2020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870" y="2124541"/>
            <a:ext cx="6400800" cy="35779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All elected module representatives will have the opportunity to put themselves forward for election to the IWLP Board of Studies, which meets once a term to review IWLP events, policies and procedures. (Two student representatives are elected to the Board.)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</a:rPr>
              <a:t>additional 6 hours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97" y="2441197"/>
            <a:ext cx="4479915" cy="2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once 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opportunities to further introduce you to the role and arm you with tools to get going…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Initial induction sessions </a:t>
            </a:r>
            <a:r>
              <a:rPr lang="en-US" dirty="0"/>
              <a:t>held between </a:t>
            </a:r>
            <a:r>
              <a:rPr lang="en-US" dirty="0">
                <a:solidFill>
                  <a:srgbClr val="C00000"/>
                </a:solidFill>
              </a:rPr>
              <a:t>29th October &amp; 8th </a:t>
            </a:r>
            <a:r>
              <a:rPr lang="en-US" dirty="0" smtClean="0">
                <a:solidFill>
                  <a:srgbClr val="C00000"/>
                </a:solidFill>
              </a:rPr>
              <a:t>November 2019 </a:t>
            </a:r>
            <a:r>
              <a:rPr lang="en-US" dirty="0" smtClean="0"/>
              <a:t>in the Autumn term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Meanwhile, there will also be lots of resources online on the RUSU website under the </a:t>
            </a:r>
            <a:r>
              <a:rPr lang="en-GB" dirty="0" smtClean="0">
                <a:hlinkClick r:id="rId2"/>
              </a:rPr>
              <a:t>Rep Hub </a:t>
            </a:r>
            <a:r>
              <a:rPr lang="en-GB" dirty="0" smtClean="0"/>
              <a:t>which will include handbooks and training slides </a:t>
            </a:r>
            <a:r>
              <a:rPr lang="en-US" dirty="0" smtClean="0"/>
              <a:t>to help you with your role.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6A46F-80AB-49F3-8C7E-9717ED945456}" type="slidenum">
              <a:rPr lang="en-GB" altLang="en-US" smtClean="0">
                <a:solidFill>
                  <a:srgbClr val="5053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altLang="en-US">
              <a:solidFill>
                <a:srgbClr val="5053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83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R-PP-Template-STANDARD-WIDTH-NO-ANIMATION-v-25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R-PP-Template-STANDARD-WIDTH-NO-ANIMATION-v-25" id="{66C9897E-CA9D-4B24-A960-006F6CE48075}" vid="{30CE657A-7D4D-4C7B-8AC5-408953D59C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576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AngsanaUPC</vt:lpstr>
      <vt:lpstr>Effra</vt:lpstr>
      <vt:lpstr>Effra Bold</vt:lpstr>
      <vt:lpstr>Effra Heavy</vt:lpstr>
      <vt:lpstr>Effra Light</vt:lpstr>
      <vt:lpstr>Arial</vt:lpstr>
      <vt:lpstr>UoR-PP-Template-STANDARD-WIDTH-NO-ANIMATION-v-25</vt:lpstr>
      <vt:lpstr>PowerPoint Presentation</vt:lpstr>
      <vt:lpstr>PowerPoint Presentation</vt:lpstr>
      <vt:lpstr>What’s involved? </vt:lpstr>
      <vt:lpstr>What’s in it for me? </vt:lpstr>
      <vt:lpstr>RUSU Course Rep video</vt:lpstr>
      <vt:lpstr>class representatives –        to be elected by 25 Oct 2019</vt:lpstr>
      <vt:lpstr>module representatives –  To be elected by W10 6 DEC 2019</vt:lpstr>
      <vt:lpstr>IWLP Rep- To be elected by 1 Feb 2020 </vt:lpstr>
      <vt:lpstr>Training once elected</vt:lpstr>
      <vt:lpstr>Further development opportunities &amp;  employability workshops</vt:lpstr>
    </vt:vector>
  </TitlesOfParts>
  <Company>Reading University Students' Union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Smithson</dc:creator>
  <cp:lastModifiedBy>Cong Xia Li</cp:lastModifiedBy>
  <cp:revision>23</cp:revision>
  <dcterms:created xsi:type="dcterms:W3CDTF">2019-08-13T14:43:07Z</dcterms:created>
  <dcterms:modified xsi:type="dcterms:W3CDTF">2019-10-04T15:37:45Z</dcterms:modified>
</cp:coreProperties>
</file>