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4" r:id="rId1"/>
  </p:sldMasterIdLst>
  <p:notesMasterIdLst>
    <p:notesMasterId r:id="rId11"/>
  </p:notesMasterIdLst>
  <p:handoutMasterIdLst>
    <p:handoutMasterId r:id="rId12"/>
  </p:handoutMasterIdLst>
  <p:sldIdLst>
    <p:sldId id="259" r:id="rId2"/>
    <p:sldId id="273" r:id="rId3"/>
    <p:sldId id="274" r:id="rId4"/>
    <p:sldId id="261" r:id="rId5"/>
    <p:sldId id="262" r:id="rId6"/>
    <p:sldId id="264" r:id="rId7"/>
    <p:sldId id="269" r:id="rId8"/>
    <p:sldId id="263" r:id="rId9"/>
    <p:sldId id="270" r:id="rId10"/>
  </p:sldIdLst>
  <p:sldSz cx="9144000" cy="6858000" type="screen4x3"/>
  <p:notesSz cx="6718300" cy="9867900"/>
  <p:embeddedFontLst>
    <p:embeddedFont>
      <p:font typeface="Arial Black" panose="020B0A04020102020204" pitchFamily="34" charset="0"/>
      <p:bold r:id="rId13"/>
    </p:embeddedFont>
    <p:embeddedFont>
      <p:font typeface="Arial Bold" panose="020B0704020202020204" pitchFamily="34" charset="0"/>
      <p:bold r:id="rId14"/>
    </p:embeddedFont>
    <p:embeddedFont>
      <p:font typeface="Effra" panose="020B0604020202020204" charset="0"/>
      <p:regular r:id="rId15"/>
      <p:bold r:id="rId16"/>
      <p:italic r:id="rId17"/>
      <p:boldItalic r:id="rId18"/>
    </p:embeddedFont>
  </p:embeddedFontLst>
  <p:defaultTextStyle>
    <a:defPPr>
      <a:defRPr lang="en-GB"/>
    </a:defPPr>
    <a:lvl1pPr algn="l" rtl="0" fontAlgn="base">
      <a:spcBef>
        <a:spcPct val="0"/>
      </a:spcBef>
      <a:spcAft>
        <a:spcPct val="0"/>
      </a:spcAft>
      <a:defRPr sz="2000" kern="1200">
        <a:solidFill>
          <a:schemeClr val="tx2"/>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990" autoAdjust="0"/>
  </p:normalViewPr>
  <p:slideViewPr>
    <p:cSldViewPr showGuides="1">
      <p:cViewPr varScale="1">
        <p:scale>
          <a:sx n="67" d="100"/>
          <a:sy n="67" d="100"/>
        </p:scale>
        <p:origin x="392" y="48"/>
      </p:cViewPr>
      <p:guideLst>
        <p:guide orient="horz" pos="2160"/>
        <p:guide pos="2880"/>
      </p:guideLst>
    </p:cSldViewPr>
  </p:slideViewPr>
  <p:notesTextViewPr>
    <p:cViewPr>
      <p:scale>
        <a:sx n="100" d="100"/>
        <a:sy n="100" d="100"/>
      </p:scale>
      <p:origin x="0" y="0"/>
    </p:cViewPr>
  </p:notesTextViewPr>
  <p:notesViewPr>
    <p:cSldViewPr showGuides="1">
      <p:cViewPr varScale="1">
        <p:scale>
          <a:sx n="51" d="100"/>
          <a:sy n="51" d="100"/>
        </p:scale>
        <p:origin x="2988" y="90"/>
      </p:cViewPr>
      <p:guideLst>
        <p:guide orient="horz" pos="3108"/>
        <p:guide pos="2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defRPr sz="1200">
                <a:solidFill>
                  <a:schemeClr val="bg1"/>
                </a:solidFill>
              </a:defRPr>
            </a:lvl1pPr>
          </a:lstStyle>
          <a:p>
            <a:endParaRPr lang="en-GB" altLang="en-US" dirty="0">
              <a:latin typeface="Arial" panose="020B0604020202020204" pitchFamily="34" charset="0"/>
              <a:cs typeface="Arial" panose="020B0604020202020204" pitchFamily="34" charset="0"/>
            </a:endParaRPr>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lgn="r">
              <a:defRPr sz="1200">
                <a:solidFill>
                  <a:schemeClr val="bg1"/>
                </a:solidFill>
              </a:defRPr>
            </a:lvl1pPr>
          </a:lstStyle>
          <a:p>
            <a:r>
              <a:rPr lang="en-GB" altLang="en-US" dirty="0">
                <a:latin typeface="Effra" panose="020B0603020203020204" pitchFamily="34" charset="0"/>
              </a:rPr>
              <a:t>AA</a:t>
            </a:r>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defRPr sz="1200">
                <a:solidFill>
                  <a:schemeClr val="bg1"/>
                </a:solidFill>
              </a:defRPr>
            </a:lvl1pPr>
          </a:lstStyle>
          <a:p>
            <a:r>
              <a:rPr lang="en-GB" altLang="en-US" dirty="0">
                <a:latin typeface="Effra" panose="020B0603020203020204" pitchFamily="34" charset="0"/>
              </a:rPr>
              <a:t>A</a:t>
            </a:r>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lgn="r">
              <a:defRPr sz="1200">
                <a:solidFill>
                  <a:schemeClr val="bg1"/>
                </a:solidFill>
              </a:defRPr>
            </a:lvl1pPr>
          </a:lstStyle>
          <a:p>
            <a:r>
              <a:rPr lang="en-GB" altLang="en-US" dirty="0">
                <a:latin typeface="Effra" panose="020B0603020203020204" pitchFamily="34" charset="0"/>
              </a:rPr>
              <a:t>A</a:t>
            </a:r>
            <a:fld id="{6BDED6D5-33CC-49C8-A14A-4660977D1BEE}" type="slidenum">
              <a:rPr lang="en-GB" altLang="en-US" smtClean="0">
                <a:latin typeface="Effra" panose="020B0603020203020204" pitchFamily="34" charset="0"/>
              </a:rPr>
              <a:pPr/>
              <a:t>‹#›</a:t>
            </a:fld>
            <a:endParaRPr lang="en-GB" altLang="en-US" dirty="0">
              <a:latin typeface="Effra" panose="020B0603020203020204" pitchFamily="34" charset="0"/>
            </a:endParaRPr>
          </a:p>
        </p:txBody>
      </p:sp>
    </p:spTree>
    <p:extLst>
      <p:ext uri="{BB962C8B-B14F-4D97-AF65-F5344CB8AC3E}">
        <p14:creationId xmlns:p14="http://schemas.microsoft.com/office/powerpoint/2010/main" val="33434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defRPr sz="1200">
                <a:latin typeface="Arial" panose="020B0604020202020204" pitchFamily="34" charset="0"/>
                <a:cs typeface="Arial" panose="020B0604020202020204" pitchFamily="34" charset="0"/>
              </a:defRPr>
            </a:lvl1pPr>
          </a:lstStyle>
          <a:p>
            <a:endParaRPr lang="en-GB" altLang="en-US" dirty="0"/>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lgn="r">
              <a:defRPr sz="1200">
                <a:latin typeface="Arial" panose="020B0604020202020204" pitchFamily="34" charset="0"/>
                <a:cs typeface="Arial" panose="020B0604020202020204" pitchFamily="34" charset="0"/>
              </a:defRPr>
            </a:lvl1pPr>
          </a:lstStyle>
          <a:p>
            <a:endParaRPr lang="en-GB" altLang="en-US" dirty="0"/>
          </a:p>
        </p:txBody>
      </p:sp>
      <p:sp>
        <p:nvSpPr>
          <p:cNvPr id="9220" name="Rectangle 4"/>
          <p:cNvSpPr>
            <a:spLocks noGrp="1" noRot="1" noChangeAspect="1" noChangeArrowheads="1" noTextEdit="1"/>
          </p:cNvSpPr>
          <p:nvPr>
            <p:ph type="sldImg" idx="2"/>
          </p:nvPr>
        </p:nvSpPr>
        <p:spPr bwMode="auto">
          <a:xfrm>
            <a:off x="893763"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defRPr sz="1200">
                <a:latin typeface="Arial" panose="020B0604020202020204" pitchFamily="34" charset="0"/>
                <a:cs typeface="Arial" panose="020B0604020202020204" pitchFamily="34" charset="0"/>
              </a:defRPr>
            </a:lvl1pPr>
          </a:lstStyle>
          <a:p>
            <a:endParaRPr lang="en-GB" altLang="en-US" dirty="0"/>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lgn="r">
              <a:defRPr sz="1200">
                <a:latin typeface="Effra" panose="020B0603020203020204" pitchFamily="34" charset="0"/>
              </a:defRPr>
            </a:lvl1pPr>
          </a:lstStyle>
          <a:p>
            <a:fld id="{A3ADB805-8BF7-47B5-B5FB-292FECAF2630}" type="slidenum">
              <a:rPr lang="en-GB" altLang="en-US" smtClean="0"/>
              <a:pPr/>
              <a:t>‹#›</a:t>
            </a:fld>
            <a:endParaRPr lang="en-GB" altLang="en-US" dirty="0"/>
          </a:p>
        </p:txBody>
      </p:sp>
    </p:spTree>
    <p:extLst>
      <p:ext uri="{BB962C8B-B14F-4D97-AF65-F5344CB8AC3E}">
        <p14:creationId xmlns:p14="http://schemas.microsoft.com/office/powerpoint/2010/main" val="18646541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fontAlgn="base">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fontAlgn="base">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fontAlgn="base">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fontAlgn="base">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0"/>
          </p:nvPr>
        </p:nvSpPr>
        <p:spPr/>
        <p:txBody>
          <a:bodyPr/>
          <a:lstStyle>
            <a:lvl1pPr>
              <a:defRPr/>
            </a:lvl1pPr>
          </a:lstStyle>
          <a:p>
            <a:fld id="{7D9A8A42-CDD3-483B-A525-DE73108F9D72}" type="slidenum">
              <a:rPr lang="en-GB" altLang="en-US"/>
              <a:pPr/>
              <a:t>‹#›</a:t>
            </a:fld>
            <a:endParaRPr lang="en-GB" altLang="en-US" dirty="0"/>
          </a:p>
        </p:txBody>
      </p:sp>
      <p:sp>
        <p:nvSpPr>
          <p:cNvPr id="6" name="Content Placeholder 2"/>
          <p:cNvSpPr>
            <a:spLocks noGrp="1"/>
          </p:cNvSpPr>
          <p:nvPr>
            <p:ph idx="11"/>
          </p:nvPr>
        </p:nvSpPr>
        <p:spPr>
          <a:xfrm>
            <a:off x="424800" y="2214000"/>
            <a:ext cx="3888000" cy="4320000"/>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2"/>
          </p:nvPr>
        </p:nvSpPr>
        <p:spPr>
          <a:xfrm>
            <a:off x="4581327" y="2214000"/>
            <a:ext cx="3888000" cy="4320000"/>
          </a:xfrm>
        </p:spPr>
        <p:txBody>
          <a:bodyPr/>
          <a:lstStyle>
            <a:lvl1pPr>
              <a:buClr>
                <a:schemeClr val="accent1"/>
              </a:buCl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09037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2822825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18466386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9"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accent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3281706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Re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accent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60567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tx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4465384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lang="en-GB" sz="2000" baseline="0" dirty="0" smtClean="0">
                <a:solidFill>
                  <a:schemeClr val="tx2"/>
                </a:solidFill>
                <a:latin typeface="Arial" panose="020B0604020202020204" pitchFamily="34" charset="0"/>
                <a:ea typeface="+mn-ea"/>
                <a:cs typeface="Arial" panose="020B0604020202020204" pitchFamily="34" charset="0"/>
              </a:defRPr>
            </a:lvl1pPr>
            <a:lvl2pPr marL="18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a:solidFill>
                  <a:schemeClr val="tx2"/>
                </a:solidFill>
              </a:defRPr>
            </a:lvl2pPr>
            <a:lvl3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a:solidFill>
                  <a:schemeClr val="tx2"/>
                </a:solidFill>
              </a:defRPr>
            </a:lvl3pPr>
            <a:lvl4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a:solidFill>
                  <a:schemeClr val="tx2"/>
                </a:solidFill>
              </a:defRPr>
            </a:lvl4pPr>
            <a:lvl5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a:solidFill>
                  <a:schemeClr val="tx2"/>
                </a:solidFill>
              </a:defRPr>
            </a:lvl5pPr>
          </a:lstStyle>
          <a:p>
            <a:pPr lvl="0"/>
            <a:r>
              <a:rPr lang="en-US" dirty="0"/>
              <a:t>Edit Master text styles</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Second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Third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Fourth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Fifth level</a:t>
            </a:r>
            <a:endParaRPr lang="en-GB" dirty="0"/>
          </a:p>
          <a:p>
            <a:pPr marL="180000" marR="0" lvl="4"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endParaRPr kumimoji="0" lang="en-GB" sz="20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0716924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Timetable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a:t>Click icon to add table</a:t>
            </a:r>
            <a:endParaRPr lang="en-GB"/>
          </a:p>
        </p:txBody>
      </p:sp>
    </p:spTree>
    <p:extLst>
      <p:ext uri="{BB962C8B-B14F-4D97-AF65-F5344CB8AC3E}">
        <p14:creationId xmlns:p14="http://schemas.microsoft.com/office/powerpoint/2010/main" val="40373119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metable (Grey)">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a:t>Click icon to add table</a:t>
            </a:r>
            <a:endParaRPr lang="en-GB"/>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Timetable (White)">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accent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a:t>Click icon to add table</a:t>
            </a:r>
            <a:endParaRPr lang="en-GB"/>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p:cNvSpPr>
            <a:spLocks noGrp="1"/>
          </p:cNvSpPr>
          <p:nvPr>
            <p:ph type="sldNum" sz="quarter" idx="10"/>
          </p:nvPr>
        </p:nvSpPr>
        <p:spPr/>
        <p:txBody>
          <a:bodyPr/>
          <a:lstStyle>
            <a:lvl1pPr>
              <a:defRPr/>
            </a:lvl1pPr>
          </a:lstStyle>
          <a:p>
            <a:fld id="{DCF6A46F-80AB-49F3-8C7E-9717ED945456}" type="slidenum">
              <a:rPr lang="en-GB" altLang="en-US"/>
              <a:pPr/>
              <a:t>‹#›</a:t>
            </a:fld>
            <a:endParaRPr lang="en-GB" altLang="en-US" dirty="0"/>
          </a:p>
        </p:txBody>
      </p:sp>
    </p:spTree>
    <p:extLst>
      <p:ext uri="{BB962C8B-B14F-4D97-AF65-F5344CB8AC3E}">
        <p14:creationId xmlns:p14="http://schemas.microsoft.com/office/powerpoint/2010/main" val="9631044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le Slide (Colour)">
    <p:bg>
      <p:bgPr>
        <a:solidFill>
          <a:schemeClr val="bg1"/>
        </a:solidFill>
        <a:effectLst/>
      </p:bgPr>
    </p:bg>
    <p:spTree>
      <p:nvGrpSpPr>
        <p:cNvPr id="1" name=""/>
        <p:cNvGrpSpPr/>
        <p:nvPr/>
      </p:nvGrpSpPr>
      <p:grpSpPr>
        <a:xfrm>
          <a:off x="0" y="0"/>
          <a:ext cx="0" cy="0"/>
          <a:chOff x="0" y="0"/>
          <a:chExt cx="0" cy="0"/>
        </a:xfrm>
      </p:grpSpPr>
      <p:sp>
        <p:nvSpPr>
          <p:cNvPr id="26" name="Rectangle 25"/>
          <p:cNvSpPr/>
          <p:nvPr userDrawn="1"/>
        </p:nvSpPr>
        <p:spPr bwMode="hidden">
          <a:xfrm>
            <a:off x="0" y="457200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22" name="Picture 4"/>
          <p:cNvPicPr>
            <a:picLocks noChangeAspect="1"/>
          </p:cNvPicPr>
          <p:nvPr userDrawn="1"/>
        </p:nvPicPr>
        <p:blipFill>
          <a:blip r:embed="rId2">
            <a:extLst>
              <a:ext uri="{28A0092B-C50C-407E-A947-70E740481C1C}">
                <a14:useLocalDpi xmlns:a14="http://schemas.microsoft.com/office/drawing/2010/main" val="0"/>
              </a:ext>
            </a:extLst>
          </a:blip>
          <a:srcRect l="13858" t="424" r="7953" b="22234"/>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userDrawn="1"/>
        </p:nvSpPr>
        <p:spPr bwMode="hidden">
          <a:xfrm>
            <a:off x="0" y="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084" name="Rectangle 12"/>
          <p:cNvSpPr>
            <a:spLocks noGrp="1" noChangeArrowheads="1"/>
          </p:cNvSpPr>
          <p:nvPr>
            <p:ph type="subTitle" idx="1"/>
          </p:nvPr>
        </p:nvSpPr>
        <p:spPr>
          <a:xfrm>
            <a:off x="424800" y="4653136"/>
            <a:ext cx="7920038" cy="925512"/>
          </a:xfrm>
        </p:spPr>
        <p:txBody>
          <a:bodyPr/>
          <a:lstStyle>
            <a:lvl1pPr marL="0" indent="0">
              <a:buFontTx/>
              <a:buNone/>
              <a:defRPr sz="2000">
                <a:solidFill>
                  <a:schemeClr val="bg1"/>
                </a:solidFill>
              </a:defRPr>
            </a:lvl1pPr>
          </a:lstStyle>
          <a:p>
            <a:pPr lvl="0"/>
            <a:r>
              <a:rPr lang="en-US" altLang="en-US" noProof="0" dirty="0"/>
              <a:t>Click to edit Master subtitle style</a:t>
            </a:r>
            <a:endParaRPr lang="en-GB" altLang="en-US" noProof="0" dirty="0"/>
          </a:p>
        </p:txBody>
      </p:sp>
      <p:sp>
        <p:nvSpPr>
          <p:cNvPr id="2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28" name="TextBox 2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pic>
        <p:nvPicPr>
          <p:cNvPr id="32" name="Picture 5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7524750" y="439662"/>
            <a:ext cx="1184275" cy="384326"/>
          </a:xfrm>
          <a:prstGeom prst="rect">
            <a:avLst/>
          </a:prstGeom>
          <a:noFill/>
          <a:ln>
            <a:noFill/>
          </a:ln>
        </p:spPr>
      </p:pic>
      <p:sp>
        <p:nvSpPr>
          <p:cNvPr id="14" name="Rectangle 11"/>
          <p:cNvSpPr>
            <a:spLocks noGrp="1" noChangeArrowheads="1"/>
          </p:cNvSpPr>
          <p:nvPr>
            <p:ph type="ctrTitle"/>
          </p:nvPr>
        </p:nvSpPr>
        <p:spPr>
          <a:xfrm>
            <a:off x="424800" y="1143000"/>
            <a:ext cx="8280000" cy="919800"/>
          </a:xfrm>
        </p:spPr>
        <p:txBody>
          <a:bodyPr wrap="square"/>
          <a:lstStyle>
            <a:lvl1pPr>
              <a:lnSpc>
                <a:spcPct val="90000"/>
              </a:lnSpc>
              <a:tabLst>
                <a:tab pos="4038600" algn="l"/>
              </a:tabLst>
              <a:defRPr sz="3800" cap="all" baseline="0">
                <a:solidFill>
                  <a:schemeClr val="bg1"/>
                </a:solidFill>
              </a:defRPr>
            </a:lvl1pPr>
          </a:lstStyle>
          <a:p>
            <a:pPr lvl="0"/>
            <a:r>
              <a:rPr lang="en-US" altLang="en-US" noProof="0" dirty="0"/>
              <a:t>Click to edit Master title style</a:t>
            </a:r>
            <a:endParaRPr lang="en-GB" altLang="en-US" noProof="0" dirty="0"/>
          </a:p>
        </p:txBody>
      </p:sp>
      <p:sp>
        <p:nvSpPr>
          <p:cNvPr id="15" name="Text Placeholder 2"/>
          <p:cNvSpPr>
            <a:spLocks noGrp="1"/>
          </p:cNvSpPr>
          <p:nvPr>
            <p:ph type="body" sz="quarter" idx="13" hasCustomPrompt="1"/>
          </p:nvPr>
        </p:nvSpPr>
        <p:spPr>
          <a:xfrm>
            <a:off x="417512" y="0"/>
            <a:ext cx="2858344" cy="805551"/>
          </a:xfrm>
          <a:solidFill>
            <a:schemeClr val="accent1"/>
          </a:solidFill>
        </p:spPr>
        <p:txBody>
          <a:bodyPr wrap="square" lIns="72000" tIns="396000" rIns="72000" bIns="36000">
            <a:spAutoFit/>
          </a:bodyPr>
          <a:lstStyle>
            <a:lvl1pPr marL="0" indent="0">
              <a:buNone/>
              <a:defRPr sz="1200" b="1">
                <a:solidFill>
                  <a:schemeClr val="bg1"/>
                </a:solidFill>
                <a:latin typeface="Arial" panose="020B0604020202020204" pitchFamily="34" charset="0"/>
                <a:cs typeface="Arial" panose="020B0604020202020204" pitchFamily="34" charset="0"/>
              </a:defRPr>
            </a:lvl1pPr>
          </a:lstStyle>
          <a:p>
            <a:pPr lvl="0"/>
            <a:r>
              <a:rPr lang="en-US" dirty="0"/>
              <a:t>Unit name here, max 2 line, adjust width of box if required</a:t>
            </a:r>
            <a:endParaRPr lang="en-GB" dirty="0"/>
          </a:p>
        </p:txBody>
      </p:sp>
      <p:sp>
        <p:nvSpPr>
          <p:cNvPr id="16" name="Footer Placeholder 2"/>
          <p:cNvSpPr>
            <a:spLocks noGrp="1"/>
          </p:cNvSpPr>
          <p:nvPr>
            <p:ph type="ftr" sz="quarter" idx="3"/>
          </p:nvPr>
        </p:nvSpPr>
        <p:spPr>
          <a:xfrm>
            <a:off x="3124200" y="6237312"/>
            <a:ext cx="2895600" cy="252000"/>
          </a:xfrm>
          <a:prstGeom prst="rect">
            <a:avLst/>
          </a:prstGeom>
        </p:spPr>
        <p:txBody>
          <a:bodyPr vert="horz" lIns="0" tIns="0" rIns="0" bIns="0" rtlCol="0" anchor="t" anchorCtr="0"/>
          <a:lstStyle>
            <a:lvl1pPr algn="ctr">
              <a:defRPr sz="1200">
                <a:solidFill>
                  <a:schemeClr val="bg2"/>
                </a:solidFill>
                <a:latin typeface="Arial" panose="020B0604020202020204" pitchFamily="34" charset="0"/>
                <a:cs typeface="Arial" panose="020B0604020202020204" pitchFamily="34" charset="0"/>
              </a:defRPr>
            </a:lvl1pPr>
          </a:lstStyle>
          <a:p>
            <a:r>
              <a:rPr lang="en-GB" dirty="0"/>
              <a:t>Copyright University of Reading</a:t>
            </a:r>
          </a:p>
        </p:txBody>
      </p:sp>
      <p:sp>
        <p:nvSpPr>
          <p:cNvPr id="17" name="Date Placeholder 1"/>
          <p:cNvSpPr>
            <a:spLocks noGrp="1"/>
          </p:cNvSpPr>
          <p:nvPr>
            <p:ph type="dt" sz="half" idx="2"/>
          </p:nvPr>
        </p:nvSpPr>
        <p:spPr>
          <a:xfrm>
            <a:off x="424800" y="6237312"/>
            <a:ext cx="2133600" cy="252000"/>
          </a:xfrm>
          <a:prstGeom prst="rect">
            <a:avLst/>
          </a:prstGeom>
        </p:spPr>
        <p:txBody>
          <a:bodyPr vert="horz" lIns="0" tIns="0" rIns="0" bIns="0" rtlCol="0" anchor="t" anchorCtr="0"/>
          <a:lstStyle>
            <a:lvl1pPr algn="l">
              <a:defRPr sz="1200">
                <a:solidFill>
                  <a:schemeClr val="bg2"/>
                </a:solidFill>
                <a:latin typeface="Arial" panose="020B0604020202020204" pitchFamily="34" charset="0"/>
                <a:cs typeface="Arial" panose="020B0604020202020204" pitchFamily="34" charset="0"/>
              </a:defRPr>
            </a:lvl1pPr>
          </a:lstStyle>
          <a:p>
            <a:r>
              <a:rPr lang="en-GB" dirty="0"/>
              <a:t>Wednesday, 11 June 2014</a:t>
            </a:r>
          </a:p>
        </p:txBody>
      </p:sp>
      <p:sp>
        <p:nvSpPr>
          <p:cNvPr id="19" name="TextBox 18"/>
          <p:cNvSpPr txBox="1"/>
          <p:nvPr userDrawn="1"/>
        </p:nvSpPr>
        <p:spPr>
          <a:xfrm>
            <a:off x="424800" y="6646907"/>
            <a:ext cx="2016224"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
        <p:nvSpPr>
          <p:cNvPr id="20" name="Picture Placeholder 7"/>
          <p:cNvSpPr>
            <a:spLocks noGrp="1"/>
          </p:cNvSpPr>
          <p:nvPr>
            <p:ph type="pic" sz="quarter" idx="16" hasCustomPrompt="1"/>
          </p:nvPr>
        </p:nvSpPr>
        <p:spPr>
          <a:xfrm>
            <a:off x="0" y="2286000"/>
            <a:ext cx="9144000" cy="2286000"/>
          </a:xfrm>
        </p:spPr>
        <p:txBody>
          <a:bodyPr/>
          <a:lstStyle>
            <a:lvl1pPr marL="0" indent="0">
              <a:buNone/>
              <a:defRPr sz="1000">
                <a:solidFill>
                  <a:schemeClr val="bg1"/>
                </a:solidFill>
              </a:defRPr>
            </a:lvl1pPr>
          </a:lstStyle>
          <a:p>
            <a:r>
              <a:rPr lang="en-US" dirty="0"/>
              <a:t>Click icon to add picture. Visit www.reading.ac.uk/imagebank for more.</a:t>
            </a:r>
          </a:p>
        </p:txBody>
      </p:sp>
    </p:spTree>
    <p:extLst>
      <p:ext uri="{BB962C8B-B14F-4D97-AF65-F5344CB8AC3E}">
        <p14:creationId xmlns:p14="http://schemas.microsoft.com/office/powerpoint/2010/main" val="269105154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5" name="Rectangle 4"/>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DCF6A46F-80AB-49F3-8C7E-9717ED945456}" type="slidenum">
              <a:rPr lang="en-GB" altLang="en-US" smtClean="0"/>
              <a:pPr/>
              <a:t>‹#›</a:t>
            </a:fld>
            <a:endParaRPr lang="en-GB" altLang="en-US" dirty="0"/>
          </a:p>
        </p:txBody>
      </p:sp>
      <p:pic>
        <p:nvPicPr>
          <p:cNvPr id="6"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Tree>
    <p:extLst>
      <p:ext uri="{BB962C8B-B14F-4D97-AF65-F5344CB8AC3E}">
        <p14:creationId xmlns:p14="http://schemas.microsoft.com/office/powerpoint/2010/main" val="24985055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6" name="Rectangle 5"/>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5" name="Slide Number Placeholder 4"/>
          <p:cNvSpPr>
            <a:spLocks noGrp="1"/>
          </p:cNvSpPr>
          <p:nvPr>
            <p:ph type="sldNum" sz="quarter" idx="10"/>
          </p:nvPr>
        </p:nvSpPr>
        <p:spPr/>
        <p:txBody>
          <a:bodyPr/>
          <a:lstStyle>
            <a:lvl1pPr>
              <a:defRPr>
                <a:solidFill>
                  <a:schemeClr val="bg1"/>
                </a:solidFill>
              </a:defRPr>
            </a:lvl1pPr>
          </a:lstStyle>
          <a:p>
            <a:fld id="{7D9A8A42-CDD3-483B-A525-DE73108F9D72}" type="slidenum">
              <a:rPr lang="en-GB" altLang="en-US" smtClean="0"/>
              <a:pPr/>
              <a:t>‹#›</a:t>
            </a:fld>
            <a:endParaRPr lang="en-GB" altLang="en-US" dirty="0"/>
          </a:p>
        </p:txBody>
      </p:sp>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
        <p:nvSpPr>
          <p:cNvPr id="9" name="Content Placeholder 2"/>
          <p:cNvSpPr>
            <a:spLocks noGrp="1"/>
          </p:cNvSpPr>
          <p:nvPr>
            <p:ph idx="11"/>
          </p:nvPr>
        </p:nvSpPr>
        <p:spPr>
          <a:xfrm>
            <a:off x="424800"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448483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Content Placeholder 5"/>
          <p:cNvSpPr>
            <a:spLocks noGrp="1"/>
          </p:cNvSpPr>
          <p:nvPr>
            <p:ph sz="quarter" idx="11"/>
          </p:nvPr>
        </p:nvSpPr>
        <p:spPr>
          <a:xfrm>
            <a:off x="424800" y="476672"/>
            <a:ext cx="8280000" cy="5904656"/>
          </a:xfrm>
        </p:spPr>
        <p:txBody>
          <a:bodyPr/>
          <a:lstStyle>
            <a:lvl1pPr>
              <a:buClr>
                <a:schemeClr val="accent1"/>
              </a:buCl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89921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Content Placeholder 5"/>
          <p:cNvSpPr>
            <a:spLocks noGrp="1"/>
          </p:cNvSpPr>
          <p:nvPr>
            <p:ph sz="quarter" idx="11"/>
          </p:nvPr>
        </p:nvSpPr>
        <p:spPr>
          <a:xfrm>
            <a:off x="424800" y="476672"/>
            <a:ext cx="8280000" cy="5904656"/>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92144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Section splash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52536"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bg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8" name="Text Placeholder 10"/>
          <p:cNvSpPr>
            <a:spLocks noGrp="1"/>
          </p:cNvSpPr>
          <p:nvPr>
            <p:ph type="body" sz="quarter" idx="14" hasCustomPrompt="1"/>
          </p:nvPr>
        </p:nvSpPr>
        <p:spPr>
          <a:xfrm>
            <a:off x="251520" y="3794864"/>
            <a:ext cx="2304256" cy="464400"/>
          </a:xfrm>
          <a:solidFill>
            <a:schemeClr val="bg1"/>
          </a:solidFill>
        </p:spPr>
        <p:txBody>
          <a:bodyPr lIns="90000" tIns="46800" rIns="90000" bIns="46800">
            <a:noAutofit/>
          </a:bodyPr>
          <a:lstStyle>
            <a:lvl1pPr marL="0" indent="0">
              <a:buNone/>
              <a:defRPr sz="2200" b="1" cap="all" baseline="0">
                <a:solidFill>
                  <a:schemeClr val="tx1"/>
                </a:solidFill>
                <a:latin typeface="Arial" panose="020B0604020202020204" pitchFamily="34" charset="0"/>
                <a:cs typeface="Arial" panose="020B0604020202020204" pitchFamily="34" charset="0"/>
              </a:defRPr>
            </a:lvl1pPr>
          </a:lstStyle>
          <a:p>
            <a:pPr lvl="0"/>
            <a:r>
              <a:rPr lang="en-US" dirty="0"/>
              <a:t>Education is</a:t>
            </a:r>
            <a:endParaRPr lang="en-GB" dirty="0"/>
          </a:p>
        </p:txBody>
      </p:sp>
      <p:sp>
        <p:nvSpPr>
          <p:cNvPr id="11" name="Text Placeholder 10"/>
          <p:cNvSpPr>
            <a:spLocks noGrp="1"/>
          </p:cNvSpPr>
          <p:nvPr>
            <p:ph type="body" sz="quarter" idx="15" hasCustomPrompt="1"/>
          </p:nvPr>
        </p:nvSpPr>
        <p:spPr>
          <a:xfrm>
            <a:off x="251520" y="5857878"/>
            <a:ext cx="6984776" cy="464400"/>
          </a:xfrm>
          <a:solidFill>
            <a:schemeClr val="bg1"/>
          </a:solidFill>
        </p:spPr>
        <p:txBody>
          <a:bodyPr lIns="90000" tIns="46800" rIns="90000" bIns="46800"/>
          <a:lstStyle>
            <a:lvl1pPr marL="0" indent="0">
              <a:buNone/>
              <a:defRPr sz="2200" cap="all" baseline="0">
                <a:solidFill>
                  <a:schemeClr val="tx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16895263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38125"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tx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11" name="Text Placeholder 10"/>
          <p:cNvSpPr>
            <a:spLocks noGrp="1"/>
          </p:cNvSpPr>
          <p:nvPr>
            <p:ph type="body" sz="quarter" idx="14" hasCustomPrompt="1"/>
          </p:nvPr>
        </p:nvSpPr>
        <p:spPr>
          <a:xfrm>
            <a:off x="251520" y="3794864"/>
            <a:ext cx="2304000" cy="464400"/>
          </a:xfrm>
          <a:solidFill>
            <a:schemeClr val="accent1"/>
          </a:solidFill>
        </p:spPr>
        <p:txBody>
          <a:bodyPr lIns="90000" tIns="46800" rIns="90000" bIns="46800">
            <a:noAutofit/>
          </a:bodyPr>
          <a:lstStyle>
            <a:lvl1pPr marL="0" indent="0">
              <a:buNone/>
              <a:defRPr sz="2200" cap="all" baseline="0">
                <a:solidFill>
                  <a:schemeClr val="bg1"/>
                </a:solidFill>
                <a:latin typeface="Arial Bold" panose="020B0704020202020204" pitchFamily="34" charset="0"/>
                <a:cs typeface="Arial Bold" panose="020B0704020202020204" pitchFamily="34" charset="0"/>
              </a:defRPr>
            </a:lvl1pPr>
          </a:lstStyle>
          <a:p>
            <a:pPr lvl="0"/>
            <a:r>
              <a:rPr lang="en-US" dirty="0"/>
              <a:t>Education is</a:t>
            </a:r>
            <a:endParaRPr lang="en-GB" dirty="0"/>
          </a:p>
        </p:txBody>
      </p:sp>
      <p:sp>
        <p:nvSpPr>
          <p:cNvPr id="12" name="Text Placeholder 10"/>
          <p:cNvSpPr>
            <a:spLocks noGrp="1"/>
          </p:cNvSpPr>
          <p:nvPr>
            <p:ph type="body" sz="quarter" idx="15" hasCustomPrompt="1"/>
          </p:nvPr>
        </p:nvSpPr>
        <p:spPr>
          <a:xfrm>
            <a:off x="251520" y="5857878"/>
            <a:ext cx="6984776" cy="464400"/>
          </a:xfrm>
          <a:solidFill>
            <a:schemeClr val="accent1"/>
          </a:solidFill>
        </p:spPr>
        <p:txBody>
          <a:bodyPr lIns="90000" tIns="46800" rIns="90000" bIns="46800"/>
          <a:lstStyle>
            <a:lvl1pPr marL="0" indent="0">
              <a:buNone/>
              <a:defRPr sz="2200" cap="all" baseline="0">
                <a:solidFill>
                  <a:schemeClr val="bg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39983806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77" name="Picture 53" descr="Device-black"/>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524750" y="438150"/>
            <a:ext cx="1184275" cy="3873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24800" y="1234800"/>
            <a:ext cx="828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altLang="en-US" dirty="0"/>
              <a:t>Click to edit Master title style</a:t>
            </a:r>
            <a:endParaRPr lang="en-GB" altLang="en-US" dirty="0"/>
          </a:p>
        </p:txBody>
      </p:sp>
      <p:sp>
        <p:nvSpPr>
          <p:cNvPr id="1027" name="Rectangle 3"/>
          <p:cNvSpPr>
            <a:spLocks noGrp="1" noChangeArrowheads="1"/>
          </p:cNvSpPr>
          <p:nvPr>
            <p:ph type="body" idx="1"/>
          </p:nvPr>
        </p:nvSpPr>
        <p:spPr bwMode="auto">
          <a:xfrm>
            <a:off x="424800" y="2214000"/>
            <a:ext cx="828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1074" name="Picture 50" descr="Device-wine"/>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hidden">
          <a:xfrm>
            <a:off x="7524750" y="438150"/>
            <a:ext cx="1184275" cy="385763"/>
          </a:xfrm>
          <a:prstGeom prst="rect">
            <a:avLst/>
          </a:prstGeom>
          <a:solidFill>
            <a:schemeClr val="accent1"/>
          </a:solidFill>
        </p:spPr>
      </p:pic>
      <p:pic>
        <p:nvPicPr>
          <p:cNvPr id="1079" name="Picture 55" descr="Device-whit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hidden">
          <a:xfrm>
            <a:off x="7524750" y="438150"/>
            <a:ext cx="1184275"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tx1"/>
                </a:solidFill>
                <a:latin typeface="Arial" panose="020B0604020202020204" pitchFamily="34" charset="0"/>
                <a:cs typeface="Arial" panose="020B0604020202020204" pitchFamily="34" charset="0"/>
              </a:rPr>
              <a:t>LIMITLESS </a:t>
            </a:r>
            <a:r>
              <a:rPr lang="en-GB" altLang="en-US" sz="1200" dirty="0">
                <a:solidFill>
                  <a:schemeClr val="tx1"/>
                </a:solidFill>
                <a:latin typeface="Arial Black" panose="020B0A04020102020204" pitchFamily="34" charset="0"/>
                <a:cs typeface="Arial" panose="020B0604020202020204" pitchFamily="34" charset="0"/>
              </a:rPr>
              <a:t>POTENTIAL</a:t>
            </a:r>
            <a:r>
              <a:rPr lang="en-GB" altLang="en-US" sz="1200" dirty="0">
                <a:solidFill>
                  <a:schemeClr val="tx1"/>
                </a:solidFill>
                <a:latin typeface="Arial" panose="020B0604020202020204" pitchFamily="34" charset="0"/>
                <a:cs typeface="Arial" panose="020B0604020202020204" pitchFamily="34" charset="0"/>
              </a:rPr>
              <a:t> | LIMITLESS </a:t>
            </a:r>
            <a:r>
              <a:rPr lang="en-GB" altLang="en-US" sz="1200" dirty="0">
                <a:solidFill>
                  <a:schemeClr val="tx1"/>
                </a:solidFill>
                <a:latin typeface="Arial Black" panose="020B0A04020102020204" pitchFamily="34" charset="0"/>
                <a:cs typeface="Arial" panose="020B0604020202020204" pitchFamily="34" charset="0"/>
              </a:rPr>
              <a:t>OPPORTUNITIES</a:t>
            </a:r>
            <a:r>
              <a:rPr lang="en-GB" altLang="en-US" sz="1200" dirty="0">
                <a:solidFill>
                  <a:schemeClr val="tx1"/>
                </a:solidFill>
                <a:latin typeface="Arial" panose="020B0604020202020204" pitchFamily="34" charset="0"/>
                <a:cs typeface="Arial" panose="020B0604020202020204" pitchFamily="34" charset="0"/>
              </a:rPr>
              <a:t> | LIMITLESS </a:t>
            </a:r>
            <a:r>
              <a:rPr lang="en-GB" altLang="en-US" sz="1200" dirty="0">
                <a:solidFill>
                  <a:schemeClr val="tx1"/>
                </a:solidFill>
                <a:latin typeface="Arial Black" panose="020B0A04020102020204" pitchFamily="34" charset="0"/>
                <a:cs typeface="Arial" panose="020B0604020202020204" pitchFamily="34" charset="0"/>
              </a:rPr>
              <a:t>IMPACT</a:t>
            </a:r>
          </a:p>
        </p:txBody>
      </p:sp>
    </p:spTree>
  </p:cSld>
  <p:clrMap bg1="lt1" tx1="dk1" bg2="lt2" tx2="dk2" accent1="accent1" accent2="accent2" accent3="accent3" accent4="accent4" accent5="accent5" accent6="accent6" hlink="hlink" folHlink="folHlink"/>
  <p:sldLayoutIdLst>
    <p:sldLayoutId id="2147483699" r:id="rId1"/>
    <p:sldLayoutId id="2147483697" r:id="rId2"/>
    <p:sldLayoutId id="2147483696" r:id="rId3"/>
    <p:sldLayoutId id="2147483698" r:id="rId4"/>
    <p:sldLayoutId id="2147483700" r:id="rId5"/>
    <p:sldLayoutId id="2147483701" r:id="rId6"/>
    <p:sldLayoutId id="2147483702" r:id="rId7"/>
    <p:sldLayoutId id="2147483706" r:id="rId8"/>
    <p:sldLayoutId id="2147483707" r:id="rId9"/>
    <p:sldLayoutId id="2147483708" r:id="rId10"/>
    <p:sldLayoutId id="2147483713" r:id="rId11"/>
    <p:sldLayoutId id="2147483709" r:id="rId12"/>
    <p:sldLayoutId id="2147483710" r:id="rId13"/>
    <p:sldLayoutId id="2147483711" r:id="rId14"/>
    <p:sldLayoutId id="2147483712" r:id="rId15"/>
    <p:sldLayoutId id="2147483714" r:id="rId16"/>
    <p:sldLayoutId id="2147483715" r:id="rId17"/>
    <p:sldLayoutId id="2147483716" r:id="rId18"/>
  </p:sldLayoutIdLst>
  <p:transition>
    <p:fade/>
  </p:transition>
  <p:hf hdr="0" ftr="0" dt="0"/>
  <p:txStyles>
    <p:titleStyle>
      <a:lvl1pPr algn="l" rtl="0" eaLnBrk="1" fontAlgn="base" hangingPunct="1">
        <a:spcBef>
          <a:spcPct val="0"/>
        </a:spcBef>
        <a:spcAft>
          <a:spcPct val="0"/>
        </a:spcAft>
        <a:defRPr sz="3800" b="1" cap="all" baseline="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sz="2000" baseline="0">
          <a:solidFill>
            <a:schemeClr val="tx2"/>
          </a:solidFill>
          <a:latin typeface="Arial" panose="020B0604020202020204" pitchFamily="34" charset="0"/>
          <a:ea typeface="+mn-ea"/>
          <a:cs typeface="Arial" panose="020B0604020202020204" pitchFamily="34" charset="0"/>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000" baseline="0">
          <a:solidFill>
            <a:schemeClr val="tx2"/>
          </a:solidFill>
          <a:latin typeface="Arial" panose="020B0604020202020204" pitchFamily="34" charset="0"/>
          <a:cs typeface="Arial" panose="020B0604020202020204" pitchFamily="34" charset="0"/>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reading.ac.uk/internal/exams/student/exa-circumstances.asp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GB" sz="6000" b="1" cap="all" dirty="0">
                <a:solidFill>
                  <a:schemeClr val="accent1"/>
                </a:solidFill>
              </a:rPr>
              <a:t>Herzlich </a:t>
            </a:r>
            <a:r>
              <a:rPr lang="en-GB" sz="6000" b="1" cap="all" dirty="0" err="1">
                <a:solidFill>
                  <a:schemeClr val="accent1"/>
                </a:solidFill>
              </a:rPr>
              <a:t>Willkommen</a:t>
            </a:r>
            <a:r>
              <a:rPr lang="en-GB" sz="6000" b="1" cap="all" dirty="0">
                <a:solidFill>
                  <a:schemeClr val="accent1"/>
                </a:solidFill>
              </a:rPr>
              <a:t> </a:t>
            </a:r>
            <a:r>
              <a:rPr lang="en-GB" sz="6000" b="1" cap="all" dirty="0" err="1">
                <a:solidFill>
                  <a:schemeClr val="accent1"/>
                </a:solidFill>
              </a:rPr>
              <a:t>im</a:t>
            </a:r>
            <a:r>
              <a:rPr lang="en-GB" sz="6000" b="1" cap="all" dirty="0">
                <a:solidFill>
                  <a:schemeClr val="accent1"/>
                </a:solidFill>
              </a:rPr>
              <a:t> </a:t>
            </a:r>
            <a:r>
              <a:rPr lang="en-GB" sz="6000" b="1" cap="all" dirty="0" err="1">
                <a:solidFill>
                  <a:schemeClr val="accent1"/>
                </a:solidFill>
              </a:rPr>
              <a:t>deutschkurs</a:t>
            </a:r>
            <a:r>
              <a:rPr lang="en-GB" sz="6000" b="1" cap="all" dirty="0">
                <a:solidFill>
                  <a:schemeClr val="accent1"/>
                </a:solidFill>
              </a:rPr>
              <a:t>!</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a:t>
            </a:fld>
            <a:endParaRPr lang="en-GB" altLang="en-US"/>
          </a:p>
        </p:txBody>
      </p:sp>
    </p:spTree>
    <p:extLst>
      <p:ext uri="{BB962C8B-B14F-4D97-AF65-F5344CB8AC3E}">
        <p14:creationId xmlns:p14="http://schemas.microsoft.com/office/powerpoint/2010/main" val="14935595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2</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395672" cy="5904656"/>
          </a:xfrm>
        </p:spPr>
        <p:txBody>
          <a:bodyPr/>
          <a:lstStyle/>
          <a:p>
            <a:r>
              <a:rPr lang="de-DE" sz="2800" dirty="0"/>
              <a:t>How to succeed in this course:</a:t>
            </a:r>
          </a:p>
          <a:p>
            <a:endParaRPr lang="de-DE" sz="2800" dirty="0"/>
          </a:p>
          <a:p>
            <a:pPr marL="874350" lvl="1" indent="-514350">
              <a:buFont typeface="+mj-lt"/>
              <a:buAutoNum type="arabicPeriod"/>
            </a:pPr>
            <a:r>
              <a:rPr lang="de-DE" sz="2800" dirty="0"/>
              <a:t>Attendance is </a:t>
            </a:r>
            <a:r>
              <a:rPr lang="de-DE" sz="2800" b="1" u="sng" dirty="0"/>
              <a:t>vital</a:t>
            </a:r>
            <a:r>
              <a:rPr lang="de-DE" sz="2800" dirty="0"/>
              <a:t>, as the course moves quickly; please attend all classes and do not rely on catching up from Blackboard </a:t>
            </a:r>
          </a:p>
          <a:p>
            <a:pPr marL="874350" lvl="1" indent="-514350">
              <a:buFont typeface="+mj-lt"/>
              <a:buAutoNum type="arabicPeriod"/>
            </a:pPr>
            <a:r>
              <a:rPr lang="de-DE" sz="2800" dirty="0"/>
              <a:t>Attendance is also essential for practising speaking, which forms part of the assessment</a:t>
            </a:r>
          </a:p>
          <a:p>
            <a:pPr marL="874350" lvl="1" indent="-514350">
              <a:buFont typeface="+mj-lt"/>
              <a:buAutoNum type="arabicPeriod"/>
            </a:pPr>
            <a:r>
              <a:rPr lang="de-DE" sz="2800" dirty="0"/>
              <a:t>Complete homework (found on Blackboard)</a:t>
            </a:r>
          </a:p>
          <a:p>
            <a:pPr marL="874350" lvl="1" indent="-514350">
              <a:buFont typeface="+mj-lt"/>
              <a:buAutoNum type="arabicPeriod"/>
            </a:pPr>
            <a:r>
              <a:rPr lang="de-DE" sz="2800" dirty="0"/>
              <a:t>Complete extra study (use the resources on Blackboard, revise, test yourself on vocab, etc.)</a:t>
            </a:r>
          </a:p>
          <a:p>
            <a:pPr marL="1080000" lvl="3" indent="0">
              <a:buNone/>
            </a:pPr>
            <a:r>
              <a:rPr lang="de-DE" sz="2800" dirty="0"/>
              <a:t>-&gt; 53 hours in AT and 60 hours in ST of </a:t>
            </a:r>
            <a:r>
              <a:rPr lang="en-GB" sz="2800" dirty="0"/>
              <a:t>‘guided independent study’ </a:t>
            </a:r>
            <a:endParaRPr lang="de-DE" sz="2800" dirty="0"/>
          </a:p>
          <a:p>
            <a:pPr marL="874350" lvl="1" indent="-514350">
              <a:buFont typeface="+mj-lt"/>
              <a:buAutoNum type="arabicPeriod"/>
            </a:pPr>
            <a:endParaRPr lang="de-DE" sz="2800" dirty="0"/>
          </a:p>
          <a:p>
            <a:endParaRPr lang="de-DE" sz="3200" dirty="0"/>
          </a:p>
          <a:p>
            <a:pPr marL="0" indent="0">
              <a:buNone/>
            </a:pPr>
            <a:endParaRPr lang="en-GB" sz="3200" dirty="0"/>
          </a:p>
        </p:txBody>
      </p:sp>
    </p:spTree>
    <p:extLst>
      <p:ext uri="{BB962C8B-B14F-4D97-AF65-F5344CB8AC3E}">
        <p14:creationId xmlns:p14="http://schemas.microsoft.com/office/powerpoint/2010/main" val="2355106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3</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395672" cy="5904656"/>
          </a:xfrm>
        </p:spPr>
        <p:txBody>
          <a:bodyPr/>
          <a:lstStyle/>
          <a:p>
            <a:r>
              <a:rPr lang="de-DE" sz="2800" dirty="0"/>
              <a:t>How to succeed in this course:</a:t>
            </a:r>
          </a:p>
          <a:p>
            <a:endParaRPr lang="de-DE" sz="2800" dirty="0"/>
          </a:p>
          <a:p>
            <a:pPr marL="874350" lvl="1" indent="-514350">
              <a:buFont typeface="+mj-lt"/>
              <a:buAutoNum type="arabicPeriod" startAt="5"/>
            </a:pPr>
            <a:r>
              <a:rPr lang="de-DE" sz="2800" dirty="0"/>
              <a:t>Compulsory: get hold of the book and bring it to </a:t>
            </a:r>
            <a:r>
              <a:rPr lang="de-DE" sz="2800" b="1" dirty="0"/>
              <a:t>every</a:t>
            </a:r>
            <a:r>
              <a:rPr lang="de-DE" sz="2800" dirty="0"/>
              <a:t> class</a:t>
            </a:r>
          </a:p>
          <a:p>
            <a:pPr marL="720000" lvl="2" indent="0">
              <a:buNone/>
            </a:pPr>
            <a:r>
              <a:rPr lang="de-DE" sz="2800" dirty="0"/>
              <a:t>-&gt; Palgrave Foundations German 1</a:t>
            </a:r>
          </a:p>
          <a:p>
            <a:pPr marL="874350" lvl="1" indent="-514350">
              <a:buFont typeface="+mj-lt"/>
              <a:buAutoNum type="arabicPeriod" startAt="5"/>
            </a:pPr>
            <a:r>
              <a:rPr lang="de-DE" sz="2800" dirty="0"/>
              <a:t>Advisory: 2 folders (ring bound, soft, etc. what ever suits you), 1 per term, which can be divided into 10 weeks (e.g. with paper dividers) and file any extra papers given in class into the correct week. Bring this to every class for referral -&gt; we will </a:t>
            </a:r>
            <a:r>
              <a:rPr lang="de-DE" sz="2800" i="1" dirty="0"/>
              <a:t>build on</a:t>
            </a:r>
            <a:r>
              <a:rPr lang="de-DE" sz="2800" dirty="0"/>
              <a:t>, not move on</a:t>
            </a:r>
          </a:p>
          <a:p>
            <a:pPr marL="874350" lvl="1" indent="-514350">
              <a:buFont typeface="+mj-lt"/>
              <a:buAutoNum type="arabicPeriod" startAt="5"/>
            </a:pPr>
            <a:r>
              <a:rPr lang="de-DE" sz="2800" dirty="0"/>
              <a:t>Advisory: a small book for noting vocabulary</a:t>
            </a:r>
          </a:p>
        </p:txBody>
      </p:sp>
    </p:spTree>
    <p:extLst>
      <p:ext uri="{BB962C8B-B14F-4D97-AF65-F5344CB8AC3E}">
        <p14:creationId xmlns:p14="http://schemas.microsoft.com/office/powerpoint/2010/main" val="3197749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4</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395672" cy="5904656"/>
          </a:xfrm>
        </p:spPr>
        <p:txBody>
          <a:bodyPr/>
          <a:lstStyle/>
          <a:p>
            <a:r>
              <a:rPr lang="en-GB" sz="2800" dirty="0"/>
              <a:t>If you are likely to miss a class, please email me (s.j.payne@reading.ac.uk). If extended absences are likely to affect your performance in assessment or examination, or if you have missed a test or other assessment, submit an Extenuating Circumstances Form with relevant evidence to your Home Department/School through the Support Centre, who will inform us.</a:t>
            </a:r>
          </a:p>
          <a:p>
            <a:pPr marL="360000" lvl="1" indent="0">
              <a:buNone/>
            </a:pPr>
            <a:r>
              <a:rPr lang="en-GB" sz="2800" dirty="0"/>
              <a:t>-&gt; </a:t>
            </a:r>
            <a:r>
              <a:rPr lang="en-GB" altLang="en-US" sz="2800" dirty="0"/>
              <a:t>An extenuating circumstances form, guidance on how to fill it in and the relevant dates for submission can be found on  </a:t>
            </a:r>
            <a:r>
              <a:rPr lang="en-GB" altLang="en-US" sz="2800" dirty="0">
                <a:hlinkClick r:id="rId2"/>
              </a:rPr>
              <a:t>http://www.reading.ac.uk/internal/exams/student/exa-circumstances.aspx</a:t>
            </a:r>
            <a:endParaRPr lang="en-GB" altLang="en-US" sz="2800" dirty="0"/>
          </a:p>
          <a:p>
            <a:pPr marL="360000" lvl="1" indent="0">
              <a:buNone/>
            </a:pPr>
            <a:endParaRPr lang="en-GB" sz="2800" dirty="0"/>
          </a:p>
          <a:p>
            <a:pPr marL="874350" lvl="1" indent="-514350">
              <a:buFont typeface="+mj-lt"/>
              <a:buAutoNum type="arabicPeriod"/>
            </a:pPr>
            <a:endParaRPr lang="de-DE" sz="2800" dirty="0"/>
          </a:p>
          <a:p>
            <a:endParaRPr lang="de-DE" sz="3200" dirty="0"/>
          </a:p>
          <a:p>
            <a:pPr marL="0" indent="0">
              <a:buNone/>
            </a:pPr>
            <a:endParaRPr lang="en-GB" sz="3200" dirty="0"/>
          </a:p>
        </p:txBody>
      </p:sp>
    </p:spTree>
    <p:extLst>
      <p:ext uri="{BB962C8B-B14F-4D97-AF65-F5344CB8AC3E}">
        <p14:creationId xmlns:p14="http://schemas.microsoft.com/office/powerpoint/2010/main" val="3904299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5</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280000" cy="5904656"/>
          </a:xfrm>
        </p:spPr>
        <p:txBody>
          <a:bodyPr/>
          <a:lstStyle/>
          <a:p>
            <a:pPr marL="360000" lvl="1" indent="0" algn="ctr">
              <a:buNone/>
            </a:pPr>
            <a:r>
              <a:rPr lang="en-GB" sz="2800" u="sng" dirty="0"/>
              <a:t>Assessment</a:t>
            </a:r>
          </a:p>
          <a:p>
            <a:pPr marL="360000" lvl="1" indent="0" algn="ctr">
              <a:buNone/>
            </a:pPr>
            <a:endParaRPr lang="en-GB" sz="2800" u="sng" dirty="0"/>
          </a:p>
          <a:p>
            <a:r>
              <a:rPr lang="en-GB" sz="2800" dirty="0"/>
              <a:t>Exams during Term: </a:t>
            </a:r>
            <a:r>
              <a:rPr lang="en-GB" sz="2800" b="1" dirty="0"/>
              <a:t>30%</a:t>
            </a:r>
          </a:p>
          <a:p>
            <a:pPr marL="360000" lvl="1" indent="0">
              <a:buNone/>
            </a:pPr>
            <a:r>
              <a:rPr lang="en-GB" sz="2800" dirty="0"/>
              <a:t>-&gt; foundation test (15%) in Week 10 of AT</a:t>
            </a:r>
          </a:p>
          <a:p>
            <a:pPr marL="360000" lvl="1" indent="0">
              <a:buNone/>
            </a:pPr>
            <a:r>
              <a:rPr lang="en-GB" sz="2800" dirty="0"/>
              <a:t>-&gt; listening test (15%) in Week 11 of </a:t>
            </a:r>
            <a:r>
              <a:rPr lang="en-GB" sz="2800" dirty="0" err="1"/>
              <a:t>SprT</a:t>
            </a:r>
            <a:r>
              <a:rPr lang="en-GB" sz="2800" dirty="0"/>
              <a:t> </a:t>
            </a:r>
          </a:p>
          <a:p>
            <a:r>
              <a:rPr lang="en-GB" sz="2800" dirty="0"/>
              <a:t>Exams in Summer Term: </a:t>
            </a:r>
            <a:r>
              <a:rPr lang="en-GB" sz="2800" b="1" dirty="0"/>
              <a:t>70%</a:t>
            </a:r>
          </a:p>
          <a:p>
            <a:pPr marL="360000" lvl="1" indent="0">
              <a:buNone/>
            </a:pPr>
            <a:r>
              <a:rPr lang="en-GB" sz="2800" dirty="0"/>
              <a:t>-&gt; oral exam (30%) in Week 2 of </a:t>
            </a:r>
            <a:r>
              <a:rPr lang="en-GB" sz="2800" dirty="0" err="1"/>
              <a:t>SumT</a:t>
            </a:r>
            <a:endParaRPr lang="en-GB" sz="2800" dirty="0"/>
          </a:p>
          <a:p>
            <a:pPr marL="360000" lvl="1" indent="0">
              <a:buNone/>
            </a:pPr>
            <a:r>
              <a:rPr lang="en-GB" sz="2800" dirty="0"/>
              <a:t>-&gt; final exam (40%) as per your exam timetable</a:t>
            </a:r>
          </a:p>
          <a:p>
            <a:pPr marL="0" indent="0">
              <a:buNone/>
            </a:pPr>
            <a:endParaRPr lang="en-GB" sz="2800" b="1" dirty="0"/>
          </a:p>
          <a:p>
            <a:r>
              <a:rPr lang="de-DE" sz="2800" dirty="0"/>
              <a:t>Foundation test: reading, grammar and vocabulary</a:t>
            </a:r>
          </a:p>
          <a:p>
            <a:r>
              <a:rPr lang="de-DE" sz="2800" dirty="0"/>
              <a:t>Final exam: reading and free writing, with grammar and vocabulary testing built into the exercises</a:t>
            </a:r>
          </a:p>
          <a:p>
            <a:endParaRPr lang="de-DE" sz="3200" dirty="0"/>
          </a:p>
          <a:p>
            <a:pPr marL="0" indent="0">
              <a:buNone/>
            </a:pPr>
            <a:endParaRPr lang="en-GB" sz="3200" dirty="0"/>
          </a:p>
        </p:txBody>
      </p:sp>
    </p:spTree>
    <p:extLst>
      <p:ext uri="{BB962C8B-B14F-4D97-AF65-F5344CB8AC3E}">
        <p14:creationId xmlns:p14="http://schemas.microsoft.com/office/powerpoint/2010/main" val="642672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6</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280000" cy="5904656"/>
          </a:xfrm>
        </p:spPr>
        <p:txBody>
          <a:bodyPr/>
          <a:lstStyle/>
          <a:p>
            <a:r>
              <a:rPr lang="en-GB" sz="2800" dirty="0"/>
              <a:t>Check the calendar and if you will be absent for any of the assessments, let me know </a:t>
            </a:r>
            <a:r>
              <a:rPr lang="en-GB" sz="2800" b="1" dirty="0"/>
              <a:t>ASAP</a:t>
            </a:r>
            <a:r>
              <a:rPr lang="en-GB" sz="2800" dirty="0"/>
              <a:t>!</a:t>
            </a:r>
            <a:endParaRPr lang="en-GB" sz="2800" b="1" dirty="0"/>
          </a:p>
          <a:p>
            <a:endParaRPr lang="en-GB" sz="2800" b="1" dirty="0"/>
          </a:p>
          <a:p>
            <a:r>
              <a:rPr lang="en-GB" sz="2800" dirty="0"/>
              <a:t>There is also a formative writing assessment in Week 5 of the Spring Term</a:t>
            </a:r>
          </a:p>
          <a:p>
            <a:pPr marL="360000" lvl="1" indent="0">
              <a:buNone/>
            </a:pPr>
            <a:r>
              <a:rPr lang="en-GB" sz="2800" dirty="0"/>
              <a:t>-&gt; this does not contribute to your final grade, but you will be given a rough guide to a grade that the work would achieve, and it is good practice ahead of the free writing section of the final exam</a:t>
            </a:r>
          </a:p>
          <a:p>
            <a:pPr marL="0" indent="0">
              <a:buNone/>
            </a:pPr>
            <a:endParaRPr lang="en-GB" sz="2800" b="1" dirty="0"/>
          </a:p>
          <a:p>
            <a:r>
              <a:rPr lang="en-GB" sz="2800" dirty="0"/>
              <a:t>n.b. there are no classes in Week 6 of the Autumn and Spring Terms, as per the rest of the university</a:t>
            </a:r>
          </a:p>
          <a:p>
            <a:pPr marL="0" indent="0">
              <a:buNone/>
            </a:pPr>
            <a:endParaRPr lang="en-GB" sz="2800" b="1" dirty="0"/>
          </a:p>
          <a:p>
            <a:pPr marL="874350" lvl="1" indent="-514350">
              <a:buFont typeface="+mj-lt"/>
              <a:buAutoNum type="arabicPeriod"/>
            </a:pPr>
            <a:endParaRPr lang="de-DE" sz="2800" dirty="0"/>
          </a:p>
          <a:p>
            <a:endParaRPr lang="de-DE" sz="3200" dirty="0"/>
          </a:p>
          <a:p>
            <a:pPr marL="0" indent="0">
              <a:buNone/>
            </a:pPr>
            <a:endParaRPr lang="en-GB" sz="3200" dirty="0"/>
          </a:p>
        </p:txBody>
      </p:sp>
    </p:spTree>
    <p:extLst>
      <p:ext uri="{BB962C8B-B14F-4D97-AF65-F5344CB8AC3E}">
        <p14:creationId xmlns:p14="http://schemas.microsoft.com/office/powerpoint/2010/main" val="1606864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7</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280000" cy="5904656"/>
          </a:xfrm>
        </p:spPr>
        <p:txBody>
          <a:bodyPr/>
          <a:lstStyle/>
          <a:p>
            <a:pPr marL="0" indent="0" algn="ctr">
              <a:buNone/>
            </a:pPr>
            <a:r>
              <a:rPr lang="en-GB" sz="2800" u="sng" dirty="0"/>
              <a:t>IWLP German Contacts</a:t>
            </a:r>
          </a:p>
          <a:p>
            <a:pPr marL="0" indent="0" algn="ctr">
              <a:buNone/>
            </a:pPr>
            <a:endParaRPr lang="en-GB" sz="2800" u="sng" dirty="0"/>
          </a:p>
          <a:p>
            <a:r>
              <a:rPr lang="en-GB" sz="2800" dirty="0"/>
              <a:t>Sophie Payne: Stage 1 &amp; Stage 2</a:t>
            </a:r>
          </a:p>
          <a:p>
            <a:pPr marL="360000" lvl="1" indent="0">
              <a:buNone/>
            </a:pPr>
            <a:r>
              <a:rPr lang="en-GB" sz="2800" dirty="0"/>
              <a:t>-&gt; s.l.payne@reading.ac.uk</a:t>
            </a:r>
          </a:p>
          <a:p>
            <a:endParaRPr lang="en-GB" sz="2800" dirty="0"/>
          </a:p>
          <a:p>
            <a:r>
              <a:rPr lang="en-GB" sz="2800" dirty="0"/>
              <a:t>Wendy Smith: Stage 2 and Stage 3</a:t>
            </a:r>
          </a:p>
          <a:p>
            <a:pPr marL="360000" lvl="1" indent="0">
              <a:buNone/>
            </a:pPr>
            <a:r>
              <a:rPr lang="en-GB" sz="2800" dirty="0"/>
              <a:t>-&gt; Wendy is also the Co-ordinator for German</a:t>
            </a:r>
          </a:p>
          <a:p>
            <a:pPr marL="360000" lvl="1" indent="0">
              <a:buNone/>
            </a:pPr>
            <a:r>
              <a:rPr lang="en-GB" sz="2800" dirty="0"/>
              <a:t>-&gt; w.l.smith2@reading.ac.uk</a:t>
            </a:r>
          </a:p>
          <a:p>
            <a:pPr marL="0" indent="0">
              <a:buNone/>
            </a:pPr>
            <a:endParaRPr lang="en-GB" sz="3200" dirty="0"/>
          </a:p>
          <a:p>
            <a:r>
              <a:rPr lang="en-GB" sz="2800" dirty="0"/>
              <a:t>IWLP in general: iwlp@reading.ac.uk</a:t>
            </a:r>
          </a:p>
        </p:txBody>
      </p:sp>
    </p:spTree>
    <p:extLst>
      <p:ext uri="{BB962C8B-B14F-4D97-AF65-F5344CB8AC3E}">
        <p14:creationId xmlns:p14="http://schemas.microsoft.com/office/powerpoint/2010/main" val="29683034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8</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395672" cy="5904656"/>
          </a:xfrm>
        </p:spPr>
        <p:txBody>
          <a:bodyPr/>
          <a:lstStyle/>
          <a:p>
            <a:r>
              <a:rPr lang="de-DE" sz="2800" dirty="0"/>
              <a:t>Learning a language can be hard, so:</a:t>
            </a:r>
          </a:p>
          <a:p>
            <a:pPr lvl="1">
              <a:spcBef>
                <a:spcPts val="3000"/>
              </a:spcBef>
            </a:pPr>
            <a:r>
              <a:rPr lang="de-DE" sz="2800" b="1" dirty="0"/>
              <a:t>Do not </a:t>
            </a:r>
            <a:r>
              <a:rPr lang="de-DE" sz="2800" dirty="0"/>
              <a:t>worry about making mistakes – you will make a lot of them!</a:t>
            </a:r>
          </a:p>
          <a:p>
            <a:pPr lvl="1">
              <a:spcBef>
                <a:spcPts val="3000"/>
              </a:spcBef>
            </a:pPr>
            <a:r>
              <a:rPr lang="de-DE" sz="2800" b="1" dirty="0"/>
              <a:t>Do not </a:t>
            </a:r>
            <a:r>
              <a:rPr lang="de-DE" sz="2800" dirty="0"/>
              <a:t>laugh at other people‘s German</a:t>
            </a:r>
          </a:p>
          <a:p>
            <a:pPr lvl="1">
              <a:spcBef>
                <a:spcPts val="3000"/>
              </a:spcBef>
            </a:pPr>
            <a:r>
              <a:rPr lang="de-DE" sz="2800" b="1" dirty="0"/>
              <a:t>Do</a:t>
            </a:r>
            <a:r>
              <a:rPr lang="de-DE" sz="2800" dirty="0"/>
              <a:t> listen to other people when they speak</a:t>
            </a:r>
          </a:p>
          <a:p>
            <a:pPr lvl="1">
              <a:spcBef>
                <a:spcPts val="3000"/>
              </a:spcBef>
            </a:pPr>
            <a:r>
              <a:rPr lang="de-DE" sz="2800" b="1" dirty="0"/>
              <a:t>Do</a:t>
            </a:r>
            <a:r>
              <a:rPr lang="de-DE" sz="2800" dirty="0"/>
              <a:t> look up words you don‘t understand (you can use a dictionary app on your phone for this), and speak up if you don‘t understand what you are doing (and try to do it in German – see the survival phrases hand out!)</a:t>
            </a:r>
          </a:p>
          <a:p>
            <a:pPr lvl="1"/>
            <a:endParaRPr lang="de-DE" sz="2800" dirty="0"/>
          </a:p>
          <a:p>
            <a:pPr marL="874350" lvl="1" indent="-514350">
              <a:buFont typeface="+mj-lt"/>
              <a:buAutoNum type="arabicPeriod"/>
            </a:pPr>
            <a:endParaRPr lang="de-DE" sz="2800" dirty="0"/>
          </a:p>
          <a:p>
            <a:endParaRPr lang="de-DE" sz="3200" dirty="0"/>
          </a:p>
          <a:p>
            <a:pPr marL="0" indent="0">
              <a:buNone/>
            </a:pPr>
            <a:endParaRPr lang="en-GB" sz="3200" dirty="0"/>
          </a:p>
        </p:txBody>
      </p:sp>
    </p:spTree>
    <p:extLst>
      <p:ext uri="{BB962C8B-B14F-4D97-AF65-F5344CB8AC3E}">
        <p14:creationId xmlns:p14="http://schemas.microsoft.com/office/powerpoint/2010/main" val="793641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1C1A6-E5FF-43C8-B3EF-A139A6638EA6}"/>
              </a:ext>
            </a:extLst>
          </p:cNvPr>
          <p:cNvSpPr>
            <a:spLocks noGrp="1"/>
          </p:cNvSpPr>
          <p:nvPr>
            <p:ph type="sldNum" sz="quarter" idx="10"/>
          </p:nvPr>
        </p:nvSpPr>
        <p:spPr/>
        <p:txBody>
          <a:bodyPr/>
          <a:lstStyle/>
          <a:p>
            <a:fld id="{8CAE96E1-FE19-476C-9CF0-3BB4903735D9}" type="slidenum">
              <a:rPr lang="en-GB" altLang="en-US" smtClean="0"/>
              <a:pPr/>
              <a:t>9</a:t>
            </a:fld>
            <a:endParaRPr lang="en-GB" altLang="en-US"/>
          </a:p>
        </p:txBody>
      </p:sp>
      <p:sp>
        <p:nvSpPr>
          <p:cNvPr id="3" name="Content Placeholder 2">
            <a:extLst>
              <a:ext uri="{FF2B5EF4-FFF2-40B4-BE49-F238E27FC236}">
                <a16:creationId xmlns:a16="http://schemas.microsoft.com/office/drawing/2014/main" id="{F72EA137-58FD-4040-A689-A6C417CB5EFE}"/>
              </a:ext>
            </a:extLst>
          </p:cNvPr>
          <p:cNvSpPr>
            <a:spLocks noGrp="1"/>
          </p:cNvSpPr>
          <p:nvPr>
            <p:ph sz="quarter" idx="11"/>
          </p:nvPr>
        </p:nvSpPr>
        <p:spPr>
          <a:xfrm>
            <a:off x="424800" y="476672"/>
            <a:ext cx="8280000" cy="5904656"/>
          </a:xfrm>
        </p:spPr>
        <p:txBody>
          <a:bodyPr/>
          <a:lstStyle/>
          <a:p>
            <a:pPr marL="0" indent="0" algn="ctr">
              <a:buNone/>
            </a:pPr>
            <a:r>
              <a:rPr lang="en-GB" sz="2800" u="sng" dirty="0"/>
              <a:t>Blackboard</a:t>
            </a:r>
          </a:p>
          <a:p>
            <a:pPr marL="0" indent="0" algn="ctr">
              <a:buNone/>
            </a:pPr>
            <a:endParaRPr lang="en-GB" sz="2800" u="sng" dirty="0"/>
          </a:p>
          <a:p>
            <a:r>
              <a:rPr lang="en-GB" sz="2800" dirty="0"/>
              <a:t>Look at the Blackboard site for:</a:t>
            </a:r>
          </a:p>
          <a:p>
            <a:pPr marL="360000" lvl="1" indent="0">
              <a:buNone/>
            </a:pPr>
            <a:r>
              <a:rPr lang="en-GB" sz="2800" dirty="0"/>
              <a:t>-&gt; what we have covered in the class</a:t>
            </a:r>
          </a:p>
          <a:p>
            <a:pPr marL="360000" lvl="1" indent="0">
              <a:buNone/>
            </a:pPr>
            <a:r>
              <a:rPr lang="en-GB" sz="2800" dirty="0"/>
              <a:t>-&gt; homework</a:t>
            </a:r>
          </a:p>
          <a:p>
            <a:pPr marL="360000" lvl="1" indent="0">
              <a:buNone/>
            </a:pPr>
            <a:r>
              <a:rPr lang="en-GB" sz="2800" dirty="0"/>
              <a:t>-&gt; extra sheets used in class (not in the book)</a:t>
            </a:r>
          </a:p>
          <a:p>
            <a:pPr marL="360000" lvl="1" indent="0">
              <a:buNone/>
            </a:pPr>
            <a:r>
              <a:rPr lang="en-GB" sz="2800" dirty="0"/>
              <a:t>-&gt; song and picture of the week</a:t>
            </a:r>
          </a:p>
          <a:p>
            <a:pPr marL="360000" lvl="1" indent="0">
              <a:buNone/>
            </a:pPr>
            <a:r>
              <a:rPr lang="en-GB" sz="2800" dirty="0"/>
              <a:t>-&gt; announcements </a:t>
            </a:r>
          </a:p>
          <a:p>
            <a:pPr marL="360000" lvl="1" indent="0">
              <a:buNone/>
            </a:pPr>
            <a:r>
              <a:rPr lang="en-GB" sz="2800" dirty="0"/>
              <a:t>-&gt; extra resources for language learning</a:t>
            </a:r>
          </a:p>
          <a:p>
            <a:pPr marL="360000" lvl="1" indent="0">
              <a:buNone/>
            </a:pPr>
            <a:r>
              <a:rPr lang="en-GB" sz="2800" dirty="0"/>
              <a:t>-&gt; assessment information</a:t>
            </a:r>
          </a:p>
          <a:p>
            <a:pPr marL="360000" lvl="1" indent="0">
              <a:buNone/>
            </a:pPr>
            <a:r>
              <a:rPr lang="en-GB" sz="2800" dirty="0"/>
              <a:t>-&gt; grades (when they are due)</a:t>
            </a:r>
          </a:p>
        </p:txBody>
      </p:sp>
    </p:spTree>
    <p:extLst>
      <p:ext uri="{BB962C8B-B14F-4D97-AF65-F5344CB8AC3E}">
        <p14:creationId xmlns:p14="http://schemas.microsoft.com/office/powerpoint/2010/main" val="3442772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R Theme">
  <a:themeElements>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UoR-PP-Template-STANDARD-WIDTH-v-24</Template>
  <TotalTime>194</TotalTime>
  <Words>709</Words>
  <Application>Microsoft Office PowerPoint</Application>
  <PresentationFormat>On-screen Show (4:3)</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Effra</vt:lpstr>
      <vt:lpstr>Arial Bold</vt:lpstr>
      <vt:lpstr>Arial Black</vt:lpstr>
      <vt:lpstr>Arial</vt:lpstr>
      <vt:lpstr>UoR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Greta Carey</dc:creator>
  <cp:lastModifiedBy>Sophie Payne</cp:lastModifiedBy>
  <cp:revision>20</cp:revision>
  <cp:lastPrinted>2006-09-19T14:59:33Z</cp:lastPrinted>
  <dcterms:created xsi:type="dcterms:W3CDTF">2017-06-27T11:05:49Z</dcterms:created>
  <dcterms:modified xsi:type="dcterms:W3CDTF">2019-09-26T11:05:50Z</dcterms:modified>
</cp:coreProperties>
</file>