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4" r:id="rId1"/>
  </p:sldMasterIdLst>
  <p:notesMasterIdLst>
    <p:notesMasterId r:id="rId75"/>
  </p:notesMasterIdLst>
  <p:handoutMasterIdLst>
    <p:handoutMasterId r:id="rId76"/>
  </p:handoutMasterIdLst>
  <p:sldIdLst>
    <p:sldId id="259" r:id="rId2"/>
    <p:sldId id="260" r:id="rId3"/>
    <p:sldId id="271" r:id="rId4"/>
    <p:sldId id="273" r:id="rId5"/>
    <p:sldId id="261" r:id="rId6"/>
    <p:sldId id="262" r:id="rId7"/>
    <p:sldId id="264" r:id="rId8"/>
    <p:sldId id="269" r:id="rId9"/>
    <p:sldId id="263" r:id="rId10"/>
    <p:sldId id="270" r:id="rId11"/>
    <p:sldId id="327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91" r:id="rId22"/>
    <p:sldId id="292" r:id="rId23"/>
    <p:sldId id="284" r:id="rId24"/>
    <p:sldId id="283" r:id="rId25"/>
    <p:sldId id="285" r:id="rId26"/>
    <p:sldId id="286" r:id="rId27"/>
    <p:sldId id="287" r:id="rId28"/>
    <p:sldId id="299" r:id="rId29"/>
    <p:sldId id="288" r:id="rId30"/>
    <p:sldId id="289" r:id="rId31"/>
    <p:sldId id="290" r:id="rId32"/>
    <p:sldId id="293" r:id="rId33"/>
    <p:sldId id="297" r:id="rId34"/>
    <p:sldId id="300" r:id="rId35"/>
    <p:sldId id="294" r:id="rId36"/>
    <p:sldId id="295" r:id="rId37"/>
    <p:sldId id="296" r:id="rId38"/>
    <p:sldId id="298" r:id="rId39"/>
    <p:sldId id="301" r:id="rId40"/>
    <p:sldId id="305" r:id="rId41"/>
    <p:sldId id="306" r:id="rId42"/>
    <p:sldId id="302" r:id="rId43"/>
    <p:sldId id="307" r:id="rId44"/>
    <p:sldId id="303" r:id="rId45"/>
    <p:sldId id="308" r:id="rId46"/>
    <p:sldId id="314" r:id="rId47"/>
    <p:sldId id="324" r:id="rId48"/>
    <p:sldId id="325" r:id="rId49"/>
    <p:sldId id="323" r:id="rId50"/>
    <p:sldId id="329" r:id="rId51"/>
    <p:sldId id="309" r:id="rId52"/>
    <p:sldId id="310" r:id="rId53"/>
    <p:sldId id="312" r:id="rId54"/>
    <p:sldId id="311" r:id="rId55"/>
    <p:sldId id="313" r:id="rId56"/>
    <p:sldId id="315" r:id="rId57"/>
    <p:sldId id="316" r:id="rId58"/>
    <p:sldId id="328" r:id="rId59"/>
    <p:sldId id="317" r:id="rId60"/>
    <p:sldId id="318" r:id="rId61"/>
    <p:sldId id="319" r:id="rId62"/>
    <p:sldId id="320" r:id="rId63"/>
    <p:sldId id="321" r:id="rId64"/>
    <p:sldId id="322" r:id="rId65"/>
    <p:sldId id="330" r:id="rId66"/>
    <p:sldId id="331" r:id="rId67"/>
    <p:sldId id="332" r:id="rId68"/>
    <p:sldId id="334" r:id="rId69"/>
    <p:sldId id="335" r:id="rId70"/>
    <p:sldId id="333" r:id="rId71"/>
    <p:sldId id="337" r:id="rId72"/>
    <p:sldId id="336" r:id="rId73"/>
    <p:sldId id="338" r:id="rId74"/>
  </p:sldIdLst>
  <p:sldSz cx="9144000" cy="6858000" type="screen4x3"/>
  <p:notesSz cx="6718300" cy="9867900"/>
  <p:embeddedFontLst>
    <p:embeddedFont>
      <p:font typeface="Arial Black" panose="020B0A04020102020204" pitchFamily="34" charset="0"/>
      <p:bold r:id="rId77"/>
    </p:embeddedFont>
    <p:embeddedFont>
      <p:font typeface="Arial Bold" panose="020B0704020202020204" pitchFamily="34" charset="0"/>
      <p:bold r:id="rId78"/>
    </p:embeddedFont>
    <p:embeddedFont>
      <p:font typeface="Effra" panose="020B0604020202020204" charset="0"/>
      <p:regular r:id="rId79"/>
      <p:bold r:id="rId80"/>
      <p:italic r:id="rId81"/>
      <p:boldItalic r:id="rId82"/>
    </p:embeddedFont>
    <p:embeddedFont>
      <p:font typeface="Effra Bold" panose="020B0604020202020204" charset="0"/>
      <p:bold r:id="rId83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8" autoAdjust="0"/>
    <p:restoredTop sz="95990" autoAdjust="0"/>
  </p:normalViewPr>
  <p:slideViewPr>
    <p:cSldViewPr showGuides="1">
      <p:cViewPr varScale="1">
        <p:scale>
          <a:sx n="78" d="100"/>
          <a:sy n="78" d="100"/>
        </p:scale>
        <p:origin x="5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1" d="100"/>
          <a:sy n="51" d="100"/>
        </p:scale>
        <p:origin x="2988" y="90"/>
      </p:cViewPr>
      <p:guideLst>
        <p:guide orient="horz" pos="3108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4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en-US" dirty="0">
                <a:latin typeface="Effra" panose="020B0603020203020204" pitchFamily="34" charset="0"/>
              </a:rPr>
              <a:t>AA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en-US" dirty="0">
                <a:latin typeface="Effra" panose="020B0603020203020204" pitchFamily="34" charset="0"/>
              </a:rPr>
              <a:t>A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en-US" dirty="0">
                <a:latin typeface="Effra" panose="020B0603020203020204" pitchFamily="34" charset="0"/>
              </a:rPr>
              <a:t>A</a:t>
            </a:r>
            <a:fld id="{6BDED6D5-33CC-49C8-A14A-4660977D1BEE}" type="slidenum">
              <a:rPr lang="en-GB" altLang="en-US" smtClean="0">
                <a:latin typeface="Effra" panose="020B0603020203020204" pitchFamily="34" charset="0"/>
              </a:rPr>
              <a:pPr/>
              <a:t>‹#›</a:t>
            </a:fld>
            <a:endParaRPr lang="en-GB" altLang="en-US" dirty="0">
              <a:latin typeface="Effra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9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ffra" panose="020B0603020203020204" pitchFamily="34" charset="0"/>
              </a:defRPr>
            </a:lvl1pPr>
          </a:lstStyle>
          <a:p>
            <a:fld id="{A3ADB805-8BF7-47B5-B5FB-292FECAF2630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64654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9A8A42-CDD3-483B-A525-DE73108F9D72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2214000"/>
            <a:ext cx="3888000" cy="432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2214000"/>
            <a:ext cx="3888000" cy="432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9037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2825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6638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1706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accent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5677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65384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lang="en-GB" sz="20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tabLst/>
              <a:defRPr>
                <a:solidFill>
                  <a:schemeClr val="tx2"/>
                </a:solidFill>
              </a:defRPr>
            </a:lvl2pPr>
            <a:lvl3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tabLst/>
              <a:defRPr>
                <a:solidFill>
                  <a:schemeClr val="tx2"/>
                </a:solidFill>
              </a:defRPr>
            </a:lvl3pPr>
            <a:lvl4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tabLst/>
              <a:defRPr>
                <a:solidFill>
                  <a:schemeClr val="tx2"/>
                </a:solidFill>
              </a:defRPr>
            </a:lvl4pPr>
            <a:lvl5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tabLst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Third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Fifth level</a:t>
            </a:r>
            <a:endParaRPr lang="en-GB" dirty="0"/>
          </a:p>
          <a:p>
            <a:pPr marL="180000" marR="0" lvl="4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16924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119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F6A46F-80AB-49F3-8C7E-9717ED945456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631044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Colou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hidden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2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2286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 userDrawn="1"/>
        </p:nvSpPr>
        <p:spPr bwMode="hidden">
          <a:xfrm>
            <a:off x="0" y="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4653136"/>
            <a:ext cx="7920038" cy="925512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  <a:endParaRPr lang="en-GB" altLang="en-US" noProof="0" dirty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pic>
        <p:nvPicPr>
          <p:cNvPr id="32" name="Picture 5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0" y="439662"/>
            <a:ext cx="1184275" cy="38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1143000"/>
            <a:ext cx="828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3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  <a:endParaRPr lang="en-GB" alt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12" y="0"/>
            <a:ext cx="2858344" cy="805551"/>
          </a:xfrm>
          <a:solidFill>
            <a:schemeClr val="accent1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Unit name here, max 2 line, adjust width of box if required</a:t>
            </a:r>
            <a:endParaRPr lang="en-GB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237312"/>
            <a:ext cx="2895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Copyright University of Reading</a:t>
            </a: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2"/>
          </p:nvPr>
        </p:nvSpPr>
        <p:spPr>
          <a:xfrm>
            <a:off x="424800" y="6237312"/>
            <a:ext cx="2133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Wednesday, 11 June 2014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4800" y="6646907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University of Reading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286000"/>
            <a:ext cx="9144000" cy="2286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picture. Visit www.reading.ac.uk/imagebank for more.</a:t>
            </a:r>
          </a:p>
        </p:txBody>
      </p:sp>
    </p:spTree>
    <p:extLst>
      <p:ext uri="{BB962C8B-B14F-4D97-AF65-F5344CB8AC3E}">
        <p14:creationId xmlns:p14="http://schemas.microsoft.com/office/powerpoint/2010/main" val="269105154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6A46F-80AB-49F3-8C7E-9717ED945456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24985055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A8A42-CDD3-483B-A525-DE73108F9D72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2214000"/>
            <a:ext cx="3888000" cy="432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2214000"/>
            <a:ext cx="3888000" cy="432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8483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921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2144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252536" y="3841456"/>
            <a:ext cx="102028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1400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437112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794864"/>
            <a:ext cx="2304256" cy="4644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22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Education is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5857878"/>
            <a:ext cx="6984776" cy="4644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2200" cap="all" baseline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52631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238125" y="3841456"/>
            <a:ext cx="102028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14000" dirty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437112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794864"/>
            <a:ext cx="2304000" cy="4644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2200" cap="all" baseline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Education is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5857878"/>
            <a:ext cx="6984776" cy="4644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2200" cap="all" baseline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3806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Picture 53" descr="Device-black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8150"/>
            <a:ext cx="1184275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4800" y="1234800"/>
            <a:ext cx="828000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800" y="2214000"/>
            <a:ext cx="82800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1074" name="Picture 50" descr="Device-wine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5763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079" name="Picture 55" descr="Device-whit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7" r:id="rId2"/>
    <p:sldLayoutId id="2147483696" r:id="rId3"/>
    <p:sldLayoutId id="2147483698" r:id="rId4"/>
    <p:sldLayoutId id="2147483700" r:id="rId5"/>
    <p:sldLayoutId id="2147483701" r:id="rId6"/>
    <p:sldLayoutId id="2147483702" r:id="rId7"/>
    <p:sldLayoutId id="2147483706" r:id="rId8"/>
    <p:sldLayoutId id="2147483707" r:id="rId9"/>
    <p:sldLayoutId id="2147483708" r:id="rId10"/>
    <p:sldLayoutId id="2147483713" r:id="rId11"/>
    <p:sldLayoutId id="2147483709" r:id="rId12"/>
    <p:sldLayoutId id="2147483710" r:id="rId13"/>
    <p:sldLayoutId id="2147483711" r:id="rId14"/>
    <p:sldLayoutId id="2147483712" r:id="rId15"/>
    <p:sldLayoutId id="2147483714" r:id="rId16"/>
    <p:sldLayoutId id="2147483715" r:id="rId17"/>
    <p:sldLayoutId id="2147483716" r:id="rId18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8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Arial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3656A"/>
        </a:buClr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90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26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&gt;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62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-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ntimeter.com/s/5977edf241c58bc5604e9f1f46fc15f9/681b3149c719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ongkongphooey.wordpress.com/2009/02/18/first-look-huawei-android-phon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7.xml.rels><?xml version="1.0" encoding="UTF-8" standalone="yes"?>
<Relationships xmlns="http://schemas.openxmlformats.org/package/2006/relationships"><Relationship Id="rId21" Type="http://schemas.openxmlformats.org/officeDocument/2006/relationships/image" Target="../../word/media/image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9" Type="http://schemas.openxmlformats.org/officeDocument/2006/relationships/image" Target="../../word/media/image7.svg"/><Relationship Id="rId2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ding.ac.uk/internal/exams/student/exa-circumstances.aspx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1" Type="http://schemas.openxmlformats.org/officeDocument/2006/relationships/image" Target="../../word/media/image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9" Type="http://schemas.openxmlformats.org/officeDocument/2006/relationships/image" Target="../../word/media/image7.svg"/><Relationship Id="rId2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90330/big-wave-hello-by-anarres-19033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90330/big-wave-hello-by-anarres-19033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penclipart.org/detail/184026/a-cartoon-person-by-anarres-184026" TargetMode="External"/><Relationship Id="rId4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openclipart.org/detail/190330/big-wave-hello-by-anarres-19033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b="1" cap="all" dirty="0">
                <a:solidFill>
                  <a:schemeClr val="accent1"/>
                </a:solidFill>
              </a:rPr>
              <a:t>Herzlich </a:t>
            </a:r>
            <a:r>
              <a:rPr lang="en-GB" sz="6000" b="1" cap="all" dirty="0" err="1">
                <a:solidFill>
                  <a:schemeClr val="accent1"/>
                </a:solidFill>
              </a:rPr>
              <a:t>Willkommen</a:t>
            </a:r>
            <a:r>
              <a:rPr lang="en-GB" sz="6000" b="1" cap="all" dirty="0">
                <a:solidFill>
                  <a:schemeClr val="accent1"/>
                </a:solidFill>
              </a:rPr>
              <a:t> </a:t>
            </a:r>
            <a:r>
              <a:rPr lang="en-GB" sz="6000" b="1" cap="all" dirty="0" err="1">
                <a:solidFill>
                  <a:schemeClr val="accent1"/>
                </a:solidFill>
              </a:rPr>
              <a:t>im</a:t>
            </a:r>
            <a:r>
              <a:rPr lang="en-GB" sz="6000" b="1" cap="all" dirty="0">
                <a:solidFill>
                  <a:schemeClr val="accent1"/>
                </a:solidFill>
              </a:rPr>
              <a:t> </a:t>
            </a:r>
            <a:r>
              <a:rPr lang="en-GB" sz="6000" b="1" cap="all" dirty="0" err="1">
                <a:solidFill>
                  <a:schemeClr val="accent1"/>
                </a:solidFill>
              </a:rPr>
              <a:t>deutschkurs</a:t>
            </a:r>
            <a:r>
              <a:rPr lang="en-GB" sz="6000" b="1" cap="all" dirty="0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3559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/>
              <a:t>Blackboard</a:t>
            </a:r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/>
              <a:t>Look at the Blackboard site for:</a:t>
            </a:r>
          </a:p>
          <a:p>
            <a:pPr marL="360000" lvl="1" indent="0">
              <a:buNone/>
            </a:pPr>
            <a:r>
              <a:rPr lang="en-GB" sz="2800" dirty="0"/>
              <a:t>-&gt; what we have covered in the class</a:t>
            </a:r>
          </a:p>
          <a:p>
            <a:pPr marL="360000" lvl="1" indent="0">
              <a:buNone/>
            </a:pPr>
            <a:r>
              <a:rPr lang="en-GB" sz="2800" dirty="0"/>
              <a:t>-&gt; homework</a:t>
            </a:r>
          </a:p>
          <a:p>
            <a:pPr marL="360000" lvl="1" indent="0">
              <a:buNone/>
            </a:pPr>
            <a:r>
              <a:rPr lang="en-GB" sz="2800" dirty="0"/>
              <a:t>-&gt; extra sheets used in class (not in the book)</a:t>
            </a:r>
          </a:p>
          <a:p>
            <a:pPr marL="360000" lvl="1" indent="0">
              <a:buNone/>
            </a:pPr>
            <a:r>
              <a:rPr lang="en-GB" sz="2800" dirty="0"/>
              <a:t>-&gt; song and picture of the week</a:t>
            </a:r>
          </a:p>
          <a:p>
            <a:pPr marL="360000" lvl="1" indent="0">
              <a:buNone/>
            </a:pPr>
            <a:r>
              <a:rPr lang="en-GB" sz="2800" dirty="0"/>
              <a:t>-&gt; announcements </a:t>
            </a:r>
          </a:p>
          <a:p>
            <a:pPr marL="360000" lvl="1" indent="0">
              <a:buNone/>
            </a:pPr>
            <a:r>
              <a:rPr lang="en-GB" sz="2800" dirty="0"/>
              <a:t>-&gt; extra resources for language learning</a:t>
            </a:r>
          </a:p>
          <a:p>
            <a:pPr marL="360000" lvl="1" indent="0">
              <a:buNone/>
            </a:pPr>
            <a:r>
              <a:rPr lang="en-GB" sz="2800" dirty="0"/>
              <a:t>-&gt; assessment information</a:t>
            </a:r>
          </a:p>
          <a:p>
            <a:pPr marL="360000" lvl="1" indent="0">
              <a:buNone/>
            </a:pPr>
            <a:r>
              <a:rPr lang="en-GB" sz="2800" dirty="0"/>
              <a:t>-&gt; grades </a:t>
            </a:r>
          </a:p>
        </p:txBody>
      </p:sp>
    </p:spTree>
    <p:extLst>
      <p:ext uri="{BB962C8B-B14F-4D97-AF65-F5344CB8AC3E}">
        <p14:creationId xmlns:p14="http://schemas.microsoft.com/office/powerpoint/2010/main" val="3442772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ECB8E8-4D16-4CC7-8E77-3FD2446180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9200" y="529389"/>
            <a:ext cx="8453280" cy="5851939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u="sng" dirty="0" err="1" smtClean="0"/>
              <a:t>ein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bissschen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aufwärmen</a:t>
            </a:r>
            <a:r>
              <a:rPr lang="en-US" sz="2800" u="sng" dirty="0" smtClean="0"/>
              <a:t>!</a:t>
            </a:r>
            <a:r>
              <a:rPr lang="en-US" sz="2800" dirty="0" smtClean="0"/>
              <a:t> </a:t>
            </a:r>
            <a:r>
              <a:rPr lang="en-US" sz="2800" i="1" dirty="0" smtClean="0"/>
              <a:t>a little warm up</a:t>
            </a:r>
            <a:endParaRPr lang="en-US" sz="2800" i="1" u="sng" dirty="0" smtClean="0"/>
          </a:p>
          <a:p>
            <a:pPr marL="0" indent="0" algn="ctr">
              <a:buNone/>
            </a:pPr>
            <a:endParaRPr lang="en-GB" sz="2800" b="1" dirty="0"/>
          </a:p>
          <a:p>
            <a:pPr marL="0" indent="0">
              <a:buNone/>
            </a:pPr>
            <a:r>
              <a:rPr lang="en-GB" sz="2800" dirty="0"/>
              <a:t>Was </a:t>
            </a:r>
            <a:r>
              <a:rPr lang="en-GB" sz="2800" dirty="0" err="1"/>
              <a:t>wissen</a:t>
            </a:r>
            <a:r>
              <a:rPr lang="en-GB" sz="2800" dirty="0"/>
              <a:t> </a:t>
            </a:r>
            <a:r>
              <a:rPr lang="en-GB" sz="2800" dirty="0" err="1"/>
              <a:t>wir</a:t>
            </a:r>
            <a:r>
              <a:rPr lang="en-GB" sz="2800" dirty="0"/>
              <a:t> </a:t>
            </a:r>
            <a:r>
              <a:rPr lang="en-GB" sz="2800" dirty="0" err="1"/>
              <a:t>schon</a:t>
            </a:r>
            <a:r>
              <a:rPr lang="en-GB" sz="2800" dirty="0"/>
              <a:t>? </a:t>
            </a:r>
            <a:r>
              <a:rPr lang="en-GB" sz="2800" i="1" dirty="0"/>
              <a:t>What do we already know?</a:t>
            </a:r>
          </a:p>
          <a:p>
            <a:pPr marL="0" indent="0" algn="ctr">
              <a:buNone/>
            </a:pPr>
            <a:endParaRPr lang="en-GB" sz="2800" i="1" dirty="0"/>
          </a:p>
          <a:p>
            <a:pPr marL="0" indent="0">
              <a:buNone/>
            </a:pPr>
            <a:r>
              <a:rPr lang="en-GB" sz="2800" dirty="0" err="1"/>
              <a:t>Dafür</a:t>
            </a:r>
            <a:r>
              <a:rPr lang="en-GB" sz="2800" dirty="0"/>
              <a:t> </a:t>
            </a:r>
            <a:r>
              <a:rPr lang="en-GB" sz="2800" dirty="0" err="1"/>
              <a:t>brauchst</a:t>
            </a:r>
            <a:r>
              <a:rPr lang="en-GB" sz="2800" dirty="0"/>
              <a:t> du </a:t>
            </a:r>
            <a:r>
              <a:rPr lang="en-GB" sz="2800" dirty="0" err="1"/>
              <a:t>dein</a:t>
            </a:r>
            <a:r>
              <a:rPr lang="en-GB" sz="2800" dirty="0"/>
              <a:t> Handy! </a:t>
            </a:r>
          </a:p>
          <a:p>
            <a:pPr marL="0" indent="0">
              <a:buNone/>
            </a:pPr>
            <a:r>
              <a:rPr lang="en-GB" sz="2800" i="1" dirty="0"/>
              <a:t>You’ll need your phone for this!</a:t>
            </a:r>
            <a:r>
              <a:rPr lang="en-GB" sz="2800" dirty="0"/>
              <a:t> 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1200" u="sng" dirty="0" smtClean="0"/>
              <a:t>(</a:t>
            </a:r>
            <a:r>
              <a:rPr lang="en-GB" sz="1200" dirty="0">
                <a:hlinkClick r:id="rId2"/>
              </a:rPr>
              <a:t>https://www.mentimeter.com/s/5977edf241c58bc5604e9f1f46fc15f9/681b3149c719</a:t>
            </a:r>
            <a:r>
              <a:rPr lang="en-GB" sz="1200" u="sng" dirty="0" smtClean="0"/>
              <a:t>)</a:t>
            </a:r>
            <a:endParaRPr lang="en-GB" sz="12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A975FAA-3221-438C-8066-32FCDC204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1948D2A-388A-4DBB-86D7-A738CECEDC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 l="38113" r="29598" b="13896"/>
          <a:stretch/>
        </p:blipFill>
        <p:spPr>
          <a:xfrm rot="950698">
            <a:off x="5932057" y="2943698"/>
            <a:ext cx="1506835" cy="22602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043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Über</a:t>
            </a:r>
            <a:r>
              <a:rPr lang="en-GB" sz="2800" u="sng" dirty="0"/>
              <a:t> </a:t>
            </a:r>
            <a:r>
              <a:rPr lang="en-GB" sz="2800" u="sng" dirty="0" err="1"/>
              <a:t>mich</a:t>
            </a:r>
            <a:r>
              <a:rPr lang="en-GB" sz="2800" u="sng" dirty="0"/>
              <a:t>!</a:t>
            </a:r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 Sophie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komme</a:t>
            </a:r>
            <a:r>
              <a:rPr lang="en-GB" sz="2800" dirty="0"/>
              <a:t> </a:t>
            </a:r>
            <a:r>
              <a:rPr lang="en-GB" sz="2800" dirty="0" err="1"/>
              <a:t>aus</a:t>
            </a:r>
            <a:r>
              <a:rPr lang="en-GB" sz="2800" dirty="0"/>
              <a:t> Fleet in England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wohne</a:t>
            </a:r>
            <a:r>
              <a:rPr lang="en-GB" sz="2800" dirty="0"/>
              <a:t> in Reading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lerne</a:t>
            </a:r>
            <a:r>
              <a:rPr lang="en-GB" sz="2800" dirty="0"/>
              <a:t> Deutsch</a:t>
            </a:r>
          </a:p>
          <a:p>
            <a:endParaRPr lang="en-GB" sz="2800" dirty="0"/>
          </a:p>
          <a:p>
            <a:r>
              <a:rPr lang="en-GB" sz="2800" dirty="0"/>
              <a:t>Ich bin </a:t>
            </a:r>
            <a:r>
              <a:rPr lang="en-GB" sz="2800" dirty="0" err="1"/>
              <a:t>Lehrerin</a:t>
            </a:r>
            <a:r>
              <a:rPr lang="en-GB" sz="2800" dirty="0"/>
              <a:t> </a:t>
            </a:r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D9FE8-0BE2-4ADE-B456-F5CC2B4C6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01" y="4352555"/>
            <a:ext cx="2627784" cy="1970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5813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Über</a:t>
            </a:r>
            <a:r>
              <a:rPr lang="en-GB" sz="2800" u="sng" dirty="0"/>
              <a:t> </a:t>
            </a:r>
            <a:r>
              <a:rPr lang="en-GB" sz="2800" u="sng" dirty="0" err="1"/>
              <a:t>mich</a:t>
            </a:r>
            <a:r>
              <a:rPr lang="en-GB" sz="2800" u="sng" dirty="0"/>
              <a:t>!</a:t>
            </a:r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b="1" dirty="0"/>
              <a:t>Ich </a:t>
            </a:r>
            <a:r>
              <a:rPr lang="en-GB" sz="2800" b="1" dirty="0" err="1"/>
              <a:t>heiße</a:t>
            </a:r>
            <a:r>
              <a:rPr lang="en-GB" sz="2800" b="1" dirty="0"/>
              <a:t> Sophie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komme</a:t>
            </a:r>
            <a:r>
              <a:rPr lang="en-GB" sz="2800" dirty="0"/>
              <a:t> </a:t>
            </a:r>
            <a:r>
              <a:rPr lang="en-GB" sz="2800" dirty="0" err="1"/>
              <a:t>aus</a:t>
            </a:r>
            <a:r>
              <a:rPr lang="en-GB" sz="2800" dirty="0"/>
              <a:t> Fleet in England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wohne</a:t>
            </a:r>
            <a:r>
              <a:rPr lang="en-GB" sz="2800" dirty="0"/>
              <a:t> in Reading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lerne</a:t>
            </a:r>
            <a:r>
              <a:rPr lang="en-GB" sz="2800" dirty="0"/>
              <a:t> Deutsch</a:t>
            </a:r>
          </a:p>
          <a:p>
            <a:endParaRPr lang="en-GB" sz="2800" dirty="0"/>
          </a:p>
          <a:p>
            <a:r>
              <a:rPr lang="en-GB" sz="2800" dirty="0"/>
              <a:t>Ich bin </a:t>
            </a:r>
            <a:r>
              <a:rPr lang="en-GB" sz="2800" dirty="0" err="1"/>
              <a:t>Lehrerin</a:t>
            </a:r>
            <a:r>
              <a:rPr lang="en-GB" sz="2800" dirty="0"/>
              <a:t> </a:t>
            </a:r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549E6A-C5D4-4827-9398-C27DF1246F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D9FE8-0BE2-4ADE-B456-F5CC2B4C63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01" y="4352555"/>
            <a:ext cx="2627784" cy="1970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3911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371515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Frage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Wie </a:t>
            </a:r>
            <a:r>
              <a:rPr lang="en-GB" sz="2800" dirty="0" err="1"/>
              <a:t>heißt</a:t>
            </a:r>
            <a:r>
              <a:rPr lang="en-GB" sz="2800" dirty="0"/>
              <a:t> du?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860032" y="476672"/>
            <a:ext cx="371515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GB" sz="2800" u="sng" kern="0" dirty="0" err="1"/>
              <a:t>Antwort</a:t>
            </a:r>
            <a:endParaRPr lang="en-GB" sz="2800" u="sng" kern="0" dirty="0"/>
          </a:p>
          <a:p>
            <a:endParaRPr lang="en-GB" sz="2800" kern="0" dirty="0"/>
          </a:p>
          <a:p>
            <a:pPr marL="514350" indent="-514350">
              <a:buFont typeface="+mj-lt"/>
              <a:buAutoNum type="arabicPeriod"/>
            </a:pPr>
            <a:r>
              <a:rPr lang="de-DE" sz="2800" kern="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…</a:t>
            </a:r>
            <a:endParaRPr lang="de-DE" sz="2800" kern="0" dirty="0"/>
          </a:p>
          <a:p>
            <a:pPr marL="0" indent="0">
              <a:buFont typeface="Arial" charset="0"/>
              <a:buNone/>
            </a:pPr>
            <a:endParaRPr lang="en-GB" sz="3200" kern="0" dirty="0"/>
          </a:p>
        </p:txBody>
      </p:sp>
    </p:spTree>
    <p:extLst>
      <p:ext uri="{BB962C8B-B14F-4D97-AF65-F5344CB8AC3E}">
        <p14:creationId xmlns:p14="http://schemas.microsoft.com/office/powerpoint/2010/main" val="104386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15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371515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Frage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Wie</a:t>
            </a:r>
            <a:r>
              <a:rPr lang="en-GB" sz="2800" dirty="0"/>
              <a:t> </a:t>
            </a:r>
            <a:r>
              <a:rPr lang="en-GB" sz="2800" dirty="0" err="1"/>
              <a:t>hei</a:t>
            </a:r>
            <a:r>
              <a:rPr lang="en-GB" sz="2800" b="1" dirty="0" err="1"/>
              <a:t>ß</a:t>
            </a:r>
            <a:r>
              <a:rPr lang="en-GB" sz="2800" dirty="0" err="1"/>
              <a:t>t</a:t>
            </a:r>
            <a:r>
              <a:rPr lang="en-GB" sz="2800" dirty="0"/>
              <a:t> du?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r>
              <a:rPr lang="en-GB" sz="3200" dirty="0"/>
              <a:t>               ‘ss’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 ‘w’ -&gt; v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860032" y="476672"/>
            <a:ext cx="371515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GB" sz="2800" u="sng" kern="0" dirty="0" err="1"/>
              <a:t>Antwort</a:t>
            </a:r>
            <a:endParaRPr lang="en-GB" sz="2800" u="sng" kern="0" dirty="0"/>
          </a:p>
          <a:p>
            <a:endParaRPr lang="en-GB" sz="2800" kern="0" dirty="0"/>
          </a:p>
          <a:p>
            <a:pPr marL="514350" indent="-514350">
              <a:buFont typeface="+mj-lt"/>
              <a:buAutoNum type="arabicPeriod"/>
            </a:pPr>
            <a:r>
              <a:rPr lang="de-DE" sz="2800" kern="0" dirty="0"/>
              <a:t>I</a:t>
            </a:r>
            <a:r>
              <a:rPr lang="de-DE" sz="2800" b="1" kern="0" dirty="0"/>
              <a:t>ch</a:t>
            </a:r>
            <a:r>
              <a:rPr lang="de-DE" sz="2800" kern="0" dirty="0"/>
              <a:t> </a:t>
            </a:r>
            <a:r>
              <a:rPr lang="en-GB" sz="2800" dirty="0" err="1"/>
              <a:t>h</a:t>
            </a:r>
            <a:r>
              <a:rPr lang="en-GB" sz="2800" b="1" dirty="0" err="1"/>
              <a:t>ei</a:t>
            </a:r>
            <a:r>
              <a:rPr lang="en-GB" sz="2800" dirty="0" err="1"/>
              <a:t>ße</a:t>
            </a:r>
            <a:r>
              <a:rPr lang="en-GB" sz="2800" dirty="0"/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en-GB" sz="2800" kern="0" dirty="0"/>
          </a:p>
          <a:p>
            <a:pPr marL="514350" indent="-514350">
              <a:buFont typeface="+mj-lt"/>
              <a:buAutoNum type="arabicPeriod"/>
            </a:pPr>
            <a:endParaRPr lang="en-GB" sz="2800" kern="0" dirty="0"/>
          </a:p>
          <a:p>
            <a:pPr marL="514350" indent="-514350">
              <a:buFont typeface="+mj-lt"/>
              <a:buAutoNum type="arabicPeriod"/>
            </a:pPr>
            <a:endParaRPr lang="en-GB" sz="2800" kern="0" dirty="0"/>
          </a:p>
          <a:p>
            <a:pPr marL="514350" indent="-514350">
              <a:buFont typeface="+mj-lt"/>
              <a:buAutoNum type="arabicPeriod"/>
            </a:pPr>
            <a:endParaRPr lang="en-GB" sz="2800" kern="0" dirty="0"/>
          </a:p>
          <a:p>
            <a:pPr marL="514350" indent="-514350">
              <a:buFont typeface="+mj-lt"/>
              <a:buAutoNum type="arabicPeriod"/>
            </a:pPr>
            <a:endParaRPr lang="en-GB" sz="2800" kern="0" dirty="0"/>
          </a:p>
          <a:p>
            <a:pPr marL="0" indent="0">
              <a:buNone/>
            </a:pPr>
            <a:r>
              <a:rPr lang="en-GB" sz="2800" kern="0" dirty="0"/>
              <a:t>        ‘</a:t>
            </a:r>
            <a:r>
              <a:rPr lang="en-GB" sz="2800" kern="0" dirty="0" err="1"/>
              <a:t>ei</a:t>
            </a:r>
            <a:r>
              <a:rPr lang="en-GB" sz="2800" kern="0" dirty="0"/>
              <a:t>’ -&gt; </a:t>
            </a:r>
            <a:r>
              <a:rPr lang="en-GB" sz="2800" kern="0" dirty="0" err="1"/>
              <a:t>i</a:t>
            </a:r>
            <a:endParaRPr lang="de-DE" sz="2800" kern="0" dirty="0"/>
          </a:p>
          <a:p>
            <a:pPr marL="0" indent="0">
              <a:buFont typeface="Arial" charset="0"/>
              <a:buNone/>
            </a:pPr>
            <a:endParaRPr lang="en-GB" sz="3200" kern="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21BC0C8-B931-4F84-9753-8013A932141F}"/>
              </a:ext>
            </a:extLst>
          </p:cNvPr>
          <p:cNvCxnSpPr/>
          <p:nvPr/>
        </p:nvCxnSpPr>
        <p:spPr bwMode="auto">
          <a:xfrm flipH="1" flipV="1">
            <a:off x="2210368" y="2026931"/>
            <a:ext cx="144016" cy="136815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FE9AD34D-DDC4-4A64-B8B9-37A70F969C6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17608" y="1991925"/>
            <a:ext cx="216024" cy="129305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515366EE-9BE2-47CB-999E-3F287C4DE10E}"/>
              </a:ext>
            </a:extLst>
          </p:cNvPr>
          <p:cNvCxnSpPr>
            <a:cxnSpLocks/>
          </p:cNvCxnSpPr>
          <p:nvPr/>
        </p:nvCxnSpPr>
        <p:spPr bwMode="auto">
          <a:xfrm flipV="1">
            <a:off x="6292876" y="2040051"/>
            <a:ext cx="0" cy="239706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1FA8E45-C9A9-4ACF-960F-8EE9530B57A3}"/>
              </a:ext>
            </a:extLst>
          </p:cNvPr>
          <p:cNvCxnSpPr>
            <a:cxnSpLocks/>
          </p:cNvCxnSpPr>
          <p:nvPr/>
        </p:nvCxnSpPr>
        <p:spPr bwMode="auto">
          <a:xfrm flipV="1">
            <a:off x="1187624" y="2026932"/>
            <a:ext cx="0" cy="2626204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4F05A658-12E5-41ED-97B1-4B367158F5A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03648" y="2040052"/>
            <a:ext cx="1174077" cy="308874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92DEDA4-108F-4B23-BABF-8C8D84BF72E4}"/>
              </a:ext>
            </a:extLst>
          </p:cNvPr>
          <p:cNvSpPr txBox="1"/>
          <p:nvPr/>
        </p:nvSpPr>
        <p:spPr>
          <a:xfrm>
            <a:off x="2044520" y="523184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+mn-lt"/>
              </a:rPr>
              <a:t>‘</a:t>
            </a:r>
            <a:r>
              <a:rPr lang="en-GB" sz="2800" dirty="0" err="1">
                <a:solidFill>
                  <a:schemeClr val="bg1"/>
                </a:solidFill>
                <a:latin typeface="+mn-lt"/>
              </a:rPr>
              <a:t>ie</a:t>
            </a:r>
            <a:r>
              <a:rPr lang="en-GB" sz="2800" dirty="0">
                <a:solidFill>
                  <a:schemeClr val="bg1"/>
                </a:solidFill>
                <a:latin typeface="+mn-lt"/>
              </a:rPr>
              <a:t>’ -&gt;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E9AD34D-DDC4-4A64-B8B9-37A70F969C68}"/>
              </a:ext>
            </a:extLst>
          </p:cNvPr>
          <p:cNvCxnSpPr>
            <a:cxnSpLocks/>
          </p:cNvCxnSpPr>
          <p:nvPr/>
        </p:nvCxnSpPr>
        <p:spPr bwMode="auto">
          <a:xfrm flipV="1">
            <a:off x="5468442" y="1945523"/>
            <a:ext cx="212366" cy="1195445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23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16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78420" y="1880828"/>
            <a:ext cx="3787160" cy="3096344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/>
              <a:t>Frag </a:t>
            </a:r>
            <a:r>
              <a:rPr lang="en-GB" sz="2800" dirty="0" err="1"/>
              <a:t>deine</a:t>
            </a:r>
            <a:r>
              <a:rPr lang="en-GB" sz="2800" dirty="0"/>
              <a:t> </a:t>
            </a:r>
            <a:r>
              <a:rPr lang="en-GB" sz="2800" dirty="0" err="1"/>
              <a:t>Partnerin</a:t>
            </a:r>
            <a:r>
              <a:rPr lang="en-GB" sz="2800" dirty="0"/>
              <a:t>/</a:t>
            </a:r>
            <a:r>
              <a:rPr lang="en-GB" sz="2800" dirty="0" err="1"/>
              <a:t>deinen</a:t>
            </a:r>
            <a:r>
              <a:rPr lang="en-GB" sz="2800" dirty="0"/>
              <a:t> Partner!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i="1" dirty="0"/>
              <a:t>Wie </a:t>
            </a:r>
            <a:r>
              <a:rPr lang="en-GB" sz="2800" i="1" dirty="0" err="1"/>
              <a:t>heißt</a:t>
            </a:r>
            <a:r>
              <a:rPr lang="en-GB" sz="2800" i="1" dirty="0"/>
              <a:t> du?</a:t>
            </a:r>
          </a:p>
          <a:p>
            <a:pPr marL="0" indent="0" algn="ctr">
              <a:buNone/>
            </a:pPr>
            <a:r>
              <a:rPr lang="en-GB" sz="2800" i="1" dirty="0"/>
              <a:t>Ich </a:t>
            </a:r>
            <a:r>
              <a:rPr lang="en-GB" sz="2800" i="1" dirty="0" err="1"/>
              <a:t>heiße</a:t>
            </a:r>
            <a:r>
              <a:rPr lang="en-GB" sz="2800" i="1" dirty="0"/>
              <a:t>…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76704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17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Über</a:t>
            </a:r>
            <a:r>
              <a:rPr lang="en-GB" sz="2800" u="sng" dirty="0"/>
              <a:t> </a:t>
            </a:r>
            <a:r>
              <a:rPr lang="en-GB" sz="2800" u="sng" dirty="0" err="1"/>
              <a:t>mich</a:t>
            </a:r>
            <a:r>
              <a:rPr lang="en-GB" sz="2800" u="sng" dirty="0"/>
              <a:t>!</a:t>
            </a:r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 Sophie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komme</a:t>
            </a:r>
            <a:r>
              <a:rPr lang="en-GB" sz="2800" dirty="0"/>
              <a:t> </a:t>
            </a:r>
            <a:r>
              <a:rPr lang="en-GB" sz="2800" dirty="0" err="1"/>
              <a:t>aus</a:t>
            </a:r>
            <a:r>
              <a:rPr lang="en-GB" sz="2800" dirty="0"/>
              <a:t> Fleet in England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wohne</a:t>
            </a:r>
            <a:r>
              <a:rPr lang="en-GB" sz="2800" dirty="0"/>
              <a:t> in Reading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lerne</a:t>
            </a:r>
            <a:r>
              <a:rPr lang="en-GB" sz="2800" dirty="0"/>
              <a:t> Deutsch</a:t>
            </a:r>
          </a:p>
          <a:p>
            <a:endParaRPr lang="en-GB" sz="2800" dirty="0"/>
          </a:p>
          <a:p>
            <a:r>
              <a:rPr lang="en-GB" sz="2800" dirty="0"/>
              <a:t>Ich bin </a:t>
            </a:r>
            <a:r>
              <a:rPr lang="en-GB" sz="2800" dirty="0" err="1"/>
              <a:t>Lehrerin</a:t>
            </a:r>
            <a:r>
              <a:rPr lang="en-GB" sz="2800" dirty="0"/>
              <a:t> </a:t>
            </a:r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D9FE8-0BE2-4ADE-B456-F5CC2B4C6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01" y="4352555"/>
            <a:ext cx="2627784" cy="1970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173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18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Über</a:t>
            </a:r>
            <a:r>
              <a:rPr lang="en-GB" sz="2800" u="sng" dirty="0"/>
              <a:t> </a:t>
            </a:r>
            <a:r>
              <a:rPr lang="en-GB" sz="2800" u="sng" dirty="0" err="1"/>
              <a:t>mich</a:t>
            </a:r>
            <a:r>
              <a:rPr lang="en-GB" sz="2800" u="sng" dirty="0"/>
              <a:t>!</a:t>
            </a:r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 Sophie</a:t>
            </a:r>
          </a:p>
          <a:p>
            <a:endParaRPr lang="en-GB" sz="2800" dirty="0"/>
          </a:p>
          <a:p>
            <a:r>
              <a:rPr lang="en-GB" sz="2800" b="1" dirty="0"/>
              <a:t>Ich </a:t>
            </a:r>
            <a:r>
              <a:rPr lang="en-GB" sz="2800" b="1" dirty="0" err="1"/>
              <a:t>komme</a:t>
            </a:r>
            <a:r>
              <a:rPr lang="en-GB" sz="2800" b="1" dirty="0"/>
              <a:t> </a:t>
            </a:r>
            <a:r>
              <a:rPr lang="en-GB" sz="2800" b="1" dirty="0" err="1"/>
              <a:t>aus</a:t>
            </a:r>
            <a:r>
              <a:rPr lang="en-GB" sz="2800" b="1" dirty="0"/>
              <a:t> </a:t>
            </a:r>
            <a:r>
              <a:rPr lang="en-GB" sz="2800" dirty="0"/>
              <a:t>Fleet in England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wohne</a:t>
            </a:r>
            <a:r>
              <a:rPr lang="en-GB" sz="2800" dirty="0"/>
              <a:t> in Reading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lerne</a:t>
            </a:r>
            <a:r>
              <a:rPr lang="en-GB" sz="2800" dirty="0"/>
              <a:t> Deutsch</a:t>
            </a:r>
          </a:p>
          <a:p>
            <a:endParaRPr lang="en-GB" sz="2800" dirty="0"/>
          </a:p>
          <a:p>
            <a:r>
              <a:rPr lang="en-GB" sz="2800" dirty="0"/>
              <a:t>Ich bin </a:t>
            </a:r>
            <a:r>
              <a:rPr lang="en-GB" sz="2800" dirty="0" err="1"/>
              <a:t>Lehrerin</a:t>
            </a:r>
            <a:r>
              <a:rPr lang="en-GB" sz="2800" dirty="0"/>
              <a:t> </a:t>
            </a:r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D9FE8-0BE2-4ADE-B456-F5CC2B4C6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01" y="4352555"/>
            <a:ext cx="2627784" cy="1970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2582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19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371515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Frage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/>
              <a:t>Wie </a:t>
            </a:r>
            <a:r>
              <a:rPr lang="en-GB" sz="2800" dirty="0" err="1"/>
              <a:t>heißt</a:t>
            </a:r>
            <a:r>
              <a:rPr lang="en-GB" sz="2800" dirty="0"/>
              <a:t> du?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err="1"/>
              <a:t>Woher</a:t>
            </a:r>
            <a:r>
              <a:rPr lang="en-GB" sz="2800" dirty="0"/>
              <a:t> </a:t>
            </a:r>
            <a:r>
              <a:rPr lang="en-GB" sz="2800" dirty="0" err="1"/>
              <a:t>kommst</a:t>
            </a:r>
            <a:r>
              <a:rPr lang="en-GB" sz="2800" dirty="0"/>
              <a:t> du?</a:t>
            </a:r>
          </a:p>
          <a:p>
            <a:endParaRPr lang="en-GB" sz="2800" dirty="0"/>
          </a:p>
          <a:p>
            <a:endParaRPr lang="de-DE" sz="2800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860032" y="476672"/>
            <a:ext cx="371515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GB" sz="2800" u="sng" kern="0" dirty="0" err="1"/>
              <a:t>Antwort</a:t>
            </a:r>
            <a:endParaRPr lang="en-GB" sz="2800" u="sng" kern="0" dirty="0"/>
          </a:p>
          <a:p>
            <a:endParaRPr lang="en-GB" sz="2800" kern="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800" kern="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kern="0" dirty="0"/>
              <a:t>Ich </a:t>
            </a:r>
            <a:r>
              <a:rPr lang="en-GB" sz="2800" kern="0" dirty="0" err="1"/>
              <a:t>komme</a:t>
            </a:r>
            <a:r>
              <a:rPr lang="en-GB" sz="2800" kern="0" dirty="0"/>
              <a:t> </a:t>
            </a:r>
            <a:r>
              <a:rPr lang="en-GB" sz="2800" kern="0" dirty="0" err="1"/>
              <a:t>aus</a:t>
            </a:r>
            <a:r>
              <a:rPr lang="en-GB" sz="2800" kern="0" dirty="0"/>
              <a:t>…</a:t>
            </a:r>
            <a:endParaRPr lang="de-DE" sz="2800" kern="0" dirty="0"/>
          </a:p>
          <a:p>
            <a:pPr marL="0" indent="0">
              <a:buFont typeface="Arial" charset="0"/>
              <a:buNone/>
            </a:pPr>
            <a:endParaRPr lang="en-GB" sz="3200" kern="0" dirty="0"/>
          </a:p>
        </p:txBody>
      </p:sp>
    </p:spTree>
    <p:extLst>
      <p:ext uri="{BB962C8B-B14F-4D97-AF65-F5344CB8AC3E}">
        <p14:creationId xmlns:p14="http://schemas.microsoft.com/office/powerpoint/2010/main" val="156545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2BB7B20-7E86-4386-8900-32913A887C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Über</a:t>
            </a:r>
            <a:r>
              <a:rPr lang="en-GB" sz="2800" u="sng" dirty="0"/>
              <a:t> </a:t>
            </a:r>
            <a:r>
              <a:rPr lang="en-GB" sz="2800" u="sng" dirty="0" err="1"/>
              <a:t>mich</a:t>
            </a:r>
            <a:r>
              <a:rPr lang="en-GB" sz="2800" u="sng" dirty="0"/>
              <a:t>!</a:t>
            </a:r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 Sophie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komme</a:t>
            </a:r>
            <a:r>
              <a:rPr lang="en-GB" sz="2800" dirty="0"/>
              <a:t> </a:t>
            </a:r>
            <a:r>
              <a:rPr lang="en-GB" sz="2800" dirty="0" err="1"/>
              <a:t>aus</a:t>
            </a:r>
            <a:r>
              <a:rPr lang="en-GB" sz="2800" dirty="0"/>
              <a:t> Fleet in England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wohne</a:t>
            </a:r>
            <a:r>
              <a:rPr lang="en-GB" sz="2800" dirty="0"/>
              <a:t> in Reading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lerne</a:t>
            </a:r>
            <a:r>
              <a:rPr lang="en-GB" sz="2800" dirty="0"/>
              <a:t> Deutsch</a:t>
            </a:r>
          </a:p>
          <a:p>
            <a:endParaRPr lang="en-GB" sz="2800" dirty="0"/>
          </a:p>
          <a:p>
            <a:r>
              <a:rPr lang="en-GB" sz="2800" dirty="0"/>
              <a:t>Ich bin </a:t>
            </a:r>
            <a:r>
              <a:rPr lang="en-GB" sz="2800" dirty="0" err="1"/>
              <a:t>Lehrerin</a:t>
            </a:r>
            <a:r>
              <a:rPr lang="en-GB" sz="2800" dirty="0"/>
              <a:t> </a:t>
            </a:r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D9FE8-0BE2-4ADE-B456-F5CC2B4C63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01" y="4352555"/>
            <a:ext cx="2627784" cy="1970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CBD99C2-F50A-4EB5-A241-765BAA0DB0E2}"/>
              </a:ext>
            </a:extLst>
          </p:cNvPr>
          <p:cNvSpPr txBox="1"/>
          <p:nvPr/>
        </p:nvSpPr>
        <p:spPr>
          <a:xfrm rot="557963">
            <a:off x="7690877" y="288737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Berlin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9B27C1D-3D98-4481-A0A1-69F4E6071175}"/>
              </a:ext>
            </a:extLst>
          </p:cNvPr>
          <p:cNvSpPr txBox="1"/>
          <p:nvPr/>
        </p:nvSpPr>
        <p:spPr>
          <a:xfrm rot="20666616">
            <a:off x="4110114" y="4473420"/>
            <a:ext cx="129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Hamburg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734AEED-F9AC-4C05-8A56-BD73A511B004}"/>
              </a:ext>
            </a:extLst>
          </p:cNvPr>
          <p:cNvSpPr txBox="1"/>
          <p:nvPr/>
        </p:nvSpPr>
        <p:spPr>
          <a:xfrm rot="1481347">
            <a:off x="7707622" y="5459158"/>
            <a:ext cx="85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Wien</a:t>
            </a:r>
          </a:p>
        </p:txBody>
      </p:sp>
    </p:spTree>
    <p:extLst>
      <p:ext uri="{BB962C8B-B14F-4D97-AF65-F5344CB8AC3E}">
        <p14:creationId xmlns:p14="http://schemas.microsoft.com/office/powerpoint/2010/main" val="343092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20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3168352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/>
              <a:t>Ich </a:t>
            </a:r>
            <a:r>
              <a:rPr lang="en-GB" sz="2800" u="sng" dirty="0" err="1"/>
              <a:t>komme</a:t>
            </a:r>
            <a:r>
              <a:rPr lang="en-GB" sz="2800" u="sng" dirty="0"/>
              <a:t> </a:t>
            </a:r>
            <a:r>
              <a:rPr lang="en-GB" sz="2800" u="sng" dirty="0" err="1"/>
              <a:t>aus</a:t>
            </a:r>
            <a:r>
              <a:rPr lang="en-GB" sz="2800" u="sng" dirty="0"/>
              <a:t>…</a:t>
            </a:r>
          </a:p>
          <a:p>
            <a:pPr marL="0" indent="0" algn="ctr">
              <a:buNone/>
            </a:pPr>
            <a:endParaRPr lang="en-GB" sz="2800" u="sng" dirty="0"/>
          </a:p>
          <a:p>
            <a:pPr marL="0" indent="0">
              <a:buNone/>
            </a:pPr>
            <a:r>
              <a:rPr lang="en-GB" sz="2800" dirty="0"/>
              <a:t>Ich </a:t>
            </a:r>
            <a:r>
              <a:rPr lang="en-GB" sz="2800" dirty="0" err="1"/>
              <a:t>komme</a:t>
            </a:r>
            <a:r>
              <a:rPr lang="en-GB" sz="2800" dirty="0"/>
              <a:t> </a:t>
            </a:r>
            <a:r>
              <a:rPr lang="en-GB" sz="2800" dirty="0" err="1"/>
              <a:t>aus</a:t>
            </a:r>
            <a:r>
              <a:rPr lang="en-GB" sz="2800" dirty="0"/>
              <a:t> Fleet in England</a:t>
            </a:r>
          </a:p>
          <a:p>
            <a:pPr marL="0" indent="0">
              <a:buNone/>
            </a:pPr>
            <a:r>
              <a:rPr lang="en-GB" sz="2800" i="1" dirty="0"/>
              <a:t>                         </a:t>
            </a:r>
          </a:p>
          <a:p>
            <a:pPr marL="0" indent="0">
              <a:buNone/>
            </a:pPr>
            <a:r>
              <a:rPr lang="en-GB" sz="2800" i="1" dirty="0"/>
              <a:t>                         </a:t>
            </a:r>
            <a:r>
              <a:rPr lang="en-GB" sz="2800" dirty="0"/>
              <a:t>Stadt     Land</a:t>
            </a:r>
          </a:p>
          <a:p>
            <a:pPr marL="0" indent="0">
              <a:buNone/>
            </a:pPr>
            <a:r>
              <a:rPr lang="en-GB" sz="2800" i="1" dirty="0"/>
              <a:t>                     city/town  country</a:t>
            </a:r>
            <a:r>
              <a:rPr lang="en-GB" sz="2800" dirty="0"/>
              <a:t>    </a:t>
            </a:r>
            <a:endParaRPr lang="en-GB" sz="2800" u="s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F70E7FD-F156-40A3-A356-02ED05FE151C}"/>
              </a:ext>
            </a:extLst>
          </p:cNvPr>
          <p:cNvCxnSpPr/>
          <p:nvPr/>
        </p:nvCxnSpPr>
        <p:spPr bwMode="auto">
          <a:xfrm flipV="1">
            <a:off x="3347864" y="1988840"/>
            <a:ext cx="0" cy="50405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943941A2-52D3-495D-9791-7CE3A0F53AD6}"/>
              </a:ext>
            </a:extLst>
          </p:cNvPr>
          <p:cNvCxnSpPr/>
          <p:nvPr/>
        </p:nvCxnSpPr>
        <p:spPr bwMode="auto">
          <a:xfrm flipV="1">
            <a:off x="4572000" y="1988840"/>
            <a:ext cx="0" cy="50405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08BE1A-4E89-42C8-8194-BCA086428706}"/>
              </a:ext>
            </a:extLst>
          </p:cNvPr>
          <p:cNvSpPr txBox="1"/>
          <p:nvPr/>
        </p:nvSpPr>
        <p:spPr>
          <a:xfrm>
            <a:off x="424800" y="3966610"/>
            <a:ext cx="8280000" cy="2677656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GB" sz="2800" dirty="0" err="1">
                <a:solidFill>
                  <a:schemeClr val="bg1"/>
                </a:solidFill>
                <a:latin typeface="+mn-lt"/>
              </a:rPr>
              <a:t>Gro</a:t>
            </a:r>
            <a:r>
              <a:rPr lang="en-GB" sz="2800" dirty="0" err="1">
                <a:solidFill>
                  <a:schemeClr val="bg1"/>
                </a:solidFill>
              </a:rPr>
              <a:t>ßbritannien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-&gt; </a:t>
            </a:r>
            <a:r>
              <a:rPr lang="en-GB" sz="2800" dirty="0" err="1">
                <a:solidFill>
                  <a:schemeClr val="bg1"/>
                </a:solidFill>
              </a:rPr>
              <a:t>Schottland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-&gt; Wales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-&gt; England</a:t>
            </a: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Nordirland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Irland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China</a:t>
            </a: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Hongkong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Japan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Nigeria</a:t>
            </a: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Frankreich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Italien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Spanien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Rumänien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Australien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Amerika</a:t>
            </a: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Brasilien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Russland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89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21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3168352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 smtClean="0"/>
              <a:t>Aussprache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08BE1A-4E89-42C8-8194-BCA086428706}"/>
              </a:ext>
            </a:extLst>
          </p:cNvPr>
          <p:cNvSpPr txBox="1"/>
          <p:nvPr/>
        </p:nvSpPr>
        <p:spPr>
          <a:xfrm>
            <a:off x="411128" y="1268760"/>
            <a:ext cx="8280000" cy="5262979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chemeClr val="bg1"/>
                </a:solidFill>
                <a:latin typeface="+mn-lt"/>
              </a:rPr>
              <a:t>Gro</a:t>
            </a:r>
            <a:r>
              <a:rPr lang="en-GB" sz="2800" dirty="0" err="1" smtClean="0">
                <a:solidFill>
                  <a:schemeClr val="bg1"/>
                </a:solidFill>
              </a:rPr>
              <a:t>ßbritannien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-&gt; </a:t>
            </a:r>
            <a:r>
              <a:rPr lang="en-GB" sz="2800" dirty="0" err="1" smtClean="0">
                <a:solidFill>
                  <a:schemeClr val="bg1"/>
                </a:solidFill>
              </a:rPr>
              <a:t>Schottland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-&gt; </a:t>
            </a:r>
            <a:r>
              <a:rPr lang="en-GB" sz="2800" dirty="0" smtClean="0">
                <a:solidFill>
                  <a:schemeClr val="bg1"/>
                </a:solidFill>
              </a:rPr>
              <a:t>Wales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-&gt; </a:t>
            </a:r>
            <a:r>
              <a:rPr lang="en-GB" sz="2800" dirty="0" smtClean="0">
                <a:solidFill>
                  <a:schemeClr val="bg1"/>
                </a:solidFill>
              </a:rPr>
              <a:t>England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Nordirland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Irland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China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Hong Kong</a:t>
            </a:r>
          </a:p>
          <a:p>
            <a:pPr algn="ctr"/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Japan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Nigeria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Frankreich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Italien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Spanien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Rumänien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Australien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Amerika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Brasilien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Russland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78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22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3168352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 smtClean="0"/>
              <a:t>Aussprache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08BE1A-4E89-42C8-8194-BCA086428706}"/>
              </a:ext>
            </a:extLst>
          </p:cNvPr>
          <p:cNvSpPr txBox="1"/>
          <p:nvPr/>
        </p:nvSpPr>
        <p:spPr>
          <a:xfrm>
            <a:off x="411128" y="1268760"/>
            <a:ext cx="8280000" cy="5262979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chemeClr val="bg1"/>
                </a:solidFill>
                <a:latin typeface="+mn-lt"/>
              </a:rPr>
              <a:t>Gro</a:t>
            </a:r>
            <a:r>
              <a:rPr lang="en-GB" sz="2800" dirty="0" err="1" smtClean="0">
                <a:solidFill>
                  <a:schemeClr val="bg1"/>
                </a:solidFill>
              </a:rPr>
              <a:t>ßbritannien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-&gt; </a:t>
            </a:r>
            <a:r>
              <a:rPr lang="en-GB" sz="2800" dirty="0" err="1" smtClean="0">
                <a:solidFill>
                  <a:schemeClr val="bg1"/>
                </a:solidFill>
              </a:rPr>
              <a:t>Schottlan</a:t>
            </a:r>
            <a:r>
              <a:rPr lang="en-GB" sz="2800" b="1" dirty="0" err="1" smtClean="0">
                <a:solidFill>
                  <a:schemeClr val="bg1"/>
                </a:solidFill>
              </a:rPr>
              <a:t>d</a:t>
            </a:r>
            <a:endParaRPr lang="en-GB" sz="2800" b="1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-&gt; </a:t>
            </a:r>
            <a:r>
              <a:rPr lang="en-GB" sz="2800" b="1" dirty="0" smtClean="0">
                <a:solidFill>
                  <a:schemeClr val="bg1"/>
                </a:solidFill>
              </a:rPr>
              <a:t>W</a:t>
            </a:r>
            <a:r>
              <a:rPr lang="en-GB" sz="2800" dirty="0" smtClean="0">
                <a:solidFill>
                  <a:schemeClr val="bg1"/>
                </a:solidFill>
              </a:rPr>
              <a:t>ales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-&gt; </a:t>
            </a:r>
            <a:r>
              <a:rPr lang="en-GB" sz="2800" b="1" dirty="0" smtClean="0">
                <a:solidFill>
                  <a:schemeClr val="bg1"/>
                </a:solidFill>
              </a:rPr>
              <a:t>Eng</a:t>
            </a:r>
            <a:r>
              <a:rPr lang="en-GB" sz="2800" dirty="0" smtClean="0">
                <a:solidFill>
                  <a:schemeClr val="bg1"/>
                </a:solidFill>
              </a:rPr>
              <a:t>land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Nordirland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Irland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Ch</a:t>
            </a:r>
            <a:r>
              <a:rPr lang="en-GB" sz="2800" dirty="0" smtClean="0">
                <a:solidFill>
                  <a:schemeClr val="bg1"/>
                </a:solidFill>
              </a:rPr>
              <a:t>ina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Hong Kong</a:t>
            </a:r>
          </a:p>
          <a:p>
            <a:pPr algn="ctr"/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J</a:t>
            </a:r>
            <a:r>
              <a:rPr lang="en-GB" sz="2800" dirty="0" smtClean="0">
                <a:solidFill>
                  <a:schemeClr val="bg1"/>
                </a:solidFill>
              </a:rPr>
              <a:t>apan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Nigeria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Frank</a:t>
            </a:r>
            <a:r>
              <a:rPr lang="en-GB" sz="2800" b="1" dirty="0" err="1" smtClean="0">
                <a:solidFill>
                  <a:schemeClr val="bg1"/>
                </a:solidFill>
              </a:rPr>
              <a:t>reich</a:t>
            </a:r>
            <a:endParaRPr lang="en-GB" sz="2800" b="1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Italien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 err="1" smtClean="0">
                <a:solidFill>
                  <a:schemeClr val="bg1"/>
                </a:solidFill>
              </a:rPr>
              <a:t>Sp</a:t>
            </a:r>
            <a:r>
              <a:rPr lang="en-GB" sz="2800" dirty="0" err="1" smtClean="0">
                <a:solidFill>
                  <a:schemeClr val="bg1"/>
                </a:solidFill>
              </a:rPr>
              <a:t>anien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Rum</a:t>
            </a:r>
            <a:r>
              <a:rPr lang="en-GB" sz="2800" b="1" dirty="0" err="1" smtClean="0">
                <a:solidFill>
                  <a:schemeClr val="bg1"/>
                </a:solidFill>
              </a:rPr>
              <a:t>ä</a:t>
            </a:r>
            <a:r>
              <a:rPr lang="en-GB" sz="2800" dirty="0" err="1" smtClean="0">
                <a:solidFill>
                  <a:schemeClr val="bg1"/>
                </a:solidFill>
              </a:rPr>
              <a:t>nien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Australien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Amerika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Brasilien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 err="1">
                <a:solidFill>
                  <a:schemeClr val="bg1"/>
                </a:solidFill>
              </a:rPr>
              <a:t>Russ</a:t>
            </a:r>
            <a:r>
              <a:rPr lang="en-GB" sz="2800" dirty="0" err="1">
                <a:solidFill>
                  <a:schemeClr val="bg1"/>
                </a:solidFill>
              </a:rPr>
              <a:t>land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72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23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78420" y="1880828"/>
            <a:ext cx="3787160" cy="3096344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/>
              <a:t>Frag </a:t>
            </a:r>
            <a:r>
              <a:rPr lang="en-GB" sz="2800" dirty="0" err="1"/>
              <a:t>deine</a:t>
            </a:r>
            <a:r>
              <a:rPr lang="en-GB" sz="2800" dirty="0"/>
              <a:t> </a:t>
            </a:r>
            <a:r>
              <a:rPr lang="en-GB" sz="2800" dirty="0" err="1"/>
              <a:t>Partnerin</a:t>
            </a:r>
            <a:r>
              <a:rPr lang="en-GB" sz="2800" dirty="0"/>
              <a:t>/</a:t>
            </a:r>
            <a:r>
              <a:rPr lang="en-GB" sz="2800" dirty="0" err="1"/>
              <a:t>deinen</a:t>
            </a:r>
            <a:r>
              <a:rPr lang="en-GB" sz="2800" dirty="0"/>
              <a:t> Partner!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i="1" dirty="0" err="1"/>
              <a:t>Woher</a:t>
            </a:r>
            <a:r>
              <a:rPr lang="en-GB" sz="2800" i="1" dirty="0"/>
              <a:t> </a:t>
            </a:r>
            <a:r>
              <a:rPr lang="en-GB" sz="2800" i="1" dirty="0" err="1"/>
              <a:t>kommst</a:t>
            </a:r>
            <a:r>
              <a:rPr lang="en-GB" sz="2800" i="1" dirty="0"/>
              <a:t> du?</a:t>
            </a:r>
          </a:p>
          <a:p>
            <a:pPr marL="0" indent="0" algn="ctr">
              <a:buNone/>
            </a:pPr>
            <a:r>
              <a:rPr lang="en-GB" sz="2800" i="1" dirty="0"/>
              <a:t>Ich </a:t>
            </a:r>
            <a:r>
              <a:rPr lang="en-GB" sz="2800" i="1" dirty="0" err="1"/>
              <a:t>komme</a:t>
            </a:r>
            <a:r>
              <a:rPr lang="en-GB" sz="2800" i="1" dirty="0"/>
              <a:t> </a:t>
            </a:r>
            <a:r>
              <a:rPr lang="en-GB" sz="2800" i="1" dirty="0" err="1"/>
              <a:t>aus</a:t>
            </a:r>
            <a:r>
              <a:rPr lang="en-GB" sz="2800" i="1" dirty="0"/>
              <a:t>…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83021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24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Über</a:t>
            </a:r>
            <a:r>
              <a:rPr lang="en-GB" sz="2800" u="sng" dirty="0"/>
              <a:t> </a:t>
            </a:r>
            <a:r>
              <a:rPr lang="en-GB" sz="2800" u="sng" dirty="0" err="1"/>
              <a:t>mich</a:t>
            </a:r>
            <a:r>
              <a:rPr lang="en-GB" sz="2800" u="sng" dirty="0"/>
              <a:t>!</a:t>
            </a:r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 Sophie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komme</a:t>
            </a:r>
            <a:r>
              <a:rPr lang="en-GB" sz="2800" dirty="0"/>
              <a:t> </a:t>
            </a:r>
            <a:r>
              <a:rPr lang="en-GB" sz="2800" dirty="0" err="1"/>
              <a:t>aus</a:t>
            </a:r>
            <a:r>
              <a:rPr lang="en-GB" sz="2800" dirty="0"/>
              <a:t> Fleet in England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wohne</a:t>
            </a:r>
            <a:r>
              <a:rPr lang="en-GB" sz="2800" dirty="0"/>
              <a:t> in Reading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lerne</a:t>
            </a:r>
            <a:r>
              <a:rPr lang="en-GB" sz="2800" dirty="0"/>
              <a:t> Deutsch</a:t>
            </a:r>
          </a:p>
          <a:p>
            <a:endParaRPr lang="en-GB" sz="2800" dirty="0"/>
          </a:p>
          <a:p>
            <a:r>
              <a:rPr lang="en-GB" sz="2800" dirty="0"/>
              <a:t>Ich bin </a:t>
            </a:r>
            <a:r>
              <a:rPr lang="en-GB" sz="2800" dirty="0" err="1"/>
              <a:t>Lehrerin</a:t>
            </a:r>
            <a:r>
              <a:rPr lang="en-GB" sz="2800" dirty="0"/>
              <a:t> </a:t>
            </a:r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D9FE8-0BE2-4ADE-B456-F5CC2B4C6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01" y="4352555"/>
            <a:ext cx="2627784" cy="1970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305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25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Über</a:t>
            </a:r>
            <a:r>
              <a:rPr lang="en-GB" sz="2800" u="sng" dirty="0"/>
              <a:t> </a:t>
            </a:r>
            <a:r>
              <a:rPr lang="en-GB" sz="2800" u="sng" dirty="0" err="1"/>
              <a:t>mich</a:t>
            </a:r>
            <a:r>
              <a:rPr lang="en-GB" sz="2800" u="sng" dirty="0"/>
              <a:t>!</a:t>
            </a:r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 Sophie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komme</a:t>
            </a:r>
            <a:r>
              <a:rPr lang="en-GB" sz="2800" dirty="0"/>
              <a:t> </a:t>
            </a:r>
            <a:r>
              <a:rPr lang="en-GB" sz="2800" dirty="0" err="1"/>
              <a:t>aus</a:t>
            </a:r>
            <a:r>
              <a:rPr lang="en-GB" sz="2800" dirty="0"/>
              <a:t> Fleet in England</a:t>
            </a:r>
          </a:p>
          <a:p>
            <a:endParaRPr lang="en-GB" sz="2800" dirty="0"/>
          </a:p>
          <a:p>
            <a:r>
              <a:rPr lang="en-GB" sz="2800" b="1" dirty="0"/>
              <a:t>Ich </a:t>
            </a:r>
            <a:r>
              <a:rPr lang="en-GB" sz="2800" b="1" dirty="0" err="1"/>
              <a:t>wohne</a:t>
            </a:r>
            <a:r>
              <a:rPr lang="en-GB" sz="2800" b="1" dirty="0"/>
              <a:t> in Reading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lerne</a:t>
            </a:r>
            <a:r>
              <a:rPr lang="en-GB" sz="2800" dirty="0"/>
              <a:t> Deutsch</a:t>
            </a:r>
          </a:p>
          <a:p>
            <a:endParaRPr lang="en-GB" sz="2800" dirty="0"/>
          </a:p>
          <a:p>
            <a:r>
              <a:rPr lang="en-GB" sz="2800" dirty="0"/>
              <a:t>Ich bin </a:t>
            </a:r>
            <a:r>
              <a:rPr lang="en-GB" sz="2800" dirty="0" err="1"/>
              <a:t>Lehrerin</a:t>
            </a:r>
            <a:r>
              <a:rPr lang="en-GB" sz="2800" dirty="0"/>
              <a:t> </a:t>
            </a:r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D9FE8-0BE2-4ADE-B456-F5CC2B4C6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01" y="4352555"/>
            <a:ext cx="2627784" cy="1970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6182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26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3168352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Ich</a:t>
            </a:r>
            <a:r>
              <a:rPr lang="en-GB" sz="2800" u="sng" dirty="0"/>
              <a:t> </a:t>
            </a:r>
            <a:r>
              <a:rPr lang="en-GB" sz="2800" u="sng" dirty="0" err="1" smtClean="0"/>
              <a:t>wohne</a:t>
            </a:r>
            <a:r>
              <a:rPr lang="en-GB" sz="2800" u="sng" dirty="0" smtClean="0"/>
              <a:t> in…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pPr marL="0" indent="0">
              <a:buNone/>
            </a:pPr>
            <a:r>
              <a:rPr lang="en-GB" sz="2800" dirty="0" err="1"/>
              <a:t>Ich</a:t>
            </a:r>
            <a:r>
              <a:rPr lang="en-GB" sz="2800" dirty="0"/>
              <a:t> </a:t>
            </a:r>
            <a:r>
              <a:rPr lang="en-GB" sz="2800" dirty="0" err="1" smtClean="0"/>
              <a:t>wohne</a:t>
            </a:r>
            <a:r>
              <a:rPr lang="en-GB" sz="2800" dirty="0" smtClean="0"/>
              <a:t> in Reading </a:t>
            </a:r>
            <a:r>
              <a:rPr lang="en-GB" sz="2800" dirty="0"/>
              <a:t>in England</a:t>
            </a:r>
          </a:p>
          <a:p>
            <a:pPr marL="0" indent="0">
              <a:buNone/>
            </a:pPr>
            <a:r>
              <a:rPr lang="en-GB" sz="2800" i="1" dirty="0"/>
              <a:t>                         </a:t>
            </a:r>
          </a:p>
          <a:p>
            <a:pPr marL="0" indent="0">
              <a:buNone/>
            </a:pPr>
            <a:r>
              <a:rPr lang="en-GB" sz="2800" i="1" dirty="0"/>
              <a:t>                         </a:t>
            </a:r>
            <a:r>
              <a:rPr lang="en-GB" sz="2800" dirty="0"/>
              <a:t>Stadt     Land</a:t>
            </a:r>
          </a:p>
          <a:p>
            <a:pPr marL="0" indent="0">
              <a:buNone/>
            </a:pPr>
            <a:r>
              <a:rPr lang="en-GB" sz="2800" i="1" dirty="0"/>
              <a:t>                     city/town  country</a:t>
            </a:r>
            <a:r>
              <a:rPr lang="en-GB" sz="2800" dirty="0"/>
              <a:t>    </a:t>
            </a:r>
            <a:endParaRPr lang="en-GB" sz="2800" u="s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F70E7FD-F156-40A3-A356-02ED05FE151C}"/>
              </a:ext>
            </a:extLst>
          </p:cNvPr>
          <p:cNvCxnSpPr/>
          <p:nvPr/>
        </p:nvCxnSpPr>
        <p:spPr bwMode="auto">
          <a:xfrm flipV="1">
            <a:off x="3347864" y="1988840"/>
            <a:ext cx="0" cy="50405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943941A2-52D3-495D-9791-7CE3A0F53AD6}"/>
              </a:ext>
            </a:extLst>
          </p:cNvPr>
          <p:cNvCxnSpPr/>
          <p:nvPr/>
        </p:nvCxnSpPr>
        <p:spPr bwMode="auto">
          <a:xfrm flipV="1">
            <a:off x="4572000" y="1988840"/>
            <a:ext cx="0" cy="50405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08BE1A-4E89-42C8-8194-BCA086428706}"/>
              </a:ext>
            </a:extLst>
          </p:cNvPr>
          <p:cNvSpPr txBox="1"/>
          <p:nvPr/>
        </p:nvSpPr>
        <p:spPr>
          <a:xfrm>
            <a:off x="424800" y="3966610"/>
            <a:ext cx="8280000" cy="2677656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GB" sz="2800" dirty="0" err="1">
                <a:solidFill>
                  <a:schemeClr val="bg1"/>
                </a:solidFill>
                <a:latin typeface="+mn-lt"/>
              </a:rPr>
              <a:t>Gro</a:t>
            </a:r>
            <a:r>
              <a:rPr lang="en-GB" sz="2800" dirty="0" err="1">
                <a:solidFill>
                  <a:schemeClr val="bg1"/>
                </a:solidFill>
              </a:rPr>
              <a:t>ßbritannien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-&gt; </a:t>
            </a:r>
            <a:r>
              <a:rPr lang="en-GB" sz="2800" dirty="0" err="1">
                <a:solidFill>
                  <a:schemeClr val="bg1"/>
                </a:solidFill>
              </a:rPr>
              <a:t>Schottland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-&gt; Wales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-&gt; England</a:t>
            </a: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Nordirland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Irland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China</a:t>
            </a: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Hongkong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Japan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Nigeria</a:t>
            </a: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Frankreich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Italien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Spanien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Rumänien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Australien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Amerika</a:t>
            </a: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Brasilien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</a:rPr>
              <a:t>Russland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9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27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371515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Frage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/>
              <a:t>Wie </a:t>
            </a:r>
            <a:r>
              <a:rPr lang="en-GB" sz="2800" dirty="0" err="1"/>
              <a:t>heißt</a:t>
            </a:r>
            <a:r>
              <a:rPr lang="en-GB" sz="2800" dirty="0"/>
              <a:t> du?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err="1"/>
              <a:t>Woher</a:t>
            </a:r>
            <a:r>
              <a:rPr lang="en-GB" sz="2800" dirty="0"/>
              <a:t> </a:t>
            </a:r>
            <a:r>
              <a:rPr lang="en-GB" sz="2800" dirty="0" err="1"/>
              <a:t>kommst</a:t>
            </a:r>
            <a:r>
              <a:rPr lang="en-GB" sz="2800" dirty="0"/>
              <a:t> du</a:t>
            </a:r>
            <a:r>
              <a:rPr lang="en-GB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Wo </a:t>
            </a:r>
            <a:r>
              <a:rPr lang="en-US" sz="2800" dirty="0" err="1" smtClean="0"/>
              <a:t>wohnst</a:t>
            </a:r>
            <a:r>
              <a:rPr lang="en-US" sz="2800" dirty="0" smtClean="0"/>
              <a:t> du?</a:t>
            </a:r>
            <a:endParaRPr lang="en-GB" sz="2800" dirty="0"/>
          </a:p>
          <a:p>
            <a:endParaRPr lang="en-GB" sz="2800" dirty="0"/>
          </a:p>
          <a:p>
            <a:endParaRPr lang="de-DE" sz="2800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860032" y="476672"/>
            <a:ext cx="371515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GB" sz="2800" u="sng" kern="0" dirty="0" err="1"/>
              <a:t>Antwort</a:t>
            </a:r>
            <a:endParaRPr lang="en-GB" sz="2800" u="sng" kern="0" dirty="0"/>
          </a:p>
          <a:p>
            <a:endParaRPr lang="en-GB" sz="2800" kern="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800" kern="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kern="0" dirty="0"/>
              <a:t>Ich </a:t>
            </a:r>
            <a:r>
              <a:rPr lang="en-GB" sz="2800" kern="0" dirty="0" err="1"/>
              <a:t>komme</a:t>
            </a:r>
            <a:r>
              <a:rPr lang="en-GB" sz="2800" kern="0" dirty="0"/>
              <a:t> </a:t>
            </a:r>
            <a:r>
              <a:rPr lang="en-GB" sz="2800" kern="0" dirty="0" err="1"/>
              <a:t>aus</a:t>
            </a:r>
            <a:r>
              <a:rPr lang="en-GB" sz="2800" kern="0" dirty="0" smtClean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Ich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wohne</a:t>
            </a:r>
            <a:r>
              <a:rPr lang="en-US" sz="2800" kern="0" dirty="0" smtClean="0"/>
              <a:t> in…</a:t>
            </a:r>
            <a:endParaRPr lang="de-DE" sz="2800" kern="0" dirty="0"/>
          </a:p>
          <a:p>
            <a:pPr marL="0" indent="0">
              <a:buFont typeface="Arial" charset="0"/>
              <a:buNone/>
            </a:pPr>
            <a:endParaRPr lang="en-GB" sz="3200" kern="0" dirty="0"/>
          </a:p>
        </p:txBody>
      </p:sp>
    </p:spTree>
    <p:extLst>
      <p:ext uri="{BB962C8B-B14F-4D97-AF65-F5344CB8AC3E}">
        <p14:creationId xmlns:p14="http://schemas.microsoft.com/office/powerpoint/2010/main" val="1113608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28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78420" y="1880828"/>
            <a:ext cx="3787160" cy="3096344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/>
              <a:t>Frag </a:t>
            </a:r>
            <a:r>
              <a:rPr lang="en-GB" sz="2800" dirty="0" err="1"/>
              <a:t>deine</a:t>
            </a:r>
            <a:r>
              <a:rPr lang="en-GB" sz="2800" dirty="0"/>
              <a:t> </a:t>
            </a:r>
            <a:r>
              <a:rPr lang="en-GB" sz="2800" dirty="0" err="1"/>
              <a:t>Partnerin</a:t>
            </a:r>
            <a:r>
              <a:rPr lang="en-GB" sz="2800" dirty="0"/>
              <a:t>/</a:t>
            </a:r>
            <a:r>
              <a:rPr lang="en-GB" sz="2800" dirty="0" err="1"/>
              <a:t>deinen</a:t>
            </a:r>
            <a:r>
              <a:rPr lang="en-GB" sz="2800" dirty="0"/>
              <a:t> Partner!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i="1" dirty="0" smtClean="0"/>
              <a:t>Wo </a:t>
            </a:r>
            <a:r>
              <a:rPr lang="en-GB" sz="2800" i="1" dirty="0" err="1" smtClean="0"/>
              <a:t>wohnst</a:t>
            </a:r>
            <a:r>
              <a:rPr lang="en-GB" sz="2800" i="1" dirty="0" smtClean="0"/>
              <a:t> du?</a:t>
            </a:r>
          </a:p>
          <a:p>
            <a:pPr marL="0" indent="0" algn="ctr">
              <a:buNone/>
            </a:pPr>
            <a:r>
              <a:rPr lang="en-GB" sz="2800" i="1" dirty="0" err="1" smtClean="0"/>
              <a:t>Ich</a:t>
            </a:r>
            <a:r>
              <a:rPr lang="en-GB" sz="2800" i="1" dirty="0" smtClean="0"/>
              <a:t> </a:t>
            </a:r>
            <a:r>
              <a:rPr lang="en-GB" sz="2800" i="1" dirty="0" err="1" smtClean="0"/>
              <a:t>wohne</a:t>
            </a:r>
            <a:r>
              <a:rPr lang="en-GB" sz="2800" i="1" dirty="0" smtClean="0"/>
              <a:t> in…</a:t>
            </a:r>
            <a:endParaRPr lang="en-GB" sz="2800" i="1" dirty="0"/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63932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29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Über</a:t>
            </a:r>
            <a:r>
              <a:rPr lang="en-GB" sz="2800" u="sng" dirty="0"/>
              <a:t> </a:t>
            </a:r>
            <a:r>
              <a:rPr lang="en-GB" sz="2800" u="sng" dirty="0" err="1"/>
              <a:t>mich</a:t>
            </a:r>
            <a:r>
              <a:rPr lang="en-GB" sz="2800" u="sng" dirty="0"/>
              <a:t>!</a:t>
            </a:r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 Sophie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komme</a:t>
            </a:r>
            <a:r>
              <a:rPr lang="en-GB" sz="2800" dirty="0"/>
              <a:t> </a:t>
            </a:r>
            <a:r>
              <a:rPr lang="en-GB" sz="2800" dirty="0" err="1"/>
              <a:t>aus</a:t>
            </a:r>
            <a:r>
              <a:rPr lang="en-GB" sz="2800" dirty="0"/>
              <a:t> Fleet in England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wohne</a:t>
            </a:r>
            <a:r>
              <a:rPr lang="en-GB" sz="2800" dirty="0"/>
              <a:t> in Reading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lerne</a:t>
            </a:r>
            <a:r>
              <a:rPr lang="en-GB" sz="2800" dirty="0"/>
              <a:t> Deutsch</a:t>
            </a:r>
          </a:p>
          <a:p>
            <a:endParaRPr lang="en-GB" sz="2800" dirty="0"/>
          </a:p>
          <a:p>
            <a:r>
              <a:rPr lang="en-GB" sz="2800" dirty="0"/>
              <a:t>Ich bin </a:t>
            </a:r>
            <a:r>
              <a:rPr lang="en-GB" sz="2800" dirty="0" err="1"/>
              <a:t>Lehrerin</a:t>
            </a:r>
            <a:r>
              <a:rPr lang="en-GB" sz="2800" dirty="0"/>
              <a:t> </a:t>
            </a:r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D9FE8-0BE2-4ADE-B456-F5CC2B4C6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01" y="4352555"/>
            <a:ext cx="2627784" cy="1970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319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endParaRPr lang="de-DE" sz="2800" dirty="0"/>
          </a:p>
          <a:p>
            <a:pPr marL="0" indent="0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 err="1"/>
              <a:t>aber</a:t>
            </a:r>
            <a:r>
              <a:rPr lang="en-GB" sz="2800" dirty="0"/>
              <a:t> </a:t>
            </a:r>
            <a:r>
              <a:rPr lang="en-GB" sz="2800" dirty="0" err="1"/>
              <a:t>zuerst</a:t>
            </a:r>
            <a:r>
              <a:rPr lang="en-GB" sz="2800" dirty="0"/>
              <a:t>…!</a:t>
            </a:r>
            <a:endParaRPr lang="de-DE" sz="2800" dirty="0"/>
          </a:p>
          <a:p>
            <a:pPr marL="874350" lvl="1" indent="-514350">
              <a:buFont typeface="+mj-lt"/>
              <a:buAutoNum type="arabicPeriod"/>
            </a:pPr>
            <a:endParaRPr lang="de-DE" sz="2800" dirty="0"/>
          </a:p>
          <a:p>
            <a:endParaRPr lang="de-DE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8007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30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Über</a:t>
            </a:r>
            <a:r>
              <a:rPr lang="en-GB" sz="2800" u="sng" dirty="0"/>
              <a:t> </a:t>
            </a:r>
            <a:r>
              <a:rPr lang="en-GB" sz="2800" u="sng" dirty="0" err="1"/>
              <a:t>mich</a:t>
            </a:r>
            <a:r>
              <a:rPr lang="en-GB" sz="2800" u="sng" dirty="0"/>
              <a:t>!</a:t>
            </a:r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 Sophie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komme</a:t>
            </a:r>
            <a:r>
              <a:rPr lang="en-GB" sz="2800" dirty="0"/>
              <a:t> </a:t>
            </a:r>
            <a:r>
              <a:rPr lang="en-GB" sz="2800" dirty="0" err="1"/>
              <a:t>aus</a:t>
            </a:r>
            <a:r>
              <a:rPr lang="en-GB" sz="2800" dirty="0"/>
              <a:t> Fleet in England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wohne</a:t>
            </a:r>
            <a:r>
              <a:rPr lang="en-GB" sz="2800" dirty="0"/>
              <a:t> in Reading</a:t>
            </a:r>
          </a:p>
          <a:p>
            <a:endParaRPr lang="en-GB" sz="2800" dirty="0"/>
          </a:p>
          <a:p>
            <a:r>
              <a:rPr lang="en-GB" sz="2800" b="1" dirty="0"/>
              <a:t>Ich </a:t>
            </a:r>
            <a:r>
              <a:rPr lang="en-GB" sz="2800" b="1" dirty="0" err="1"/>
              <a:t>lerne</a:t>
            </a:r>
            <a:r>
              <a:rPr lang="en-GB" sz="2800" b="1" dirty="0"/>
              <a:t> Deutsch</a:t>
            </a:r>
          </a:p>
          <a:p>
            <a:endParaRPr lang="en-GB" sz="2800" dirty="0"/>
          </a:p>
          <a:p>
            <a:r>
              <a:rPr lang="en-GB" sz="2800" dirty="0"/>
              <a:t>Ich bin </a:t>
            </a:r>
            <a:r>
              <a:rPr lang="en-GB" sz="2800" dirty="0" err="1"/>
              <a:t>Lehrerin</a:t>
            </a:r>
            <a:r>
              <a:rPr lang="en-GB" sz="2800" dirty="0"/>
              <a:t> </a:t>
            </a:r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D9FE8-0BE2-4ADE-B456-F5CC2B4C6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01" y="4352555"/>
            <a:ext cx="2627784" cy="1970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0046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31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5536" y="1412776"/>
            <a:ext cx="8568952" cy="4752528"/>
          </a:xfrm>
        </p:spPr>
        <p:txBody>
          <a:bodyPr numCol="2"/>
          <a:lstStyle/>
          <a:p>
            <a:pPr algn="ctr"/>
            <a:r>
              <a:rPr lang="en-US" sz="2800" dirty="0" smtClean="0"/>
              <a:t>Deutsch</a:t>
            </a:r>
          </a:p>
          <a:p>
            <a:pPr algn="ctr"/>
            <a:r>
              <a:rPr lang="en-US" sz="2800" dirty="0" err="1" smtClean="0"/>
              <a:t>Englisch</a:t>
            </a:r>
            <a:endParaRPr lang="en-US" sz="2800" dirty="0" smtClean="0"/>
          </a:p>
          <a:p>
            <a:pPr algn="ctr"/>
            <a:r>
              <a:rPr lang="en-US" sz="2800" dirty="0" err="1" smtClean="0"/>
              <a:t>Chinesisch</a:t>
            </a:r>
            <a:r>
              <a:rPr lang="en-US" sz="2800" dirty="0" smtClean="0"/>
              <a:t> </a:t>
            </a:r>
          </a:p>
          <a:p>
            <a:pPr marL="0" indent="0" algn="ctr">
              <a:buNone/>
            </a:pPr>
            <a:r>
              <a:rPr lang="en-US" sz="2800" dirty="0" smtClean="0"/>
              <a:t>(</a:t>
            </a:r>
            <a:r>
              <a:rPr lang="en-US" sz="2800" i="1" dirty="0" smtClean="0"/>
              <a:t>Mandarin/</a:t>
            </a:r>
          </a:p>
          <a:p>
            <a:pPr marL="0" indent="0" algn="ctr">
              <a:buNone/>
            </a:pPr>
            <a:r>
              <a:rPr lang="en-US" sz="2800" i="1" dirty="0" err="1" smtClean="0"/>
              <a:t>Kantonesisch</a:t>
            </a:r>
            <a:r>
              <a:rPr lang="en-US" sz="2800" dirty="0" smtClean="0"/>
              <a:t>)</a:t>
            </a:r>
          </a:p>
          <a:p>
            <a:pPr algn="ctr"/>
            <a:r>
              <a:rPr lang="en-US" sz="2800" dirty="0" err="1" smtClean="0"/>
              <a:t>Japanisch</a:t>
            </a:r>
            <a:endParaRPr lang="en-US" sz="2800" dirty="0" smtClean="0"/>
          </a:p>
          <a:p>
            <a:pPr algn="ctr"/>
            <a:r>
              <a:rPr lang="en-US" sz="2800" dirty="0" err="1" smtClean="0"/>
              <a:t>Italienisch</a:t>
            </a:r>
            <a:endParaRPr lang="en-US" sz="2800" dirty="0" smtClean="0"/>
          </a:p>
          <a:p>
            <a:pPr algn="ctr"/>
            <a:r>
              <a:rPr lang="en-US" sz="2800" dirty="0" err="1" smtClean="0"/>
              <a:t>Spanisch</a:t>
            </a:r>
            <a:endParaRPr lang="en-US" sz="2800" dirty="0" smtClean="0"/>
          </a:p>
          <a:p>
            <a:pPr algn="ctr"/>
            <a:r>
              <a:rPr lang="en-US" sz="2800" dirty="0" err="1" smtClean="0"/>
              <a:t>Russisch</a:t>
            </a:r>
            <a:endParaRPr lang="en-US" sz="2800" dirty="0" smtClean="0"/>
          </a:p>
          <a:p>
            <a:pPr algn="ctr"/>
            <a:r>
              <a:rPr lang="en-US" sz="2800" dirty="0" err="1" smtClean="0"/>
              <a:t>Latein</a:t>
            </a:r>
            <a:endParaRPr lang="en-US" sz="2800" dirty="0" smtClean="0"/>
          </a:p>
          <a:p>
            <a:pPr algn="ctr"/>
            <a:r>
              <a:rPr lang="en-US" sz="2800" dirty="0" err="1"/>
              <a:t>Griechisch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(</a:t>
            </a:r>
            <a:r>
              <a:rPr lang="en-US" sz="2800" i="1" dirty="0" err="1"/>
              <a:t>Neugriechisch</a:t>
            </a:r>
            <a:r>
              <a:rPr lang="en-US" sz="2800" i="1" dirty="0"/>
              <a:t>/</a:t>
            </a:r>
          </a:p>
          <a:p>
            <a:pPr marL="0" indent="0" algn="ctr">
              <a:buNone/>
            </a:pPr>
            <a:r>
              <a:rPr lang="en-US" sz="2800" i="1" dirty="0" err="1"/>
              <a:t>Altgriechisch</a:t>
            </a:r>
            <a:r>
              <a:rPr lang="en-US" sz="2800" dirty="0"/>
              <a:t>)</a:t>
            </a:r>
          </a:p>
          <a:p>
            <a:pPr algn="ctr"/>
            <a:r>
              <a:rPr lang="en-US" sz="2800" dirty="0" err="1" smtClean="0"/>
              <a:t>Französisch</a:t>
            </a:r>
            <a:endParaRPr lang="en-US" sz="2800" dirty="0" smtClean="0"/>
          </a:p>
          <a:p>
            <a:pPr algn="ctr"/>
            <a:r>
              <a:rPr lang="en-US" sz="2800" dirty="0" err="1" smtClean="0"/>
              <a:t>Niederländisch</a:t>
            </a:r>
            <a:endParaRPr lang="en-US" sz="2800" dirty="0" smtClean="0"/>
          </a:p>
          <a:p>
            <a:pPr algn="ctr"/>
            <a:r>
              <a:rPr lang="en-US" sz="2800" dirty="0" err="1" smtClean="0"/>
              <a:t>Walisisch</a:t>
            </a:r>
            <a:endParaRPr lang="en-US" sz="2800" dirty="0"/>
          </a:p>
          <a:p>
            <a:pPr algn="ctr"/>
            <a:r>
              <a:rPr lang="en-US" sz="2800" dirty="0" err="1" smtClean="0"/>
              <a:t>Irisch</a:t>
            </a:r>
            <a:endParaRPr lang="en-US" sz="2800" dirty="0" smtClean="0"/>
          </a:p>
          <a:p>
            <a:pPr algn="ctr"/>
            <a:r>
              <a:rPr lang="en-US" sz="2800" dirty="0" err="1" smtClean="0"/>
              <a:t>Gebärdensprache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(</a:t>
            </a:r>
            <a:r>
              <a:rPr lang="en-US" sz="2800" i="1" dirty="0" err="1" smtClean="0"/>
              <a:t>Britische</a:t>
            </a:r>
            <a:r>
              <a:rPr lang="en-US" sz="2800" i="1" dirty="0" smtClean="0"/>
              <a:t>/Deutsche </a:t>
            </a:r>
            <a:r>
              <a:rPr lang="en-US" sz="2800" i="1" dirty="0" err="1" smtClean="0"/>
              <a:t>Gebärdensprache</a:t>
            </a:r>
            <a:r>
              <a:rPr lang="en-US" sz="2800" dirty="0" smtClean="0"/>
              <a:t>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47667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err="1">
                <a:solidFill>
                  <a:schemeClr val="bg1"/>
                </a:solidFill>
              </a:rPr>
              <a:t>Ich</a:t>
            </a:r>
            <a:r>
              <a:rPr lang="en-GB" sz="2800" u="sng" dirty="0">
                <a:solidFill>
                  <a:schemeClr val="bg1"/>
                </a:solidFill>
              </a:rPr>
              <a:t> </a:t>
            </a:r>
            <a:r>
              <a:rPr lang="en-GB" sz="2800" u="sng" dirty="0" err="1">
                <a:solidFill>
                  <a:schemeClr val="bg1"/>
                </a:solidFill>
              </a:rPr>
              <a:t>lerne</a:t>
            </a:r>
            <a:r>
              <a:rPr lang="en-GB" sz="2800" u="sng" dirty="0" smtClean="0">
                <a:solidFill>
                  <a:schemeClr val="bg1"/>
                </a:solidFill>
              </a:rPr>
              <a:t>…</a:t>
            </a:r>
            <a:endParaRPr lang="en-GB" sz="2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14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32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5536" y="1412776"/>
            <a:ext cx="8568952" cy="4752528"/>
          </a:xfrm>
        </p:spPr>
        <p:txBody>
          <a:bodyPr numCol="2"/>
          <a:lstStyle/>
          <a:p>
            <a:pPr algn="ctr"/>
            <a:r>
              <a:rPr lang="en-US" sz="2800" dirty="0" smtClean="0"/>
              <a:t>D</a:t>
            </a:r>
            <a:r>
              <a:rPr lang="en-US" sz="2800" b="1" dirty="0" smtClean="0"/>
              <a:t>eu</a:t>
            </a:r>
            <a:r>
              <a:rPr lang="en-US" sz="2800" dirty="0" smtClean="0"/>
              <a:t>tsch</a:t>
            </a:r>
          </a:p>
          <a:p>
            <a:pPr algn="ctr"/>
            <a:r>
              <a:rPr lang="en-US" sz="2800" b="1" dirty="0" err="1" smtClean="0"/>
              <a:t>Eng</a:t>
            </a:r>
            <a:r>
              <a:rPr lang="en-US" sz="2800" dirty="0" err="1" smtClean="0"/>
              <a:t>lisch</a:t>
            </a:r>
            <a:endParaRPr lang="en-US" sz="2800" dirty="0" smtClean="0"/>
          </a:p>
          <a:p>
            <a:pPr algn="ctr"/>
            <a:r>
              <a:rPr lang="en-US" sz="2800" b="1" dirty="0" err="1" smtClean="0"/>
              <a:t>Ch</a:t>
            </a:r>
            <a:r>
              <a:rPr lang="en-US" sz="2800" dirty="0" err="1" smtClean="0"/>
              <a:t>inesisch</a:t>
            </a:r>
            <a:r>
              <a:rPr lang="en-US" sz="2800" dirty="0" smtClean="0"/>
              <a:t> </a:t>
            </a:r>
          </a:p>
          <a:p>
            <a:pPr marL="0" indent="0" algn="ctr">
              <a:buNone/>
            </a:pPr>
            <a:r>
              <a:rPr lang="en-US" sz="2800" dirty="0" smtClean="0"/>
              <a:t>(</a:t>
            </a:r>
            <a:r>
              <a:rPr lang="en-US" sz="2800" i="1" dirty="0" smtClean="0"/>
              <a:t>Mandarin/</a:t>
            </a:r>
          </a:p>
          <a:p>
            <a:pPr marL="0" indent="0" algn="ctr">
              <a:buNone/>
            </a:pPr>
            <a:r>
              <a:rPr lang="en-US" sz="2800" i="1" dirty="0" err="1" smtClean="0"/>
              <a:t>Kantonesisch</a:t>
            </a:r>
            <a:r>
              <a:rPr lang="en-US" sz="2800" dirty="0" smtClean="0"/>
              <a:t>)</a:t>
            </a:r>
          </a:p>
          <a:p>
            <a:pPr algn="ctr"/>
            <a:r>
              <a:rPr lang="en-US" sz="2800" b="1" dirty="0" err="1" smtClean="0"/>
              <a:t>J</a:t>
            </a:r>
            <a:r>
              <a:rPr lang="en-US" sz="2800" dirty="0" err="1" smtClean="0"/>
              <a:t>apanisch</a:t>
            </a:r>
            <a:endParaRPr lang="en-US" sz="2800" dirty="0" smtClean="0"/>
          </a:p>
          <a:p>
            <a:pPr algn="ctr"/>
            <a:r>
              <a:rPr lang="en-US" sz="2800" dirty="0" err="1" smtClean="0"/>
              <a:t>Italienisch</a:t>
            </a:r>
            <a:endParaRPr lang="en-US" sz="2800" dirty="0" smtClean="0"/>
          </a:p>
          <a:p>
            <a:pPr algn="ctr"/>
            <a:r>
              <a:rPr lang="en-US" sz="2800" dirty="0" err="1" smtClean="0"/>
              <a:t>Spanisch</a:t>
            </a:r>
            <a:endParaRPr lang="en-US" sz="2800" dirty="0" smtClean="0"/>
          </a:p>
          <a:p>
            <a:pPr algn="ctr"/>
            <a:r>
              <a:rPr lang="en-US" sz="2800" dirty="0" err="1" smtClean="0"/>
              <a:t>Russisch</a:t>
            </a:r>
            <a:endParaRPr lang="en-US" sz="2800" dirty="0" smtClean="0"/>
          </a:p>
          <a:p>
            <a:pPr algn="ctr"/>
            <a:r>
              <a:rPr lang="en-US" sz="2800" dirty="0" err="1" smtClean="0"/>
              <a:t>Lat</a:t>
            </a:r>
            <a:r>
              <a:rPr lang="en-US" sz="2800" b="1" dirty="0" err="1" smtClean="0"/>
              <a:t>ei</a:t>
            </a:r>
            <a:r>
              <a:rPr lang="en-US" sz="2800" dirty="0" err="1" smtClean="0"/>
              <a:t>n</a:t>
            </a:r>
            <a:endParaRPr lang="en-US" sz="2800" dirty="0" smtClean="0"/>
          </a:p>
          <a:p>
            <a:pPr algn="ctr"/>
            <a:r>
              <a:rPr lang="en-US" sz="2800" dirty="0" err="1"/>
              <a:t>Gr</a:t>
            </a:r>
            <a:r>
              <a:rPr lang="en-US" sz="2800" b="1" dirty="0" err="1"/>
              <a:t>ie</a:t>
            </a:r>
            <a:r>
              <a:rPr lang="en-US" sz="2800" dirty="0" err="1"/>
              <a:t>chisch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(</a:t>
            </a:r>
            <a:r>
              <a:rPr lang="en-US" sz="2800" i="1" dirty="0" err="1"/>
              <a:t>Neugriechisch</a:t>
            </a:r>
            <a:r>
              <a:rPr lang="en-US" sz="2800" i="1" dirty="0"/>
              <a:t>/</a:t>
            </a:r>
          </a:p>
          <a:p>
            <a:pPr marL="0" indent="0" algn="ctr">
              <a:buNone/>
            </a:pPr>
            <a:r>
              <a:rPr lang="en-US" sz="2800" i="1" dirty="0" err="1"/>
              <a:t>Altgriechisch</a:t>
            </a:r>
            <a:r>
              <a:rPr lang="en-US" sz="2800" dirty="0"/>
              <a:t>)</a:t>
            </a:r>
          </a:p>
          <a:p>
            <a:pPr algn="ctr"/>
            <a:r>
              <a:rPr lang="en-US" sz="2800" dirty="0" err="1" smtClean="0"/>
              <a:t>Franz</a:t>
            </a:r>
            <a:r>
              <a:rPr lang="en-US" sz="2800" b="1" dirty="0" err="1" smtClean="0"/>
              <a:t>ö</a:t>
            </a:r>
            <a:r>
              <a:rPr lang="en-US" sz="2800" dirty="0" err="1" smtClean="0"/>
              <a:t>sisch</a:t>
            </a:r>
            <a:endParaRPr lang="en-US" sz="2800" dirty="0" smtClean="0"/>
          </a:p>
          <a:p>
            <a:pPr algn="ctr"/>
            <a:r>
              <a:rPr lang="en-US" sz="2800" dirty="0" err="1" smtClean="0"/>
              <a:t>N</a:t>
            </a:r>
            <a:r>
              <a:rPr lang="en-US" sz="2800" b="1" dirty="0" err="1" smtClean="0"/>
              <a:t>ie</a:t>
            </a:r>
            <a:r>
              <a:rPr lang="en-US" sz="2800" dirty="0" err="1" smtClean="0"/>
              <a:t>derl</a:t>
            </a:r>
            <a:r>
              <a:rPr lang="en-US" sz="2800" b="1" dirty="0" err="1" smtClean="0"/>
              <a:t>ä</a:t>
            </a:r>
            <a:r>
              <a:rPr lang="en-US" sz="2800" dirty="0" err="1" smtClean="0"/>
              <a:t>ndisch</a:t>
            </a:r>
            <a:endParaRPr lang="en-US" sz="2800" dirty="0" smtClean="0"/>
          </a:p>
          <a:p>
            <a:pPr algn="ctr"/>
            <a:r>
              <a:rPr lang="en-US" sz="2800" b="1" dirty="0" err="1" smtClean="0"/>
              <a:t>W</a:t>
            </a:r>
            <a:r>
              <a:rPr lang="en-US" sz="2800" dirty="0" err="1" smtClean="0"/>
              <a:t>alisisch</a:t>
            </a:r>
            <a:endParaRPr lang="en-US" sz="2800" dirty="0"/>
          </a:p>
          <a:p>
            <a:pPr algn="ctr"/>
            <a:r>
              <a:rPr lang="en-US" sz="2800" dirty="0" err="1" smtClean="0"/>
              <a:t>Irisch</a:t>
            </a:r>
            <a:endParaRPr lang="en-US" sz="2800" dirty="0" smtClean="0"/>
          </a:p>
          <a:p>
            <a:pPr algn="ctr"/>
            <a:r>
              <a:rPr lang="en-US" sz="2800" dirty="0" err="1" smtClean="0"/>
              <a:t>Gebärdensprache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(</a:t>
            </a:r>
            <a:r>
              <a:rPr lang="en-US" sz="2800" i="1" dirty="0" err="1" smtClean="0"/>
              <a:t>Britische</a:t>
            </a:r>
            <a:r>
              <a:rPr lang="en-US" sz="2800" i="1" dirty="0" smtClean="0"/>
              <a:t>/Deutsche </a:t>
            </a:r>
            <a:r>
              <a:rPr lang="en-US" sz="2800" i="1" dirty="0" err="1" smtClean="0"/>
              <a:t>Gebärdensprache</a:t>
            </a:r>
            <a:r>
              <a:rPr lang="en-US" sz="2800" dirty="0" smtClean="0"/>
              <a:t>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47667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err="1" smtClean="0">
                <a:solidFill>
                  <a:schemeClr val="bg1"/>
                </a:solidFill>
              </a:rPr>
              <a:t>Aussprache</a:t>
            </a:r>
            <a:endParaRPr lang="en-GB" sz="2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84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33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371515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Frage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/>
              <a:t>Wie </a:t>
            </a:r>
            <a:r>
              <a:rPr lang="en-GB" sz="2800" dirty="0" err="1"/>
              <a:t>heißt</a:t>
            </a:r>
            <a:r>
              <a:rPr lang="en-GB" sz="2800" dirty="0"/>
              <a:t> du?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err="1"/>
              <a:t>Woher</a:t>
            </a:r>
            <a:r>
              <a:rPr lang="en-GB" sz="2800" dirty="0"/>
              <a:t> </a:t>
            </a:r>
            <a:r>
              <a:rPr lang="en-GB" sz="2800" dirty="0" err="1"/>
              <a:t>kommst</a:t>
            </a:r>
            <a:r>
              <a:rPr lang="en-GB" sz="2800" dirty="0"/>
              <a:t> du</a:t>
            </a:r>
            <a:r>
              <a:rPr lang="en-GB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Wo </a:t>
            </a:r>
            <a:r>
              <a:rPr lang="en-US" sz="2800" dirty="0" err="1" smtClean="0"/>
              <a:t>wohnst</a:t>
            </a:r>
            <a:r>
              <a:rPr lang="en-US" sz="2800" dirty="0" smtClean="0"/>
              <a:t> du?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Was </a:t>
            </a:r>
            <a:r>
              <a:rPr lang="en-US" sz="2800" dirty="0" err="1" smtClean="0"/>
              <a:t>lernst</a:t>
            </a:r>
            <a:r>
              <a:rPr lang="en-US" sz="2800" dirty="0" smtClean="0"/>
              <a:t> du?</a:t>
            </a:r>
            <a:endParaRPr lang="en-GB" sz="2800" dirty="0"/>
          </a:p>
          <a:p>
            <a:endParaRPr lang="en-GB" sz="2800" dirty="0"/>
          </a:p>
          <a:p>
            <a:endParaRPr lang="de-DE" sz="2800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860032" y="476672"/>
            <a:ext cx="371515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GB" sz="2800" u="sng" kern="0" dirty="0" err="1"/>
              <a:t>Antwort</a:t>
            </a:r>
            <a:endParaRPr lang="en-GB" sz="2800" u="sng" kern="0" dirty="0"/>
          </a:p>
          <a:p>
            <a:endParaRPr lang="en-GB" sz="2800" kern="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800" kern="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kern="0" dirty="0"/>
              <a:t>Ich </a:t>
            </a:r>
            <a:r>
              <a:rPr lang="en-GB" sz="2800" kern="0" dirty="0" err="1"/>
              <a:t>komme</a:t>
            </a:r>
            <a:r>
              <a:rPr lang="en-GB" sz="2800" kern="0" dirty="0"/>
              <a:t> </a:t>
            </a:r>
            <a:r>
              <a:rPr lang="en-GB" sz="2800" kern="0" dirty="0" err="1"/>
              <a:t>aus</a:t>
            </a:r>
            <a:r>
              <a:rPr lang="en-GB" sz="2800" kern="0" dirty="0" smtClean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Ich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wohne</a:t>
            </a:r>
            <a:r>
              <a:rPr lang="en-US" sz="2800" kern="0" dirty="0" smtClean="0"/>
              <a:t> in…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Ich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lerne</a:t>
            </a:r>
            <a:r>
              <a:rPr lang="en-US" sz="2800" kern="0" dirty="0" smtClean="0"/>
              <a:t>…</a:t>
            </a:r>
            <a:endParaRPr lang="de-DE" sz="2800" kern="0" dirty="0"/>
          </a:p>
          <a:p>
            <a:pPr marL="0" indent="0">
              <a:buFont typeface="Arial" charset="0"/>
              <a:buNone/>
            </a:pPr>
            <a:endParaRPr lang="en-GB" sz="3200" kern="0" dirty="0"/>
          </a:p>
        </p:txBody>
      </p:sp>
    </p:spTree>
    <p:extLst>
      <p:ext uri="{BB962C8B-B14F-4D97-AF65-F5344CB8AC3E}">
        <p14:creationId xmlns:p14="http://schemas.microsoft.com/office/powerpoint/2010/main" val="1752445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34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78420" y="1880828"/>
            <a:ext cx="3787160" cy="3096344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/>
              <a:t>Frag </a:t>
            </a:r>
            <a:r>
              <a:rPr lang="en-GB" sz="2800" dirty="0" err="1"/>
              <a:t>deine</a:t>
            </a:r>
            <a:r>
              <a:rPr lang="en-GB" sz="2800" dirty="0"/>
              <a:t> </a:t>
            </a:r>
            <a:r>
              <a:rPr lang="en-GB" sz="2800" dirty="0" err="1"/>
              <a:t>Partnerin</a:t>
            </a:r>
            <a:r>
              <a:rPr lang="en-GB" sz="2800" dirty="0"/>
              <a:t>/</a:t>
            </a:r>
            <a:r>
              <a:rPr lang="en-GB" sz="2800" dirty="0" err="1"/>
              <a:t>deinen</a:t>
            </a:r>
            <a:r>
              <a:rPr lang="en-GB" sz="2800" dirty="0"/>
              <a:t> Partner!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i="1" dirty="0" smtClean="0"/>
              <a:t>Was </a:t>
            </a:r>
            <a:r>
              <a:rPr lang="en-GB" sz="2800" i="1" dirty="0" err="1" smtClean="0"/>
              <a:t>lernst</a:t>
            </a:r>
            <a:r>
              <a:rPr lang="en-GB" sz="2800" i="1" dirty="0" smtClean="0"/>
              <a:t> du?</a:t>
            </a:r>
            <a:endParaRPr lang="en-GB" sz="2800" i="1" dirty="0"/>
          </a:p>
          <a:p>
            <a:pPr marL="0" indent="0" algn="ctr">
              <a:buNone/>
            </a:pPr>
            <a:r>
              <a:rPr lang="en-GB" sz="2800" i="1" dirty="0" err="1"/>
              <a:t>Ich</a:t>
            </a:r>
            <a:r>
              <a:rPr lang="en-GB" sz="2800" i="1" dirty="0"/>
              <a:t> </a:t>
            </a:r>
            <a:r>
              <a:rPr lang="en-GB" sz="2800" i="1" dirty="0" err="1" smtClean="0"/>
              <a:t>lerne</a:t>
            </a:r>
            <a:r>
              <a:rPr lang="en-GB" sz="2800" i="1" dirty="0" smtClean="0"/>
              <a:t>…</a:t>
            </a:r>
            <a:endParaRPr lang="en-GB" sz="2800" i="1" dirty="0"/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14136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35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Über</a:t>
            </a:r>
            <a:r>
              <a:rPr lang="en-GB" sz="2800" u="sng" dirty="0"/>
              <a:t> </a:t>
            </a:r>
            <a:r>
              <a:rPr lang="en-GB" sz="2800" u="sng" dirty="0" err="1"/>
              <a:t>mich</a:t>
            </a:r>
            <a:r>
              <a:rPr lang="en-GB" sz="2800" u="sng" dirty="0"/>
              <a:t>!</a:t>
            </a:r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 Sophie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komme</a:t>
            </a:r>
            <a:r>
              <a:rPr lang="en-GB" sz="2800" dirty="0"/>
              <a:t> </a:t>
            </a:r>
            <a:r>
              <a:rPr lang="en-GB" sz="2800" dirty="0" err="1"/>
              <a:t>aus</a:t>
            </a:r>
            <a:r>
              <a:rPr lang="en-GB" sz="2800" dirty="0"/>
              <a:t> Fleet in England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wohne</a:t>
            </a:r>
            <a:r>
              <a:rPr lang="en-GB" sz="2800" dirty="0"/>
              <a:t> in Reading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lerne</a:t>
            </a:r>
            <a:r>
              <a:rPr lang="en-GB" sz="2800" dirty="0"/>
              <a:t> Deutsch</a:t>
            </a:r>
          </a:p>
          <a:p>
            <a:endParaRPr lang="en-GB" sz="2800" dirty="0"/>
          </a:p>
          <a:p>
            <a:r>
              <a:rPr lang="en-GB" sz="2800" dirty="0"/>
              <a:t>Ich bin </a:t>
            </a:r>
            <a:r>
              <a:rPr lang="en-GB" sz="2800" dirty="0" err="1"/>
              <a:t>Lehrerin</a:t>
            </a:r>
            <a:r>
              <a:rPr lang="en-GB" sz="2800" dirty="0"/>
              <a:t> </a:t>
            </a:r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D9FE8-0BE2-4ADE-B456-F5CC2B4C6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01" y="4352555"/>
            <a:ext cx="2627784" cy="1970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3774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36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Über</a:t>
            </a:r>
            <a:r>
              <a:rPr lang="en-GB" sz="2800" u="sng" dirty="0"/>
              <a:t> </a:t>
            </a:r>
            <a:r>
              <a:rPr lang="en-GB" sz="2800" u="sng" dirty="0" err="1"/>
              <a:t>mich</a:t>
            </a:r>
            <a:r>
              <a:rPr lang="en-GB" sz="2800" u="sng" dirty="0"/>
              <a:t>!</a:t>
            </a:r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 Sophie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komme</a:t>
            </a:r>
            <a:r>
              <a:rPr lang="en-GB" sz="2800" dirty="0"/>
              <a:t> </a:t>
            </a:r>
            <a:r>
              <a:rPr lang="en-GB" sz="2800" dirty="0" err="1"/>
              <a:t>aus</a:t>
            </a:r>
            <a:r>
              <a:rPr lang="en-GB" sz="2800" dirty="0"/>
              <a:t> Fleet in England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wohne</a:t>
            </a:r>
            <a:r>
              <a:rPr lang="en-GB" sz="2800" dirty="0"/>
              <a:t> in Reading</a:t>
            </a:r>
          </a:p>
          <a:p>
            <a:endParaRPr lang="en-GB" sz="2800" dirty="0"/>
          </a:p>
          <a:p>
            <a:r>
              <a:rPr lang="en-GB" sz="2800" dirty="0"/>
              <a:t>Ich </a:t>
            </a:r>
            <a:r>
              <a:rPr lang="en-GB" sz="2800" dirty="0" err="1"/>
              <a:t>lerne</a:t>
            </a:r>
            <a:r>
              <a:rPr lang="en-GB" sz="2800" dirty="0"/>
              <a:t> Deutsch</a:t>
            </a:r>
          </a:p>
          <a:p>
            <a:endParaRPr lang="en-GB" sz="2800" dirty="0"/>
          </a:p>
          <a:p>
            <a:r>
              <a:rPr lang="en-GB" sz="2800" b="1" dirty="0"/>
              <a:t>Ich bin </a:t>
            </a:r>
            <a:r>
              <a:rPr lang="en-GB" sz="2800" b="1" dirty="0" err="1"/>
              <a:t>Lehrerin</a:t>
            </a:r>
            <a:r>
              <a:rPr lang="en-GB" sz="2800" b="1" dirty="0"/>
              <a:t> </a:t>
            </a:r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D9FE8-0BE2-4ADE-B456-F5CC2B4C6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01" y="4352555"/>
            <a:ext cx="2627784" cy="1970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3637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37</a:t>
            </a:fld>
            <a:endParaRPr lang="en-GB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47667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err="1">
                <a:solidFill>
                  <a:schemeClr val="bg1"/>
                </a:solidFill>
              </a:rPr>
              <a:t>Ich</a:t>
            </a:r>
            <a:r>
              <a:rPr lang="en-GB" sz="2800" u="sng" dirty="0">
                <a:solidFill>
                  <a:schemeClr val="bg1"/>
                </a:solidFill>
              </a:rPr>
              <a:t> </a:t>
            </a:r>
            <a:r>
              <a:rPr lang="en-GB" sz="2800" u="sng" dirty="0" smtClean="0">
                <a:solidFill>
                  <a:schemeClr val="bg1"/>
                </a:solidFill>
              </a:rPr>
              <a:t>bin…</a:t>
            </a:r>
            <a:endParaRPr lang="en-GB" sz="2800" u="sn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1771655"/>
            <a:ext cx="3456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Lehrerin</a:t>
            </a:r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Studentin</a:t>
            </a:r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GB" sz="28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771655"/>
            <a:ext cx="3456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+mn-lt"/>
              </a:rPr>
              <a:t>Lehrer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Student</a:t>
            </a:r>
            <a:endParaRPr lang="en-GB" sz="280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Graphic 16" descr="Femal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lc="http://schemas.openxmlformats.org/drawingml/2006/lockedCanvas" r:embed="rId21"/>
              </a:ext>
            </a:extLst>
          </a:blip>
          <a:stretch>
            <a:fillRect/>
          </a:stretch>
        </p:blipFill>
        <p:spPr>
          <a:xfrm>
            <a:off x="6015965" y="2986474"/>
            <a:ext cx="712470" cy="712470"/>
          </a:xfrm>
          <a:prstGeom prst="rect">
            <a:avLst/>
          </a:prstGeom>
        </p:spPr>
      </p:pic>
      <p:pic>
        <p:nvPicPr>
          <p:cNvPr id="11" name="Graphic 17" descr="Male"/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lc="http://schemas.openxmlformats.org/drawingml/2006/lockedCanvas" r:embed="rId19"/>
              </a:ext>
            </a:extLst>
          </a:blip>
          <a:stretch>
            <a:fillRect/>
          </a:stretch>
        </p:blipFill>
        <p:spPr>
          <a:xfrm>
            <a:off x="2261071" y="2930847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18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38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371515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Frage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/>
              <a:t>Wie </a:t>
            </a:r>
            <a:r>
              <a:rPr lang="en-GB" sz="2800" dirty="0" err="1"/>
              <a:t>heißt</a:t>
            </a:r>
            <a:r>
              <a:rPr lang="en-GB" sz="2800" dirty="0"/>
              <a:t> du?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err="1"/>
              <a:t>Woher</a:t>
            </a:r>
            <a:r>
              <a:rPr lang="en-GB" sz="2800" dirty="0"/>
              <a:t> </a:t>
            </a:r>
            <a:r>
              <a:rPr lang="en-GB" sz="2800" dirty="0" err="1"/>
              <a:t>kommst</a:t>
            </a:r>
            <a:r>
              <a:rPr lang="en-GB" sz="2800" dirty="0"/>
              <a:t> du</a:t>
            </a:r>
            <a:r>
              <a:rPr lang="en-GB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Wo </a:t>
            </a:r>
            <a:r>
              <a:rPr lang="en-US" sz="2800" dirty="0" err="1" smtClean="0"/>
              <a:t>wohnst</a:t>
            </a:r>
            <a:r>
              <a:rPr lang="en-US" sz="2800" dirty="0" smtClean="0"/>
              <a:t> du?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Was </a:t>
            </a:r>
            <a:r>
              <a:rPr lang="en-US" sz="2800" dirty="0" err="1" smtClean="0"/>
              <a:t>lernst</a:t>
            </a:r>
            <a:r>
              <a:rPr lang="en-US" sz="2800" dirty="0" smtClean="0"/>
              <a:t> du?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Was </a:t>
            </a:r>
            <a:r>
              <a:rPr lang="en-US" sz="2800" dirty="0" err="1" smtClean="0"/>
              <a:t>bist</a:t>
            </a:r>
            <a:r>
              <a:rPr lang="en-US" sz="2800" dirty="0" smtClean="0"/>
              <a:t> du?</a:t>
            </a:r>
            <a:endParaRPr lang="en-GB" sz="2800" dirty="0"/>
          </a:p>
          <a:p>
            <a:endParaRPr lang="en-GB" sz="2800" dirty="0"/>
          </a:p>
          <a:p>
            <a:endParaRPr lang="de-DE" sz="2800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860032" y="476672"/>
            <a:ext cx="371515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GB" sz="2800" u="sng" kern="0" dirty="0" err="1"/>
              <a:t>Antwort</a:t>
            </a:r>
            <a:endParaRPr lang="en-GB" sz="2800" u="sng" kern="0" dirty="0"/>
          </a:p>
          <a:p>
            <a:endParaRPr lang="en-GB" sz="2800" kern="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800" kern="0" dirty="0"/>
              <a:t>Ich </a:t>
            </a:r>
            <a:r>
              <a:rPr lang="en-GB" sz="2800" dirty="0" err="1"/>
              <a:t>heiße</a:t>
            </a:r>
            <a:r>
              <a:rPr lang="en-GB" sz="2800" dirty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kern="0" dirty="0"/>
              <a:t>Ich </a:t>
            </a:r>
            <a:r>
              <a:rPr lang="en-GB" sz="2800" kern="0" dirty="0" err="1"/>
              <a:t>komme</a:t>
            </a:r>
            <a:r>
              <a:rPr lang="en-GB" sz="2800" kern="0" dirty="0"/>
              <a:t> </a:t>
            </a:r>
            <a:r>
              <a:rPr lang="en-GB" sz="2800" kern="0" dirty="0" err="1"/>
              <a:t>aus</a:t>
            </a:r>
            <a:r>
              <a:rPr lang="en-GB" sz="2800" kern="0" dirty="0" smtClean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Ich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wohne</a:t>
            </a:r>
            <a:r>
              <a:rPr lang="en-US" sz="2800" kern="0" dirty="0" smtClean="0"/>
              <a:t> in…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Ich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lerne</a:t>
            </a:r>
            <a:r>
              <a:rPr lang="en-US" sz="2800" kern="0" dirty="0" smtClean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Ich</a:t>
            </a:r>
            <a:r>
              <a:rPr lang="en-US" sz="2800" kern="0" dirty="0" smtClean="0"/>
              <a:t> bin…</a:t>
            </a:r>
            <a:endParaRPr lang="de-DE" sz="2800" kern="0" dirty="0"/>
          </a:p>
          <a:p>
            <a:pPr marL="0" indent="0">
              <a:buFont typeface="Arial" charset="0"/>
              <a:buNone/>
            </a:pPr>
            <a:endParaRPr lang="en-GB" sz="3200" kern="0" dirty="0"/>
          </a:p>
        </p:txBody>
      </p:sp>
    </p:spTree>
    <p:extLst>
      <p:ext uri="{BB962C8B-B14F-4D97-AF65-F5344CB8AC3E}">
        <p14:creationId xmlns:p14="http://schemas.microsoft.com/office/powerpoint/2010/main" val="1717311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39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78420" y="1880828"/>
            <a:ext cx="3787160" cy="3096344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/>
              <a:t>Frag </a:t>
            </a:r>
            <a:r>
              <a:rPr lang="en-GB" sz="2800" dirty="0" err="1"/>
              <a:t>deine</a:t>
            </a:r>
            <a:r>
              <a:rPr lang="en-GB" sz="2800" dirty="0"/>
              <a:t> </a:t>
            </a:r>
            <a:r>
              <a:rPr lang="en-GB" sz="2800" dirty="0" err="1"/>
              <a:t>Partnerin</a:t>
            </a:r>
            <a:r>
              <a:rPr lang="en-GB" sz="2800" dirty="0"/>
              <a:t>/</a:t>
            </a:r>
            <a:r>
              <a:rPr lang="en-GB" sz="2800" dirty="0" err="1"/>
              <a:t>deinen</a:t>
            </a:r>
            <a:r>
              <a:rPr lang="en-GB" sz="2800" dirty="0"/>
              <a:t> Partner!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i="1" dirty="0" smtClean="0"/>
              <a:t>Was </a:t>
            </a:r>
            <a:r>
              <a:rPr lang="en-GB" sz="2800" i="1" dirty="0" err="1" smtClean="0"/>
              <a:t>bist</a:t>
            </a:r>
            <a:r>
              <a:rPr lang="en-GB" sz="2800" i="1" dirty="0" smtClean="0"/>
              <a:t> du?</a:t>
            </a:r>
            <a:endParaRPr lang="en-GB" sz="2800" i="1" dirty="0"/>
          </a:p>
          <a:p>
            <a:pPr marL="0" indent="0" algn="ctr">
              <a:buNone/>
            </a:pPr>
            <a:r>
              <a:rPr lang="en-GB" sz="2800" i="1" dirty="0" err="1"/>
              <a:t>Ich</a:t>
            </a:r>
            <a:r>
              <a:rPr lang="en-GB" sz="2800" i="1" dirty="0"/>
              <a:t> </a:t>
            </a:r>
            <a:r>
              <a:rPr lang="en-GB" sz="2800" i="1" dirty="0" smtClean="0"/>
              <a:t>bin…</a:t>
            </a:r>
            <a:endParaRPr lang="en-GB" sz="2800" i="1" dirty="0"/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46404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r>
              <a:rPr lang="de-DE" sz="2800" dirty="0"/>
              <a:t>How to succeed in this course:</a:t>
            </a:r>
          </a:p>
          <a:p>
            <a:endParaRPr lang="de-DE" sz="2800" dirty="0"/>
          </a:p>
          <a:p>
            <a:pPr marL="874350" lvl="1" indent="-514350">
              <a:buFont typeface="+mj-lt"/>
              <a:buAutoNum type="arabicPeriod"/>
            </a:pPr>
            <a:r>
              <a:rPr lang="de-DE" sz="2800" dirty="0"/>
              <a:t>Attendance is </a:t>
            </a:r>
            <a:r>
              <a:rPr lang="de-DE" sz="2800" b="1" u="sng" dirty="0"/>
              <a:t>vital</a:t>
            </a:r>
            <a:r>
              <a:rPr lang="de-DE" sz="2800" dirty="0"/>
              <a:t>, as the course moves quickly; please attend all classes and do not rely on catching up from Blackboard </a:t>
            </a:r>
          </a:p>
          <a:p>
            <a:pPr marL="874350" lvl="1" indent="-514350">
              <a:buFont typeface="+mj-lt"/>
              <a:buAutoNum type="arabicPeriod"/>
            </a:pPr>
            <a:r>
              <a:rPr lang="de-DE" sz="2800" dirty="0"/>
              <a:t>Attendance is also essential for practising speaking, which forms part of the assessment</a:t>
            </a:r>
          </a:p>
          <a:p>
            <a:pPr marL="874350" lvl="1" indent="-514350">
              <a:buFont typeface="+mj-lt"/>
              <a:buAutoNum type="arabicPeriod"/>
            </a:pPr>
            <a:r>
              <a:rPr lang="de-DE" sz="2800" dirty="0"/>
              <a:t>Complete homework (found on Blackboard)</a:t>
            </a:r>
          </a:p>
          <a:p>
            <a:pPr marL="874350" lvl="1" indent="-514350">
              <a:buFont typeface="+mj-lt"/>
              <a:buAutoNum type="arabicPeriod"/>
            </a:pPr>
            <a:r>
              <a:rPr lang="de-DE" sz="2800" dirty="0"/>
              <a:t>Complete extra study (use the resources on Blackboard, revise, test yourself on vocab, etc.)</a:t>
            </a:r>
          </a:p>
          <a:p>
            <a:pPr marL="1080000" lvl="3" indent="0">
              <a:buNone/>
            </a:pPr>
            <a:r>
              <a:rPr lang="de-DE" sz="2800" dirty="0"/>
              <a:t>-&gt; 53 hours in AT and 60 hours in ST of </a:t>
            </a:r>
            <a:r>
              <a:rPr lang="en-GB" sz="2800" dirty="0"/>
              <a:t>‘guided independent study’ </a:t>
            </a:r>
            <a:endParaRPr lang="de-DE" sz="2800" dirty="0"/>
          </a:p>
          <a:p>
            <a:pPr marL="874350" lvl="1" indent="-514350">
              <a:buFont typeface="+mj-lt"/>
              <a:buAutoNum type="arabicPeriod"/>
            </a:pPr>
            <a:endParaRPr lang="de-DE" sz="2800" dirty="0"/>
          </a:p>
          <a:p>
            <a:endParaRPr lang="de-DE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55106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40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619672" y="2420888"/>
            <a:ext cx="6048672" cy="2628292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 err="1" smtClean="0"/>
              <a:t>Wie</a:t>
            </a:r>
            <a:r>
              <a:rPr lang="en-GB" sz="2800" dirty="0" smtClean="0"/>
              <a:t> </a:t>
            </a:r>
            <a:r>
              <a:rPr lang="en-GB" sz="2800" dirty="0" err="1" smtClean="0"/>
              <a:t>sagt</a:t>
            </a:r>
            <a:r>
              <a:rPr lang="en-GB" sz="2800" dirty="0" smtClean="0"/>
              <a:t> man ‘</a:t>
            </a:r>
            <a:r>
              <a:rPr lang="en-GB" sz="2800" dirty="0"/>
              <a:t>I</a:t>
            </a:r>
            <a:r>
              <a:rPr lang="en-GB" sz="2800" dirty="0" smtClean="0"/>
              <a:t>’ auf Deutsch?</a:t>
            </a: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US" sz="2800" b="1" dirty="0" err="1"/>
              <a:t>i</a:t>
            </a:r>
            <a:r>
              <a:rPr lang="en-US" sz="2800" b="1" dirty="0" err="1" smtClean="0"/>
              <a:t>ch</a:t>
            </a:r>
            <a:endParaRPr lang="en-GB" sz="2800" b="1" dirty="0"/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47831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41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619672" y="2420888"/>
            <a:ext cx="6048672" cy="2628292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 err="1" smtClean="0"/>
              <a:t>Wie</a:t>
            </a:r>
            <a:r>
              <a:rPr lang="en-GB" sz="2800" dirty="0" smtClean="0"/>
              <a:t> </a:t>
            </a:r>
            <a:r>
              <a:rPr lang="en-GB" sz="2800" dirty="0" err="1" smtClean="0"/>
              <a:t>sagt</a:t>
            </a:r>
            <a:r>
              <a:rPr lang="en-GB" sz="2800" dirty="0" smtClean="0"/>
              <a:t> man ‘you’ auf Deutsch?</a:t>
            </a: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US" sz="2800" b="1" dirty="0" smtClean="0"/>
              <a:t>du</a:t>
            </a:r>
            <a:endParaRPr lang="en-GB" sz="2800" b="1" dirty="0"/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38086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42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Über</a:t>
            </a:r>
            <a:r>
              <a:rPr lang="en-GB" sz="2800" u="sng" dirty="0"/>
              <a:t> </a:t>
            </a:r>
            <a:r>
              <a:rPr lang="en-GB" sz="2800" u="sng" dirty="0" err="1" smtClean="0"/>
              <a:t>meinen</a:t>
            </a:r>
            <a:r>
              <a:rPr lang="en-GB" sz="2800" u="sng" dirty="0" smtClean="0"/>
              <a:t> Mann!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 err="1" smtClean="0"/>
              <a:t>Er</a:t>
            </a:r>
            <a:r>
              <a:rPr lang="en-GB" sz="2800" dirty="0" smtClean="0"/>
              <a:t> </a:t>
            </a:r>
            <a:r>
              <a:rPr lang="en-GB" sz="2800" dirty="0" err="1" smtClean="0"/>
              <a:t>heißt</a:t>
            </a:r>
            <a:r>
              <a:rPr lang="en-GB" sz="2800" dirty="0" smtClean="0"/>
              <a:t> </a:t>
            </a:r>
            <a:r>
              <a:rPr lang="en-GB" sz="2800" dirty="0" err="1" smtClean="0"/>
              <a:t>Yanos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 err="1" smtClean="0"/>
              <a:t>Er</a:t>
            </a:r>
            <a:r>
              <a:rPr lang="en-GB" sz="2800" dirty="0" smtClean="0"/>
              <a:t> </a:t>
            </a:r>
            <a:r>
              <a:rPr lang="en-GB" sz="2800" dirty="0" err="1" smtClean="0"/>
              <a:t>kommt</a:t>
            </a:r>
            <a:r>
              <a:rPr lang="en-GB" sz="2800" dirty="0" smtClean="0"/>
              <a:t> </a:t>
            </a:r>
            <a:r>
              <a:rPr lang="en-GB" sz="2800" dirty="0" err="1" smtClean="0"/>
              <a:t>aus</a:t>
            </a:r>
            <a:r>
              <a:rPr lang="en-GB" sz="2800" dirty="0" smtClean="0"/>
              <a:t> Grove </a:t>
            </a:r>
            <a:r>
              <a:rPr lang="en-GB" sz="2800" dirty="0"/>
              <a:t>in England</a:t>
            </a:r>
          </a:p>
          <a:p>
            <a:endParaRPr lang="en-GB" sz="2800" dirty="0"/>
          </a:p>
          <a:p>
            <a:r>
              <a:rPr lang="en-GB" sz="2800" dirty="0" err="1" smtClean="0"/>
              <a:t>Er</a:t>
            </a:r>
            <a:r>
              <a:rPr lang="en-GB" sz="2800" dirty="0" smtClean="0"/>
              <a:t> </a:t>
            </a:r>
            <a:r>
              <a:rPr lang="en-GB" sz="2800" dirty="0" err="1" smtClean="0"/>
              <a:t>wohnt</a:t>
            </a:r>
            <a:r>
              <a:rPr lang="en-GB" sz="2800" dirty="0" smtClean="0"/>
              <a:t> in </a:t>
            </a:r>
            <a:r>
              <a:rPr lang="en-GB" sz="2800" dirty="0"/>
              <a:t>Reading</a:t>
            </a:r>
          </a:p>
          <a:p>
            <a:endParaRPr lang="en-GB" sz="2800" dirty="0"/>
          </a:p>
          <a:p>
            <a:r>
              <a:rPr lang="en-GB" sz="2800" dirty="0" err="1" smtClean="0"/>
              <a:t>Er</a:t>
            </a:r>
            <a:r>
              <a:rPr lang="en-GB" sz="2800" dirty="0" smtClean="0"/>
              <a:t> </a:t>
            </a:r>
            <a:r>
              <a:rPr lang="en-GB" sz="2800" dirty="0" err="1" smtClean="0"/>
              <a:t>lernt</a:t>
            </a:r>
            <a:r>
              <a:rPr lang="en-GB" sz="2800" dirty="0" smtClean="0"/>
              <a:t> Deutsch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 err="1" smtClean="0"/>
              <a:t>Er</a:t>
            </a:r>
            <a:r>
              <a:rPr lang="en-GB" sz="2800" dirty="0" smtClean="0"/>
              <a:t> </a:t>
            </a:r>
            <a:r>
              <a:rPr lang="en-GB" sz="2800" dirty="0" err="1" smtClean="0"/>
              <a:t>ist</a:t>
            </a:r>
            <a:r>
              <a:rPr lang="en-GB" sz="2800" dirty="0" smtClean="0"/>
              <a:t> Lehrer</a:t>
            </a:r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D9FE8-0BE2-4ADE-B456-F5CC2B4C6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01" y="4352555"/>
            <a:ext cx="2627784" cy="1970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6876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43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619672" y="2420888"/>
            <a:ext cx="6048672" cy="2628292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 err="1" smtClean="0"/>
              <a:t>Wie</a:t>
            </a:r>
            <a:r>
              <a:rPr lang="en-GB" sz="2800" dirty="0" smtClean="0"/>
              <a:t> </a:t>
            </a:r>
            <a:r>
              <a:rPr lang="en-GB" sz="2800" dirty="0" err="1" smtClean="0"/>
              <a:t>sagt</a:t>
            </a:r>
            <a:r>
              <a:rPr lang="en-GB" sz="2800" dirty="0" smtClean="0"/>
              <a:t> man ‘he’ auf Deutsch?</a:t>
            </a: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US" sz="2800" b="1" dirty="0" err="1" smtClean="0"/>
              <a:t>er</a:t>
            </a:r>
            <a:endParaRPr lang="en-GB" sz="2800" b="1" dirty="0"/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5337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44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Über</a:t>
            </a:r>
            <a:r>
              <a:rPr lang="en-GB" sz="2800" u="sng" dirty="0"/>
              <a:t> </a:t>
            </a:r>
            <a:r>
              <a:rPr lang="en-GB" sz="2800" u="sng" dirty="0" err="1" smtClean="0"/>
              <a:t>meine</a:t>
            </a:r>
            <a:r>
              <a:rPr lang="en-GB" sz="2800" u="sng" dirty="0" smtClean="0"/>
              <a:t> </a:t>
            </a:r>
            <a:r>
              <a:rPr lang="en-GB" sz="2800" u="sng" dirty="0" err="1" smtClean="0"/>
              <a:t>Schwester</a:t>
            </a:r>
            <a:r>
              <a:rPr lang="en-GB" sz="2800" u="sng" dirty="0" smtClean="0"/>
              <a:t>!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dirty="0" err="1" smtClean="0"/>
              <a:t>heißt</a:t>
            </a:r>
            <a:r>
              <a:rPr lang="en-GB" sz="2800" dirty="0" smtClean="0"/>
              <a:t> Polly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dirty="0" err="1" smtClean="0"/>
              <a:t>kommt</a:t>
            </a:r>
            <a:r>
              <a:rPr lang="en-GB" sz="2800" dirty="0" smtClean="0"/>
              <a:t> </a:t>
            </a:r>
            <a:r>
              <a:rPr lang="en-GB" sz="2800" dirty="0" err="1" smtClean="0"/>
              <a:t>aus</a:t>
            </a:r>
            <a:r>
              <a:rPr lang="en-GB" sz="2800" dirty="0" smtClean="0"/>
              <a:t> Fleet </a:t>
            </a:r>
            <a:r>
              <a:rPr lang="en-GB" sz="2800" dirty="0"/>
              <a:t>in England</a:t>
            </a:r>
          </a:p>
          <a:p>
            <a:endParaRPr lang="en-GB" sz="2800" dirty="0"/>
          </a:p>
          <a:p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dirty="0" err="1" smtClean="0"/>
              <a:t>wohnt</a:t>
            </a:r>
            <a:r>
              <a:rPr lang="en-GB" sz="2800" dirty="0" smtClean="0"/>
              <a:t> in </a:t>
            </a:r>
            <a:r>
              <a:rPr lang="en-GB" sz="2800" dirty="0"/>
              <a:t>Reading</a:t>
            </a:r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D9FE8-0BE2-4ADE-B456-F5CC2B4C6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01" y="4352555"/>
            <a:ext cx="2627784" cy="1970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Oval 3"/>
          <p:cNvSpPr/>
          <p:nvPr/>
        </p:nvSpPr>
        <p:spPr>
          <a:xfrm>
            <a:off x="4788024" y="5229200"/>
            <a:ext cx="432048" cy="504056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en-GB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3342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45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619672" y="2420888"/>
            <a:ext cx="6048672" cy="2628292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 err="1" smtClean="0"/>
              <a:t>Wie</a:t>
            </a:r>
            <a:r>
              <a:rPr lang="en-GB" sz="2800" dirty="0" smtClean="0"/>
              <a:t> </a:t>
            </a:r>
            <a:r>
              <a:rPr lang="en-GB" sz="2800" dirty="0" err="1" smtClean="0"/>
              <a:t>sagt</a:t>
            </a:r>
            <a:r>
              <a:rPr lang="en-GB" sz="2800" dirty="0" smtClean="0"/>
              <a:t> man ‘she’ auf Deutsch?</a:t>
            </a: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US" sz="2800" b="1" dirty="0" err="1" smtClean="0"/>
              <a:t>sie</a:t>
            </a:r>
            <a:endParaRPr lang="en-GB" sz="2800" b="1" dirty="0"/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56584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46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3931176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Frage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/>
              <a:t>Wie </a:t>
            </a:r>
            <a:r>
              <a:rPr lang="en-GB" sz="2800" dirty="0" err="1"/>
              <a:t>heißt</a:t>
            </a:r>
            <a:r>
              <a:rPr lang="en-GB" sz="2800" dirty="0"/>
              <a:t> </a:t>
            </a:r>
            <a:r>
              <a:rPr lang="en-GB" sz="2800" dirty="0" err="1" smtClean="0"/>
              <a:t>er</a:t>
            </a:r>
            <a:r>
              <a:rPr lang="en-GB" sz="2800" dirty="0" smtClean="0"/>
              <a:t>/</a:t>
            </a:r>
            <a:r>
              <a:rPr lang="en-GB" sz="2800" dirty="0" err="1" smtClean="0"/>
              <a:t>sie</a:t>
            </a:r>
            <a:r>
              <a:rPr lang="en-GB" sz="2800" dirty="0" smtClean="0"/>
              <a:t>?</a:t>
            </a:r>
            <a:endParaRPr lang="en-GB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err="1"/>
              <a:t>Woher</a:t>
            </a:r>
            <a:r>
              <a:rPr lang="en-GB" sz="2800" dirty="0"/>
              <a:t> </a:t>
            </a:r>
            <a:r>
              <a:rPr lang="en-GB" sz="2800" dirty="0" err="1" smtClean="0"/>
              <a:t>kommt</a:t>
            </a:r>
            <a:r>
              <a:rPr lang="en-GB" sz="2800" dirty="0" smtClean="0"/>
              <a:t> </a:t>
            </a:r>
            <a:r>
              <a:rPr lang="en-GB" sz="2800" dirty="0" err="1" smtClean="0"/>
              <a:t>er</a:t>
            </a:r>
            <a:r>
              <a:rPr lang="en-GB" sz="2800" dirty="0" smtClean="0"/>
              <a:t>/</a:t>
            </a:r>
            <a:r>
              <a:rPr lang="en-GB" sz="2800" dirty="0" err="1" smtClean="0"/>
              <a:t>sie</a:t>
            </a:r>
            <a:r>
              <a:rPr lang="en-GB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Wo </a:t>
            </a:r>
            <a:r>
              <a:rPr lang="en-US" sz="2800" dirty="0" err="1" smtClean="0"/>
              <a:t>wohnt</a:t>
            </a:r>
            <a:r>
              <a:rPr lang="en-US" sz="2800" dirty="0" smtClean="0"/>
              <a:t> </a:t>
            </a:r>
            <a:r>
              <a:rPr lang="en-US" sz="2800" dirty="0" err="1" smtClean="0"/>
              <a:t>er</a:t>
            </a:r>
            <a:r>
              <a:rPr lang="en-US" sz="2800" dirty="0" smtClean="0"/>
              <a:t>/</a:t>
            </a:r>
            <a:r>
              <a:rPr lang="en-US" sz="2800" dirty="0" err="1" smtClean="0"/>
              <a:t>sie</a:t>
            </a:r>
            <a:r>
              <a:rPr lang="en-US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Was </a:t>
            </a:r>
            <a:r>
              <a:rPr lang="en-US" sz="2800" dirty="0" err="1" smtClean="0"/>
              <a:t>lernt</a:t>
            </a:r>
            <a:r>
              <a:rPr lang="en-US" sz="2800" dirty="0" smtClean="0"/>
              <a:t> </a:t>
            </a:r>
            <a:r>
              <a:rPr lang="en-US" sz="2800" dirty="0" err="1" smtClean="0"/>
              <a:t>er</a:t>
            </a:r>
            <a:r>
              <a:rPr lang="en-US" sz="2800" dirty="0" smtClean="0"/>
              <a:t>/</a:t>
            </a:r>
            <a:r>
              <a:rPr lang="en-US" sz="2800" dirty="0" err="1" smtClean="0"/>
              <a:t>sie</a:t>
            </a:r>
            <a:r>
              <a:rPr lang="en-US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Was </a:t>
            </a:r>
            <a:r>
              <a:rPr lang="en-US" sz="2800" dirty="0" err="1" smtClean="0"/>
              <a:t>ist</a:t>
            </a:r>
            <a:r>
              <a:rPr lang="en-US" sz="2800" dirty="0" smtClean="0"/>
              <a:t> </a:t>
            </a:r>
            <a:r>
              <a:rPr lang="en-US" sz="2800" dirty="0" err="1" smtClean="0"/>
              <a:t>er</a:t>
            </a:r>
            <a:r>
              <a:rPr lang="en-US" sz="2800" dirty="0" smtClean="0"/>
              <a:t>/</a:t>
            </a:r>
            <a:r>
              <a:rPr lang="en-US" sz="2800" dirty="0" err="1" smtClean="0"/>
              <a:t>sie</a:t>
            </a:r>
            <a:r>
              <a:rPr lang="en-US" sz="2800" dirty="0" smtClean="0"/>
              <a:t>?</a:t>
            </a:r>
            <a:endParaRPr lang="en-GB" sz="2800" dirty="0"/>
          </a:p>
          <a:p>
            <a:endParaRPr lang="en-GB" sz="2800" dirty="0"/>
          </a:p>
          <a:p>
            <a:endParaRPr lang="de-DE" sz="2800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860032" y="476672"/>
            <a:ext cx="371515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GB" sz="2800" u="sng" kern="0" dirty="0" err="1"/>
              <a:t>Antwort</a:t>
            </a:r>
            <a:endParaRPr lang="en-GB" sz="2800" u="sng" kern="0" dirty="0"/>
          </a:p>
          <a:p>
            <a:endParaRPr lang="en-GB" sz="2800" kern="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800" kern="0" dirty="0" smtClean="0"/>
              <a:t>Er/sie </a:t>
            </a:r>
            <a:r>
              <a:rPr lang="en-GB" sz="2800" dirty="0" err="1" smtClean="0"/>
              <a:t>heißt</a:t>
            </a:r>
            <a:r>
              <a:rPr lang="en-GB" sz="2800" dirty="0" smtClean="0"/>
              <a:t>…</a:t>
            </a:r>
            <a:endParaRPr lang="en-GB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kern="0" dirty="0" err="1" smtClean="0"/>
              <a:t>Er</a:t>
            </a:r>
            <a:r>
              <a:rPr lang="en-GB" sz="2800" kern="0" dirty="0" smtClean="0"/>
              <a:t>/</a:t>
            </a:r>
            <a:r>
              <a:rPr lang="en-GB" sz="2800" kern="0" dirty="0" err="1" smtClean="0"/>
              <a:t>sie</a:t>
            </a:r>
            <a:r>
              <a:rPr lang="en-GB" sz="2800" kern="0" dirty="0" smtClean="0"/>
              <a:t> </a:t>
            </a:r>
            <a:r>
              <a:rPr lang="en-GB" sz="2800" kern="0" dirty="0" err="1" smtClean="0"/>
              <a:t>kommt</a:t>
            </a:r>
            <a:r>
              <a:rPr lang="en-GB" sz="2800" kern="0" dirty="0" smtClean="0"/>
              <a:t> </a:t>
            </a:r>
            <a:r>
              <a:rPr lang="en-GB" sz="2800" kern="0" dirty="0" err="1"/>
              <a:t>aus</a:t>
            </a:r>
            <a:r>
              <a:rPr lang="en-GB" sz="2800" kern="0" dirty="0" smtClean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Er</a:t>
            </a:r>
            <a:r>
              <a:rPr lang="en-US" sz="2800" kern="0" dirty="0" smtClean="0"/>
              <a:t>/</a:t>
            </a:r>
            <a:r>
              <a:rPr lang="en-US" sz="2800" kern="0" dirty="0" err="1" smtClean="0"/>
              <a:t>sie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wohnt</a:t>
            </a:r>
            <a:r>
              <a:rPr lang="en-US" sz="2800" kern="0" dirty="0" smtClean="0"/>
              <a:t> in…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Er</a:t>
            </a:r>
            <a:r>
              <a:rPr lang="en-US" sz="2800" kern="0" dirty="0" smtClean="0"/>
              <a:t>/</a:t>
            </a:r>
            <a:r>
              <a:rPr lang="en-US" sz="2800" kern="0" dirty="0" err="1" smtClean="0"/>
              <a:t>sie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lernt</a:t>
            </a:r>
            <a:r>
              <a:rPr lang="en-US" sz="2800" kern="0" dirty="0" smtClean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Er</a:t>
            </a:r>
            <a:r>
              <a:rPr lang="en-US" sz="2800" kern="0" dirty="0" smtClean="0"/>
              <a:t>/</a:t>
            </a:r>
            <a:r>
              <a:rPr lang="en-US" sz="2800" kern="0" dirty="0" err="1" smtClean="0"/>
              <a:t>sie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ist</a:t>
            </a:r>
            <a:r>
              <a:rPr lang="en-US" sz="2800" kern="0" dirty="0" smtClean="0"/>
              <a:t>…</a:t>
            </a:r>
            <a:endParaRPr lang="de-DE" sz="2800" kern="0" dirty="0"/>
          </a:p>
          <a:p>
            <a:pPr marL="0" indent="0">
              <a:buFont typeface="Arial" charset="0"/>
              <a:buNone/>
            </a:pPr>
            <a:endParaRPr lang="en-GB" sz="3200" kern="0" dirty="0"/>
          </a:p>
        </p:txBody>
      </p:sp>
    </p:spTree>
    <p:extLst>
      <p:ext uri="{BB962C8B-B14F-4D97-AF65-F5344CB8AC3E}">
        <p14:creationId xmlns:p14="http://schemas.microsoft.com/office/powerpoint/2010/main" val="3786056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47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484714"/>
            <a:ext cx="4305616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smtClean="0"/>
              <a:t>W-</a:t>
            </a:r>
            <a:r>
              <a:rPr lang="en-GB" sz="2800" u="sng" dirty="0" err="1" smtClean="0"/>
              <a:t>Fragen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Wie </a:t>
            </a:r>
            <a:r>
              <a:rPr lang="en-GB" sz="2800" dirty="0" err="1"/>
              <a:t>heißt</a:t>
            </a:r>
            <a:r>
              <a:rPr lang="en-GB" sz="2800" dirty="0"/>
              <a:t> </a:t>
            </a:r>
            <a:r>
              <a:rPr lang="en-GB" sz="2800" dirty="0" smtClean="0"/>
              <a:t>du?</a:t>
            </a:r>
            <a:endParaRPr lang="en-GB" sz="2800" dirty="0"/>
          </a:p>
          <a:p>
            <a:pPr marL="360000" lvl="1" indent="0">
              <a:buNone/>
            </a:pPr>
            <a:r>
              <a:rPr lang="en-US" sz="2800" dirty="0" smtClean="0"/>
              <a:t>-&gt; </a:t>
            </a:r>
            <a:r>
              <a:rPr lang="en-US" sz="2800" i="1" dirty="0" err="1" smtClean="0"/>
              <a:t>ich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hei</a:t>
            </a:r>
            <a:r>
              <a:rPr lang="en-GB" sz="2800" i="1" dirty="0" err="1" smtClean="0"/>
              <a:t>ße</a:t>
            </a:r>
            <a:r>
              <a:rPr lang="en-GB" sz="2800" i="1" dirty="0" smtClean="0"/>
              <a:t> Sophie</a:t>
            </a:r>
          </a:p>
          <a:p>
            <a:pPr marL="360000" lvl="1" indent="0">
              <a:buNone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Wo </a:t>
            </a:r>
            <a:r>
              <a:rPr lang="en-US" sz="2800" dirty="0" err="1" smtClean="0"/>
              <a:t>wohnst</a:t>
            </a:r>
            <a:r>
              <a:rPr lang="en-US" sz="2800" dirty="0" smtClean="0"/>
              <a:t> du?</a:t>
            </a:r>
          </a:p>
          <a:p>
            <a:pPr marL="360000" lvl="1" indent="0">
              <a:buNone/>
            </a:pPr>
            <a:r>
              <a:rPr lang="en-US" sz="2800" dirty="0" smtClean="0"/>
              <a:t>-&gt; </a:t>
            </a:r>
            <a:r>
              <a:rPr lang="en-US" sz="2800" i="1" dirty="0" err="1" smtClean="0"/>
              <a:t>ich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wohne</a:t>
            </a:r>
            <a:r>
              <a:rPr lang="en-US" sz="2800" i="1" dirty="0" smtClean="0"/>
              <a:t> in Reading</a:t>
            </a:r>
          </a:p>
          <a:p>
            <a:pPr marL="360000" lvl="1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Woher</a:t>
            </a:r>
            <a:r>
              <a:rPr lang="en-US" sz="2800" dirty="0" smtClean="0"/>
              <a:t> </a:t>
            </a:r>
            <a:r>
              <a:rPr lang="en-US" sz="2800" dirty="0" err="1" smtClean="0"/>
              <a:t>kommst</a:t>
            </a:r>
            <a:r>
              <a:rPr lang="en-US" sz="2800" dirty="0" smtClean="0"/>
              <a:t> du?</a:t>
            </a:r>
          </a:p>
          <a:p>
            <a:pPr marL="360000" lvl="1" indent="0">
              <a:buNone/>
            </a:pPr>
            <a:r>
              <a:rPr lang="en-US" sz="2800" dirty="0" smtClean="0"/>
              <a:t>-&gt; </a:t>
            </a:r>
            <a:r>
              <a:rPr lang="en-US" sz="2800" i="1" dirty="0" err="1" smtClean="0"/>
              <a:t>ich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komme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aus</a:t>
            </a:r>
            <a:r>
              <a:rPr lang="en-US" sz="2800" i="1" dirty="0" smtClean="0"/>
              <a:t> Fleet</a:t>
            </a:r>
            <a:endParaRPr lang="en-GB" sz="2800" i="1" dirty="0"/>
          </a:p>
          <a:p>
            <a:endParaRPr lang="en-GB" sz="2800" dirty="0"/>
          </a:p>
          <a:p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237294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48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484714"/>
            <a:ext cx="4305616" cy="5904656"/>
          </a:xfrm>
        </p:spPr>
        <p:txBody>
          <a:bodyPr/>
          <a:lstStyle/>
          <a:p>
            <a:pPr marL="0" indent="0" algn="ctr">
              <a:buClr>
                <a:schemeClr val="tx1"/>
              </a:buClr>
              <a:buNone/>
            </a:pPr>
            <a:r>
              <a:rPr lang="en-GB" sz="2800" u="sng" dirty="0" smtClean="0">
                <a:solidFill>
                  <a:schemeClr val="tx1"/>
                </a:solidFill>
              </a:rPr>
              <a:t>W-</a:t>
            </a:r>
            <a:r>
              <a:rPr lang="en-GB" sz="2800" u="sng" dirty="0" err="1" smtClean="0">
                <a:solidFill>
                  <a:schemeClr val="tx1"/>
                </a:solidFill>
              </a:rPr>
              <a:t>Fragen</a:t>
            </a:r>
            <a:endParaRPr lang="en-GB" sz="2800" u="sng" dirty="0">
              <a:solidFill>
                <a:schemeClr val="tx1"/>
              </a:solidFill>
            </a:endParaRPr>
          </a:p>
          <a:p>
            <a:pPr marL="0" indent="0" algn="ctr">
              <a:buClr>
                <a:schemeClr val="tx1"/>
              </a:buClr>
              <a:buNone/>
            </a:pPr>
            <a:endParaRPr lang="en-GB" sz="2800" u="sng" dirty="0">
              <a:solidFill>
                <a:schemeClr val="tx1"/>
              </a:solidFill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GB" sz="2800" dirty="0">
                <a:solidFill>
                  <a:schemeClr val="tx1"/>
                </a:solidFill>
              </a:rPr>
              <a:t>Wie </a:t>
            </a:r>
            <a:r>
              <a:rPr lang="en-GB" sz="2800" dirty="0" err="1">
                <a:solidFill>
                  <a:schemeClr val="tx1"/>
                </a:solidFill>
              </a:rPr>
              <a:t>heißt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du?</a:t>
            </a:r>
            <a:endParaRPr lang="en-GB" sz="2800" dirty="0">
              <a:solidFill>
                <a:schemeClr val="tx1"/>
              </a:solidFill>
            </a:endParaRPr>
          </a:p>
          <a:p>
            <a:pPr marL="360000" lvl="1" indent="0">
              <a:buClr>
                <a:schemeClr val="tx1"/>
              </a:buCl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-&gt; </a:t>
            </a:r>
            <a:r>
              <a:rPr lang="en-US" sz="2800" i="1" dirty="0" err="1" smtClean="0">
                <a:solidFill>
                  <a:schemeClr val="tx1"/>
                </a:solidFill>
              </a:rPr>
              <a:t>ich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</a:rPr>
              <a:t>hei</a:t>
            </a:r>
            <a:r>
              <a:rPr lang="en-GB" sz="2800" i="1" dirty="0" err="1" smtClean="0">
                <a:solidFill>
                  <a:schemeClr val="tx1"/>
                </a:solidFill>
              </a:rPr>
              <a:t>ße</a:t>
            </a:r>
            <a:r>
              <a:rPr lang="en-GB" sz="2800" i="1" dirty="0" smtClean="0">
                <a:solidFill>
                  <a:schemeClr val="tx1"/>
                </a:solidFill>
              </a:rPr>
              <a:t> Sophie</a:t>
            </a:r>
          </a:p>
          <a:p>
            <a:pPr marL="360000" lvl="1" indent="0">
              <a:buClr>
                <a:schemeClr val="tx1"/>
              </a:buClr>
              <a:buNone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Wo </a:t>
            </a:r>
            <a:r>
              <a:rPr lang="en-US" sz="2800" dirty="0" err="1" smtClean="0">
                <a:solidFill>
                  <a:schemeClr val="tx1"/>
                </a:solidFill>
              </a:rPr>
              <a:t>wohnst</a:t>
            </a:r>
            <a:r>
              <a:rPr lang="en-US" sz="2800" dirty="0" smtClean="0">
                <a:solidFill>
                  <a:schemeClr val="tx1"/>
                </a:solidFill>
              </a:rPr>
              <a:t> du?</a:t>
            </a:r>
          </a:p>
          <a:p>
            <a:pPr marL="360000" lvl="1" indent="0">
              <a:buClr>
                <a:schemeClr val="tx1"/>
              </a:buCl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-&gt; </a:t>
            </a:r>
            <a:r>
              <a:rPr lang="en-US" sz="2800" i="1" dirty="0" err="1" smtClean="0">
                <a:solidFill>
                  <a:schemeClr val="tx1"/>
                </a:solidFill>
              </a:rPr>
              <a:t>ich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</a:rPr>
              <a:t>wohne</a:t>
            </a:r>
            <a:r>
              <a:rPr lang="en-US" sz="2800" i="1" dirty="0" smtClean="0">
                <a:solidFill>
                  <a:schemeClr val="tx1"/>
                </a:solidFill>
              </a:rPr>
              <a:t> in Reading</a:t>
            </a:r>
          </a:p>
          <a:p>
            <a:pPr marL="360000" lvl="1" indent="0">
              <a:buClr>
                <a:schemeClr val="tx1"/>
              </a:buCl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Woher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kommst</a:t>
            </a:r>
            <a:r>
              <a:rPr lang="en-US" sz="2800" dirty="0" smtClean="0">
                <a:solidFill>
                  <a:schemeClr val="tx1"/>
                </a:solidFill>
              </a:rPr>
              <a:t> du?</a:t>
            </a:r>
          </a:p>
          <a:p>
            <a:pPr marL="360000" lvl="1" indent="0">
              <a:buClr>
                <a:schemeClr val="tx1"/>
              </a:buCl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-&gt; </a:t>
            </a:r>
            <a:r>
              <a:rPr lang="en-US" sz="2800" i="1" dirty="0" err="1" smtClean="0">
                <a:solidFill>
                  <a:schemeClr val="tx1"/>
                </a:solidFill>
              </a:rPr>
              <a:t>ich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</a:rPr>
              <a:t>komme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</a:rPr>
              <a:t>aus</a:t>
            </a:r>
            <a:r>
              <a:rPr lang="en-US" sz="2800" i="1" dirty="0" smtClean="0">
                <a:solidFill>
                  <a:schemeClr val="tx1"/>
                </a:solidFill>
              </a:rPr>
              <a:t> Fleet</a:t>
            </a:r>
            <a:endParaRPr lang="en-GB" sz="2800" i="1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de-DE" sz="2800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860032" y="476672"/>
            <a:ext cx="371515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u="sng" kern="0" dirty="0" smtClean="0"/>
              <a:t>Ja/Nein-</a:t>
            </a:r>
            <a:r>
              <a:rPr lang="en-US" sz="2800" u="sng" kern="0" dirty="0" err="1" smtClean="0"/>
              <a:t>Fragen</a:t>
            </a:r>
            <a:endParaRPr lang="en-GB" sz="2800" u="sng" kern="0" dirty="0"/>
          </a:p>
          <a:p>
            <a:endParaRPr lang="en-GB" sz="280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kern="0" dirty="0" smtClean="0"/>
              <a:t>H</a:t>
            </a:r>
            <a:r>
              <a:rPr lang="en-GB" sz="2800" dirty="0" err="1" smtClean="0"/>
              <a:t>eißt</a:t>
            </a:r>
            <a:r>
              <a:rPr lang="en-GB" sz="2800" dirty="0" smtClean="0"/>
              <a:t> du Sophie?</a:t>
            </a:r>
          </a:p>
          <a:p>
            <a:pPr marL="360000" lvl="1" indent="0">
              <a:buNone/>
            </a:pPr>
            <a:r>
              <a:rPr lang="en-US" sz="2800" kern="0" dirty="0" smtClean="0"/>
              <a:t>-&gt; </a:t>
            </a:r>
            <a:r>
              <a:rPr lang="en-US" sz="2800" i="1" kern="0" dirty="0" smtClean="0"/>
              <a:t>Ja, </a:t>
            </a:r>
            <a:r>
              <a:rPr lang="en-US" sz="2800" i="1" dirty="0" err="1" smtClean="0"/>
              <a:t>ich</a:t>
            </a:r>
            <a:r>
              <a:rPr lang="en-US" sz="2800" i="1" dirty="0" smtClean="0"/>
              <a:t> </a:t>
            </a:r>
            <a:r>
              <a:rPr lang="en-US" sz="2800" i="1" dirty="0" err="1"/>
              <a:t>hei</a:t>
            </a:r>
            <a:r>
              <a:rPr lang="en-GB" sz="2800" i="1" dirty="0" err="1"/>
              <a:t>ße</a:t>
            </a:r>
            <a:r>
              <a:rPr lang="en-GB" sz="2800" i="1" dirty="0"/>
              <a:t> </a:t>
            </a:r>
            <a:r>
              <a:rPr lang="en-GB" sz="2800" i="1" dirty="0" smtClean="0"/>
              <a:t>Sophie </a:t>
            </a:r>
          </a:p>
          <a:p>
            <a:pPr marL="360000" lvl="1" indent="0">
              <a:buNone/>
            </a:pPr>
            <a:endParaRPr lang="de-DE" sz="2800" kern="0" dirty="0" smtClean="0"/>
          </a:p>
          <a:p>
            <a:pPr marL="360000" lvl="1" indent="0">
              <a:buNone/>
            </a:pPr>
            <a:endParaRPr lang="de-DE" sz="280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Wohnst</a:t>
            </a:r>
            <a:r>
              <a:rPr lang="en-US" sz="2800" dirty="0" smtClean="0"/>
              <a:t> du in London?</a:t>
            </a:r>
          </a:p>
          <a:p>
            <a:pPr marL="360000" lvl="1" indent="0">
              <a:buNone/>
            </a:pPr>
            <a:r>
              <a:rPr lang="en-US" sz="2800" dirty="0" smtClean="0"/>
              <a:t>-&gt; </a:t>
            </a:r>
            <a:r>
              <a:rPr lang="en-US" sz="2800" i="1" dirty="0" smtClean="0"/>
              <a:t>Nein, </a:t>
            </a:r>
            <a:r>
              <a:rPr lang="en-US" sz="2800" i="1" dirty="0" err="1" smtClean="0"/>
              <a:t>ich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wohne</a:t>
            </a:r>
            <a:r>
              <a:rPr lang="en-US" sz="2800" i="1" dirty="0" smtClean="0"/>
              <a:t> in Reading</a:t>
            </a:r>
          </a:p>
          <a:p>
            <a:pPr marL="0" indent="0">
              <a:buFont typeface="Arial" charset="0"/>
              <a:buNone/>
            </a:pPr>
            <a:endParaRPr lang="en-GB" sz="3200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8045">
            <a:off x="6459190" y="2645644"/>
            <a:ext cx="516837" cy="5915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8" y="5469571"/>
            <a:ext cx="685602" cy="7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43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49</a:t>
            </a:fld>
            <a:endParaRPr lang="en-GB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692696"/>
            <a:ext cx="7920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err="1" smtClean="0">
                <a:solidFill>
                  <a:schemeClr val="bg1"/>
                </a:solidFill>
              </a:rPr>
              <a:t>Arbeitsblatt</a:t>
            </a:r>
            <a:r>
              <a:rPr lang="en-US" sz="2800" u="sng" dirty="0" smtClean="0">
                <a:solidFill>
                  <a:schemeClr val="bg1"/>
                </a:solidFill>
              </a:rPr>
              <a:t> (AT W2 </a:t>
            </a:r>
            <a:r>
              <a:rPr lang="en-US" sz="2800" u="sng" dirty="0" err="1" smtClean="0">
                <a:solidFill>
                  <a:schemeClr val="bg1"/>
                </a:solidFill>
              </a:rPr>
              <a:t>Vorstellungen</a:t>
            </a:r>
            <a:r>
              <a:rPr lang="en-US" sz="2800" u="sng" dirty="0">
                <a:solidFill>
                  <a:schemeClr val="bg1"/>
                </a:solidFill>
              </a:rPr>
              <a:t>): </a:t>
            </a:r>
            <a:r>
              <a:rPr lang="en-US" sz="2800" u="sng" dirty="0" err="1">
                <a:solidFill>
                  <a:schemeClr val="bg1"/>
                </a:solidFill>
              </a:rPr>
              <a:t>Seite</a:t>
            </a:r>
            <a:r>
              <a:rPr lang="en-US" sz="2800" u="sng" dirty="0">
                <a:solidFill>
                  <a:schemeClr val="bg1"/>
                </a:solidFill>
              </a:rPr>
              <a:t> 1</a:t>
            </a:r>
            <a:endParaRPr lang="en-US" sz="2800" u="sng" dirty="0" smtClean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</a:rPr>
              <a:t>Füll</a:t>
            </a:r>
            <a:r>
              <a:rPr lang="en-US" sz="2800" dirty="0" smtClean="0">
                <a:solidFill>
                  <a:schemeClr val="bg1"/>
                </a:solidFill>
              </a:rPr>
              <a:t> die </a:t>
            </a:r>
            <a:r>
              <a:rPr lang="en-US" sz="2800" dirty="0" err="1" smtClean="0">
                <a:solidFill>
                  <a:schemeClr val="bg1"/>
                </a:solidFill>
              </a:rPr>
              <a:t>Tabelle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smtClean="0">
                <a:solidFill>
                  <a:schemeClr val="bg1"/>
                </a:solidFill>
              </a:rPr>
              <a:t>‚über mich‘ aus</a:t>
            </a:r>
          </a:p>
          <a:p>
            <a:pPr lvl="1"/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i="1" dirty="0" smtClean="0">
                <a:solidFill>
                  <a:schemeClr val="bg1"/>
                </a:solidFill>
              </a:rPr>
              <a:t>fill in the table ‚über mich‘</a:t>
            </a:r>
          </a:p>
          <a:p>
            <a:pPr lvl="1"/>
            <a:endParaRPr lang="de-DE" sz="2800" i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Füll</a:t>
            </a:r>
            <a:r>
              <a:rPr lang="en-US" sz="2800" dirty="0">
                <a:solidFill>
                  <a:schemeClr val="bg1"/>
                </a:solidFill>
              </a:rPr>
              <a:t> die </a:t>
            </a:r>
            <a:r>
              <a:rPr lang="en-US" sz="2800" dirty="0" err="1">
                <a:solidFill>
                  <a:schemeClr val="bg1"/>
                </a:solidFill>
              </a:rPr>
              <a:t>Tabelle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de-DE" sz="2800" dirty="0">
                <a:solidFill>
                  <a:schemeClr val="bg1"/>
                </a:solidFill>
              </a:rPr>
              <a:t>‚</a:t>
            </a:r>
            <a:r>
              <a:rPr lang="de-DE" sz="2800" dirty="0" smtClean="0">
                <a:solidFill>
                  <a:schemeClr val="bg1"/>
                </a:solidFill>
              </a:rPr>
              <a:t>über meinen Partner/meine Partnerin‘ so viel wie möglich aus</a:t>
            </a:r>
            <a:endParaRPr lang="de-DE" sz="2800" dirty="0">
              <a:solidFill>
                <a:schemeClr val="bg1"/>
              </a:solidFill>
            </a:endParaRPr>
          </a:p>
          <a:p>
            <a:pPr lvl="1"/>
            <a:r>
              <a:rPr lang="de-DE" sz="2800" i="1" dirty="0">
                <a:solidFill>
                  <a:schemeClr val="bg1"/>
                </a:solidFill>
              </a:rPr>
              <a:t>fill in the table ‚über </a:t>
            </a:r>
            <a:r>
              <a:rPr lang="de-DE" sz="2800" i="1" dirty="0" smtClean="0">
                <a:solidFill>
                  <a:schemeClr val="bg1"/>
                </a:solidFill>
              </a:rPr>
              <a:t>meinen Partner/meine Partnerin‘ as much as possible</a:t>
            </a:r>
          </a:p>
          <a:p>
            <a:pPr lvl="2"/>
            <a:endParaRPr lang="de-DE" sz="2800" i="1" dirty="0">
              <a:solidFill>
                <a:schemeClr val="bg1"/>
              </a:solidFill>
            </a:endParaRPr>
          </a:p>
          <a:p>
            <a:pPr lvl="2"/>
            <a:r>
              <a:rPr lang="de-DE" sz="2800" i="1" dirty="0" smtClean="0">
                <a:solidFill>
                  <a:schemeClr val="bg1"/>
                </a:solidFill>
              </a:rPr>
              <a:t>-&gt; If you can‘t remember the right information, ask a yes/no question! E.g. ‚kommst du aus Hong Kong?‘</a:t>
            </a:r>
            <a:endParaRPr lang="en-GB" sz="28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56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r>
              <a:rPr lang="en-GB" sz="2800" dirty="0"/>
              <a:t>If you are likely to miss a class, please email me (s.j.payne@reading.ac.uk). If extended absences are likely to affect your performance in assessment or examination, or if you have missed a test or other assessment, submit an Extenuating Circumstances Form with relevant evidence to your Home Department/School through the Support Centre, who will inform us.</a:t>
            </a:r>
          </a:p>
          <a:p>
            <a:pPr marL="360000" lvl="1" indent="0">
              <a:buNone/>
            </a:pPr>
            <a:r>
              <a:rPr lang="en-GB" sz="2800" dirty="0"/>
              <a:t>-&gt; </a:t>
            </a:r>
            <a:r>
              <a:rPr lang="en-GB" altLang="en-US" sz="2800" dirty="0"/>
              <a:t>An extenuating circumstances form, guidance on how to fill it in and the relevant dates for submission can be found on  </a:t>
            </a:r>
            <a:r>
              <a:rPr lang="en-GB" altLang="en-US" sz="2800" dirty="0">
                <a:hlinkClick r:id="rId2"/>
              </a:rPr>
              <a:t>http://www.reading.ac.uk/internal/exams/student/exa-circumstances.aspx</a:t>
            </a:r>
            <a:endParaRPr lang="en-GB" altLang="en-US" sz="2800" dirty="0"/>
          </a:p>
          <a:p>
            <a:pPr marL="360000" lvl="1" indent="0">
              <a:buNone/>
            </a:pPr>
            <a:endParaRPr lang="en-GB" sz="2800" dirty="0"/>
          </a:p>
          <a:p>
            <a:pPr marL="874350" lvl="1" indent="-514350">
              <a:buFont typeface="+mj-lt"/>
              <a:buAutoNum type="arabicPeriod"/>
            </a:pPr>
            <a:endParaRPr lang="de-DE" sz="2800" dirty="0"/>
          </a:p>
          <a:p>
            <a:endParaRPr lang="de-DE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04299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50</a:t>
            </a:fld>
            <a:endParaRPr lang="en-GB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692696"/>
            <a:ext cx="7920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err="1" smtClean="0">
                <a:solidFill>
                  <a:schemeClr val="bg1"/>
                </a:solidFill>
              </a:rPr>
              <a:t>Wiederholung</a:t>
            </a:r>
            <a:r>
              <a:rPr lang="en-US" sz="2800" u="sng" dirty="0" smtClean="0">
                <a:solidFill>
                  <a:schemeClr val="bg1"/>
                </a:solidFill>
              </a:rPr>
              <a:t>!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Wie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sagt</a:t>
            </a:r>
            <a:r>
              <a:rPr lang="en-US" sz="2800" dirty="0" smtClean="0">
                <a:solidFill>
                  <a:schemeClr val="bg1"/>
                </a:solidFill>
              </a:rPr>
              <a:t> man auf Deutsch?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What are you called? I am called… / he/she is called…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Where are you from? I am from… / he/she is from…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Where do you live? I live… / he/she lives…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What are you studying (as a language)? I study… he/she studies…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What are you? I am… / he/she is…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344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51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smtClean="0"/>
              <a:t>Mein Mann und </a:t>
            </a:r>
            <a:r>
              <a:rPr lang="en-GB" sz="2800" u="sng" dirty="0" err="1" smtClean="0"/>
              <a:t>ich</a:t>
            </a:r>
            <a:r>
              <a:rPr lang="en-GB" sz="2800" u="sng" dirty="0" smtClean="0"/>
              <a:t>…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US" sz="2800" dirty="0" err="1" smtClean="0"/>
              <a:t>Wir</a:t>
            </a:r>
            <a:r>
              <a:rPr lang="en-US" sz="2800" dirty="0" smtClean="0"/>
              <a:t> </a:t>
            </a:r>
            <a:r>
              <a:rPr lang="en-US" sz="2800" dirty="0" err="1" smtClean="0"/>
              <a:t>kommen</a:t>
            </a:r>
            <a:r>
              <a:rPr lang="en-US" sz="2800" dirty="0" smtClean="0"/>
              <a:t> </a:t>
            </a:r>
            <a:r>
              <a:rPr lang="en-US" sz="2800" dirty="0" err="1" smtClean="0"/>
              <a:t>aus</a:t>
            </a:r>
            <a:r>
              <a:rPr lang="en-US" sz="2800" dirty="0" smtClean="0"/>
              <a:t> England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Wir</a:t>
            </a:r>
            <a:r>
              <a:rPr lang="en-US" sz="2800" dirty="0" smtClean="0"/>
              <a:t> </a:t>
            </a:r>
            <a:r>
              <a:rPr lang="en-US" sz="2800" dirty="0" err="1" smtClean="0"/>
              <a:t>wohnen</a:t>
            </a:r>
            <a:r>
              <a:rPr lang="en-US" sz="2800" dirty="0" smtClean="0"/>
              <a:t> in Reading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Wir</a:t>
            </a:r>
            <a:r>
              <a:rPr lang="en-US" sz="2800" dirty="0" smtClean="0"/>
              <a:t> </a:t>
            </a:r>
            <a:r>
              <a:rPr lang="en-US" sz="2800" dirty="0" err="1" smtClean="0"/>
              <a:t>sind</a:t>
            </a:r>
            <a:r>
              <a:rPr lang="en-US" sz="2800" dirty="0" smtClean="0"/>
              <a:t> Lehrer</a:t>
            </a:r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273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52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619672" y="2420888"/>
            <a:ext cx="6048672" cy="2628292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 err="1" smtClean="0"/>
              <a:t>Wie</a:t>
            </a:r>
            <a:r>
              <a:rPr lang="en-GB" sz="2800" dirty="0" smtClean="0"/>
              <a:t> </a:t>
            </a:r>
            <a:r>
              <a:rPr lang="en-GB" sz="2800" dirty="0" err="1" smtClean="0"/>
              <a:t>sagt</a:t>
            </a:r>
            <a:r>
              <a:rPr lang="en-GB" sz="2800" dirty="0" smtClean="0"/>
              <a:t> man ‘we’ auf Deutsch?</a:t>
            </a: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US" sz="2800" b="1" dirty="0" err="1" smtClean="0"/>
              <a:t>wir</a:t>
            </a:r>
            <a:endParaRPr lang="en-GB" sz="2800" b="1" dirty="0"/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72995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53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smtClean="0"/>
              <a:t>Mein Mann und </a:t>
            </a:r>
            <a:r>
              <a:rPr lang="en-GB" sz="2800" u="sng" dirty="0" err="1" smtClean="0"/>
              <a:t>ich</a:t>
            </a:r>
            <a:r>
              <a:rPr lang="en-GB" sz="2800" u="sng" dirty="0" smtClean="0"/>
              <a:t>…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US" sz="2800" dirty="0" err="1" smtClean="0"/>
              <a:t>Wir</a:t>
            </a:r>
            <a:r>
              <a:rPr lang="en-US" sz="2800" dirty="0" smtClean="0"/>
              <a:t> </a:t>
            </a:r>
            <a:r>
              <a:rPr lang="en-US" sz="2800" dirty="0" err="1" smtClean="0"/>
              <a:t>kommen</a:t>
            </a:r>
            <a:r>
              <a:rPr lang="en-US" sz="2800" dirty="0" smtClean="0"/>
              <a:t> </a:t>
            </a:r>
            <a:r>
              <a:rPr lang="en-US" sz="2800" dirty="0" err="1" smtClean="0"/>
              <a:t>aus</a:t>
            </a:r>
            <a:r>
              <a:rPr lang="en-US" sz="2800" dirty="0" smtClean="0"/>
              <a:t> England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Wir</a:t>
            </a:r>
            <a:r>
              <a:rPr lang="en-US" sz="2800" dirty="0" smtClean="0"/>
              <a:t> </a:t>
            </a:r>
            <a:r>
              <a:rPr lang="en-US" sz="2800" dirty="0" err="1" smtClean="0"/>
              <a:t>wohnen</a:t>
            </a:r>
            <a:r>
              <a:rPr lang="en-US" sz="2800" dirty="0" smtClean="0"/>
              <a:t> in Reading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Wir</a:t>
            </a:r>
            <a:r>
              <a:rPr lang="en-US" sz="2800" dirty="0" smtClean="0"/>
              <a:t> </a:t>
            </a:r>
            <a:r>
              <a:rPr lang="en-US" sz="2800" dirty="0" err="1" smtClean="0"/>
              <a:t>sind</a:t>
            </a:r>
            <a:r>
              <a:rPr lang="en-US" sz="2800" dirty="0" smtClean="0"/>
              <a:t> Lehrer</a:t>
            </a:r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0369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54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smtClean="0"/>
              <a:t>Mein Mann und </a:t>
            </a:r>
            <a:r>
              <a:rPr lang="en-GB" sz="2800" u="sng" dirty="0" err="1" smtClean="0"/>
              <a:t>ich</a:t>
            </a:r>
            <a:r>
              <a:rPr lang="en-GB" sz="2800" u="sng" dirty="0" smtClean="0"/>
              <a:t>…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US" sz="2800" dirty="0" err="1" smtClean="0"/>
              <a:t>Wir</a:t>
            </a:r>
            <a:r>
              <a:rPr lang="en-US" sz="2800" dirty="0" smtClean="0"/>
              <a:t> </a:t>
            </a:r>
            <a:r>
              <a:rPr lang="en-US" sz="2800" dirty="0" err="1" smtClean="0"/>
              <a:t>kommen</a:t>
            </a:r>
            <a:r>
              <a:rPr lang="en-US" sz="2800" dirty="0" smtClean="0"/>
              <a:t> </a:t>
            </a:r>
            <a:r>
              <a:rPr lang="en-US" sz="2800" dirty="0" err="1" smtClean="0"/>
              <a:t>aus</a:t>
            </a:r>
            <a:r>
              <a:rPr lang="en-US" sz="2800" dirty="0" smtClean="0"/>
              <a:t> England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Wir</a:t>
            </a:r>
            <a:r>
              <a:rPr lang="en-US" sz="2800" dirty="0" smtClean="0"/>
              <a:t> </a:t>
            </a:r>
            <a:r>
              <a:rPr lang="en-US" sz="2800" dirty="0" err="1" smtClean="0"/>
              <a:t>wohnen</a:t>
            </a:r>
            <a:r>
              <a:rPr lang="en-US" sz="2800" dirty="0" smtClean="0"/>
              <a:t> in Reading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Wir</a:t>
            </a:r>
            <a:r>
              <a:rPr lang="en-US" sz="2800" dirty="0" smtClean="0"/>
              <a:t> </a:t>
            </a:r>
            <a:r>
              <a:rPr lang="en-US" sz="2800" dirty="0" err="1" smtClean="0"/>
              <a:t>sind</a:t>
            </a:r>
            <a:r>
              <a:rPr lang="en-US" sz="2800" dirty="0" smtClean="0"/>
              <a:t> </a:t>
            </a:r>
            <a:r>
              <a:rPr lang="en-US" sz="2800" b="1" dirty="0" smtClean="0"/>
              <a:t>Lehrer</a:t>
            </a:r>
          </a:p>
          <a:p>
            <a:pPr marL="360000" lvl="1" indent="0">
              <a:buNone/>
            </a:pPr>
            <a:r>
              <a:rPr lang="en-US" sz="2800" b="1" dirty="0"/>
              <a:t> </a:t>
            </a:r>
            <a:endParaRPr lang="en-GB" sz="2800" b="1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7823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55</a:t>
            </a:fld>
            <a:endParaRPr lang="en-GB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47667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err="1" smtClean="0">
                <a:solidFill>
                  <a:schemeClr val="bg1"/>
                </a:solidFill>
              </a:rPr>
              <a:t>Wir</a:t>
            </a:r>
            <a:r>
              <a:rPr lang="en-GB" sz="2800" u="sng" dirty="0" smtClean="0">
                <a:solidFill>
                  <a:schemeClr val="bg1"/>
                </a:solidFill>
              </a:rPr>
              <a:t> </a:t>
            </a:r>
            <a:r>
              <a:rPr lang="en-GB" sz="2800" u="sng" dirty="0" err="1" smtClean="0">
                <a:solidFill>
                  <a:schemeClr val="bg1"/>
                </a:solidFill>
              </a:rPr>
              <a:t>sind</a:t>
            </a:r>
            <a:r>
              <a:rPr lang="en-GB" sz="2800" u="sng" dirty="0" smtClean="0">
                <a:solidFill>
                  <a:schemeClr val="bg1"/>
                </a:solidFill>
              </a:rPr>
              <a:t>…</a:t>
            </a:r>
            <a:endParaRPr lang="en-GB" sz="2800" u="sn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1771655"/>
            <a:ext cx="3456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Lehrerinnen</a:t>
            </a:r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Studentinnen</a:t>
            </a:r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GB" sz="28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771655"/>
            <a:ext cx="3456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+mn-lt"/>
              </a:rPr>
              <a:t>Lehrer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Studenten</a:t>
            </a:r>
            <a:endParaRPr lang="en-GB" sz="280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Graphic 16" descr="Femal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lc="http://schemas.openxmlformats.org/drawingml/2006/lockedCanvas" r:embed="rId21"/>
              </a:ext>
            </a:extLst>
          </a:blip>
          <a:stretch>
            <a:fillRect/>
          </a:stretch>
        </p:blipFill>
        <p:spPr>
          <a:xfrm>
            <a:off x="5803746" y="2941000"/>
            <a:ext cx="712470" cy="712470"/>
          </a:xfrm>
          <a:prstGeom prst="rect">
            <a:avLst/>
          </a:prstGeom>
        </p:spPr>
      </p:pic>
      <p:pic>
        <p:nvPicPr>
          <p:cNvPr id="11" name="Graphic 17" descr="Male"/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lc="http://schemas.openxmlformats.org/drawingml/2006/lockedCanvas" r:embed="rId19"/>
              </a:ext>
            </a:extLst>
          </a:blip>
          <a:stretch>
            <a:fillRect/>
          </a:stretch>
        </p:blipFill>
        <p:spPr>
          <a:xfrm>
            <a:off x="1810571" y="2957825"/>
            <a:ext cx="733425" cy="733425"/>
          </a:xfrm>
          <a:prstGeom prst="rect">
            <a:avLst/>
          </a:prstGeom>
        </p:spPr>
      </p:pic>
      <p:pic>
        <p:nvPicPr>
          <p:cNvPr id="9" name="Graphic 17" descr="Male"/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lc="http://schemas.openxmlformats.org/drawingml/2006/lockedCanvas" r:embed="rId19"/>
              </a:ext>
            </a:extLst>
          </a:blip>
          <a:stretch>
            <a:fillRect/>
          </a:stretch>
        </p:blipFill>
        <p:spPr>
          <a:xfrm>
            <a:off x="2623614" y="2956400"/>
            <a:ext cx="733425" cy="733425"/>
          </a:xfrm>
          <a:prstGeom prst="rect">
            <a:avLst/>
          </a:prstGeom>
        </p:spPr>
      </p:pic>
      <p:pic>
        <p:nvPicPr>
          <p:cNvPr id="12" name="Graphic 16" descr="Femal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lc="http://schemas.openxmlformats.org/drawingml/2006/lockedCanvas" r:embed="rId21"/>
              </a:ext>
            </a:extLst>
          </a:blip>
          <a:stretch>
            <a:fillRect/>
          </a:stretch>
        </p:blipFill>
        <p:spPr>
          <a:xfrm>
            <a:off x="6595834" y="2937030"/>
            <a:ext cx="712470" cy="712470"/>
          </a:xfrm>
          <a:prstGeom prst="rect">
            <a:avLst/>
          </a:prstGeom>
        </p:spPr>
      </p:pic>
      <p:pic>
        <p:nvPicPr>
          <p:cNvPr id="13" name="Graphic 17" descr="Male"/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lc="http://schemas.openxmlformats.org/drawingml/2006/lockedCanvas" r:embed="rId19"/>
              </a:ext>
            </a:extLst>
          </a:blip>
          <a:stretch>
            <a:fillRect/>
          </a:stretch>
        </p:blipFill>
        <p:spPr>
          <a:xfrm>
            <a:off x="1678335" y="5311085"/>
            <a:ext cx="733425" cy="733425"/>
          </a:xfrm>
          <a:prstGeom prst="rect">
            <a:avLst/>
          </a:prstGeom>
        </p:spPr>
      </p:pic>
      <p:pic>
        <p:nvPicPr>
          <p:cNvPr id="14" name="Graphic 16" descr="Femal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lc="http://schemas.openxmlformats.org/drawingml/2006/lockedCanvas" r:embed="rId21"/>
              </a:ext>
            </a:extLst>
          </a:blip>
          <a:stretch>
            <a:fillRect/>
          </a:stretch>
        </p:blipFill>
        <p:spPr>
          <a:xfrm>
            <a:off x="2339752" y="5524842"/>
            <a:ext cx="712470" cy="712470"/>
          </a:xfrm>
          <a:prstGeom prst="rect">
            <a:avLst/>
          </a:prstGeom>
        </p:spPr>
      </p:pic>
      <p:pic>
        <p:nvPicPr>
          <p:cNvPr id="15" name="Graphic 17" descr="Male"/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lc="http://schemas.openxmlformats.org/drawingml/2006/lockedCanvas" r:embed="rId19"/>
              </a:ext>
            </a:extLst>
          </a:blip>
          <a:stretch>
            <a:fillRect/>
          </a:stretch>
        </p:blipFill>
        <p:spPr>
          <a:xfrm>
            <a:off x="2973541" y="5295790"/>
            <a:ext cx="733425" cy="7334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8" idx="2"/>
          </p:cNvCxnSpPr>
          <p:nvPr/>
        </p:nvCxnSpPr>
        <p:spPr bwMode="auto">
          <a:xfrm flipH="1" flipV="1">
            <a:off x="2627784" y="4449311"/>
            <a:ext cx="129193" cy="771763"/>
          </a:xfrm>
          <a:prstGeom prst="straightConnector1">
            <a:avLst/>
          </a:prstGeom>
          <a:ln w="28575">
            <a:headEnd type="none" w="med" len="med"/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51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56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3931176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Frage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/>
              <a:t>Wie </a:t>
            </a:r>
            <a:r>
              <a:rPr lang="en-GB" sz="2800" dirty="0" err="1"/>
              <a:t>heißt</a:t>
            </a:r>
            <a:r>
              <a:rPr lang="en-GB" sz="2800" dirty="0"/>
              <a:t> </a:t>
            </a:r>
            <a:r>
              <a:rPr lang="en-GB" sz="2800" dirty="0" err="1" smtClean="0"/>
              <a:t>ihr</a:t>
            </a:r>
            <a:r>
              <a:rPr lang="en-GB" sz="2800" dirty="0" smtClean="0"/>
              <a:t>?</a:t>
            </a:r>
            <a:endParaRPr lang="en-GB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err="1"/>
              <a:t>Woher</a:t>
            </a:r>
            <a:r>
              <a:rPr lang="en-GB" sz="2800" dirty="0"/>
              <a:t> </a:t>
            </a:r>
            <a:r>
              <a:rPr lang="en-GB" sz="2800" dirty="0" err="1" smtClean="0"/>
              <a:t>kommt</a:t>
            </a:r>
            <a:r>
              <a:rPr lang="en-GB" sz="2800" dirty="0" smtClean="0"/>
              <a:t> </a:t>
            </a:r>
            <a:r>
              <a:rPr lang="en-GB" sz="2800" dirty="0" err="1" smtClean="0"/>
              <a:t>ihr</a:t>
            </a:r>
            <a:r>
              <a:rPr lang="en-GB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Wo </a:t>
            </a:r>
            <a:r>
              <a:rPr lang="en-US" sz="2800" dirty="0" err="1" smtClean="0"/>
              <a:t>wohnt</a:t>
            </a:r>
            <a:r>
              <a:rPr lang="en-US" sz="2800" dirty="0" smtClean="0"/>
              <a:t> </a:t>
            </a:r>
            <a:r>
              <a:rPr lang="en-US" sz="2800" dirty="0" err="1" smtClean="0"/>
              <a:t>ihr</a:t>
            </a:r>
            <a:r>
              <a:rPr lang="en-US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Was </a:t>
            </a:r>
            <a:r>
              <a:rPr lang="en-US" sz="2800" dirty="0" err="1" smtClean="0"/>
              <a:t>lernt</a:t>
            </a:r>
            <a:r>
              <a:rPr lang="en-US" sz="2800" dirty="0" smtClean="0"/>
              <a:t> </a:t>
            </a:r>
            <a:r>
              <a:rPr lang="en-US" sz="2800" dirty="0" err="1" smtClean="0"/>
              <a:t>ihr</a:t>
            </a:r>
            <a:r>
              <a:rPr lang="en-US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Was </a:t>
            </a:r>
            <a:r>
              <a:rPr lang="en-US" sz="2800" dirty="0" err="1" smtClean="0"/>
              <a:t>seid</a:t>
            </a:r>
            <a:r>
              <a:rPr lang="en-US" sz="2800" dirty="0" smtClean="0"/>
              <a:t> </a:t>
            </a:r>
            <a:r>
              <a:rPr lang="en-US" sz="2800" dirty="0" err="1" smtClean="0"/>
              <a:t>ihr</a:t>
            </a:r>
            <a:r>
              <a:rPr lang="en-US" sz="2800" dirty="0" smtClean="0"/>
              <a:t>?</a:t>
            </a:r>
            <a:endParaRPr lang="en-GB" sz="2800" dirty="0"/>
          </a:p>
          <a:p>
            <a:endParaRPr lang="en-GB" sz="2800" dirty="0"/>
          </a:p>
          <a:p>
            <a:endParaRPr lang="de-DE" sz="2800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860032" y="476672"/>
            <a:ext cx="371515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GB" sz="2800" u="sng" kern="0" dirty="0" err="1"/>
              <a:t>Antwort</a:t>
            </a:r>
            <a:endParaRPr lang="en-GB" sz="2800" u="sng" kern="0" dirty="0"/>
          </a:p>
          <a:p>
            <a:endParaRPr lang="en-GB" sz="2800" kern="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800" kern="0" dirty="0" smtClean="0"/>
              <a:t>Wir </a:t>
            </a:r>
            <a:r>
              <a:rPr lang="en-GB" sz="2800" dirty="0" err="1" smtClean="0"/>
              <a:t>heißen</a:t>
            </a:r>
            <a:r>
              <a:rPr lang="en-GB" sz="2800" dirty="0" smtClean="0"/>
              <a:t>…</a:t>
            </a:r>
            <a:endParaRPr lang="en-GB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kern="0" dirty="0" err="1" smtClean="0"/>
              <a:t>Wir</a:t>
            </a:r>
            <a:r>
              <a:rPr lang="en-GB" sz="2800" kern="0" dirty="0" smtClean="0"/>
              <a:t> </a:t>
            </a:r>
            <a:r>
              <a:rPr lang="en-GB" sz="2800" kern="0" dirty="0" err="1" smtClean="0"/>
              <a:t>kommen</a:t>
            </a:r>
            <a:r>
              <a:rPr lang="en-GB" sz="2800" kern="0" dirty="0" smtClean="0"/>
              <a:t> </a:t>
            </a:r>
            <a:r>
              <a:rPr lang="en-GB" sz="2800" kern="0" dirty="0" err="1"/>
              <a:t>aus</a:t>
            </a:r>
            <a:r>
              <a:rPr lang="en-GB" sz="2800" kern="0" dirty="0" smtClean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Wir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wohnen</a:t>
            </a:r>
            <a:r>
              <a:rPr lang="en-US" sz="2800" kern="0" dirty="0" smtClean="0"/>
              <a:t> in…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Wir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lernen</a:t>
            </a:r>
            <a:r>
              <a:rPr lang="en-US" sz="2800" kern="0" dirty="0" smtClean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Wir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sind</a:t>
            </a:r>
            <a:r>
              <a:rPr lang="en-US" sz="2800" kern="0" dirty="0" smtClean="0"/>
              <a:t>…</a:t>
            </a:r>
            <a:endParaRPr lang="de-DE" sz="2800" kern="0" dirty="0"/>
          </a:p>
          <a:p>
            <a:pPr marL="0" indent="0">
              <a:buFont typeface="Arial" charset="0"/>
              <a:buNone/>
            </a:pPr>
            <a:endParaRPr lang="en-GB" sz="3200" kern="0" dirty="0"/>
          </a:p>
        </p:txBody>
      </p:sp>
    </p:spTree>
    <p:extLst>
      <p:ext uri="{BB962C8B-B14F-4D97-AF65-F5344CB8AC3E}">
        <p14:creationId xmlns:p14="http://schemas.microsoft.com/office/powerpoint/2010/main" val="1342715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57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619672" y="2420888"/>
            <a:ext cx="6048672" cy="2628292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 err="1" smtClean="0"/>
              <a:t>Wie</a:t>
            </a:r>
            <a:r>
              <a:rPr lang="en-GB" sz="2800" dirty="0" smtClean="0"/>
              <a:t> </a:t>
            </a:r>
            <a:r>
              <a:rPr lang="en-GB" sz="2800" dirty="0" err="1" smtClean="0"/>
              <a:t>sagt</a:t>
            </a:r>
            <a:r>
              <a:rPr lang="en-GB" sz="2800" dirty="0" smtClean="0"/>
              <a:t> man ‘you lot’ auf Deutsch?</a:t>
            </a: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US" sz="2800" b="1" dirty="0" err="1" smtClean="0"/>
              <a:t>ihr</a:t>
            </a:r>
            <a:endParaRPr lang="en-GB" sz="2800" b="1" dirty="0"/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37001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58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3568" y="908720"/>
            <a:ext cx="7560840" cy="5328592"/>
          </a:xfrm>
        </p:spPr>
        <p:txBody>
          <a:bodyPr/>
          <a:lstStyle/>
          <a:p>
            <a:r>
              <a:rPr lang="en-US" sz="2800" dirty="0" err="1" smtClean="0"/>
              <a:t>Erz</a:t>
            </a:r>
            <a:r>
              <a:rPr lang="en-GB" sz="2800" dirty="0" err="1" smtClean="0"/>
              <a:t>ähl</a:t>
            </a:r>
            <a:r>
              <a:rPr lang="en-GB" sz="2800" dirty="0" smtClean="0"/>
              <a:t> </a:t>
            </a:r>
            <a:r>
              <a:rPr lang="en-GB" sz="2800" dirty="0" err="1" smtClean="0"/>
              <a:t>mir</a:t>
            </a:r>
            <a:r>
              <a:rPr lang="en-GB" sz="2800" dirty="0" smtClean="0"/>
              <a:t>… </a:t>
            </a:r>
            <a:r>
              <a:rPr lang="en-GB" sz="2800" i="1" dirty="0" smtClean="0"/>
              <a:t>tell me…</a:t>
            </a:r>
          </a:p>
          <a:p>
            <a:endParaRPr lang="en-GB" sz="2800" dirty="0" smtClean="0"/>
          </a:p>
          <a:p>
            <a:pPr marL="1234350" lvl="2" indent="-514350">
              <a:buFont typeface="+mj-lt"/>
              <a:buAutoNum type="arabicPeriod"/>
            </a:pPr>
            <a:r>
              <a:rPr lang="en-US" sz="2800" dirty="0" err="1"/>
              <a:t>e</a:t>
            </a:r>
            <a:r>
              <a:rPr lang="en-US" sz="2800" dirty="0" err="1" smtClean="0"/>
              <a:t>twas</a:t>
            </a:r>
            <a:r>
              <a:rPr lang="en-US" sz="2800" dirty="0" smtClean="0"/>
              <a:t> </a:t>
            </a:r>
            <a:r>
              <a:rPr lang="en-GB" sz="2800" dirty="0" err="1" smtClean="0"/>
              <a:t>über</a:t>
            </a:r>
            <a:r>
              <a:rPr lang="en-GB" sz="2800" dirty="0" smtClean="0"/>
              <a:t> dich, </a:t>
            </a:r>
            <a:r>
              <a:rPr lang="en-GB" sz="2800" dirty="0" err="1" smtClean="0"/>
              <a:t>z.B</a:t>
            </a:r>
            <a:r>
              <a:rPr lang="en-GB" sz="2800" dirty="0" smtClean="0"/>
              <a:t>. ‘</a:t>
            </a:r>
            <a:r>
              <a:rPr lang="en-GB" sz="2800" dirty="0" err="1" smtClean="0"/>
              <a:t>ich</a:t>
            </a:r>
            <a:r>
              <a:rPr lang="en-GB" sz="2800" dirty="0" smtClean="0"/>
              <a:t> </a:t>
            </a:r>
            <a:r>
              <a:rPr lang="en-GB" sz="2800" dirty="0" err="1" smtClean="0"/>
              <a:t>wohne</a:t>
            </a:r>
            <a:r>
              <a:rPr lang="en-GB" sz="2800" dirty="0" smtClean="0"/>
              <a:t> in Kiel’</a:t>
            </a:r>
          </a:p>
          <a:p>
            <a:pPr marL="1234350" lvl="2" indent="-514350">
              <a:buFont typeface="+mj-lt"/>
              <a:buAutoNum type="arabicPeriod"/>
            </a:pPr>
            <a:endParaRPr lang="en-GB" sz="2800" dirty="0" smtClean="0"/>
          </a:p>
          <a:p>
            <a:pPr marL="1234350" lvl="2" indent="-514350">
              <a:buFont typeface="+mj-lt"/>
              <a:buAutoNum type="arabicPeriod"/>
            </a:pPr>
            <a:r>
              <a:rPr lang="en-US" sz="2800" dirty="0" err="1"/>
              <a:t>e</a:t>
            </a:r>
            <a:r>
              <a:rPr lang="en-US" sz="2800" dirty="0" err="1" smtClean="0"/>
              <a:t>twas</a:t>
            </a:r>
            <a:r>
              <a:rPr lang="en-US" sz="2800" dirty="0" smtClean="0"/>
              <a:t> </a:t>
            </a:r>
            <a:r>
              <a:rPr lang="en-GB" sz="2800" dirty="0" err="1" smtClean="0"/>
              <a:t>über</a:t>
            </a:r>
            <a:r>
              <a:rPr lang="en-GB" sz="2800" dirty="0" smtClean="0"/>
              <a:t> </a:t>
            </a:r>
            <a:r>
              <a:rPr lang="en-GB" sz="2800" dirty="0" err="1" smtClean="0"/>
              <a:t>deine</a:t>
            </a:r>
            <a:r>
              <a:rPr lang="en-GB" sz="2800" dirty="0" smtClean="0"/>
              <a:t> </a:t>
            </a:r>
            <a:r>
              <a:rPr lang="en-GB" sz="2800" dirty="0" err="1" smtClean="0"/>
              <a:t>Partnerin</a:t>
            </a:r>
            <a:r>
              <a:rPr lang="en-GB" sz="2800" dirty="0" smtClean="0"/>
              <a:t>/</a:t>
            </a:r>
            <a:r>
              <a:rPr lang="en-GB" sz="2800" dirty="0" err="1" smtClean="0"/>
              <a:t>deinen</a:t>
            </a:r>
            <a:r>
              <a:rPr lang="en-GB" sz="2800" dirty="0" smtClean="0"/>
              <a:t> Partner, </a:t>
            </a:r>
            <a:r>
              <a:rPr lang="en-GB" sz="2800" dirty="0" err="1" smtClean="0"/>
              <a:t>z.B</a:t>
            </a:r>
            <a:r>
              <a:rPr lang="en-GB" sz="2800" dirty="0" smtClean="0"/>
              <a:t>. ‘</a:t>
            </a:r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dirty="0" err="1" smtClean="0"/>
              <a:t>ist</a:t>
            </a:r>
            <a:r>
              <a:rPr lang="en-GB" sz="2800" dirty="0" smtClean="0"/>
              <a:t> </a:t>
            </a:r>
            <a:r>
              <a:rPr lang="en-GB" sz="2800" dirty="0" err="1" smtClean="0"/>
              <a:t>Lehrerin</a:t>
            </a:r>
            <a:r>
              <a:rPr lang="en-GB" sz="2800" dirty="0" smtClean="0"/>
              <a:t>’</a:t>
            </a:r>
          </a:p>
          <a:p>
            <a:pPr marL="1234350" lvl="2" indent="-514350">
              <a:buFont typeface="+mj-lt"/>
              <a:buAutoNum type="arabicPeriod"/>
            </a:pPr>
            <a:endParaRPr lang="en-GB" sz="2800" dirty="0" smtClean="0"/>
          </a:p>
          <a:p>
            <a:pPr marL="1234350" lvl="2" indent="-514350">
              <a:buFont typeface="+mj-lt"/>
              <a:buAutoNum type="arabicPeriod"/>
            </a:pPr>
            <a:r>
              <a:rPr lang="en-US" sz="2800" dirty="0" err="1"/>
              <a:t>e</a:t>
            </a:r>
            <a:r>
              <a:rPr lang="en-US" sz="2800" dirty="0" err="1" smtClean="0"/>
              <a:t>twas</a:t>
            </a:r>
            <a:r>
              <a:rPr lang="en-US" sz="2800" dirty="0" smtClean="0"/>
              <a:t> </a:t>
            </a:r>
            <a:r>
              <a:rPr lang="en-GB" sz="2800" dirty="0" err="1" smtClean="0"/>
              <a:t>über</a:t>
            </a:r>
            <a:r>
              <a:rPr lang="en-GB" sz="2800" dirty="0" smtClean="0"/>
              <a:t> </a:t>
            </a:r>
            <a:r>
              <a:rPr lang="en-GB" sz="2800" dirty="0" err="1" smtClean="0"/>
              <a:t>euch</a:t>
            </a:r>
            <a:r>
              <a:rPr lang="en-GB" sz="2800" dirty="0" smtClean="0"/>
              <a:t> </a:t>
            </a:r>
            <a:r>
              <a:rPr lang="en-GB" sz="2800" smtClean="0"/>
              <a:t>zwei, </a:t>
            </a:r>
            <a:r>
              <a:rPr lang="en-GB" sz="2800" dirty="0" err="1" smtClean="0"/>
              <a:t>z.B</a:t>
            </a:r>
            <a:r>
              <a:rPr lang="en-GB" sz="2800" dirty="0" smtClean="0"/>
              <a:t>. ‘</a:t>
            </a:r>
            <a:r>
              <a:rPr lang="en-GB" sz="2800" dirty="0" err="1" smtClean="0"/>
              <a:t>wir</a:t>
            </a:r>
            <a:r>
              <a:rPr lang="en-GB" sz="2800" dirty="0" smtClean="0"/>
              <a:t> </a:t>
            </a:r>
            <a:r>
              <a:rPr lang="en-GB" sz="2800" dirty="0" err="1" smtClean="0"/>
              <a:t>kommen</a:t>
            </a:r>
            <a:r>
              <a:rPr lang="en-GB" sz="2800" dirty="0" smtClean="0"/>
              <a:t> </a:t>
            </a:r>
            <a:r>
              <a:rPr lang="en-GB" sz="2800" dirty="0" err="1" smtClean="0"/>
              <a:t>aus</a:t>
            </a:r>
            <a:r>
              <a:rPr lang="en-GB" sz="2800" dirty="0" smtClean="0"/>
              <a:t> Japan’</a:t>
            </a:r>
            <a:endParaRPr lang="en-US" sz="2800" dirty="0" smtClean="0"/>
          </a:p>
          <a:p>
            <a:pPr lvl="2"/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92670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59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Über</a:t>
            </a:r>
            <a:r>
              <a:rPr lang="en-GB" sz="2800" u="sng" dirty="0"/>
              <a:t> </a:t>
            </a:r>
            <a:r>
              <a:rPr lang="en-GB" sz="2800" u="sng" dirty="0" err="1" smtClean="0"/>
              <a:t>meine</a:t>
            </a:r>
            <a:r>
              <a:rPr lang="en-GB" sz="2800" u="sng" dirty="0" smtClean="0"/>
              <a:t> </a:t>
            </a:r>
            <a:r>
              <a:rPr lang="en-GB" sz="2800" u="sng" dirty="0" err="1" smtClean="0"/>
              <a:t>Schwestern</a:t>
            </a:r>
            <a:r>
              <a:rPr lang="en-GB" sz="2800" u="sng" dirty="0" smtClean="0"/>
              <a:t>!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dirty="0" err="1" smtClean="0"/>
              <a:t>heißen</a:t>
            </a:r>
            <a:r>
              <a:rPr lang="en-GB" sz="2800" dirty="0" smtClean="0"/>
              <a:t> Lauren </a:t>
            </a:r>
            <a:r>
              <a:rPr lang="en-GB" sz="2800" dirty="0"/>
              <a:t>u</a:t>
            </a:r>
            <a:r>
              <a:rPr lang="en-GB" sz="2800" dirty="0" smtClean="0"/>
              <a:t>nd </a:t>
            </a:r>
            <a:r>
              <a:rPr lang="en-GB" sz="2800" dirty="0" smtClean="0"/>
              <a:t>Polly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dirty="0" err="1" smtClean="0"/>
              <a:t>kommen</a:t>
            </a:r>
            <a:r>
              <a:rPr lang="en-GB" sz="2800" dirty="0" smtClean="0"/>
              <a:t> </a:t>
            </a:r>
            <a:r>
              <a:rPr lang="en-GB" sz="2800" dirty="0" err="1" smtClean="0"/>
              <a:t>aus</a:t>
            </a:r>
            <a:r>
              <a:rPr lang="en-GB" sz="2800" dirty="0" smtClean="0"/>
              <a:t> Fleet </a:t>
            </a:r>
            <a:r>
              <a:rPr lang="en-GB" sz="2800" dirty="0"/>
              <a:t>in England</a:t>
            </a:r>
          </a:p>
          <a:p>
            <a:endParaRPr lang="en-GB" sz="2800" dirty="0"/>
          </a:p>
          <a:p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dirty="0" err="1" smtClean="0"/>
              <a:t>wohnen</a:t>
            </a:r>
            <a:r>
              <a:rPr lang="en-GB" sz="2800" dirty="0" smtClean="0"/>
              <a:t> in </a:t>
            </a:r>
            <a:r>
              <a:rPr lang="en-GB" sz="2800" dirty="0"/>
              <a:t>Reading</a:t>
            </a:r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D9FE8-0BE2-4ADE-B456-F5CC2B4C6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01" y="4352555"/>
            <a:ext cx="2627784" cy="19708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E7D235-D0CD-4BC8-BA9B-F32FA8CBE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22" y="3756125"/>
            <a:ext cx="1943645" cy="259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24531-37E6-4C6C-AAC2-FED00CD755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8" y="1393093"/>
            <a:ext cx="2714542" cy="2035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Oval 3"/>
          <p:cNvSpPr/>
          <p:nvPr/>
        </p:nvSpPr>
        <p:spPr>
          <a:xfrm>
            <a:off x="4788024" y="5229200"/>
            <a:ext cx="432048" cy="504056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91429" y="5171265"/>
            <a:ext cx="432048" cy="504056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en-GB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5566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/>
          <a:p>
            <a:pPr marL="360000" lvl="1" indent="0" algn="ctr">
              <a:buNone/>
            </a:pPr>
            <a:r>
              <a:rPr lang="en-GB" sz="2800" u="sng" dirty="0"/>
              <a:t>Assessment</a:t>
            </a:r>
          </a:p>
          <a:p>
            <a:pPr marL="360000" lvl="1" indent="0" algn="ctr">
              <a:buNone/>
            </a:pPr>
            <a:endParaRPr lang="en-GB" sz="2800" u="sng" dirty="0"/>
          </a:p>
          <a:p>
            <a:r>
              <a:rPr lang="en-GB" sz="2800" dirty="0"/>
              <a:t>Exams during Term: </a:t>
            </a:r>
            <a:r>
              <a:rPr lang="en-GB" sz="2800" b="1" dirty="0"/>
              <a:t>30%</a:t>
            </a:r>
          </a:p>
          <a:p>
            <a:pPr marL="360000" lvl="1" indent="0">
              <a:buNone/>
            </a:pPr>
            <a:r>
              <a:rPr lang="en-GB" sz="2800" dirty="0"/>
              <a:t>-&gt; foundation test (15%) in Week 10 of AT</a:t>
            </a:r>
          </a:p>
          <a:p>
            <a:pPr marL="360000" lvl="1" indent="0">
              <a:buNone/>
            </a:pPr>
            <a:r>
              <a:rPr lang="en-GB" sz="2800" dirty="0"/>
              <a:t>-&gt; listening test (15%) in Week 11 of </a:t>
            </a:r>
            <a:r>
              <a:rPr lang="en-GB" sz="2800" dirty="0" err="1"/>
              <a:t>SprT</a:t>
            </a:r>
            <a:r>
              <a:rPr lang="en-GB" sz="2800" dirty="0"/>
              <a:t> </a:t>
            </a:r>
          </a:p>
          <a:p>
            <a:r>
              <a:rPr lang="en-GB" sz="2800" dirty="0"/>
              <a:t>Exams in Summer Term: </a:t>
            </a:r>
            <a:r>
              <a:rPr lang="en-GB" sz="2800" b="1" dirty="0"/>
              <a:t>70%</a:t>
            </a:r>
          </a:p>
          <a:p>
            <a:pPr marL="360000" lvl="1" indent="0">
              <a:buNone/>
            </a:pPr>
            <a:r>
              <a:rPr lang="en-GB" sz="2800" dirty="0"/>
              <a:t>-&gt; oral exam (30%) in Week 2 of </a:t>
            </a:r>
            <a:r>
              <a:rPr lang="en-GB" sz="2800" dirty="0" err="1"/>
              <a:t>SumT</a:t>
            </a:r>
            <a:endParaRPr lang="en-GB" sz="2800" dirty="0"/>
          </a:p>
          <a:p>
            <a:pPr marL="360000" lvl="1" indent="0">
              <a:buNone/>
            </a:pPr>
            <a:r>
              <a:rPr lang="en-GB" sz="2800" dirty="0"/>
              <a:t>-&gt; final exam (40%) as per your exam timetable</a:t>
            </a:r>
          </a:p>
          <a:p>
            <a:pPr marL="0" indent="0">
              <a:buNone/>
            </a:pPr>
            <a:endParaRPr lang="en-GB" sz="2800" b="1" dirty="0"/>
          </a:p>
          <a:p>
            <a:r>
              <a:rPr lang="de-DE" sz="2800" dirty="0"/>
              <a:t>Foundation test: reading, grammar and vocabulary</a:t>
            </a:r>
          </a:p>
          <a:p>
            <a:r>
              <a:rPr lang="de-DE" sz="2800" dirty="0"/>
              <a:t>Final exam: reading and free writing, with grammar and vocabulary testing built into the exercises</a:t>
            </a:r>
          </a:p>
          <a:p>
            <a:endParaRPr lang="de-DE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42672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60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619672" y="2420888"/>
            <a:ext cx="6048672" cy="2628292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 err="1" smtClean="0"/>
              <a:t>Wie</a:t>
            </a:r>
            <a:r>
              <a:rPr lang="en-GB" sz="2800" dirty="0" smtClean="0"/>
              <a:t> </a:t>
            </a:r>
            <a:r>
              <a:rPr lang="en-GB" sz="2800" dirty="0" err="1" smtClean="0"/>
              <a:t>sagt</a:t>
            </a:r>
            <a:r>
              <a:rPr lang="en-GB" sz="2800" dirty="0" smtClean="0"/>
              <a:t> man ‘they’ auf Deutsch?</a:t>
            </a: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US" sz="2800" b="1" dirty="0" err="1" smtClean="0"/>
              <a:t>sie</a:t>
            </a:r>
            <a:endParaRPr lang="en-GB" sz="2800" b="1" dirty="0"/>
          </a:p>
          <a:p>
            <a:endParaRPr lang="en-GB" sz="2800" dirty="0"/>
          </a:p>
          <a:p>
            <a:endParaRPr lang="de-DE" sz="2800" u="sng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45678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61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3931176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Frage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err="1"/>
              <a:t>Wie</a:t>
            </a:r>
            <a:r>
              <a:rPr lang="en-GB" sz="2800" dirty="0"/>
              <a:t> </a:t>
            </a:r>
            <a:r>
              <a:rPr lang="en-GB" sz="2800" dirty="0" err="1" smtClean="0"/>
              <a:t>heißen</a:t>
            </a:r>
            <a:r>
              <a:rPr lang="en-GB" sz="2800" dirty="0" smtClean="0"/>
              <a:t> </a:t>
            </a:r>
            <a:r>
              <a:rPr lang="en-GB" sz="2800" dirty="0" err="1" smtClean="0"/>
              <a:t>sie</a:t>
            </a:r>
            <a:r>
              <a:rPr lang="en-GB" sz="2800" dirty="0" smtClean="0"/>
              <a:t>?</a:t>
            </a:r>
            <a:endParaRPr lang="en-GB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err="1"/>
              <a:t>Woher</a:t>
            </a:r>
            <a:r>
              <a:rPr lang="en-GB" sz="2800" dirty="0"/>
              <a:t> </a:t>
            </a:r>
            <a:r>
              <a:rPr lang="en-GB" sz="2800" dirty="0" err="1" smtClean="0"/>
              <a:t>kommen</a:t>
            </a:r>
            <a:r>
              <a:rPr lang="en-GB" sz="2800" dirty="0" smtClean="0"/>
              <a:t> </a:t>
            </a:r>
            <a:r>
              <a:rPr lang="en-GB" sz="2800" dirty="0" err="1" smtClean="0"/>
              <a:t>sie</a:t>
            </a:r>
            <a:r>
              <a:rPr lang="en-GB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Wo </a:t>
            </a:r>
            <a:r>
              <a:rPr lang="en-US" sz="2800" dirty="0" err="1" smtClean="0"/>
              <a:t>wohnen</a:t>
            </a:r>
            <a:r>
              <a:rPr lang="en-US" sz="2800" dirty="0" smtClean="0"/>
              <a:t> </a:t>
            </a:r>
            <a:r>
              <a:rPr lang="en-US" sz="2800" dirty="0" err="1" smtClean="0"/>
              <a:t>sie</a:t>
            </a:r>
            <a:r>
              <a:rPr lang="en-US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Was </a:t>
            </a:r>
            <a:r>
              <a:rPr lang="en-US" sz="2800" dirty="0" err="1" smtClean="0"/>
              <a:t>lernen</a:t>
            </a:r>
            <a:r>
              <a:rPr lang="en-US" sz="2800" dirty="0" smtClean="0"/>
              <a:t> </a:t>
            </a:r>
            <a:r>
              <a:rPr lang="en-US" sz="2800" dirty="0" err="1" smtClean="0"/>
              <a:t>sie</a:t>
            </a:r>
            <a:r>
              <a:rPr lang="en-US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Was </a:t>
            </a:r>
            <a:r>
              <a:rPr lang="en-US" sz="2800" dirty="0" err="1" smtClean="0"/>
              <a:t>sind</a:t>
            </a:r>
            <a:r>
              <a:rPr lang="en-US" sz="2800" dirty="0" smtClean="0"/>
              <a:t> </a:t>
            </a:r>
            <a:r>
              <a:rPr lang="en-US" sz="2800" dirty="0" err="1" smtClean="0"/>
              <a:t>sie</a:t>
            </a:r>
            <a:r>
              <a:rPr lang="en-US" sz="2800" dirty="0" smtClean="0"/>
              <a:t>?</a:t>
            </a:r>
            <a:endParaRPr lang="en-GB" sz="2800" dirty="0"/>
          </a:p>
          <a:p>
            <a:endParaRPr lang="en-GB" sz="2800" dirty="0"/>
          </a:p>
          <a:p>
            <a:endParaRPr lang="de-DE" sz="2800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860032" y="476672"/>
            <a:ext cx="371515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GB" sz="2800" u="sng" kern="0" dirty="0" err="1"/>
              <a:t>Antwort</a:t>
            </a:r>
            <a:endParaRPr lang="en-GB" sz="2800" u="sng" kern="0" dirty="0"/>
          </a:p>
          <a:p>
            <a:endParaRPr lang="en-GB" sz="2800" kern="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800" kern="0" dirty="0" smtClean="0"/>
              <a:t>Sie </a:t>
            </a:r>
            <a:r>
              <a:rPr lang="en-GB" sz="2800" dirty="0" err="1" smtClean="0"/>
              <a:t>heißen</a:t>
            </a:r>
            <a:r>
              <a:rPr lang="en-GB" sz="2800" dirty="0" smtClean="0"/>
              <a:t>…</a:t>
            </a:r>
            <a:endParaRPr lang="en-GB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kern="0" dirty="0" err="1" smtClean="0"/>
              <a:t>Sie</a:t>
            </a:r>
            <a:r>
              <a:rPr lang="en-GB" sz="2800" kern="0" dirty="0" smtClean="0"/>
              <a:t> </a:t>
            </a:r>
            <a:r>
              <a:rPr lang="en-GB" sz="2800" kern="0" dirty="0" err="1" smtClean="0"/>
              <a:t>kommen</a:t>
            </a:r>
            <a:r>
              <a:rPr lang="en-GB" sz="2800" kern="0" dirty="0" smtClean="0"/>
              <a:t> </a:t>
            </a:r>
            <a:r>
              <a:rPr lang="en-GB" sz="2800" kern="0" dirty="0" err="1"/>
              <a:t>aus</a:t>
            </a:r>
            <a:r>
              <a:rPr lang="en-GB" sz="2800" kern="0" dirty="0" smtClean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Sie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wohnen</a:t>
            </a:r>
            <a:r>
              <a:rPr lang="en-US" sz="2800" kern="0" dirty="0" smtClean="0"/>
              <a:t> in…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Sie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lernen</a:t>
            </a:r>
            <a:r>
              <a:rPr lang="en-US" sz="2800" kern="0" dirty="0" smtClean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Sie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sind</a:t>
            </a:r>
            <a:r>
              <a:rPr lang="en-US" sz="2800" kern="0" dirty="0" smtClean="0"/>
              <a:t>…</a:t>
            </a:r>
            <a:endParaRPr lang="de-DE" sz="2800" kern="0" dirty="0"/>
          </a:p>
          <a:p>
            <a:pPr marL="0" indent="0">
              <a:buFont typeface="Arial" charset="0"/>
              <a:buNone/>
            </a:pPr>
            <a:endParaRPr lang="en-GB" sz="3200" kern="0" dirty="0"/>
          </a:p>
        </p:txBody>
      </p:sp>
    </p:spTree>
    <p:extLst>
      <p:ext uri="{BB962C8B-B14F-4D97-AF65-F5344CB8AC3E}">
        <p14:creationId xmlns:p14="http://schemas.microsoft.com/office/powerpoint/2010/main" val="39360517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62</a:t>
            </a:fld>
            <a:endParaRPr lang="en-GB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67544" y="581268"/>
            <a:ext cx="784887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u="sng" kern="0" dirty="0" smtClean="0"/>
              <a:t>Verb </a:t>
            </a:r>
            <a:r>
              <a:rPr lang="en-US" sz="2800" u="sng" kern="0" dirty="0" err="1" smtClean="0"/>
              <a:t>Konjugation</a:t>
            </a:r>
            <a:r>
              <a:rPr lang="en-US" sz="2800" u="sng" kern="0" dirty="0" smtClean="0"/>
              <a:t>: KOMMEN</a:t>
            </a:r>
            <a:endParaRPr lang="en-GB" sz="2800" u="sng" kern="0" dirty="0"/>
          </a:p>
          <a:p>
            <a:endParaRPr lang="en-GB" sz="2800" kern="0" dirty="0"/>
          </a:p>
          <a:p>
            <a:pPr marL="0" indent="0">
              <a:buNone/>
            </a:pPr>
            <a:r>
              <a:rPr lang="en-US" sz="2800" kern="0" dirty="0" err="1"/>
              <a:t>Infinitiv</a:t>
            </a:r>
            <a:r>
              <a:rPr lang="en-US" sz="2800" kern="0" dirty="0"/>
              <a:t>: </a:t>
            </a:r>
            <a:r>
              <a:rPr lang="en-US" sz="2800" kern="0" dirty="0" err="1"/>
              <a:t>kommen</a:t>
            </a:r>
            <a:r>
              <a:rPr lang="en-US" sz="2800" kern="0" dirty="0"/>
              <a:t> (</a:t>
            </a:r>
            <a:r>
              <a:rPr lang="en-US" sz="2800" i="1" kern="0" dirty="0"/>
              <a:t>to come, </a:t>
            </a:r>
            <a:r>
              <a:rPr lang="en-US" sz="2800" kern="0" dirty="0" err="1"/>
              <a:t>schwach</a:t>
            </a:r>
            <a:r>
              <a:rPr lang="en-US" sz="2800" kern="0" dirty="0"/>
              <a:t>/weak)</a:t>
            </a:r>
          </a:p>
          <a:p>
            <a:pPr marL="2791800" lvl="6" indent="0">
              <a:buFont typeface="Arial" charset="0"/>
              <a:buNone/>
            </a:pPr>
            <a:r>
              <a:rPr lang="en-US" sz="2800" kern="0" dirty="0" smtClean="0">
                <a:solidFill>
                  <a:schemeClr val="bg1"/>
                </a:solidFill>
              </a:rPr>
              <a:t>-&gt; </a:t>
            </a:r>
            <a:r>
              <a:rPr lang="en-US" sz="2800" kern="0" dirty="0" err="1" smtClean="0">
                <a:solidFill>
                  <a:schemeClr val="bg1"/>
                </a:solidFill>
              </a:rPr>
              <a:t>kommen</a:t>
            </a:r>
            <a:endParaRPr lang="en-GB" sz="2800" strike="sngStrik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68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63</a:t>
            </a:fld>
            <a:endParaRPr lang="en-GB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67544" y="581268"/>
            <a:ext cx="784887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u="sng" kern="0" dirty="0" smtClean="0"/>
              <a:t>Verb </a:t>
            </a:r>
            <a:r>
              <a:rPr lang="en-US" sz="2800" u="sng" kern="0" dirty="0" err="1" smtClean="0"/>
              <a:t>Konjugation</a:t>
            </a:r>
            <a:r>
              <a:rPr lang="en-US" sz="2800" u="sng" kern="0" dirty="0" smtClean="0"/>
              <a:t>: KOMMEN</a:t>
            </a:r>
            <a:endParaRPr lang="en-GB" sz="2800" u="sng" kern="0" dirty="0" smtClean="0"/>
          </a:p>
          <a:p>
            <a:endParaRPr lang="en-GB" sz="2800" kern="0" dirty="0" smtClean="0"/>
          </a:p>
          <a:p>
            <a:pPr marL="0" indent="0">
              <a:buFont typeface="Arial" charset="0"/>
              <a:buNone/>
            </a:pPr>
            <a:r>
              <a:rPr lang="en-US" sz="2800" kern="0" dirty="0" err="1" smtClean="0"/>
              <a:t>Infinitiv</a:t>
            </a:r>
            <a:r>
              <a:rPr lang="en-US" sz="2800" kern="0" dirty="0" smtClean="0"/>
              <a:t>: </a:t>
            </a:r>
            <a:r>
              <a:rPr lang="en-US" sz="2800" kern="0" dirty="0" err="1" smtClean="0"/>
              <a:t>kommen</a:t>
            </a:r>
            <a:r>
              <a:rPr lang="en-US" sz="2800" kern="0" dirty="0" smtClean="0"/>
              <a:t> (</a:t>
            </a:r>
            <a:r>
              <a:rPr lang="en-US" sz="2800" i="1" kern="0" dirty="0" smtClean="0"/>
              <a:t>to come, </a:t>
            </a:r>
            <a:r>
              <a:rPr lang="en-US" sz="2800" kern="0" dirty="0" err="1" smtClean="0"/>
              <a:t>schwach</a:t>
            </a:r>
            <a:r>
              <a:rPr lang="en-US" sz="2800" kern="0" dirty="0" smtClean="0"/>
              <a:t>/weak)</a:t>
            </a:r>
          </a:p>
          <a:p>
            <a:pPr marL="2791800" lvl="6" indent="0">
              <a:buFont typeface="Arial" charset="0"/>
              <a:buNone/>
            </a:pPr>
            <a:r>
              <a:rPr lang="en-US" sz="2800" kern="0" dirty="0" smtClean="0">
                <a:solidFill>
                  <a:schemeClr val="bg1"/>
                </a:solidFill>
              </a:rPr>
              <a:t>-&gt; </a:t>
            </a:r>
            <a:r>
              <a:rPr lang="en-US" sz="2800" u="sng" kern="0" dirty="0" err="1" smtClean="0">
                <a:solidFill>
                  <a:schemeClr val="bg1"/>
                </a:solidFill>
              </a:rPr>
              <a:t>komm</a:t>
            </a:r>
            <a:r>
              <a:rPr lang="en-US" sz="2800" strike="sngStrike" kern="0" dirty="0" err="1" smtClean="0">
                <a:solidFill>
                  <a:schemeClr val="bg1"/>
                </a:solidFill>
              </a:rPr>
              <a:t>en</a:t>
            </a:r>
            <a:endParaRPr lang="en-US" sz="2800" strike="sngStrike" kern="0" dirty="0" smtClean="0">
              <a:solidFill>
                <a:schemeClr val="bg1"/>
              </a:solidFill>
            </a:endParaRPr>
          </a:p>
          <a:p>
            <a:pPr marL="1440000" lvl="4" indent="0">
              <a:buFont typeface="Arial" charset="0"/>
              <a:buNone/>
            </a:pPr>
            <a:endParaRPr lang="en-US" sz="2800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 smtClean="0"/>
              <a:t>ich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</a:t>
            </a:r>
            <a:r>
              <a:rPr lang="en-US" sz="2800" b="1" kern="0" dirty="0" err="1" smtClean="0"/>
              <a:t>e</a:t>
            </a:r>
            <a:endParaRPr lang="en-US" sz="2800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/>
              <a:t>d</a:t>
            </a:r>
            <a:r>
              <a:rPr lang="en-US" sz="2800" kern="0" dirty="0" smtClean="0"/>
              <a:t>u </a:t>
            </a:r>
            <a:r>
              <a:rPr lang="en-US" sz="2800" kern="0" dirty="0" err="1" smtClean="0"/>
              <a:t>komm</a:t>
            </a:r>
            <a:r>
              <a:rPr lang="en-US" sz="2800" b="1" kern="0" dirty="0" err="1" smtClean="0"/>
              <a:t>st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/>
              <a:t>e</a:t>
            </a:r>
            <a:r>
              <a:rPr lang="en-US" sz="2800" kern="0" dirty="0" err="1" smtClean="0"/>
              <a:t>r</a:t>
            </a:r>
            <a:r>
              <a:rPr lang="en-US" sz="2800" kern="0" dirty="0" smtClean="0"/>
              <a:t>/</a:t>
            </a:r>
            <a:r>
              <a:rPr lang="en-US" sz="2800" kern="0" dirty="0" err="1" smtClean="0"/>
              <a:t>sie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</a:t>
            </a:r>
            <a:r>
              <a:rPr lang="en-US" sz="2800" b="1" kern="0" dirty="0" err="1" smtClean="0"/>
              <a:t>t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/>
              <a:t>w</a:t>
            </a:r>
            <a:r>
              <a:rPr lang="en-US" sz="2800" kern="0" dirty="0" err="1" smtClean="0"/>
              <a:t>ir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</a:t>
            </a:r>
            <a:r>
              <a:rPr lang="en-US" sz="2800" b="1" kern="0" dirty="0" err="1" smtClean="0"/>
              <a:t>en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/>
              <a:t>i</a:t>
            </a:r>
            <a:r>
              <a:rPr lang="en-US" sz="2800" kern="0" dirty="0" err="1" smtClean="0"/>
              <a:t>hr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</a:t>
            </a:r>
            <a:r>
              <a:rPr lang="en-US" sz="2800" b="1" kern="0" dirty="0" err="1" smtClean="0"/>
              <a:t>t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/>
              <a:t>s</a:t>
            </a:r>
            <a:r>
              <a:rPr lang="en-US" sz="2800" kern="0" dirty="0" err="1" smtClean="0"/>
              <a:t>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</a:t>
            </a:r>
            <a:r>
              <a:rPr lang="en-US" sz="2800" b="1" kern="0" dirty="0" err="1" smtClean="0"/>
              <a:t>en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endParaRPr lang="en-US" sz="2800" b="1" strike="sngStrike" kern="0" dirty="0" smtClean="0">
              <a:solidFill>
                <a:schemeClr val="bg1"/>
              </a:solidFill>
            </a:endParaRPr>
          </a:p>
          <a:p>
            <a:pPr marL="2791800" lvl="6" indent="0">
              <a:buFont typeface="Arial" charset="0"/>
              <a:buNone/>
            </a:pPr>
            <a:endParaRPr lang="en-US" sz="2800" strike="sngStrike" kern="0" dirty="0" smtClean="0">
              <a:solidFill>
                <a:schemeClr val="bg1"/>
              </a:solidFill>
            </a:endParaRPr>
          </a:p>
          <a:p>
            <a:pPr marL="2791800" lvl="6" indent="0">
              <a:buFont typeface="Arial" charset="0"/>
              <a:buNone/>
            </a:pP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012160" y="3645024"/>
            <a:ext cx="1893970" cy="18158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wohnen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lernen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h</a:t>
            </a:r>
            <a:r>
              <a:rPr lang="en-US" sz="2800" dirty="0" err="1" smtClean="0">
                <a:solidFill>
                  <a:schemeClr val="bg1"/>
                </a:solidFill>
              </a:rPr>
              <a:t>ei</a:t>
            </a:r>
            <a:r>
              <a:rPr lang="de-DE" sz="2800" dirty="0" smtClean="0">
                <a:solidFill>
                  <a:schemeClr val="bg1"/>
                </a:solidFill>
              </a:rPr>
              <a:t>ßen</a:t>
            </a:r>
            <a:endParaRPr lang="en-GB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3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64</a:t>
            </a:fld>
            <a:endParaRPr lang="en-GB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67544" y="581268"/>
            <a:ext cx="784887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u="sng" kern="0" dirty="0" smtClean="0"/>
              <a:t>Verb </a:t>
            </a:r>
            <a:r>
              <a:rPr lang="en-US" sz="2800" u="sng" kern="0" dirty="0" err="1" smtClean="0"/>
              <a:t>Konjugation</a:t>
            </a:r>
            <a:r>
              <a:rPr lang="en-US" sz="2800" u="sng" kern="0" dirty="0" smtClean="0"/>
              <a:t>: SEIN</a:t>
            </a:r>
            <a:endParaRPr lang="en-GB" sz="2800" u="sng" kern="0" dirty="0" smtClean="0"/>
          </a:p>
          <a:p>
            <a:endParaRPr lang="en-GB" sz="2800" kern="0" dirty="0" smtClean="0"/>
          </a:p>
          <a:p>
            <a:pPr marL="0" indent="0">
              <a:buFont typeface="Arial" charset="0"/>
              <a:buNone/>
            </a:pPr>
            <a:r>
              <a:rPr lang="en-US" sz="2800" kern="0" dirty="0" err="1" smtClean="0"/>
              <a:t>Infinitiv</a:t>
            </a:r>
            <a:r>
              <a:rPr lang="en-US" sz="2800" kern="0" dirty="0" smtClean="0"/>
              <a:t>: sein (</a:t>
            </a:r>
            <a:r>
              <a:rPr lang="en-US" sz="2800" i="1" kern="0" dirty="0" smtClean="0"/>
              <a:t>to be, </a:t>
            </a:r>
            <a:r>
              <a:rPr lang="en-US" sz="2800" kern="0" dirty="0" smtClean="0"/>
              <a:t>stark</a:t>
            </a:r>
            <a:r>
              <a:rPr lang="en-US" sz="2800" i="1" kern="0" dirty="0" smtClean="0"/>
              <a:t>/strong)</a:t>
            </a:r>
          </a:p>
          <a:p>
            <a:pPr marL="1440000" lvl="4" indent="0">
              <a:buFont typeface="Arial" charset="0"/>
              <a:buNone/>
            </a:pPr>
            <a:endParaRPr lang="en-US" sz="2800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 smtClean="0"/>
              <a:t>ich</a:t>
            </a:r>
            <a:r>
              <a:rPr lang="en-US" sz="2800" kern="0" dirty="0" smtClean="0"/>
              <a:t> </a:t>
            </a:r>
            <a:r>
              <a:rPr lang="en-US" sz="2800" b="1" kern="0" dirty="0" smtClean="0"/>
              <a:t>bin</a:t>
            </a:r>
          </a:p>
          <a:p>
            <a:pPr marL="1440000" lvl="4" indent="0">
              <a:buFont typeface="Arial" charset="0"/>
              <a:buNone/>
            </a:pPr>
            <a:r>
              <a:rPr lang="en-US" sz="2800" kern="0" dirty="0"/>
              <a:t>d</a:t>
            </a:r>
            <a:r>
              <a:rPr lang="en-US" sz="2800" kern="0" dirty="0" smtClean="0"/>
              <a:t>u </a:t>
            </a:r>
            <a:r>
              <a:rPr lang="en-US" sz="2800" b="1" kern="0" dirty="0" err="1" smtClean="0"/>
              <a:t>bist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/>
              <a:t>e</a:t>
            </a:r>
            <a:r>
              <a:rPr lang="en-US" sz="2800" kern="0" dirty="0" err="1" smtClean="0"/>
              <a:t>r</a:t>
            </a:r>
            <a:r>
              <a:rPr lang="en-US" sz="2800" kern="0" dirty="0" smtClean="0"/>
              <a:t>/</a:t>
            </a:r>
            <a:r>
              <a:rPr lang="en-US" sz="2800" kern="0" dirty="0" err="1" smtClean="0"/>
              <a:t>sie</a:t>
            </a:r>
            <a:r>
              <a:rPr lang="en-US" sz="2800" kern="0" dirty="0" smtClean="0"/>
              <a:t> </a:t>
            </a:r>
            <a:r>
              <a:rPr lang="en-US" sz="2800" b="1" kern="0" dirty="0" err="1" smtClean="0"/>
              <a:t>ist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 smtClean="0"/>
              <a:t>wir</a:t>
            </a:r>
            <a:r>
              <a:rPr lang="en-US" sz="2800" kern="0" dirty="0" smtClean="0"/>
              <a:t> </a:t>
            </a:r>
            <a:r>
              <a:rPr lang="en-US" sz="2800" b="1" kern="0" dirty="0" err="1" smtClean="0"/>
              <a:t>sind</a:t>
            </a:r>
            <a:endParaRPr lang="en-US" sz="2800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 smtClean="0"/>
              <a:t>ihr</a:t>
            </a:r>
            <a:r>
              <a:rPr lang="en-US" sz="2800" kern="0" dirty="0" smtClean="0"/>
              <a:t> </a:t>
            </a:r>
            <a:r>
              <a:rPr lang="en-US" sz="2800" b="1" kern="0" dirty="0" err="1" smtClean="0"/>
              <a:t>seid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/>
              <a:t>s</a:t>
            </a:r>
            <a:r>
              <a:rPr lang="en-US" sz="2800" kern="0" dirty="0" err="1" smtClean="0"/>
              <a:t>ie</a:t>
            </a:r>
            <a:r>
              <a:rPr lang="en-US" sz="2800" kern="0" dirty="0" smtClean="0"/>
              <a:t> </a:t>
            </a:r>
            <a:r>
              <a:rPr lang="en-US" sz="2800" b="1" kern="0" dirty="0" err="1" smtClean="0"/>
              <a:t>sind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endParaRPr lang="en-US" sz="2800" b="1" strike="sngStrike" kern="0" dirty="0" smtClean="0">
              <a:solidFill>
                <a:schemeClr val="bg1"/>
              </a:solidFill>
            </a:endParaRPr>
          </a:p>
          <a:p>
            <a:pPr marL="2791800" lvl="6" indent="0">
              <a:buFont typeface="Arial" charset="0"/>
              <a:buNone/>
            </a:pPr>
            <a:endParaRPr lang="en-US" sz="2800" strike="sngStrike" kern="0" dirty="0" smtClean="0">
              <a:solidFill>
                <a:schemeClr val="bg1"/>
              </a:solidFill>
            </a:endParaRPr>
          </a:p>
          <a:p>
            <a:pPr marL="2791800" lvl="6" indent="0">
              <a:buFont typeface="Arial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559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65</a:t>
            </a:fld>
            <a:endParaRPr lang="en-GB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692696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err="1" smtClean="0">
                <a:solidFill>
                  <a:schemeClr val="bg1"/>
                </a:solidFill>
              </a:rPr>
              <a:t>Wiederholung</a:t>
            </a:r>
            <a:r>
              <a:rPr lang="en-US" sz="2800" u="sng" dirty="0" smtClean="0">
                <a:solidFill>
                  <a:schemeClr val="bg1"/>
                </a:solidFill>
              </a:rPr>
              <a:t>!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Wie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sagt</a:t>
            </a:r>
            <a:r>
              <a:rPr lang="en-US" sz="2800" dirty="0" smtClean="0">
                <a:solidFill>
                  <a:schemeClr val="bg1"/>
                </a:solidFill>
              </a:rPr>
              <a:t> man auf Deutsch?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880228"/>
            <a:ext cx="5040560" cy="298543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I 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You 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He/she 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We 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You lot 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They are</a:t>
            </a:r>
          </a:p>
          <a:p>
            <a:endParaRPr lang="en-GB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880228"/>
            <a:ext cx="3600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I come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You come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He/she comes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We come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You lot come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They come</a:t>
            </a:r>
          </a:p>
          <a:p>
            <a:endParaRPr lang="en-GB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9867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66</a:t>
            </a:fld>
            <a:endParaRPr lang="en-GB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67544" y="581268"/>
            <a:ext cx="8064896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u="sng" kern="0" dirty="0" smtClean="0"/>
              <a:t>H</a:t>
            </a:r>
            <a:r>
              <a:rPr lang="en-GB" sz="2800" u="sng" dirty="0" err="1" smtClean="0"/>
              <a:t>ören</a:t>
            </a:r>
            <a:endParaRPr lang="en-US" sz="2800" u="sng" kern="0" dirty="0" smtClean="0"/>
          </a:p>
          <a:p>
            <a:endParaRPr lang="en-GB" sz="2800" kern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kern="0" dirty="0" err="1" smtClean="0"/>
              <a:t>Wie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hei</a:t>
            </a:r>
            <a:r>
              <a:rPr lang="en-GB" sz="2800" dirty="0" err="1" smtClean="0"/>
              <a:t>ßt</a:t>
            </a:r>
            <a:r>
              <a:rPr lang="en-GB" sz="2800" dirty="0" smtClean="0"/>
              <a:t> </a:t>
            </a:r>
            <a:r>
              <a:rPr lang="en-GB" sz="2800" dirty="0" err="1" smtClean="0"/>
              <a:t>sie</a:t>
            </a:r>
            <a:r>
              <a:rPr lang="en-GB" sz="28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0" dirty="0" err="1" smtClean="0"/>
              <a:t>Woher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kommt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sie</a:t>
            </a:r>
            <a:r>
              <a:rPr lang="en-US" sz="2800" kern="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0" dirty="0" smtClean="0">
                <a:solidFill>
                  <a:schemeClr val="bg1"/>
                </a:solidFill>
              </a:rPr>
              <a:t>Wo </a:t>
            </a:r>
            <a:r>
              <a:rPr lang="en-US" sz="2800" kern="0" dirty="0" err="1" smtClean="0">
                <a:solidFill>
                  <a:schemeClr val="bg1"/>
                </a:solidFill>
              </a:rPr>
              <a:t>wohnt</a:t>
            </a:r>
            <a:r>
              <a:rPr lang="en-US" sz="2800" kern="0" dirty="0" smtClean="0">
                <a:solidFill>
                  <a:schemeClr val="bg1"/>
                </a:solidFill>
              </a:rPr>
              <a:t> </a:t>
            </a:r>
            <a:r>
              <a:rPr lang="en-US" sz="2800" kern="0" dirty="0" err="1" smtClean="0">
                <a:solidFill>
                  <a:schemeClr val="bg1"/>
                </a:solidFill>
              </a:rPr>
              <a:t>sie</a:t>
            </a:r>
            <a:r>
              <a:rPr lang="en-US" sz="2800" kern="0" dirty="0" smtClean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0" dirty="0" smtClean="0"/>
              <a:t>Was </a:t>
            </a:r>
            <a:r>
              <a:rPr lang="en-US" sz="2800" kern="0" dirty="0" err="1" smtClean="0"/>
              <a:t>ist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sie</a:t>
            </a:r>
            <a:r>
              <a:rPr lang="en-US" sz="2800" kern="0" dirty="0" smtClean="0"/>
              <a:t>?</a:t>
            </a:r>
            <a:endParaRPr lang="en-US" sz="2800" kern="0" dirty="0"/>
          </a:p>
          <a:p>
            <a:pPr marL="514350" indent="-514350">
              <a:buFont typeface="+mj-lt"/>
              <a:buAutoNum type="arabicPeriod"/>
            </a:pPr>
            <a:endParaRPr lang="en-US" sz="2800" u="sng" kern="0" dirty="0" smtClean="0"/>
          </a:p>
          <a:p>
            <a:pPr marL="0" indent="0">
              <a:buNone/>
            </a:pPr>
            <a:r>
              <a:rPr lang="en-US" sz="2800" kern="0" dirty="0" smtClean="0"/>
              <a:t>Palgrave </a:t>
            </a:r>
            <a:r>
              <a:rPr lang="en-US" sz="2800" kern="0" dirty="0"/>
              <a:t>S.2: </a:t>
            </a:r>
            <a:r>
              <a:rPr lang="en-US" sz="2800" kern="0" dirty="0" smtClean="0"/>
              <a:t>6</a:t>
            </a:r>
          </a:p>
          <a:p>
            <a:pPr marL="360000" lvl="1" indent="0">
              <a:buNone/>
            </a:pPr>
            <a:r>
              <a:rPr lang="en-US" sz="2800" kern="0" dirty="0" smtClean="0"/>
              <a:t>-&gt; Look at the interview script; what is different?</a:t>
            </a:r>
            <a:endParaRPr lang="en-GB" sz="2800" kern="0" dirty="0"/>
          </a:p>
          <a:p>
            <a:pPr marL="1440000" lvl="4" indent="0">
              <a:buFont typeface="Arial" charset="0"/>
              <a:buNone/>
            </a:pPr>
            <a:endParaRPr lang="en-US" sz="2800" kern="0" dirty="0" smtClean="0"/>
          </a:p>
          <a:p>
            <a:pPr marL="1440000" lvl="4" indent="0">
              <a:buFont typeface="Arial" charset="0"/>
              <a:buNone/>
            </a:pPr>
            <a:endParaRPr lang="en-US" sz="2800" b="1" strike="sngStrike" kern="0" dirty="0" smtClean="0">
              <a:solidFill>
                <a:schemeClr val="bg1"/>
              </a:solidFill>
            </a:endParaRPr>
          </a:p>
          <a:p>
            <a:pPr marL="2791800" lvl="6" indent="0">
              <a:buFont typeface="Arial" charset="0"/>
              <a:buNone/>
            </a:pPr>
            <a:endParaRPr lang="en-US" sz="2800" strike="sngStrike" kern="0" dirty="0" smtClean="0">
              <a:solidFill>
                <a:schemeClr val="bg1"/>
              </a:solidFill>
            </a:endParaRPr>
          </a:p>
          <a:p>
            <a:pPr marL="2791800" lvl="6" indent="0">
              <a:buFont typeface="Arial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937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67</a:t>
            </a:fld>
            <a:endParaRPr lang="en-GB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67544" y="581268"/>
            <a:ext cx="8064896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u="sng" kern="0" dirty="0" smtClean="0"/>
              <a:t>du/</a:t>
            </a:r>
            <a:r>
              <a:rPr lang="en-US" sz="2800" u="sng" kern="0" dirty="0" err="1" smtClean="0"/>
              <a:t>Sie</a:t>
            </a:r>
            <a:endParaRPr lang="en-US" sz="2800" u="sng" kern="0" dirty="0" smtClean="0"/>
          </a:p>
          <a:p>
            <a:pPr marL="0" indent="0" algn="ctr">
              <a:buNone/>
            </a:pPr>
            <a:endParaRPr lang="en-US" sz="2800" u="sng" kern="0" dirty="0"/>
          </a:p>
          <a:p>
            <a:r>
              <a:rPr lang="en-US" sz="2800" kern="0" dirty="0" smtClean="0"/>
              <a:t>‘du’ = ‘you’ singular informal</a:t>
            </a:r>
          </a:p>
          <a:p>
            <a:endParaRPr lang="en-US" sz="2800" kern="0" dirty="0"/>
          </a:p>
          <a:p>
            <a:r>
              <a:rPr lang="en-US" sz="2800" kern="0" dirty="0" smtClean="0"/>
              <a:t>‘</a:t>
            </a:r>
            <a:r>
              <a:rPr lang="en-US" sz="2800" kern="0" dirty="0" err="1" smtClean="0"/>
              <a:t>ihr</a:t>
            </a:r>
            <a:r>
              <a:rPr lang="en-US" sz="2800" kern="0" dirty="0" smtClean="0"/>
              <a:t>’ = ‘you’ plural informal (i.e. ‘you lot’)</a:t>
            </a:r>
          </a:p>
          <a:p>
            <a:endParaRPr lang="en-US" sz="2800" kern="0" dirty="0"/>
          </a:p>
          <a:p>
            <a:r>
              <a:rPr lang="en-US" sz="2800" kern="0" dirty="0" smtClean="0"/>
              <a:t>‘</a:t>
            </a:r>
            <a:r>
              <a:rPr lang="en-US" sz="2800" kern="0" dirty="0" err="1" smtClean="0"/>
              <a:t>Sie</a:t>
            </a:r>
            <a:r>
              <a:rPr lang="en-US" sz="2800" kern="0" dirty="0" smtClean="0"/>
              <a:t>’ = ‘you’ singular formal &amp; plural formal</a:t>
            </a:r>
          </a:p>
          <a:p>
            <a:pPr marL="360000" lvl="1" indent="0">
              <a:buNone/>
            </a:pPr>
            <a:r>
              <a:rPr lang="en-US" sz="2800" kern="0" dirty="0" smtClean="0"/>
              <a:t>-&gt; </a:t>
            </a:r>
            <a:r>
              <a:rPr lang="en-US" sz="2800" kern="0" dirty="0" err="1" smtClean="0"/>
              <a:t>Vorsicht</a:t>
            </a:r>
            <a:r>
              <a:rPr lang="en-US" sz="2800" kern="0" dirty="0" smtClean="0"/>
              <a:t>! </a:t>
            </a:r>
          </a:p>
          <a:p>
            <a:pPr marL="360000" lvl="1" indent="0">
              <a:buNone/>
            </a:pPr>
            <a:endParaRPr lang="en-US" sz="2800" kern="0" dirty="0"/>
          </a:p>
          <a:p>
            <a:pPr marL="360000" lvl="1" indent="0" algn="ctr">
              <a:buNone/>
            </a:pPr>
            <a:r>
              <a:rPr lang="en-US" sz="2800" kern="0" dirty="0" err="1" smtClean="0"/>
              <a:t>sie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ist</a:t>
            </a:r>
            <a:r>
              <a:rPr lang="en-US" sz="2800" kern="0" dirty="0" smtClean="0"/>
              <a:t>    v    </a:t>
            </a:r>
            <a:r>
              <a:rPr lang="en-US" sz="2800" kern="0" dirty="0" err="1" smtClean="0"/>
              <a:t>sie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sind</a:t>
            </a:r>
            <a:r>
              <a:rPr lang="en-US" sz="2800" kern="0" dirty="0" smtClean="0"/>
              <a:t>     v     </a:t>
            </a:r>
            <a:r>
              <a:rPr lang="en-US" sz="2800" b="1" kern="0" dirty="0" err="1" smtClean="0"/>
              <a:t>S</a:t>
            </a:r>
            <a:r>
              <a:rPr lang="en-US" sz="2800" kern="0" dirty="0" err="1" smtClean="0"/>
              <a:t>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sind</a:t>
            </a:r>
            <a:endParaRPr lang="en-US" sz="2800" kern="0" dirty="0" smtClean="0"/>
          </a:p>
          <a:p>
            <a:endParaRPr lang="en-US" sz="2800" kern="0" dirty="0" smtClean="0"/>
          </a:p>
          <a:p>
            <a:pPr marL="0" indent="0" algn="ctr">
              <a:buNone/>
            </a:pPr>
            <a:endParaRPr lang="en-US" sz="2800" u="sng" kern="0" dirty="0"/>
          </a:p>
          <a:p>
            <a:pPr marL="0" indent="0">
              <a:buNone/>
            </a:pPr>
            <a:endParaRPr lang="en-US" sz="2800" kern="0" dirty="0" smtClean="0"/>
          </a:p>
          <a:p>
            <a:pPr marL="0" indent="0" algn="ctr">
              <a:buNone/>
            </a:pPr>
            <a:endParaRPr lang="en-US" sz="2800" u="sng" kern="0" dirty="0"/>
          </a:p>
          <a:p>
            <a:pPr marL="0" indent="0">
              <a:buNone/>
            </a:pPr>
            <a:endParaRPr lang="en-US" sz="2800" kern="0" dirty="0" smtClean="0"/>
          </a:p>
          <a:p>
            <a:endParaRPr lang="en-GB" sz="2800" kern="0" dirty="0" smtClean="0"/>
          </a:p>
          <a:p>
            <a:pPr marL="1440000" lvl="4" indent="0">
              <a:buFont typeface="Arial" charset="0"/>
              <a:buNone/>
            </a:pPr>
            <a:endParaRPr lang="en-US" sz="2800" kern="0" dirty="0" smtClean="0"/>
          </a:p>
          <a:p>
            <a:pPr marL="1440000" lvl="4" indent="0">
              <a:buFont typeface="Arial" charset="0"/>
              <a:buNone/>
            </a:pPr>
            <a:endParaRPr lang="en-US" sz="2800" b="1" strike="sngStrike" kern="0" dirty="0" smtClean="0">
              <a:solidFill>
                <a:schemeClr val="bg1"/>
              </a:solidFill>
            </a:endParaRPr>
          </a:p>
          <a:p>
            <a:pPr marL="2791800" lvl="6" indent="0">
              <a:buFont typeface="Arial" charset="0"/>
              <a:buNone/>
            </a:pPr>
            <a:endParaRPr lang="en-US" sz="2800" strike="sngStrike" kern="0" dirty="0" smtClean="0">
              <a:solidFill>
                <a:schemeClr val="bg1"/>
              </a:solidFill>
            </a:endParaRPr>
          </a:p>
          <a:p>
            <a:pPr marL="2791800" lvl="6" indent="0">
              <a:buFont typeface="Arial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559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68</a:t>
            </a:fld>
            <a:endParaRPr lang="en-GB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67544" y="581268"/>
            <a:ext cx="784887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u="sng" kern="0" dirty="0" smtClean="0"/>
              <a:t>Verb </a:t>
            </a:r>
            <a:r>
              <a:rPr lang="en-US" sz="2800" u="sng" kern="0" dirty="0" err="1" smtClean="0"/>
              <a:t>Konjugation</a:t>
            </a:r>
            <a:r>
              <a:rPr lang="en-US" sz="2800" u="sng" kern="0" dirty="0" smtClean="0"/>
              <a:t>: KOMMEN</a:t>
            </a:r>
            <a:endParaRPr lang="en-GB" sz="2800" u="sng" kern="0" dirty="0" smtClean="0"/>
          </a:p>
          <a:p>
            <a:endParaRPr lang="en-GB" sz="2800" kern="0" dirty="0" smtClean="0"/>
          </a:p>
          <a:p>
            <a:pPr marL="0" indent="0">
              <a:buFont typeface="Arial" charset="0"/>
              <a:buNone/>
            </a:pPr>
            <a:r>
              <a:rPr lang="en-US" sz="2800" kern="0" dirty="0" err="1" smtClean="0"/>
              <a:t>Infinitiv</a:t>
            </a:r>
            <a:r>
              <a:rPr lang="en-US" sz="2800" kern="0" dirty="0" smtClean="0"/>
              <a:t>: </a:t>
            </a:r>
            <a:r>
              <a:rPr lang="en-US" sz="2800" kern="0" dirty="0" err="1" smtClean="0"/>
              <a:t>kommen</a:t>
            </a:r>
            <a:r>
              <a:rPr lang="en-US" sz="2800" kern="0" dirty="0" smtClean="0"/>
              <a:t> (</a:t>
            </a:r>
            <a:r>
              <a:rPr lang="en-US" sz="2800" i="1" kern="0" dirty="0" smtClean="0"/>
              <a:t>to come, </a:t>
            </a:r>
            <a:r>
              <a:rPr lang="en-US" sz="2800" kern="0" dirty="0" err="1" smtClean="0"/>
              <a:t>schwach</a:t>
            </a:r>
            <a:r>
              <a:rPr lang="en-US" sz="2800" kern="0" dirty="0" smtClean="0"/>
              <a:t>/weak)</a:t>
            </a:r>
          </a:p>
          <a:p>
            <a:pPr marL="2791800" lvl="6" indent="0">
              <a:buFont typeface="Arial" charset="0"/>
              <a:buNone/>
            </a:pPr>
            <a:r>
              <a:rPr lang="en-US" sz="2800" kern="0" dirty="0" smtClean="0">
                <a:solidFill>
                  <a:schemeClr val="bg1"/>
                </a:solidFill>
              </a:rPr>
              <a:t>-&gt; </a:t>
            </a:r>
            <a:r>
              <a:rPr lang="en-US" sz="2800" u="sng" kern="0" dirty="0" err="1" smtClean="0">
                <a:solidFill>
                  <a:schemeClr val="bg1"/>
                </a:solidFill>
              </a:rPr>
              <a:t>komm</a:t>
            </a:r>
            <a:r>
              <a:rPr lang="en-US" sz="2800" strike="sngStrike" kern="0" dirty="0" err="1" smtClean="0">
                <a:solidFill>
                  <a:schemeClr val="bg1"/>
                </a:solidFill>
              </a:rPr>
              <a:t>en</a:t>
            </a:r>
            <a:endParaRPr lang="en-US" sz="2800" strike="sngStrike" kern="0" dirty="0" smtClean="0">
              <a:solidFill>
                <a:schemeClr val="bg1"/>
              </a:solidFill>
            </a:endParaRPr>
          </a:p>
          <a:p>
            <a:pPr marL="1440000" lvl="4" indent="0">
              <a:buFont typeface="Arial" charset="0"/>
              <a:buNone/>
            </a:pPr>
            <a:endParaRPr lang="en-US" sz="2800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 smtClean="0"/>
              <a:t>ich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</a:t>
            </a:r>
            <a:r>
              <a:rPr lang="en-US" sz="2800" b="1" kern="0" dirty="0" err="1" smtClean="0"/>
              <a:t>e</a:t>
            </a:r>
            <a:endParaRPr lang="en-US" sz="2800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/>
              <a:t>d</a:t>
            </a:r>
            <a:r>
              <a:rPr lang="en-US" sz="2800" kern="0" dirty="0" smtClean="0"/>
              <a:t>u </a:t>
            </a:r>
            <a:r>
              <a:rPr lang="en-US" sz="2800" kern="0" dirty="0" err="1" smtClean="0"/>
              <a:t>komm</a:t>
            </a:r>
            <a:r>
              <a:rPr lang="en-US" sz="2800" b="1" kern="0" dirty="0" err="1" smtClean="0"/>
              <a:t>st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/>
              <a:t>e</a:t>
            </a:r>
            <a:r>
              <a:rPr lang="en-US" sz="2800" kern="0" dirty="0" err="1" smtClean="0"/>
              <a:t>r</a:t>
            </a:r>
            <a:r>
              <a:rPr lang="en-US" sz="2800" kern="0" dirty="0" smtClean="0"/>
              <a:t>/</a:t>
            </a:r>
            <a:r>
              <a:rPr lang="en-US" sz="2800" kern="0" dirty="0" err="1" smtClean="0"/>
              <a:t>sie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</a:t>
            </a:r>
            <a:r>
              <a:rPr lang="en-US" sz="2800" b="1" kern="0" dirty="0" err="1" smtClean="0"/>
              <a:t>t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/>
              <a:t>w</a:t>
            </a:r>
            <a:r>
              <a:rPr lang="en-US" sz="2800" kern="0" dirty="0" err="1" smtClean="0"/>
              <a:t>ir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</a:t>
            </a:r>
            <a:r>
              <a:rPr lang="en-US" sz="2800" b="1" kern="0" dirty="0" err="1" smtClean="0"/>
              <a:t>en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/>
              <a:t>i</a:t>
            </a:r>
            <a:r>
              <a:rPr lang="en-US" sz="2800" kern="0" dirty="0" err="1" smtClean="0"/>
              <a:t>hr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</a:t>
            </a:r>
            <a:r>
              <a:rPr lang="en-US" sz="2800" b="1" kern="0" dirty="0" err="1" smtClean="0"/>
              <a:t>t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/>
              <a:t>s</a:t>
            </a:r>
            <a:r>
              <a:rPr lang="en-US" sz="2800" kern="0" dirty="0" err="1" smtClean="0"/>
              <a:t>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</a:t>
            </a:r>
            <a:r>
              <a:rPr lang="en-US" sz="2800" b="1" kern="0" dirty="0" err="1" smtClean="0"/>
              <a:t>en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endParaRPr lang="en-US" sz="2800" b="1" strike="sngStrike" kern="0" dirty="0" smtClean="0">
              <a:solidFill>
                <a:schemeClr val="bg1"/>
              </a:solidFill>
            </a:endParaRPr>
          </a:p>
          <a:p>
            <a:pPr marL="2791800" lvl="6" indent="0">
              <a:buFont typeface="Arial" charset="0"/>
              <a:buNone/>
            </a:pPr>
            <a:endParaRPr lang="en-US" sz="2800" strike="sngStrike" kern="0" dirty="0" smtClean="0">
              <a:solidFill>
                <a:schemeClr val="bg1"/>
              </a:solidFill>
            </a:endParaRPr>
          </a:p>
          <a:p>
            <a:pPr marL="2791800" lvl="6" indent="0">
              <a:buFont typeface="Arial" charset="0"/>
              <a:buNone/>
            </a:pP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012160" y="3645024"/>
            <a:ext cx="1893970" cy="18158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wohnen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lernen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h</a:t>
            </a:r>
            <a:r>
              <a:rPr lang="en-US" sz="2800" dirty="0" err="1" smtClean="0">
                <a:solidFill>
                  <a:schemeClr val="bg1"/>
                </a:solidFill>
              </a:rPr>
              <a:t>ei</a:t>
            </a:r>
            <a:r>
              <a:rPr lang="de-DE" sz="2800" dirty="0" smtClean="0">
                <a:solidFill>
                  <a:schemeClr val="bg1"/>
                </a:solidFill>
              </a:rPr>
              <a:t>ßen</a:t>
            </a:r>
            <a:endParaRPr lang="en-GB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69</a:t>
            </a:fld>
            <a:endParaRPr lang="en-GB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67544" y="581268"/>
            <a:ext cx="784887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u="sng" kern="0" dirty="0" smtClean="0"/>
              <a:t>Verb </a:t>
            </a:r>
            <a:r>
              <a:rPr lang="en-US" sz="2800" u="sng" kern="0" dirty="0" err="1" smtClean="0"/>
              <a:t>Konjugation</a:t>
            </a:r>
            <a:r>
              <a:rPr lang="en-US" sz="2800" u="sng" kern="0" dirty="0" smtClean="0"/>
              <a:t>: KOMMEN</a:t>
            </a:r>
            <a:endParaRPr lang="en-GB" sz="2800" u="sng" kern="0" dirty="0" smtClean="0"/>
          </a:p>
          <a:p>
            <a:endParaRPr lang="en-GB" sz="2800" kern="0" dirty="0" smtClean="0"/>
          </a:p>
          <a:p>
            <a:pPr marL="0" indent="0">
              <a:buFont typeface="Arial" charset="0"/>
              <a:buNone/>
            </a:pPr>
            <a:r>
              <a:rPr lang="en-US" sz="2800" kern="0" dirty="0" err="1" smtClean="0"/>
              <a:t>Infinitiv</a:t>
            </a:r>
            <a:r>
              <a:rPr lang="en-US" sz="2800" kern="0" dirty="0" smtClean="0"/>
              <a:t>: </a:t>
            </a:r>
            <a:r>
              <a:rPr lang="en-US" sz="2800" kern="0" dirty="0" err="1" smtClean="0"/>
              <a:t>kommen</a:t>
            </a:r>
            <a:r>
              <a:rPr lang="en-US" sz="2800" kern="0" dirty="0" smtClean="0"/>
              <a:t> (</a:t>
            </a:r>
            <a:r>
              <a:rPr lang="en-US" sz="2800" i="1" kern="0" dirty="0" smtClean="0"/>
              <a:t>to come, </a:t>
            </a:r>
            <a:r>
              <a:rPr lang="en-US" sz="2800" kern="0" dirty="0" err="1" smtClean="0"/>
              <a:t>schwach</a:t>
            </a:r>
            <a:r>
              <a:rPr lang="en-US" sz="2800" kern="0" dirty="0" smtClean="0"/>
              <a:t>/weak)</a:t>
            </a:r>
          </a:p>
          <a:p>
            <a:pPr marL="2791800" lvl="6" indent="0">
              <a:buFont typeface="Arial" charset="0"/>
              <a:buNone/>
            </a:pPr>
            <a:r>
              <a:rPr lang="en-US" sz="2800" kern="0" dirty="0" smtClean="0">
                <a:solidFill>
                  <a:schemeClr val="bg1"/>
                </a:solidFill>
              </a:rPr>
              <a:t>-&gt; </a:t>
            </a:r>
            <a:r>
              <a:rPr lang="en-US" sz="2800" u="sng" kern="0" dirty="0" err="1" smtClean="0">
                <a:solidFill>
                  <a:schemeClr val="bg1"/>
                </a:solidFill>
              </a:rPr>
              <a:t>komm</a:t>
            </a:r>
            <a:r>
              <a:rPr lang="en-US" sz="2800" strike="sngStrike" kern="0" dirty="0" err="1" smtClean="0">
                <a:solidFill>
                  <a:schemeClr val="bg1"/>
                </a:solidFill>
              </a:rPr>
              <a:t>en</a:t>
            </a:r>
            <a:endParaRPr lang="en-US" sz="2800" strike="sngStrike" kern="0" dirty="0" smtClean="0">
              <a:solidFill>
                <a:schemeClr val="bg1"/>
              </a:solidFill>
            </a:endParaRPr>
          </a:p>
          <a:p>
            <a:pPr marL="1440000" lvl="4" indent="0">
              <a:buFont typeface="Arial" charset="0"/>
              <a:buNone/>
            </a:pPr>
            <a:endParaRPr lang="en-US" sz="2800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 smtClean="0"/>
              <a:t>ich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komme</a:t>
            </a:r>
            <a:endParaRPr lang="en-US" sz="2800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/>
              <a:t>d</a:t>
            </a:r>
            <a:r>
              <a:rPr lang="en-US" sz="2800" kern="0" dirty="0" smtClean="0"/>
              <a:t>u </a:t>
            </a:r>
            <a:r>
              <a:rPr lang="en-US" sz="2800" kern="0" dirty="0" err="1" smtClean="0"/>
              <a:t>kommst</a:t>
            </a:r>
            <a:endParaRPr lang="en-US" sz="2800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/>
              <a:t>e</a:t>
            </a:r>
            <a:r>
              <a:rPr lang="en-US" sz="2800" kern="0" dirty="0" err="1" smtClean="0"/>
              <a:t>r</a:t>
            </a:r>
            <a:r>
              <a:rPr lang="en-US" sz="2800" kern="0" dirty="0" smtClean="0"/>
              <a:t>/</a:t>
            </a:r>
            <a:r>
              <a:rPr lang="en-US" sz="2800" kern="0" dirty="0" err="1" smtClean="0"/>
              <a:t>sie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kommt</a:t>
            </a:r>
            <a:endParaRPr lang="en-US" sz="2800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/>
              <a:t>w</a:t>
            </a:r>
            <a:r>
              <a:rPr lang="en-US" sz="2800" kern="0" dirty="0" err="1" smtClean="0"/>
              <a:t>ir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kommen</a:t>
            </a:r>
            <a:endParaRPr lang="en-US" sz="2800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kern="0" dirty="0" err="1"/>
              <a:t>i</a:t>
            </a:r>
            <a:r>
              <a:rPr lang="en-US" sz="2800" kern="0" dirty="0" err="1" smtClean="0"/>
              <a:t>hr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kommt</a:t>
            </a:r>
            <a:endParaRPr lang="en-US" sz="2800" kern="0" dirty="0" smtClean="0"/>
          </a:p>
          <a:p>
            <a:pPr marL="1440000" lvl="4" indent="0">
              <a:buFont typeface="Arial" charset="0"/>
              <a:buNone/>
            </a:pPr>
            <a:r>
              <a:rPr lang="en-US" sz="2800" b="1" kern="0" dirty="0" err="1"/>
              <a:t>s</a:t>
            </a:r>
            <a:r>
              <a:rPr lang="en-US" sz="2800" b="1" kern="0" dirty="0" err="1" smtClean="0"/>
              <a:t>ie</a:t>
            </a:r>
            <a:r>
              <a:rPr lang="en-US" sz="2800" b="1" kern="0" dirty="0" smtClean="0"/>
              <a:t>/</a:t>
            </a:r>
            <a:r>
              <a:rPr lang="en-US" sz="2800" b="1" kern="0" dirty="0" err="1" smtClean="0"/>
              <a:t>Sie</a:t>
            </a:r>
            <a:r>
              <a:rPr lang="en-US" sz="2800" kern="0" dirty="0" smtClean="0"/>
              <a:t> </a:t>
            </a:r>
            <a:r>
              <a:rPr lang="en-US" sz="2800" b="1" kern="0" dirty="0" err="1" smtClean="0"/>
              <a:t>kommen</a:t>
            </a:r>
            <a:endParaRPr lang="en-US" sz="2800" b="1" kern="0" dirty="0" smtClean="0"/>
          </a:p>
          <a:p>
            <a:pPr marL="1440000" lvl="4" indent="0">
              <a:buFont typeface="Arial" charset="0"/>
              <a:buNone/>
            </a:pPr>
            <a:endParaRPr lang="en-US" sz="2800" b="1" strike="sngStrike" kern="0" dirty="0" smtClean="0">
              <a:solidFill>
                <a:schemeClr val="bg1"/>
              </a:solidFill>
            </a:endParaRPr>
          </a:p>
          <a:p>
            <a:pPr marL="2791800" lvl="6" indent="0">
              <a:buFont typeface="Arial" charset="0"/>
              <a:buNone/>
            </a:pPr>
            <a:endParaRPr lang="en-US" sz="2800" strike="sngStrike" kern="0" dirty="0" smtClean="0">
              <a:solidFill>
                <a:schemeClr val="bg1"/>
              </a:solidFill>
            </a:endParaRPr>
          </a:p>
          <a:p>
            <a:pPr marL="2791800" lvl="6" indent="0">
              <a:buFont typeface="Arial" charset="0"/>
              <a:buNone/>
            </a:pP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012160" y="3645024"/>
            <a:ext cx="1893970" cy="18158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wohnen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lernen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h</a:t>
            </a:r>
            <a:r>
              <a:rPr lang="en-US" sz="2800" dirty="0" err="1" smtClean="0">
                <a:solidFill>
                  <a:schemeClr val="bg1"/>
                </a:solidFill>
              </a:rPr>
              <a:t>ei</a:t>
            </a:r>
            <a:r>
              <a:rPr lang="de-DE" sz="2800" dirty="0" smtClean="0">
                <a:solidFill>
                  <a:schemeClr val="bg1"/>
                </a:solidFill>
              </a:rPr>
              <a:t>ßen</a:t>
            </a:r>
            <a:endParaRPr lang="en-GB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87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/>
          <a:p>
            <a:r>
              <a:rPr lang="en-GB" sz="2800" dirty="0"/>
              <a:t>Check the calendar and if you will be absent for any of the assessments, let me know </a:t>
            </a:r>
            <a:r>
              <a:rPr lang="en-GB" sz="2800" b="1" dirty="0"/>
              <a:t>ASAP</a:t>
            </a:r>
            <a:r>
              <a:rPr lang="en-GB" sz="2800" dirty="0"/>
              <a:t>!</a:t>
            </a:r>
            <a:endParaRPr lang="en-GB" sz="2800" b="1" dirty="0"/>
          </a:p>
          <a:p>
            <a:endParaRPr lang="en-GB" sz="2800" b="1" dirty="0"/>
          </a:p>
          <a:p>
            <a:r>
              <a:rPr lang="en-GB" sz="2800" dirty="0"/>
              <a:t>There is also a formative writing assessment in Week 5 of the Spring Term</a:t>
            </a:r>
          </a:p>
          <a:p>
            <a:pPr marL="360000" lvl="1" indent="0">
              <a:buNone/>
            </a:pPr>
            <a:r>
              <a:rPr lang="en-GB" sz="2800" dirty="0"/>
              <a:t>-&gt; this does not contribute to your final grade, but you will be given a rough guide to a grade that the work would achieve, and it is good practice ahead of the free writing section of the final exam</a:t>
            </a:r>
          </a:p>
          <a:p>
            <a:pPr marL="0" indent="0">
              <a:buNone/>
            </a:pPr>
            <a:endParaRPr lang="en-GB" sz="2800" b="1" dirty="0"/>
          </a:p>
          <a:p>
            <a:r>
              <a:rPr lang="en-GB" sz="2800" dirty="0"/>
              <a:t>n.b. there are no classes in Week 6 of the Autumn and Spring Terms, as per the rest of the university</a:t>
            </a:r>
          </a:p>
          <a:p>
            <a:pPr marL="0" indent="0">
              <a:buNone/>
            </a:pPr>
            <a:endParaRPr lang="en-GB" sz="2800" b="1" dirty="0"/>
          </a:p>
          <a:p>
            <a:pPr marL="874350" lvl="1" indent="-514350">
              <a:buFont typeface="+mj-lt"/>
              <a:buAutoNum type="arabicPeriod"/>
            </a:pPr>
            <a:endParaRPr lang="de-DE" sz="2800" dirty="0"/>
          </a:p>
          <a:p>
            <a:endParaRPr lang="de-DE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06864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70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3931176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Frage</a:t>
            </a:r>
            <a:endParaRPr lang="en-GB" sz="2800" u="sng" dirty="0"/>
          </a:p>
          <a:p>
            <a:pPr marL="0" indent="0" algn="ctr">
              <a:buNone/>
            </a:pPr>
            <a:endParaRPr lang="en-GB" sz="2800" u="sng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err="1"/>
              <a:t>Wie</a:t>
            </a:r>
            <a:r>
              <a:rPr lang="en-GB" sz="2800" dirty="0"/>
              <a:t> </a:t>
            </a:r>
            <a:r>
              <a:rPr lang="en-GB" sz="2800" dirty="0" err="1" smtClean="0"/>
              <a:t>heißen</a:t>
            </a:r>
            <a:r>
              <a:rPr lang="en-GB" sz="2800" dirty="0" smtClean="0"/>
              <a:t> </a:t>
            </a:r>
            <a:r>
              <a:rPr lang="en-GB" sz="2800" dirty="0" err="1"/>
              <a:t>S</a:t>
            </a:r>
            <a:r>
              <a:rPr lang="en-GB" sz="2800" dirty="0" err="1" smtClean="0"/>
              <a:t>ie</a:t>
            </a:r>
            <a:r>
              <a:rPr lang="en-GB" sz="2800" dirty="0" smtClean="0"/>
              <a:t>?</a:t>
            </a:r>
            <a:endParaRPr lang="en-GB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err="1"/>
              <a:t>Woher</a:t>
            </a:r>
            <a:r>
              <a:rPr lang="en-GB" sz="2800" dirty="0"/>
              <a:t> </a:t>
            </a:r>
            <a:r>
              <a:rPr lang="en-GB" sz="2800" dirty="0" err="1" smtClean="0"/>
              <a:t>kommen</a:t>
            </a:r>
            <a:r>
              <a:rPr lang="en-GB" sz="2800" dirty="0" smtClean="0"/>
              <a:t> </a:t>
            </a:r>
            <a:r>
              <a:rPr lang="en-GB" sz="2800" dirty="0" err="1"/>
              <a:t>S</a:t>
            </a:r>
            <a:r>
              <a:rPr lang="en-GB" sz="2800" dirty="0" err="1" smtClean="0"/>
              <a:t>ie</a:t>
            </a:r>
            <a:r>
              <a:rPr lang="en-GB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Wo </a:t>
            </a:r>
            <a:r>
              <a:rPr lang="en-US" sz="2800" dirty="0" err="1" smtClean="0"/>
              <a:t>wohnen</a:t>
            </a:r>
            <a:r>
              <a:rPr lang="en-US" sz="2800" dirty="0" smtClean="0"/>
              <a:t> </a:t>
            </a:r>
            <a:r>
              <a:rPr lang="en-US" sz="2800" dirty="0" err="1"/>
              <a:t>S</a:t>
            </a:r>
            <a:r>
              <a:rPr lang="en-US" sz="2800" dirty="0" err="1" smtClean="0"/>
              <a:t>ie</a:t>
            </a:r>
            <a:r>
              <a:rPr lang="en-US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Was </a:t>
            </a:r>
            <a:r>
              <a:rPr lang="en-US" sz="2800" dirty="0" err="1" smtClean="0"/>
              <a:t>lernen</a:t>
            </a:r>
            <a:r>
              <a:rPr lang="en-US" sz="2800" dirty="0" smtClean="0"/>
              <a:t> </a:t>
            </a:r>
            <a:r>
              <a:rPr lang="en-US" sz="2800" dirty="0" err="1"/>
              <a:t>S</a:t>
            </a:r>
            <a:r>
              <a:rPr lang="en-US" sz="2800" dirty="0" err="1" smtClean="0"/>
              <a:t>ie</a:t>
            </a:r>
            <a:r>
              <a:rPr lang="en-US" sz="2800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Was </a:t>
            </a:r>
            <a:r>
              <a:rPr lang="en-US" sz="2800" dirty="0" err="1" smtClean="0"/>
              <a:t>sind</a:t>
            </a:r>
            <a:r>
              <a:rPr lang="en-US" sz="2800" dirty="0" smtClean="0"/>
              <a:t> </a:t>
            </a:r>
            <a:r>
              <a:rPr lang="en-US" sz="2800" dirty="0" err="1"/>
              <a:t>S</a:t>
            </a:r>
            <a:r>
              <a:rPr lang="en-US" sz="2800" dirty="0" err="1" smtClean="0"/>
              <a:t>ie</a:t>
            </a:r>
            <a:r>
              <a:rPr lang="en-US" sz="2800" dirty="0" smtClean="0"/>
              <a:t>?</a:t>
            </a:r>
            <a:endParaRPr lang="en-GB" sz="2800" dirty="0"/>
          </a:p>
          <a:p>
            <a:endParaRPr lang="en-GB" sz="2800" dirty="0"/>
          </a:p>
          <a:p>
            <a:endParaRPr lang="de-DE" sz="2800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67967D-E936-4C7C-B41C-97FC78696345}"/>
              </a:ext>
            </a:extLst>
          </p:cNvPr>
          <p:cNvSpPr txBox="1">
            <a:spLocks/>
          </p:cNvSpPr>
          <p:nvPr/>
        </p:nvSpPr>
        <p:spPr bwMode="auto">
          <a:xfrm>
            <a:off x="4860032" y="476672"/>
            <a:ext cx="371515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GB" sz="2800" u="sng" kern="0" dirty="0" err="1"/>
              <a:t>Antwort</a:t>
            </a:r>
            <a:endParaRPr lang="en-GB" sz="2800" u="sng" kern="0" dirty="0"/>
          </a:p>
          <a:p>
            <a:endParaRPr lang="en-GB" sz="2800" kern="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800" kern="0" dirty="0" smtClean="0"/>
              <a:t>Ich </a:t>
            </a:r>
            <a:r>
              <a:rPr lang="en-GB" sz="2800" dirty="0" err="1" smtClean="0"/>
              <a:t>heiße</a:t>
            </a:r>
            <a:r>
              <a:rPr lang="en-GB" sz="2800" dirty="0" smtClean="0"/>
              <a:t>…</a:t>
            </a:r>
            <a:endParaRPr lang="en-GB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kern="0" dirty="0" err="1" smtClean="0"/>
              <a:t>Ich</a:t>
            </a:r>
            <a:r>
              <a:rPr lang="en-GB" sz="2800" kern="0" dirty="0" smtClean="0"/>
              <a:t> </a:t>
            </a:r>
            <a:r>
              <a:rPr lang="en-GB" sz="2800" kern="0" dirty="0" err="1" smtClean="0"/>
              <a:t>komme</a:t>
            </a:r>
            <a:r>
              <a:rPr lang="en-GB" sz="2800" kern="0" dirty="0" smtClean="0"/>
              <a:t> </a:t>
            </a:r>
            <a:r>
              <a:rPr lang="en-GB" sz="2800" kern="0" dirty="0" err="1"/>
              <a:t>aus</a:t>
            </a:r>
            <a:r>
              <a:rPr lang="en-GB" sz="2800" kern="0" dirty="0" smtClean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Ich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wohne</a:t>
            </a:r>
            <a:r>
              <a:rPr lang="en-US" sz="2800" kern="0" dirty="0" smtClean="0"/>
              <a:t> in…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Ich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lerne</a:t>
            </a:r>
            <a:r>
              <a:rPr lang="en-US" sz="2800" kern="0" dirty="0" smtClean="0"/>
              <a:t>…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kern="0" dirty="0" err="1" smtClean="0"/>
              <a:t>Ich</a:t>
            </a:r>
            <a:r>
              <a:rPr lang="en-US" sz="2800" kern="0" dirty="0" smtClean="0"/>
              <a:t> bin…</a:t>
            </a:r>
            <a:endParaRPr lang="de-DE" sz="2800" kern="0" dirty="0"/>
          </a:p>
          <a:p>
            <a:pPr marL="0" indent="0">
              <a:buFont typeface="Arial" charset="0"/>
              <a:buNone/>
            </a:pPr>
            <a:endParaRPr lang="en-GB" sz="3200" kern="0" dirty="0"/>
          </a:p>
        </p:txBody>
      </p:sp>
    </p:spTree>
    <p:extLst>
      <p:ext uri="{BB962C8B-B14F-4D97-AF65-F5344CB8AC3E}">
        <p14:creationId xmlns:p14="http://schemas.microsoft.com/office/powerpoint/2010/main" val="1422978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A975FAA-3221-438C-8066-32FCDC204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71</a:t>
            </a:fld>
            <a:endParaRPr lang="en-GB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D857FF-4CF4-4341-AB13-B5934680A987}"/>
              </a:ext>
            </a:extLst>
          </p:cNvPr>
          <p:cNvSpPr txBox="1"/>
          <p:nvPr/>
        </p:nvSpPr>
        <p:spPr>
          <a:xfrm>
            <a:off x="1259632" y="2276872"/>
            <a:ext cx="70146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</a:rPr>
              <a:t>Hallo!</a:t>
            </a:r>
          </a:p>
          <a:p>
            <a:pPr algn="ctr"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Guten</a:t>
            </a:r>
            <a:r>
              <a:rPr lang="en-GB" sz="2800" dirty="0">
                <a:solidFill>
                  <a:schemeClr val="bg1"/>
                </a:solidFill>
              </a:rPr>
              <a:t> Tag</a:t>
            </a:r>
            <a:r>
              <a:rPr lang="en-GB" sz="2800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GB" sz="2800" dirty="0" smtClean="0">
                <a:solidFill>
                  <a:schemeClr val="bg1"/>
                </a:solidFill>
              </a:rPr>
              <a:t>Na?!</a:t>
            </a:r>
          </a:p>
          <a:p>
            <a:pPr algn="ctr">
              <a:lnSpc>
                <a:spcPct val="150000"/>
              </a:lnSpc>
            </a:pPr>
            <a:r>
              <a:rPr lang="en-GB" sz="2800" dirty="0" smtClean="0">
                <a:solidFill>
                  <a:schemeClr val="bg1"/>
                </a:solidFill>
              </a:rPr>
              <a:t>Gr</a:t>
            </a:r>
            <a:r>
              <a:rPr lang="de-DE" sz="2800" dirty="0" smtClean="0">
                <a:solidFill>
                  <a:schemeClr val="bg1"/>
                </a:solidFill>
              </a:rPr>
              <a:t>ü</a:t>
            </a:r>
            <a:r>
              <a:rPr lang="en-GB" sz="2800" dirty="0" smtClean="0">
                <a:solidFill>
                  <a:schemeClr val="bg1"/>
                </a:solidFill>
              </a:rPr>
              <a:t>ß </a:t>
            </a:r>
            <a:r>
              <a:rPr lang="en-GB" sz="2800" dirty="0" err="1" smtClean="0">
                <a:solidFill>
                  <a:schemeClr val="bg1"/>
                </a:solidFill>
              </a:rPr>
              <a:t>Gott</a:t>
            </a:r>
            <a:r>
              <a:rPr lang="en-GB" sz="2800" dirty="0" smtClean="0">
                <a:solidFill>
                  <a:schemeClr val="bg1"/>
                </a:solidFill>
              </a:rPr>
              <a:t>! / </a:t>
            </a:r>
            <a:r>
              <a:rPr lang="en-GB" sz="2800" dirty="0" err="1" smtClean="0">
                <a:solidFill>
                  <a:schemeClr val="bg1"/>
                </a:solidFill>
              </a:rPr>
              <a:t>Servus</a:t>
            </a:r>
            <a:r>
              <a:rPr lang="en-GB" sz="2800" dirty="0" smtClean="0">
                <a:solidFill>
                  <a:schemeClr val="bg1"/>
                </a:solidFill>
              </a:rPr>
              <a:t>! (S</a:t>
            </a:r>
            <a:r>
              <a:rPr lang="de-DE" sz="2800" dirty="0" smtClean="0">
                <a:solidFill>
                  <a:schemeClr val="bg1"/>
                </a:solidFill>
              </a:rPr>
              <a:t>üddeutschland)</a:t>
            </a:r>
          </a:p>
          <a:p>
            <a:pPr algn="ctr">
              <a:lnSpc>
                <a:spcPct val="150000"/>
              </a:lnSpc>
            </a:pPr>
            <a:r>
              <a:rPr lang="de-DE" sz="2800" dirty="0" smtClean="0">
                <a:solidFill>
                  <a:schemeClr val="bg1"/>
                </a:solidFill>
              </a:rPr>
              <a:t>Moin! / Moin moin! (Norddeutschland)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="" xmlns:a16="http://schemas.microsoft.com/office/drawing/2014/main" id="{70CB70E1-6C79-47CF-9060-CA94C0756C0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1640" y="692696"/>
            <a:ext cx="1742987" cy="2235794"/>
          </a:xfrm>
        </p:spPr>
      </p:pic>
    </p:spTree>
    <p:extLst>
      <p:ext uri="{BB962C8B-B14F-4D97-AF65-F5344CB8AC3E}">
        <p14:creationId xmlns:p14="http://schemas.microsoft.com/office/powerpoint/2010/main" val="2376652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A975FAA-3221-438C-8066-32FCDC204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72</a:t>
            </a:fld>
            <a:endParaRPr lang="en-GB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428D4F16-F3E6-42DA-8D55-DB4F71556F21}"/>
              </a:ext>
            </a:extLst>
          </p:cNvPr>
          <p:cNvSpPr txBox="1">
            <a:spLocks/>
          </p:cNvSpPr>
          <p:nvPr/>
        </p:nvSpPr>
        <p:spPr bwMode="auto">
          <a:xfrm>
            <a:off x="3268542" y="2379707"/>
            <a:ext cx="2088232" cy="79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&gt;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Effra" panose="020B0603020203020204" pitchFamily="34" charset="0"/>
              <a:buChar char="-"/>
              <a:tabLst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Font typeface="Effra" pitchFamily="2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GB" sz="2800" kern="0" dirty="0">
                <a:latin typeface="+mn-lt"/>
              </a:rPr>
              <a:t>Mir </a:t>
            </a:r>
            <a:r>
              <a:rPr lang="en-GB" sz="2800" kern="0" dirty="0" err="1">
                <a:latin typeface="+mn-lt"/>
              </a:rPr>
              <a:t>geht’s</a:t>
            </a:r>
            <a:r>
              <a:rPr lang="en-GB" sz="2800" kern="0" dirty="0">
                <a:latin typeface="+mn-lt"/>
              </a:rPr>
              <a:t>…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="" xmlns:a16="http://schemas.microsoft.com/office/drawing/2014/main" id="{DA836514-E55D-4EA5-A057-75809DE9C0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 bwMode="auto">
          <a:xfrm>
            <a:off x="1835696" y="577028"/>
            <a:ext cx="983329" cy="126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CA02957-46C6-485A-B950-61C22D6AF9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5584768" y="2012930"/>
            <a:ext cx="765186" cy="139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5B99C39-6719-44B4-91C2-8880067D66E2}"/>
              </a:ext>
            </a:extLst>
          </p:cNvPr>
          <p:cNvSpPr txBox="1"/>
          <p:nvPr/>
        </p:nvSpPr>
        <p:spPr>
          <a:xfrm>
            <a:off x="651119" y="3728795"/>
            <a:ext cx="2052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err="1">
                <a:solidFill>
                  <a:schemeClr val="bg1"/>
                </a:solidFill>
              </a:rPr>
              <a:t>f</a:t>
            </a:r>
            <a:r>
              <a:rPr lang="en-GB" sz="2800" dirty="0" err="1">
                <a:solidFill>
                  <a:schemeClr val="bg1"/>
                </a:solidFill>
                <a:latin typeface="+mn-lt"/>
              </a:rPr>
              <a:t>antastisch</a:t>
            </a:r>
            <a:r>
              <a:rPr lang="en-GB" sz="2800" dirty="0">
                <a:solidFill>
                  <a:schemeClr val="bg1"/>
                </a:solidFill>
                <a:latin typeface="+mn-lt"/>
              </a:rPr>
              <a:t>!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sym typeface="Wingdings" panose="05000000000000000000" pitchFamily="2" charset="2"/>
              </a:rPr>
              <a:t>  </a:t>
            </a:r>
            <a:r>
              <a:rPr lang="en-GB" sz="2800" dirty="0">
                <a:solidFill>
                  <a:schemeClr val="bg1"/>
                </a:solidFill>
                <a:latin typeface="+mn-lt"/>
              </a:rPr>
              <a:t>    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5868CC8A-4AB5-4180-9C79-29A18F6E3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2430367" y="3024076"/>
            <a:ext cx="736351" cy="5790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FD3F260-CC5E-486D-B908-CA67B354BE91}"/>
              </a:ext>
            </a:extLst>
          </p:cNvPr>
          <p:cNvCxnSpPr>
            <a:cxnSpLocks/>
          </p:cNvCxnSpPr>
          <p:nvPr/>
        </p:nvCxnSpPr>
        <p:spPr bwMode="auto">
          <a:xfrm flipH="1">
            <a:off x="3503014" y="3024076"/>
            <a:ext cx="103346" cy="9536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602785C-F1C3-418E-B7AC-7E59BFC526DB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>
            <a:off x="4152603" y="3075042"/>
            <a:ext cx="460999" cy="9536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291A36A-11CC-41DF-B229-6EEE97322002}"/>
              </a:ext>
            </a:extLst>
          </p:cNvPr>
          <p:cNvCxnSpPr>
            <a:cxnSpLocks/>
          </p:cNvCxnSpPr>
          <p:nvPr/>
        </p:nvCxnSpPr>
        <p:spPr bwMode="auto">
          <a:xfrm>
            <a:off x="4613602" y="3048826"/>
            <a:ext cx="754103" cy="1008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126A7D93-3B78-4D96-9633-7756085838CF}"/>
              </a:ext>
            </a:extLst>
          </p:cNvPr>
          <p:cNvCxnSpPr>
            <a:cxnSpLocks/>
          </p:cNvCxnSpPr>
          <p:nvPr/>
        </p:nvCxnSpPr>
        <p:spPr bwMode="auto">
          <a:xfrm>
            <a:off x="4897754" y="3075042"/>
            <a:ext cx="1436106" cy="10860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19E810B-348C-491F-9E8A-8BC188C3A26C}"/>
              </a:ext>
            </a:extLst>
          </p:cNvPr>
          <p:cNvSpPr txBox="1"/>
          <p:nvPr/>
        </p:nvSpPr>
        <p:spPr>
          <a:xfrm>
            <a:off x="2539842" y="4085890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solidFill>
                  <a:schemeClr val="bg1"/>
                </a:solidFill>
              </a:rPr>
              <a:t>sehr</a:t>
            </a:r>
            <a:r>
              <a:rPr lang="en-GB" sz="2800" dirty="0">
                <a:solidFill>
                  <a:schemeClr val="bg1"/>
                </a:solidFill>
              </a:rPr>
              <a:t> gut!</a:t>
            </a:r>
            <a:endParaRPr lang="en-GB" sz="2800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  <a:sym typeface="Wingdings" panose="05000000000000000000" pitchFamily="2" charset="2"/>
              </a:rPr>
              <a:t>  </a:t>
            </a:r>
            <a:endParaRPr lang="en-GB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FE66B94-BBAA-4C0D-AE7D-D7C2AC3D25F8}"/>
              </a:ext>
            </a:extLst>
          </p:cNvPr>
          <p:cNvSpPr txBox="1"/>
          <p:nvPr/>
        </p:nvSpPr>
        <p:spPr>
          <a:xfrm>
            <a:off x="4095480" y="4028655"/>
            <a:ext cx="1036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gut!</a:t>
            </a:r>
            <a:endParaRPr lang="en-GB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endParaRPr lang="en-GB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7872FF7-E202-45CF-ADFC-58336B8D5019}"/>
              </a:ext>
            </a:extLst>
          </p:cNvPr>
          <p:cNvSpPr txBox="1"/>
          <p:nvPr/>
        </p:nvSpPr>
        <p:spPr>
          <a:xfrm>
            <a:off x="4950571" y="4161141"/>
            <a:ext cx="1267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so-so</a:t>
            </a:r>
            <a:endParaRPr lang="en-GB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endParaRPr lang="en-GB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F4D9FBA-242D-4885-A4EC-28687BCAA4C5}"/>
              </a:ext>
            </a:extLst>
          </p:cNvPr>
          <p:cNvSpPr txBox="1"/>
          <p:nvPr/>
        </p:nvSpPr>
        <p:spPr>
          <a:xfrm>
            <a:off x="6344791" y="3894134"/>
            <a:ext cx="12674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solidFill>
                  <a:schemeClr val="bg1"/>
                </a:solidFill>
              </a:rPr>
              <a:t>nicht</a:t>
            </a:r>
            <a:r>
              <a:rPr lang="en-GB" sz="2800" dirty="0">
                <a:solidFill>
                  <a:schemeClr val="bg1"/>
                </a:solidFill>
              </a:rPr>
              <a:t> gut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  <a:endParaRPr lang="en-GB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3B0A37E-F2C1-4E2E-94AB-033B07792CC1}"/>
              </a:ext>
            </a:extLst>
          </p:cNvPr>
          <p:cNvSpPr txBox="1"/>
          <p:nvPr/>
        </p:nvSpPr>
        <p:spPr>
          <a:xfrm>
            <a:off x="2819025" y="964705"/>
            <a:ext cx="304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Wie </a:t>
            </a:r>
            <a:r>
              <a:rPr lang="en-GB" sz="2800" dirty="0" err="1">
                <a:solidFill>
                  <a:schemeClr val="bg1"/>
                </a:solidFill>
              </a:rPr>
              <a:t>geht’s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dir</a:t>
            </a:r>
            <a:r>
              <a:rPr lang="en-GB" sz="2800" dirty="0">
                <a:solidFill>
                  <a:schemeClr val="bg1"/>
                </a:solidFill>
              </a:rPr>
              <a:t>?</a:t>
            </a:r>
            <a:endParaRPr lang="en-GB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D01467D-CF47-4723-91E2-22BDD58405E9}"/>
              </a:ext>
            </a:extLst>
          </p:cNvPr>
          <p:cNvSpPr txBox="1"/>
          <p:nvPr/>
        </p:nvSpPr>
        <p:spPr>
          <a:xfrm>
            <a:off x="2628902" y="5456189"/>
            <a:ext cx="304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und </a:t>
            </a:r>
            <a:r>
              <a:rPr lang="en-GB" sz="2800" dirty="0" err="1">
                <a:solidFill>
                  <a:schemeClr val="bg1"/>
                </a:solidFill>
              </a:rPr>
              <a:t>wie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geht’s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dir</a:t>
            </a:r>
            <a:r>
              <a:rPr lang="en-GB" sz="2800" dirty="0">
                <a:solidFill>
                  <a:schemeClr val="bg1"/>
                </a:solidFill>
              </a:rPr>
              <a:t>?</a:t>
            </a:r>
            <a:endParaRPr lang="en-GB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 rot="2109709">
            <a:off x="5816410" y="1175540"/>
            <a:ext cx="3299770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</a:t>
            </a:r>
            <a:r>
              <a:rPr lang="en-GB" sz="2800" dirty="0" err="1" smtClean="0">
                <a:solidFill>
                  <a:schemeClr val="bg1"/>
                </a:solidFill>
              </a:rPr>
              <a:t>Wie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</a:rPr>
              <a:t>geht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</a:rPr>
              <a:t>es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</a:rPr>
              <a:t>Ihnen</a:t>
            </a:r>
            <a:r>
              <a:rPr lang="en-GB" sz="2800" dirty="0" smtClean="0">
                <a:solidFill>
                  <a:schemeClr val="bg1"/>
                </a:solidFill>
              </a:rPr>
              <a:t>?)</a:t>
            </a:r>
            <a:endParaRPr lang="en-GB" sz="28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37366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A975FAA-3221-438C-8066-32FCDC204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73</a:t>
            </a:fld>
            <a:endParaRPr lang="en-GB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D857FF-4CF4-4341-AB13-B5934680A987}"/>
              </a:ext>
            </a:extLst>
          </p:cNvPr>
          <p:cNvSpPr txBox="1"/>
          <p:nvPr/>
        </p:nvSpPr>
        <p:spPr>
          <a:xfrm>
            <a:off x="2483909" y="2636912"/>
            <a:ext cx="55446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  <a:latin typeface="+mj-lt"/>
              </a:rPr>
              <a:t>Tschüs</a:t>
            </a:r>
            <a:r>
              <a:rPr lang="en-GB" sz="2800" dirty="0">
                <a:solidFill>
                  <a:schemeClr val="bg1"/>
                </a:solidFill>
                <a:latin typeface="+mj-lt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</a:rPr>
              <a:t>Auf Wiedersehen</a:t>
            </a:r>
            <a:r>
              <a:rPr lang="en-GB" sz="2800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GB" sz="2800" dirty="0" err="1" smtClean="0">
                <a:solidFill>
                  <a:schemeClr val="bg1"/>
                </a:solidFill>
              </a:rPr>
              <a:t>Servus</a:t>
            </a:r>
            <a:r>
              <a:rPr lang="en-GB" sz="2800" dirty="0" smtClean="0">
                <a:solidFill>
                  <a:schemeClr val="bg1"/>
                </a:solidFill>
              </a:rPr>
              <a:t>! (</a:t>
            </a:r>
            <a:r>
              <a:rPr lang="en-GB" sz="2800" dirty="0">
                <a:solidFill>
                  <a:schemeClr val="bg1"/>
                </a:solidFill>
              </a:rPr>
              <a:t>S</a:t>
            </a:r>
            <a:r>
              <a:rPr lang="de-DE" sz="2800" dirty="0" smtClean="0">
                <a:solidFill>
                  <a:schemeClr val="bg1"/>
                </a:solidFill>
              </a:rPr>
              <a:t>üddeutschland)</a:t>
            </a:r>
          </a:p>
          <a:p>
            <a:pPr algn="ctr">
              <a:lnSpc>
                <a:spcPct val="150000"/>
              </a:lnSpc>
            </a:pPr>
            <a:r>
              <a:rPr lang="de-DE" sz="2800" dirty="0" smtClean="0">
                <a:solidFill>
                  <a:schemeClr val="bg1"/>
                </a:solidFill>
              </a:rPr>
              <a:t>Ciao!</a:t>
            </a:r>
          </a:p>
          <a:p>
            <a:pPr algn="ctr">
              <a:lnSpc>
                <a:spcPct val="150000"/>
              </a:lnSpc>
            </a:pPr>
            <a:r>
              <a:rPr lang="de-DE" sz="2800" dirty="0" smtClean="0">
                <a:solidFill>
                  <a:schemeClr val="bg1"/>
                </a:solidFill>
              </a:rPr>
              <a:t>Bis bald / bis später / bis gleich!</a:t>
            </a:r>
            <a:endParaRPr lang="en-GB" sz="28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91C3B5AC-DDA7-4FBD-93D4-7E288DD606A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1841" y="2420888"/>
            <a:ext cx="1440160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Content Placeholder 4">
            <a:extLst>
              <a:ext uri="{FF2B5EF4-FFF2-40B4-BE49-F238E27FC236}">
                <a16:creationId xmlns="" xmlns:a16="http://schemas.microsoft.com/office/drawing/2014/main" id="{F7CF838D-0CBC-4842-B9DF-CFF92C7A3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 bwMode="auto">
          <a:xfrm flipH="1">
            <a:off x="2339752" y="1193135"/>
            <a:ext cx="1742987" cy="223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096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/>
              <a:t>IWLP German Contacts</a:t>
            </a:r>
          </a:p>
          <a:p>
            <a:pPr marL="0" indent="0" algn="ctr">
              <a:buNone/>
            </a:pPr>
            <a:endParaRPr lang="en-GB" sz="2800" u="sng" dirty="0"/>
          </a:p>
          <a:p>
            <a:r>
              <a:rPr lang="en-GB" sz="2800" dirty="0"/>
              <a:t>Sophie Payne: Stage 1 &amp; Stage 2</a:t>
            </a:r>
          </a:p>
          <a:p>
            <a:pPr marL="360000" lvl="1" indent="0">
              <a:buNone/>
            </a:pPr>
            <a:r>
              <a:rPr lang="en-GB" sz="2800" dirty="0"/>
              <a:t>-&gt; s.l.payne@reading.ac.uk</a:t>
            </a:r>
          </a:p>
          <a:p>
            <a:endParaRPr lang="en-GB" sz="2800" dirty="0"/>
          </a:p>
          <a:p>
            <a:r>
              <a:rPr lang="en-GB" sz="2800" dirty="0"/>
              <a:t>Wendy Smith: Stage 2 and Stage 3</a:t>
            </a:r>
          </a:p>
          <a:p>
            <a:pPr marL="360000" lvl="1" indent="0">
              <a:buNone/>
            </a:pPr>
            <a:r>
              <a:rPr lang="en-GB" sz="2800" dirty="0"/>
              <a:t>-&gt; Wendy is also the Co-ordinator for German</a:t>
            </a:r>
          </a:p>
          <a:p>
            <a:pPr marL="360000" lvl="1" indent="0">
              <a:buNone/>
            </a:pPr>
            <a:r>
              <a:rPr lang="en-GB" sz="2800" dirty="0"/>
              <a:t>-&gt; w.l.smith2@reading.ac.uk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2800" dirty="0"/>
              <a:t>IWLP in general: iwlp@reading.ac.uk</a:t>
            </a:r>
          </a:p>
        </p:txBody>
      </p:sp>
    </p:spTree>
    <p:extLst>
      <p:ext uri="{BB962C8B-B14F-4D97-AF65-F5344CB8AC3E}">
        <p14:creationId xmlns:p14="http://schemas.microsoft.com/office/powerpoint/2010/main" val="2968303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r>
              <a:rPr lang="de-DE" sz="2800" dirty="0"/>
              <a:t>Learning a language can be hard, so:</a:t>
            </a:r>
          </a:p>
          <a:p>
            <a:pPr lvl="1">
              <a:spcBef>
                <a:spcPts val="3000"/>
              </a:spcBef>
            </a:pPr>
            <a:r>
              <a:rPr lang="de-DE" sz="2800" b="1" dirty="0"/>
              <a:t>Do not </a:t>
            </a:r>
            <a:r>
              <a:rPr lang="de-DE" sz="2800" dirty="0"/>
              <a:t>worry about making mistakes – you will make a lot of them!</a:t>
            </a:r>
          </a:p>
          <a:p>
            <a:pPr lvl="1">
              <a:spcBef>
                <a:spcPts val="3000"/>
              </a:spcBef>
            </a:pPr>
            <a:r>
              <a:rPr lang="de-DE" sz="2800" b="1" dirty="0"/>
              <a:t>Do not </a:t>
            </a:r>
            <a:r>
              <a:rPr lang="de-DE" sz="2800" dirty="0"/>
              <a:t>laugh at other people‘s German</a:t>
            </a:r>
          </a:p>
          <a:p>
            <a:pPr lvl="1">
              <a:spcBef>
                <a:spcPts val="3000"/>
              </a:spcBef>
            </a:pPr>
            <a:r>
              <a:rPr lang="de-DE" sz="2800" b="1" dirty="0"/>
              <a:t>Do</a:t>
            </a:r>
            <a:r>
              <a:rPr lang="de-DE" sz="2800" dirty="0"/>
              <a:t> listen to other people when they speak</a:t>
            </a:r>
          </a:p>
          <a:p>
            <a:pPr lvl="1">
              <a:spcBef>
                <a:spcPts val="3000"/>
              </a:spcBef>
            </a:pPr>
            <a:r>
              <a:rPr lang="de-DE" sz="2800" b="1" dirty="0"/>
              <a:t>Do</a:t>
            </a:r>
            <a:r>
              <a:rPr lang="de-DE" sz="2800" dirty="0"/>
              <a:t> look up words you don‘t understand (you can use a dictionary app on your phone for this), and speak up if you don‘t understand what you are doing (and try to do it in German – see the survival phrases hand out!)</a:t>
            </a:r>
          </a:p>
          <a:p>
            <a:pPr lvl="1"/>
            <a:endParaRPr lang="de-DE" sz="2800" dirty="0"/>
          </a:p>
          <a:p>
            <a:pPr marL="874350" lvl="1" indent="-514350">
              <a:buFont typeface="+mj-lt"/>
              <a:buAutoNum type="arabicPeriod"/>
            </a:pPr>
            <a:endParaRPr lang="de-DE" sz="2800" dirty="0"/>
          </a:p>
          <a:p>
            <a:endParaRPr lang="de-DE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93641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UoR Theme">
  <a:themeElements>
    <a:clrScheme name="UoR - Purple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79679C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D2002E"/>
      </a:accent6>
      <a:hlink>
        <a:srgbClr val="D2002E"/>
      </a:hlink>
      <a:folHlink>
        <a:srgbClr val="50535A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- Red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Orang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Jad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D2002E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Gree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009A84"/>
        </a:accent3>
        <a:accent4>
          <a:srgbClr val="D2002E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Cya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D2002E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urpl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ink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UoR-PP-Template-STANDARD-WIDTH-v-24</Template>
  <TotalTime>2912</TotalTime>
  <Words>2251</Words>
  <Application>Microsoft Office PowerPoint</Application>
  <PresentationFormat>On-screen Show (4:3)</PresentationFormat>
  <Paragraphs>880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 Black</vt:lpstr>
      <vt:lpstr>Arial</vt:lpstr>
      <vt:lpstr>Wingdings</vt:lpstr>
      <vt:lpstr>Arial Bold</vt:lpstr>
      <vt:lpstr>Effra</vt:lpstr>
      <vt:lpstr>Effra Bold</vt:lpstr>
      <vt:lpstr>UoR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Reading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Greta Carey</dc:creator>
  <cp:lastModifiedBy>Sophie Payne</cp:lastModifiedBy>
  <cp:revision>57</cp:revision>
  <cp:lastPrinted>2006-09-19T14:59:33Z</cp:lastPrinted>
  <dcterms:created xsi:type="dcterms:W3CDTF">2017-06-27T11:05:49Z</dcterms:created>
  <dcterms:modified xsi:type="dcterms:W3CDTF">2019-10-10T09:05:13Z</dcterms:modified>
</cp:coreProperties>
</file>