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4" r:id="rId1"/>
  </p:sldMasterIdLst>
  <p:notesMasterIdLst>
    <p:notesMasterId r:id="rId20"/>
  </p:notesMasterIdLst>
  <p:handoutMasterIdLst>
    <p:handoutMasterId r:id="rId21"/>
  </p:handoutMasterIdLst>
  <p:sldIdLst>
    <p:sldId id="259" r:id="rId2"/>
    <p:sldId id="282" r:id="rId3"/>
    <p:sldId id="288" r:id="rId4"/>
    <p:sldId id="294" r:id="rId5"/>
    <p:sldId id="295" r:id="rId6"/>
    <p:sldId id="289" r:id="rId7"/>
    <p:sldId id="290" r:id="rId8"/>
    <p:sldId id="291" r:id="rId9"/>
    <p:sldId id="292" r:id="rId10"/>
    <p:sldId id="293" r:id="rId11"/>
    <p:sldId id="296" r:id="rId12"/>
    <p:sldId id="297" r:id="rId13"/>
    <p:sldId id="303" r:id="rId14"/>
    <p:sldId id="298" r:id="rId15"/>
    <p:sldId id="299" r:id="rId16"/>
    <p:sldId id="300" r:id="rId17"/>
    <p:sldId id="301" r:id="rId18"/>
    <p:sldId id="302" r:id="rId19"/>
  </p:sldIdLst>
  <p:sldSz cx="9144000" cy="6858000" type="screen4x3"/>
  <p:notesSz cx="6718300" cy="9867900"/>
  <p:embeddedFontLst>
    <p:embeddedFont>
      <p:font typeface="Effra" panose="020B0604020202020204" charset="0"/>
      <p:regular r:id="rId22"/>
      <p:bold r:id="rId23"/>
      <p:italic r:id="rId24"/>
      <p:boldItalic r:id="rId25"/>
    </p:embeddedFont>
    <p:embeddedFont>
      <p:font typeface="Arial Black" panose="020B0A04020102020204" pitchFamily="34" charset="0"/>
      <p:bold r:id="rId26"/>
    </p:embeddedFont>
    <p:embeddedFont>
      <p:font typeface="Arial Bold" panose="020B0704020202020204" pitchFamily="34" charset="0"/>
      <p:bold r:id="rId2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5990" autoAdjust="0"/>
  </p:normalViewPr>
  <p:slideViewPr>
    <p:cSldViewPr showGuides="1">
      <p:cViewPr varScale="1">
        <p:scale>
          <a:sx n="83" d="100"/>
          <a:sy n="83" d="100"/>
        </p:scale>
        <p:origin x="9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2988" y="90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AA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>
                <a:latin typeface="Effra" panose="020B0603020203020204" pitchFamily="34" charset="0"/>
              </a:rPr>
              <a:t>A</a:t>
            </a:r>
            <a:fld id="{6BDED6D5-33CC-49C8-A14A-4660977D1BEE}" type="slidenum">
              <a:rPr lang="en-GB" altLang="en-US" smtClean="0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lang="en-GB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2pPr>
            <a:lvl3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>
                <a:solidFill>
                  <a:schemeClr val="tx2"/>
                </a:solidFill>
              </a:defRPr>
            </a:lvl4pPr>
            <a:lvl5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Third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Fifth level</a:t>
            </a:r>
            <a:endParaRPr lang="en-GB" dirty="0"/>
          </a:p>
          <a:p>
            <a:pPr marL="180000" marR="0" lvl="4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7920038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Copyright University of Reading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52536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04256" cy="4644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2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263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38125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04000" cy="4644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06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Device-black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23480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21400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074" name="Picture 50" descr="Device-win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79" name="Picture 55" descr="Device-whit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696" r:id="rId3"/>
    <p:sldLayoutId id="2147483698" r:id="rId4"/>
    <p:sldLayoutId id="2147483700" r:id="rId5"/>
    <p:sldLayoutId id="2147483701" r:id="rId6"/>
    <p:sldLayoutId id="2147483702" r:id="rId7"/>
    <p:sldLayoutId id="2147483706" r:id="rId8"/>
    <p:sldLayoutId id="2147483707" r:id="rId9"/>
    <p:sldLayoutId id="2147483708" r:id="rId10"/>
    <p:sldLayoutId id="2147483713" r:id="rId11"/>
    <p:sldLayoutId id="2147483709" r:id="rId12"/>
    <p:sldLayoutId id="2147483710" r:id="rId13"/>
    <p:sldLayoutId id="2147483711" r:id="rId14"/>
    <p:sldLayoutId id="2147483712" r:id="rId15"/>
    <p:sldLayoutId id="2147483714" r:id="rId16"/>
    <p:sldLayoutId id="2147483715" r:id="rId17"/>
    <p:sldLayoutId id="2147483716" r:id="rId18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708920"/>
            <a:ext cx="8280000" cy="3465080"/>
          </a:xfrm>
        </p:spPr>
        <p:txBody>
          <a:bodyPr/>
          <a:lstStyle/>
          <a:p>
            <a:pPr marL="0" indent="0" algn="ctr">
              <a:buNone/>
            </a:pPr>
            <a:r>
              <a:rPr lang="en-GB" sz="6000" b="1" cap="all" dirty="0" smtClean="0">
                <a:solidFill>
                  <a:schemeClr val="accent1"/>
                </a:solidFill>
              </a:rPr>
              <a:t>Herbst: </a:t>
            </a:r>
            <a:r>
              <a:rPr lang="en-GB" sz="6000" b="1" cap="all" dirty="0" err="1" smtClean="0">
                <a:solidFill>
                  <a:schemeClr val="accent1"/>
                </a:solidFill>
              </a:rPr>
              <a:t>Woche</a:t>
            </a:r>
            <a:r>
              <a:rPr lang="en-GB" sz="6000" b="1" cap="all" dirty="0" smtClean="0">
                <a:solidFill>
                  <a:schemeClr val="accent1"/>
                </a:solidFill>
              </a:rPr>
              <a:t> 7</a:t>
            </a:r>
            <a:endParaRPr lang="en-GB" sz="6000" b="1" cap="all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55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10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48177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geben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gebe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g</a:t>
                      </a:r>
                      <a:r>
                        <a:rPr lang="en-GB" sz="2800" b="1" dirty="0" err="1" smtClean="0"/>
                        <a:t>i</a:t>
                      </a:r>
                      <a:r>
                        <a:rPr lang="en-GB" sz="2800" b="0" dirty="0" err="1" smtClean="0"/>
                        <a:t>bst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err="1" smtClean="0"/>
                        <a:t>g</a:t>
                      </a:r>
                      <a:r>
                        <a:rPr lang="en-GB" sz="2800" b="1" dirty="0" err="1" smtClean="0"/>
                        <a:t>i</a:t>
                      </a:r>
                      <a:r>
                        <a:rPr lang="en-GB" sz="2800" b="0" dirty="0" err="1" smtClean="0"/>
                        <a:t>bt</a:t>
                      </a:r>
                      <a:endParaRPr lang="en-GB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geben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gebt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geben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1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Aussprache</a:t>
            </a:r>
            <a:endParaRPr lang="en-GB" sz="2800" u="sng" dirty="0" smtClean="0"/>
          </a:p>
          <a:p>
            <a:pPr marL="0" indent="0" algn="ctr">
              <a:buNone/>
            </a:pPr>
            <a:endParaRPr lang="en-GB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3672408" cy="475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en-GB" sz="2800" kern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Vater</a:t>
            </a:r>
            <a:endParaRPr lang="en-GB" sz="2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GB" sz="2800" kern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GB" sz="2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deine</a:t>
            </a:r>
            <a:r>
              <a:rPr lang="en-GB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Mutter</a:t>
            </a: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</a:t>
            </a:r>
            <a:r>
              <a:rPr lang="en-GB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ütter</a:t>
            </a: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de-DE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 </a:t>
            </a:r>
            <a:r>
              <a:rPr lang="de-DE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Tochter</a:t>
            </a: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de-DE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ihre </a:t>
            </a:r>
            <a:r>
              <a:rPr lang="de-DE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Töchter</a:t>
            </a: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de-DE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sein </a:t>
            </a:r>
            <a:r>
              <a:rPr lang="de-DE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Sohn</a:t>
            </a: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de-DE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meine </a:t>
            </a:r>
            <a:r>
              <a:rPr lang="de-DE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Söhne</a:t>
            </a:r>
            <a:endParaRPr lang="en-GB" sz="28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de-DE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4254" y="1484784"/>
            <a:ext cx="3672408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LKW</a:t>
            </a: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Arzt</a:t>
            </a:r>
            <a:endParaRPr lang="en-GB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Ärztin</a:t>
            </a:r>
            <a:endParaRPr lang="en-GB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CDU</a:t>
            </a: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MfG</a:t>
            </a:r>
            <a:endParaRPr lang="en-GB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Mädchen</a:t>
            </a:r>
            <a:endParaRPr lang="en-GB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ohnen</a:t>
            </a:r>
            <a:endParaRPr lang="en-GB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 </a:t>
            </a: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Freizeit</a:t>
            </a:r>
            <a:endParaRPr lang="en-GB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0" indent="-180000" algn="ctr">
              <a:spcBef>
                <a:spcPct val="20000"/>
              </a:spcBef>
              <a:buClr>
                <a:srgbClr val="E0E0E1"/>
              </a:buClr>
              <a:buFont typeface="Arial" charset="0"/>
              <a:buChar char="•"/>
            </a:pPr>
            <a:r>
              <a:rPr lang="en-GB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neun</a:t>
            </a:r>
            <a:endParaRPr lang="en-GB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66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Im</a:t>
            </a:r>
            <a:r>
              <a:rPr lang="en-GB" sz="2800" u="sng" dirty="0" smtClean="0"/>
              <a:t> Restaurant</a:t>
            </a:r>
          </a:p>
          <a:p>
            <a:pPr marL="0" indent="0" algn="ctr">
              <a:buNone/>
            </a:pPr>
            <a:endParaRPr lang="en-GB" sz="2800" dirty="0"/>
          </a:p>
          <a:p>
            <a:r>
              <a:rPr lang="en-GB" sz="2800" dirty="0" smtClean="0"/>
              <a:t>H</a:t>
            </a:r>
            <a:r>
              <a:rPr lang="de-DE" sz="2800" dirty="0" smtClean="0">
                <a:solidFill>
                  <a:srgbClr val="FFFFFF"/>
                </a:solidFill>
              </a:rPr>
              <a:t>ören: was bestellen sie?</a:t>
            </a:r>
          </a:p>
          <a:p>
            <a:endParaRPr lang="de-DE" sz="2800" dirty="0">
              <a:solidFill>
                <a:srgbClr val="FFFFFF"/>
              </a:solidFill>
            </a:endParaRPr>
          </a:p>
          <a:p>
            <a:r>
              <a:rPr lang="de-DE" sz="2800" dirty="0" smtClean="0">
                <a:solidFill>
                  <a:srgbClr val="FFFFFF"/>
                </a:solidFill>
              </a:rPr>
              <a:t>Lesen/Wortschatz: wie sagt man auf Deutsch...?</a:t>
            </a:r>
          </a:p>
          <a:p>
            <a:pPr marL="360000" lvl="1" indent="0">
              <a:buNone/>
            </a:pPr>
            <a:r>
              <a:rPr lang="de-DE" sz="2800" dirty="0" smtClean="0">
                <a:solidFill>
                  <a:srgbClr val="FFFFFF"/>
                </a:solidFill>
              </a:rPr>
              <a:t>-&gt; Arbeitsblatt S.5 &amp; Kursbuch S.42 </a:t>
            </a:r>
            <a:r>
              <a:rPr lang="de-DE" sz="2800" dirty="0" smtClean="0"/>
              <a:t>Ü13</a:t>
            </a:r>
          </a:p>
          <a:p>
            <a:pPr marL="360000" lvl="1" indent="0">
              <a:buNone/>
            </a:pPr>
            <a:endParaRPr lang="de-DE" sz="2800" dirty="0"/>
          </a:p>
          <a:p>
            <a:r>
              <a:rPr lang="de-DE" sz="2800" dirty="0" smtClean="0"/>
              <a:t>Was sind die Beispiele vom Akkusativ im Text?</a:t>
            </a:r>
          </a:p>
          <a:p>
            <a:pPr marL="360000" lvl="1" indent="0">
              <a:buNone/>
            </a:pPr>
            <a:r>
              <a:rPr lang="de-DE" sz="2800" dirty="0" smtClean="0"/>
              <a:t>-&gt; wir nehmen </a:t>
            </a:r>
            <a:r>
              <a:rPr lang="de-DE" sz="2800" b="1" dirty="0"/>
              <a:t>den Tisch / den </a:t>
            </a:r>
            <a:r>
              <a:rPr lang="de-DE" sz="2800" b="1" dirty="0" smtClean="0"/>
              <a:t>Weißwein</a:t>
            </a:r>
          </a:p>
          <a:p>
            <a:pPr marL="360000" lvl="1" indent="0">
              <a:buNone/>
            </a:pPr>
            <a:r>
              <a:rPr lang="de-DE" sz="2800" dirty="0" smtClean="0"/>
              <a:t>-&gt; ich nehme </a:t>
            </a:r>
            <a:r>
              <a:rPr lang="de-DE" sz="2800" b="1" dirty="0" smtClean="0"/>
              <a:t>die Pizza </a:t>
            </a:r>
            <a:r>
              <a:rPr lang="de-DE" sz="2800" dirty="0" smtClean="0"/>
              <a:t>/ </a:t>
            </a:r>
            <a:r>
              <a:rPr lang="de-DE" sz="2800" b="1" dirty="0" smtClean="0"/>
              <a:t>den Tomatensalat</a:t>
            </a:r>
          </a:p>
          <a:p>
            <a:pPr marL="360000" lvl="1" indent="0">
              <a:buNone/>
            </a:pPr>
            <a:r>
              <a:rPr lang="de-DE" sz="2800" dirty="0" smtClean="0"/>
              <a:t>-&gt; ich bekomme </a:t>
            </a:r>
            <a:r>
              <a:rPr lang="de-DE" sz="2800" b="1" dirty="0" smtClean="0"/>
              <a:t>die Tomatensuppe</a:t>
            </a:r>
            <a:r>
              <a:rPr lang="de-DE" sz="2800" dirty="0" smtClean="0"/>
              <a:t> / </a:t>
            </a:r>
            <a:r>
              <a:rPr lang="de-DE" sz="2800" b="1" dirty="0" smtClean="0"/>
              <a:t>das Huhn</a:t>
            </a:r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1704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539688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smtClean="0"/>
              <a:t>Grammatik</a:t>
            </a:r>
            <a:endParaRPr lang="en-GB" sz="2800" u="sng" dirty="0" smtClean="0"/>
          </a:p>
          <a:p>
            <a:pPr marL="0" indent="0" algn="ctr">
              <a:buNone/>
            </a:pPr>
            <a:endParaRPr lang="en-GB" sz="2800" dirty="0"/>
          </a:p>
          <a:p>
            <a:r>
              <a:rPr lang="en-GB" sz="2800" dirty="0" smtClean="0"/>
              <a:t>Compounds are very common in German:</a:t>
            </a:r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Tomate</a:t>
            </a:r>
            <a:r>
              <a:rPr lang="en-GB" sz="2800" dirty="0" smtClean="0"/>
              <a:t> + </a:t>
            </a:r>
            <a:r>
              <a:rPr lang="en-GB" sz="2800" dirty="0" err="1" smtClean="0"/>
              <a:t>Suppe</a:t>
            </a:r>
            <a:r>
              <a:rPr lang="en-GB" sz="2800" dirty="0" smtClean="0"/>
              <a:t> = </a:t>
            </a:r>
            <a:r>
              <a:rPr lang="en-GB" sz="2800" dirty="0" err="1" smtClean="0"/>
              <a:t>Tomatensuppe</a:t>
            </a:r>
            <a:r>
              <a:rPr lang="en-GB" sz="2800" dirty="0" smtClean="0"/>
              <a:t> </a:t>
            </a:r>
          </a:p>
          <a:p>
            <a:pPr marL="360000" lvl="1" indent="0">
              <a:buNone/>
            </a:pPr>
            <a:r>
              <a:rPr lang="en-GB" sz="2800" dirty="0" smtClean="0"/>
              <a:t>-&gt; Rot + Wein = </a:t>
            </a:r>
            <a:r>
              <a:rPr lang="en-GB" sz="2800" dirty="0" err="1" smtClean="0"/>
              <a:t>Rotwein</a:t>
            </a:r>
            <a:endParaRPr lang="en-GB" sz="2800" dirty="0" smtClean="0"/>
          </a:p>
          <a:p>
            <a:pPr marL="360000" lvl="1" indent="0">
              <a:buNone/>
            </a:pPr>
            <a:endParaRPr lang="en-GB" sz="2800" dirty="0"/>
          </a:p>
          <a:p>
            <a:r>
              <a:rPr lang="en-GB" sz="2800" dirty="0" smtClean="0"/>
              <a:t>The gender of these nouns are determined by the </a:t>
            </a:r>
            <a:r>
              <a:rPr lang="en-GB" sz="2800" b="1" dirty="0" smtClean="0"/>
              <a:t>last element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der </a:t>
            </a:r>
            <a:r>
              <a:rPr lang="en-GB" sz="2800" dirty="0" err="1" smtClean="0"/>
              <a:t>Fisch</a:t>
            </a:r>
            <a:r>
              <a:rPr lang="en-GB" sz="2800" dirty="0" smtClean="0"/>
              <a:t> + </a:t>
            </a:r>
            <a:r>
              <a:rPr lang="en-GB" sz="2800" b="1" dirty="0" smtClean="0"/>
              <a:t>die </a:t>
            </a:r>
            <a:r>
              <a:rPr lang="en-GB" sz="2800" b="1" dirty="0" err="1" smtClean="0"/>
              <a:t>Suppe</a:t>
            </a:r>
            <a:r>
              <a:rPr lang="en-GB" sz="2800" b="1" dirty="0" smtClean="0"/>
              <a:t> </a:t>
            </a:r>
            <a:r>
              <a:rPr lang="en-GB" sz="2800" dirty="0" smtClean="0"/>
              <a:t>= </a:t>
            </a:r>
            <a:r>
              <a:rPr lang="en-GB" sz="2800" b="1" dirty="0" smtClean="0"/>
              <a:t>die</a:t>
            </a:r>
            <a:r>
              <a:rPr lang="en-GB" sz="2800" dirty="0"/>
              <a:t> </a:t>
            </a:r>
            <a:r>
              <a:rPr lang="en-GB" sz="2800" dirty="0" err="1" smtClean="0"/>
              <a:t>Fischsuppe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die </a:t>
            </a:r>
            <a:r>
              <a:rPr lang="en-GB" sz="2800" dirty="0" err="1" smtClean="0"/>
              <a:t>Schokolade</a:t>
            </a:r>
            <a:r>
              <a:rPr lang="en-GB" sz="2800" dirty="0" smtClean="0"/>
              <a:t> + </a:t>
            </a:r>
            <a:r>
              <a:rPr lang="en-GB" sz="2800" b="1" dirty="0" smtClean="0"/>
              <a:t>das </a:t>
            </a:r>
            <a:r>
              <a:rPr lang="en-GB" sz="2800" b="1" dirty="0" err="1" smtClean="0"/>
              <a:t>Eis</a:t>
            </a:r>
            <a:r>
              <a:rPr lang="en-GB" sz="2800" b="1" dirty="0" smtClean="0"/>
              <a:t> </a:t>
            </a:r>
            <a:r>
              <a:rPr lang="en-GB" sz="2800" dirty="0" smtClean="0"/>
              <a:t>= </a:t>
            </a:r>
            <a:r>
              <a:rPr lang="en-GB" sz="2800" b="1" dirty="0" smtClean="0"/>
              <a:t>das </a:t>
            </a:r>
            <a:r>
              <a:rPr lang="en-GB" sz="2800" dirty="0" err="1" smtClean="0"/>
              <a:t>Schokoladeneis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der </a:t>
            </a:r>
            <a:r>
              <a:rPr lang="en-GB" sz="2800" dirty="0" err="1" smtClean="0"/>
              <a:t>Käse</a:t>
            </a:r>
            <a:r>
              <a:rPr lang="en-GB" sz="2800" dirty="0" smtClean="0"/>
              <a:t> + </a:t>
            </a:r>
            <a:r>
              <a:rPr lang="en-GB" sz="2800" b="1" dirty="0" smtClean="0"/>
              <a:t>das </a:t>
            </a:r>
            <a:r>
              <a:rPr lang="en-GB" sz="2800" b="1" dirty="0" err="1" smtClean="0"/>
              <a:t>Brot</a:t>
            </a:r>
            <a:r>
              <a:rPr lang="en-GB" sz="2800" b="1" dirty="0" smtClean="0"/>
              <a:t> </a:t>
            </a:r>
            <a:r>
              <a:rPr lang="en-GB" sz="2800" dirty="0" smtClean="0"/>
              <a:t>= </a:t>
            </a:r>
            <a:r>
              <a:rPr lang="en-GB" sz="2800" b="1" dirty="0" smtClean="0"/>
              <a:t>das</a:t>
            </a:r>
            <a:r>
              <a:rPr lang="en-GB" sz="2800" dirty="0" smtClean="0"/>
              <a:t> </a:t>
            </a:r>
            <a:r>
              <a:rPr lang="en-GB" sz="2800" dirty="0" err="1" smtClean="0"/>
              <a:t>Käsebrot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4506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Im</a:t>
            </a:r>
            <a:r>
              <a:rPr lang="en-GB" sz="2800" u="sng" dirty="0" smtClean="0"/>
              <a:t> Restaurant</a:t>
            </a:r>
          </a:p>
          <a:p>
            <a:pPr marL="0" indent="0" algn="ctr">
              <a:buNone/>
            </a:pPr>
            <a:endParaRPr lang="en-GB" sz="2800" dirty="0"/>
          </a:p>
          <a:p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man…?</a:t>
            </a:r>
          </a:p>
          <a:p>
            <a:pPr marL="360000" lvl="1" indent="0">
              <a:buNone/>
            </a:pPr>
            <a:r>
              <a:rPr lang="en-GB" sz="2800" dirty="0" smtClean="0"/>
              <a:t>-&gt; can I see the wine menu?</a:t>
            </a:r>
          </a:p>
          <a:p>
            <a:pPr marL="360000" lvl="1" indent="0">
              <a:buNone/>
            </a:pPr>
            <a:r>
              <a:rPr lang="en-GB" sz="2800" dirty="0" smtClean="0"/>
              <a:t>-&gt; what would you like to drink?</a:t>
            </a:r>
          </a:p>
          <a:p>
            <a:pPr marL="360000" lvl="1" indent="0">
              <a:buNone/>
            </a:pPr>
            <a:endParaRPr lang="en-GB" sz="2800" dirty="0" smtClean="0"/>
          </a:p>
          <a:p>
            <a:pPr marL="360000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80392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Modalverben</a:t>
            </a:r>
            <a:endParaRPr lang="en-GB" sz="2800" u="sng" dirty="0" smtClean="0"/>
          </a:p>
          <a:p>
            <a:pPr marL="0" indent="0" algn="ctr">
              <a:buNone/>
            </a:pPr>
            <a:endParaRPr lang="en-GB" sz="2800" dirty="0"/>
          </a:p>
          <a:p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man…?</a:t>
            </a:r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können</a:t>
            </a:r>
            <a:r>
              <a:rPr lang="en-GB" sz="2800" dirty="0" smtClean="0"/>
              <a:t> </a:t>
            </a:r>
            <a:r>
              <a:rPr lang="en-GB" sz="2800" dirty="0" err="1" smtClean="0"/>
              <a:t>wir</a:t>
            </a:r>
            <a:r>
              <a:rPr lang="en-GB" sz="2800" dirty="0" smtClean="0"/>
              <a:t> die </a:t>
            </a:r>
            <a:r>
              <a:rPr lang="en-GB" sz="2800" dirty="0" err="1" smtClean="0"/>
              <a:t>Weinkarte</a:t>
            </a:r>
            <a:r>
              <a:rPr lang="en-GB" sz="2800" dirty="0" smtClean="0"/>
              <a:t> </a:t>
            </a:r>
            <a:r>
              <a:rPr lang="en-GB" sz="2800" dirty="0" err="1" smtClean="0"/>
              <a:t>sehen</a:t>
            </a:r>
            <a:r>
              <a:rPr lang="en-GB" sz="2800" dirty="0" smtClean="0"/>
              <a:t>?</a:t>
            </a:r>
          </a:p>
          <a:p>
            <a:pPr marL="360000" lvl="1" indent="0">
              <a:buNone/>
            </a:pPr>
            <a:r>
              <a:rPr lang="en-GB" sz="2800" dirty="0" smtClean="0"/>
              <a:t>-&gt; was </a:t>
            </a:r>
            <a:r>
              <a:rPr lang="en-GB" sz="2800" dirty="0" err="1" smtClean="0"/>
              <a:t>möchten</a:t>
            </a:r>
            <a:r>
              <a:rPr lang="en-GB" sz="2800" dirty="0" smtClean="0"/>
              <a:t> </a:t>
            </a:r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trinken</a:t>
            </a:r>
            <a:r>
              <a:rPr lang="en-GB" sz="2800" dirty="0" smtClean="0"/>
              <a:t>?</a:t>
            </a:r>
          </a:p>
          <a:p>
            <a:pPr marL="360000" lvl="1" indent="0">
              <a:buNone/>
            </a:pPr>
            <a:endParaRPr lang="en-GB" sz="2800" dirty="0" smtClean="0"/>
          </a:p>
          <a:p>
            <a:r>
              <a:rPr lang="en-GB" sz="2800" dirty="0" smtClean="0"/>
              <a:t>Was </a:t>
            </a:r>
            <a:r>
              <a:rPr lang="en-GB" sz="2800" dirty="0" err="1" smtClean="0"/>
              <a:t>sind</a:t>
            </a:r>
            <a:r>
              <a:rPr lang="en-GB" sz="2800" dirty="0" smtClean="0"/>
              <a:t> die </a:t>
            </a:r>
            <a:r>
              <a:rPr lang="en-GB" sz="2800" dirty="0" err="1" smtClean="0"/>
              <a:t>Verben</a:t>
            </a:r>
            <a:r>
              <a:rPr lang="en-GB" sz="2800" dirty="0" smtClean="0"/>
              <a:t>? Wo </a:t>
            </a:r>
            <a:r>
              <a:rPr lang="en-GB" sz="2800" dirty="0" err="1" smtClean="0"/>
              <a:t>sind</a:t>
            </a:r>
            <a:r>
              <a:rPr lang="en-GB" sz="2800" dirty="0" smtClean="0"/>
              <a:t> </a:t>
            </a:r>
            <a:r>
              <a:rPr lang="en-GB" sz="2800" dirty="0" err="1" smtClean="0"/>
              <a:t>sie</a:t>
            </a:r>
            <a:r>
              <a:rPr lang="en-GB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2828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Modalverben</a:t>
            </a:r>
            <a:endParaRPr lang="en-GB" sz="2800" u="sng" dirty="0" smtClean="0"/>
          </a:p>
          <a:p>
            <a:pPr marL="0" indent="0" algn="ctr">
              <a:buNone/>
            </a:pPr>
            <a:endParaRPr lang="en-GB" sz="2800" dirty="0"/>
          </a:p>
          <a:p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man…?</a:t>
            </a:r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b="1" dirty="0" err="1" smtClean="0"/>
              <a:t>können</a:t>
            </a:r>
            <a:r>
              <a:rPr lang="en-GB" sz="2800" dirty="0" smtClean="0"/>
              <a:t> </a:t>
            </a:r>
            <a:r>
              <a:rPr lang="en-GB" sz="2800" dirty="0" err="1" smtClean="0"/>
              <a:t>wir</a:t>
            </a:r>
            <a:r>
              <a:rPr lang="en-GB" sz="2800" dirty="0" smtClean="0"/>
              <a:t> die </a:t>
            </a:r>
            <a:r>
              <a:rPr lang="en-GB" sz="2800" dirty="0" err="1" smtClean="0"/>
              <a:t>Weinkarte</a:t>
            </a:r>
            <a:r>
              <a:rPr lang="en-GB" sz="2800" dirty="0" smtClean="0"/>
              <a:t> </a:t>
            </a:r>
            <a:r>
              <a:rPr lang="en-GB" sz="2800" b="1" dirty="0" err="1" smtClean="0"/>
              <a:t>sehen</a:t>
            </a:r>
            <a:r>
              <a:rPr lang="en-GB" sz="2800" dirty="0" smtClean="0"/>
              <a:t>?</a:t>
            </a:r>
          </a:p>
          <a:p>
            <a:pPr marL="360000" lvl="1" indent="0">
              <a:buNone/>
            </a:pPr>
            <a:r>
              <a:rPr lang="en-GB" sz="2800" dirty="0" smtClean="0"/>
              <a:t>-&gt; was </a:t>
            </a:r>
            <a:r>
              <a:rPr lang="en-GB" sz="2800" b="1" dirty="0" err="1" smtClean="0"/>
              <a:t>möchten</a:t>
            </a:r>
            <a:r>
              <a:rPr lang="en-GB" sz="2800" dirty="0" smtClean="0"/>
              <a:t> </a:t>
            </a:r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b="1" dirty="0" err="1" smtClean="0"/>
              <a:t>trinken</a:t>
            </a:r>
            <a:r>
              <a:rPr lang="en-GB" sz="2800" dirty="0" smtClean="0"/>
              <a:t>?</a:t>
            </a:r>
          </a:p>
          <a:p>
            <a:pPr marL="360000" lvl="1" indent="0">
              <a:buNone/>
            </a:pPr>
            <a:endParaRPr lang="en-GB" sz="2800" dirty="0" smtClean="0"/>
          </a:p>
          <a:p>
            <a:r>
              <a:rPr lang="en-GB" sz="2800" dirty="0" smtClean="0"/>
              <a:t>Was </a:t>
            </a:r>
            <a:r>
              <a:rPr lang="en-GB" sz="2800" dirty="0" err="1" smtClean="0"/>
              <a:t>sind</a:t>
            </a:r>
            <a:r>
              <a:rPr lang="en-GB" sz="2800" dirty="0" smtClean="0"/>
              <a:t> die </a:t>
            </a:r>
            <a:r>
              <a:rPr lang="en-GB" sz="2800" dirty="0" err="1" smtClean="0"/>
              <a:t>Verben</a:t>
            </a:r>
            <a:r>
              <a:rPr lang="en-GB" sz="2800" dirty="0" smtClean="0"/>
              <a:t>? Wo </a:t>
            </a:r>
            <a:r>
              <a:rPr lang="en-GB" sz="2800" dirty="0" err="1" smtClean="0"/>
              <a:t>sind</a:t>
            </a:r>
            <a:r>
              <a:rPr lang="en-GB" sz="2800" dirty="0" smtClean="0"/>
              <a:t> </a:t>
            </a:r>
            <a:r>
              <a:rPr lang="en-GB" sz="2800" dirty="0" err="1" smtClean="0"/>
              <a:t>sie</a:t>
            </a:r>
            <a:r>
              <a:rPr lang="en-GB" sz="2800" dirty="0" smtClean="0"/>
              <a:t>?</a:t>
            </a:r>
          </a:p>
          <a:p>
            <a:endParaRPr lang="en-GB" sz="2800" dirty="0" smtClean="0"/>
          </a:p>
          <a:p>
            <a:pPr marL="0" indent="0" algn="ctr">
              <a:buNone/>
            </a:pPr>
            <a:r>
              <a:rPr lang="en-GB" sz="2800" u="sng" dirty="0"/>
              <a:t>m</a:t>
            </a:r>
            <a:r>
              <a:rPr lang="en-GB" sz="2800" u="sng" dirty="0" smtClean="0"/>
              <a:t>odal verb</a:t>
            </a:r>
            <a:r>
              <a:rPr lang="en-GB" sz="2800" dirty="0" smtClean="0"/>
              <a:t> + </a:t>
            </a:r>
            <a:r>
              <a:rPr lang="en-GB" sz="2800" u="sng" dirty="0" smtClean="0"/>
              <a:t>infinitive</a:t>
            </a:r>
            <a:endParaRPr lang="en-GB" sz="2800" u="sng" dirty="0"/>
          </a:p>
          <a:p>
            <a:pPr marL="0" indent="0" algn="ctr">
              <a:buNone/>
            </a:pPr>
            <a:r>
              <a:rPr lang="en-GB" sz="2800" i="1" dirty="0"/>
              <a:t>m</a:t>
            </a:r>
            <a:r>
              <a:rPr lang="en-GB" sz="2800" i="1" dirty="0" smtClean="0"/>
              <a:t>odal verb: conjugated in Position 2</a:t>
            </a:r>
          </a:p>
          <a:p>
            <a:pPr marL="0" indent="0" algn="ctr">
              <a:buNone/>
            </a:pPr>
            <a:r>
              <a:rPr lang="en-GB" sz="2800" i="1" dirty="0"/>
              <a:t>i</a:t>
            </a:r>
            <a:r>
              <a:rPr lang="en-GB" sz="2800" i="1" dirty="0" smtClean="0"/>
              <a:t>nfinitive: at the end of the sentence</a:t>
            </a:r>
          </a:p>
        </p:txBody>
      </p:sp>
    </p:spTree>
    <p:extLst>
      <p:ext uri="{BB962C8B-B14F-4D97-AF65-F5344CB8AC3E}">
        <p14:creationId xmlns:p14="http://schemas.microsoft.com/office/powerpoint/2010/main" val="800489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Modalverben</a:t>
            </a:r>
            <a:endParaRPr lang="en-GB" sz="2800" u="sng" dirty="0" smtClean="0"/>
          </a:p>
          <a:p>
            <a:pPr marL="0" indent="0" algn="ctr">
              <a:buNone/>
            </a:pPr>
            <a:endParaRPr lang="en-GB" sz="2800" dirty="0"/>
          </a:p>
          <a:p>
            <a:r>
              <a:rPr lang="en-GB" sz="2800" dirty="0" err="1" smtClean="0"/>
              <a:t>Arbeitsblatt</a:t>
            </a:r>
            <a:r>
              <a:rPr lang="en-GB" sz="2800" dirty="0" smtClean="0"/>
              <a:t> S.7: </a:t>
            </a:r>
            <a:r>
              <a:rPr lang="en-GB" sz="2800" dirty="0" err="1" smtClean="0"/>
              <a:t>Wie</a:t>
            </a:r>
            <a:r>
              <a:rPr lang="en-GB" sz="2800" dirty="0" smtClean="0"/>
              <a:t> </a:t>
            </a:r>
            <a:r>
              <a:rPr lang="en-GB" sz="2800" dirty="0" err="1" smtClean="0"/>
              <a:t>sagt</a:t>
            </a:r>
            <a:r>
              <a:rPr lang="en-GB" sz="2800" dirty="0" smtClean="0"/>
              <a:t> man…? </a:t>
            </a:r>
          </a:p>
          <a:p>
            <a:endParaRPr lang="en-GB" sz="2800" dirty="0"/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möchtest</a:t>
            </a:r>
            <a:r>
              <a:rPr lang="en-GB" sz="2800" dirty="0" smtClean="0"/>
              <a:t> du </a:t>
            </a:r>
            <a:r>
              <a:rPr lang="en-GB" sz="2800" dirty="0" err="1" smtClean="0"/>
              <a:t>einen</a:t>
            </a:r>
            <a:r>
              <a:rPr lang="en-GB" sz="2800" dirty="0" smtClean="0"/>
              <a:t> </a:t>
            </a:r>
            <a:r>
              <a:rPr lang="en-GB" sz="2800" dirty="0" err="1" smtClean="0"/>
              <a:t>Kaffee</a:t>
            </a:r>
            <a:r>
              <a:rPr lang="en-GB" sz="2800" dirty="0" smtClean="0"/>
              <a:t>?</a:t>
            </a:r>
          </a:p>
          <a:p>
            <a:pPr marL="360000" lvl="1" indent="0">
              <a:buNone/>
            </a:pPr>
            <a:endParaRPr lang="en-GB" sz="2800" dirty="0"/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ich</a:t>
            </a:r>
            <a:r>
              <a:rPr lang="en-GB" sz="2800" dirty="0" smtClean="0"/>
              <a:t> </a:t>
            </a:r>
            <a:r>
              <a:rPr lang="en-GB" sz="2800" dirty="0" err="1" smtClean="0"/>
              <a:t>möchte</a:t>
            </a:r>
            <a:r>
              <a:rPr lang="en-GB" sz="2800" dirty="0" smtClean="0"/>
              <a:t> </a:t>
            </a:r>
            <a:r>
              <a:rPr lang="en-GB" sz="2800" dirty="0" err="1" smtClean="0"/>
              <a:t>fernsehen</a:t>
            </a:r>
            <a:endParaRPr lang="en-GB" sz="2800" dirty="0" smtClean="0"/>
          </a:p>
          <a:p>
            <a:pPr marL="360000" lvl="1" indent="0">
              <a:buNone/>
            </a:pPr>
            <a:endParaRPr lang="en-GB" sz="2800" dirty="0"/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kann</a:t>
            </a:r>
            <a:r>
              <a:rPr lang="en-GB" sz="2800" dirty="0" smtClean="0"/>
              <a:t> den </a:t>
            </a:r>
            <a:r>
              <a:rPr lang="en-GB" sz="2800" dirty="0" err="1" smtClean="0"/>
              <a:t>ganzen</a:t>
            </a:r>
            <a:r>
              <a:rPr lang="en-GB" sz="2800" dirty="0" smtClean="0"/>
              <a:t> Tag lessen</a:t>
            </a:r>
          </a:p>
          <a:p>
            <a:pPr marL="360000" lvl="1" indent="0">
              <a:buNone/>
            </a:pPr>
            <a:endParaRPr lang="en-GB" sz="2800" dirty="0"/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sie</a:t>
            </a:r>
            <a:r>
              <a:rPr lang="en-GB" sz="2800" dirty="0" smtClean="0"/>
              <a:t> </a:t>
            </a:r>
            <a:r>
              <a:rPr lang="en-GB" sz="2800" dirty="0" err="1" smtClean="0"/>
              <a:t>können</a:t>
            </a:r>
            <a:r>
              <a:rPr lang="en-GB" sz="2800" dirty="0" smtClean="0"/>
              <a:t> </a:t>
            </a:r>
            <a:r>
              <a:rPr lang="en-GB" sz="2800" dirty="0" err="1" smtClean="0"/>
              <a:t>manchmal</a:t>
            </a:r>
            <a:r>
              <a:rPr lang="en-GB" sz="2800" dirty="0" smtClean="0"/>
              <a:t> abends </a:t>
            </a:r>
            <a:r>
              <a:rPr lang="en-GB" sz="2800" dirty="0" err="1" smtClean="0"/>
              <a:t>schwimmen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383318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/>
              <a:t>i</a:t>
            </a:r>
            <a:r>
              <a:rPr lang="en-GB" sz="2800" u="sng" dirty="0" err="1" smtClean="0"/>
              <a:t>m</a:t>
            </a:r>
            <a:r>
              <a:rPr lang="en-GB" sz="2800" u="sng" dirty="0" smtClean="0"/>
              <a:t> Restaurant</a:t>
            </a:r>
          </a:p>
          <a:p>
            <a:pPr marL="0" indent="0" algn="ctr">
              <a:buNone/>
            </a:pPr>
            <a:endParaRPr lang="en-GB" sz="2800" dirty="0"/>
          </a:p>
          <a:p>
            <a:r>
              <a:rPr lang="en-GB" sz="2800" dirty="0" err="1" smtClean="0"/>
              <a:t>Arbeitsblatt</a:t>
            </a:r>
            <a:r>
              <a:rPr lang="en-GB" sz="2800" dirty="0" smtClean="0"/>
              <a:t> S. 8 &amp; </a:t>
            </a:r>
            <a:r>
              <a:rPr lang="en-GB" sz="2800" dirty="0" err="1" smtClean="0"/>
              <a:t>Speisekarte</a:t>
            </a:r>
            <a:r>
              <a:rPr lang="en-GB" sz="2800" dirty="0" smtClean="0"/>
              <a:t> </a:t>
            </a:r>
            <a:r>
              <a:rPr lang="en-GB" sz="2800" dirty="0" err="1" smtClean="0"/>
              <a:t>Unckel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antworte</a:t>
            </a:r>
            <a:r>
              <a:rPr lang="en-GB" sz="2800" dirty="0" smtClean="0"/>
              <a:t> die </a:t>
            </a:r>
            <a:r>
              <a:rPr lang="en-GB" sz="2800" dirty="0" err="1" smtClean="0"/>
              <a:t>Fragen</a:t>
            </a:r>
            <a:endParaRPr lang="en-GB" sz="2800" dirty="0" smtClean="0"/>
          </a:p>
          <a:p>
            <a:pPr marL="360000" lvl="1" indent="0">
              <a:buNone/>
            </a:pPr>
            <a:r>
              <a:rPr lang="en-GB" sz="2800" dirty="0" smtClean="0"/>
              <a:t>-&gt; </a:t>
            </a:r>
            <a:r>
              <a:rPr lang="en-GB" sz="2800" dirty="0" err="1" smtClean="0"/>
              <a:t>schreibe</a:t>
            </a:r>
            <a:r>
              <a:rPr lang="en-GB" sz="2800" dirty="0" smtClean="0"/>
              <a:t> 2 </a:t>
            </a:r>
            <a:r>
              <a:rPr lang="en-GB" sz="2800" dirty="0" err="1" smtClean="0"/>
              <a:t>Fragen</a:t>
            </a:r>
            <a:r>
              <a:rPr lang="en-GB" sz="2800" dirty="0" smtClean="0"/>
              <a:t> f</a:t>
            </a:r>
            <a:r>
              <a:rPr lang="de-DE" sz="2800" dirty="0" smtClean="0"/>
              <a:t>ür eine Partnerin/einen Partner</a:t>
            </a:r>
          </a:p>
          <a:p>
            <a:pPr marL="360000" lvl="1" indent="0">
              <a:buNone/>
            </a:pPr>
            <a:r>
              <a:rPr lang="de-DE" sz="2800" dirty="0" smtClean="0"/>
              <a:t>-&gt; stelle die Fragen &amp; antworte die Fragen von der Partnerin/dem Partner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err="1"/>
              <a:t>Kursbuch</a:t>
            </a:r>
            <a:r>
              <a:rPr lang="en-GB" sz="2800" dirty="0"/>
              <a:t> S. 131, </a:t>
            </a:r>
            <a:r>
              <a:rPr lang="de-DE" sz="2800" dirty="0"/>
              <a:t>Ü</a:t>
            </a:r>
            <a:r>
              <a:rPr lang="en-GB" sz="2800" dirty="0" smtClean="0"/>
              <a:t>5</a:t>
            </a:r>
          </a:p>
          <a:p>
            <a:endParaRPr lang="en-GB" sz="2800" dirty="0"/>
          </a:p>
          <a:p>
            <a:r>
              <a:rPr lang="en-GB" sz="2800" dirty="0" err="1" smtClean="0"/>
              <a:t>Schreibe</a:t>
            </a:r>
            <a:r>
              <a:rPr lang="en-GB" sz="2800" dirty="0" smtClean="0"/>
              <a:t> 2x </a:t>
            </a:r>
            <a:r>
              <a:rPr lang="en-GB" sz="2800" dirty="0" err="1" smtClean="0"/>
              <a:t>Dialoge</a:t>
            </a:r>
            <a:r>
              <a:rPr lang="en-GB" sz="2800" dirty="0" smtClean="0"/>
              <a:t>: </a:t>
            </a:r>
            <a:r>
              <a:rPr lang="en-GB" sz="2800" dirty="0" err="1" smtClean="0"/>
              <a:t>im</a:t>
            </a:r>
            <a:r>
              <a:rPr lang="en-GB" sz="2800" dirty="0" smtClean="0"/>
              <a:t> Restaurant &amp; </a:t>
            </a:r>
            <a:r>
              <a:rPr lang="en-GB" sz="2800" dirty="0" err="1" smtClean="0"/>
              <a:t>im</a:t>
            </a:r>
            <a:r>
              <a:rPr lang="en-GB" sz="2800" dirty="0" smtClean="0"/>
              <a:t> Cafe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32824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EA137-58FD-4040-A689-A6C417CB5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395672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u="sng" dirty="0" err="1" smtClean="0"/>
              <a:t>Wiederholung</a:t>
            </a:r>
            <a:endParaRPr lang="en-GB" sz="2800" u="sng" dirty="0"/>
          </a:p>
          <a:p>
            <a:pPr marL="360000" lvl="1" indent="0">
              <a:buNone/>
            </a:pPr>
            <a:endParaRPr lang="en-GB" sz="2800" dirty="0"/>
          </a:p>
          <a:p>
            <a:r>
              <a:rPr lang="en-GB" sz="2800" dirty="0" err="1" smtClean="0"/>
              <a:t>Arbeitsblatt</a:t>
            </a:r>
            <a:r>
              <a:rPr lang="en-GB" sz="2800" dirty="0" smtClean="0"/>
              <a:t> S.1: </a:t>
            </a:r>
            <a:r>
              <a:rPr lang="en-GB" sz="2800" dirty="0" err="1" smtClean="0"/>
              <a:t>antworte</a:t>
            </a:r>
            <a:r>
              <a:rPr lang="en-GB" sz="2800" dirty="0" smtClean="0"/>
              <a:t> die </a:t>
            </a:r>
            <a:r>
              <a:rPr lang="en-GB" sz="2800" dirty="0" err="1" smtClean="0"/>
              <a:t>Fragen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err="1" smtClean="0"/>
              <a:t>Arbeitsblatt</a:t>
            </a:r>
            <a:r>
              <a:rPr lang="en-GB" sz="2800" dirty="0" smtClean="0"/>
              <a:t> S.4: erg</a:t>
            </a:r>
            <a:r>
              <a:rPr lang="de-DE" sz="2800" dirty="0" smtClean="0"/>
              <a:t>änze mit ‚du‘ &amp; ‚er/sie‘-Form</a:t>
            </a:r>
          </a:p>
          <a:p>
            <a:endParaRPr lang="de-DE" sz="2800" dirty="0"/>
          </a:p>
          <a:p>
            <a:r>
              <a:rPr lang="de-DE" sz="2800" dirty="0" smtClean="0"/>
              <a:t>Arbeitsblatt S.2 &amp; 3: </a:t>
            </a:r>
          </a:p>
          <a:p>
            <a:pPr marL="360000" lvl="1" indent="0">
              <a:buNone/>
            </a:pPr>
            <a:r>
              <a:rPr lang="de-DE" sz="2800" dirty="0" smtClean="0"/>
              <a:t>-&gt; wie sagt man die Fragen auf Deutsch?</a:t>
            </a:r>
          </a:p>
          <a:p>
            <a:pPr marL="360000" lvl="1" indent="0">
              <a:buNone/>
            </a:pPr>
            <a:r>
              <a:rPr lang="de-DE" sz="2800" dirty="0" smtClean="0"/>
              <a:t>-&gt; wie antwortet man die Fragen?</a:t>
            </a:r>
          </a:p>
          <a:p>
            <a:pPr marL="360000" lvl="1" indent="0">
              <a:buNone/>
            </a:pPr>
            <a:r>
              <a:rPr lang="de-DE" sz="2800" dirty="0" smtClean="0"/>
              <a:t>-&gt; stelle die Fragen an eine Partnerin/einen Partner</a:t>
            </a:r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8347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3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97490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haben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habe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hast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hat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haben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habt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haben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09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4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37789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smtClean="0"/>
                        <a:t>sein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bin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bist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sind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seid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sind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738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5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fahren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fahre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f</a:t>
                      </a:r>
                      <a:r>
                        <a:rPr lang="en-GB" sz="2800" b="1" dirty="0" err="1" smtClean="0"/>
                        <a:t>ä</a:t>
                      </a:r>
                      <a:r>
                        <a:rPr lang="en-GB" sz="2800" dirty="0" err="1" smtClean="0"/>
                        <a:t>hrst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f</a:t>
                      </a:r>
                      <a:r>
                        <a:rPr lang="en-GB" sz="2800" b="1" dirty="0" err="1" smtClean="0"/>
                        <a:t>ä</a:t>
                      </a:r>
                      <a:r>
                        <a:rPr lang="en-GB" sz="2800" dirty="0" err="1" smtClean="0"/>
                        <a:t>hrt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fahren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fahrt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fahren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1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6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50338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schlafen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schlafe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 smtClean="0"/>
                        <a:t>schl</a:t>
                      </a:r>
                      <a:r>
                        <a:rPr lang="en-GB" sz="2800" b="1" dirty="0" err="1" smtClean="0"/>
                        <a:t>ä</a:t>
                      </a:r>
                      <a:r>
                        <a:rPr lang="en-GB" sz="2800" dirty="0" err="1" smtClean="0"/>
                        <a:t>fst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schl</a:t>
                      </a:r>
                      <a:r>
                        <a:rPr lang="en-GB" sz="2800" b="1" dirty="0" err="1" smtClean="0"/>
                        <a:t>ä</a:t>
                      </a:r>
                      <a:r>
                        <a:rPr lang="en-GB" sz="2800" dirty="0" err="1" smtClean="0"/>
                        <a:t>ft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schlafen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schlaft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schlafen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9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7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64573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sehen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sehe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</a:t>
                      </a:r>
                      <a:r>
                        <a:rPr lang="en-GB" sz="2800" b="1" dirty="0" err="1" smtClean="0"/>
                        <a:t>ie</a:t>
                      </a:r>
                      <a:r>
                        <a:rPr lang="en-GB" sz="2800" b="0" dirty="0" err="1" smtClean="0"/>
                        <a:t>hst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</a:t>
                      </a:r>
                      <a:r>
                        <a:rPr lang="en-GB" sz="2800" b="1" dirty="0" err="1" smtClean="0"/>
                        <a:t>ie</a:t>
                      </a:r>
                      <a:r>
                        <a:rPr lang="en-GB" sz="2800" b="0" dirty="0" err="1" smtClean="0"/>
                        <a:t>ht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err="1" smtClean="0"/>
                        <a:t>sehen</a:t>
                      </a:r>
                      <a:endParaRPr lang="en-GB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err="1" smtClean="0"/>
                        <a:t>seht</a:t>
                      </a:r>
                      <a:endParaRPr lang="en-GB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sehen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030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8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97250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lesen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lese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l</a:t>
                      </a:r>
                      <a:r>
                        <a:rPr lang="en-GB" sz="2800" b="1" dirty="0" err="1" smtClean="0"/>
                        <a:t>ie</a:t>
                      </a:r>
                      <a:r>
                        <a:rPr lang="en-GB" sz="2800" b="0" dirty="0" err="1" smtClean="0"/>
                        <a:t>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err="1" smtClean="0"/>
                        <a:t>l</a:t>
                      </a:r>
                      <a:r>
                        <a:rPr lang="en-GB" sz="2800" b="1" dirty="0" err="1" smtClean="0"/>
                        <a:t>ie</a:t>
                      </a:r>
                      <a:r>
                        <a:rPr lang="en-GB" sz="2800" b="0" dirty="0" err="1" smtClean="0"/>
                        <a:t>st</a:t>
                      </a:r>
                      <a:endParaRPr lang="en-GB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lesen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lest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lesen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96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41C1A6-E5FF-43C8-B3EF-A139A6638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6E1-FE19-476C-9CF0-3BB4903735D9}" type="slidenum">
              <a:rPr lang="en-GB" altLang="en-US" smtClean="0"/>
              <a:pPr/>
              <a:t>9</a:t>
            </a:fld>
            <a:endParaRPr lang="en-GB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32623"/>
              </p:ext>
            </p:extLst>
          </p:nvPr>
        </p:nvGraphicFramePr>
        <p:xfrm>
          <a:off x="1763688" y="1052736"/>
          <a:ext cx="5832648" cy="47525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2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9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u="none" dirty="0" err="1" smtClean="0"/>
                        <a:t>essen</a:t>
                      </a:r>
                      <a:endParaRPr lang="en-US" sz="2800" u="none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ich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esse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du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err="1" smtClean="0"/>
                        <a:t>i</a:t>
                      </a:r>
                      <a:r>
                        <a:rPr lang="en-GB" sz="2800" b="0" dirty="0" err="1" smtClean="0"/>
                        <a:t>sst</a:t>
                      </a:r>
                      <a:endParaRPr lang="en-GB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er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err="1" smtClean="0"/>
                        <a:t>i</a:t>
                      </a:r>
                      <a:r>
                        <a:rPr lang="en-GB" sz="2800" b="0" dirty="0" err="1" smtClean="0"/>
                        <a:t>sst</a:t>
                      </a:r>
                      <a:endParaRPr lang="en-GB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wir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essen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ihr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esst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247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sie</a:t>
                      </a:r>
                      <a:r>
                        <a:rPr lang="en-GB" sz="2800" dirty="0" smtClean="0"/>
                        <a:t>/</a:t>
                      </a:r>
                      <a:r>
                        <a:rPr lang="en-GB" sz="2800" dirty="0" err="1" smtClean="0"/>
                        <a:t>Sie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 smtClean="0"/>
                        <a:t>essen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61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R Theme">
  <a:themeElements>
    <a:clrScheme name="UoR - Purple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79679C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D2002E"/>
      </a:accent6>
      <a:hlink>
        <a:srgbClr val="D2002E"/>
      </a:hlink>
      <a:folHlink>
        <a:srgbClr val="50535A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UoR-PP-Template-STANDARD-WIDTH-v-24</Template>
  <TotalTime>4127</TotalTime>
  <Words>499</Words>
  <Application>Microsoft Office PowerPoint</Application>
  <PresentationFormat>On-screen Show (4:3)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Effra</vt:lpstr>
      <vt:lpstr>Arial Black</vt:lpstr>
      <vt:lpstr>Arial</vt:lpstr>
      <vt:lpstr>Arial Bold</vt:lpstr>
      <vt:lpstr>UoR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Greta Carey</dc:creator>
  <cp:lastModifiedBy>Sophie Payne</cp:lastModifiedBy>
  <cp:revision>137</cp:revision>
  <cp:lastPrinted>2006-09-19T14:59:33Z</cp:lastPrinted>
  <dcterms:created xsi:type="dcterms:W3CDTF">2017-06-27T11:05:49Z</dcterms:created>
  <dcterms:modified xsi:type="dcterms:W3CDTF">2019-11-04T16:48:33Z</dcterms:modified>
</cp:coreProperties>
</file>