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9" r:id="rId2"/>
    <p:sldId id="362" r:id="rId3"/>
    <p:sldId id="279" r:id="rId4"/>
    <p:sldId id="280" r:id="rId5"/>
    <p:sldId id="281" r:id="rId6"/>
    <p:sldId id="282" r:id="rId7"/>
    <p:sldId id="283" r:id="rId8"/>
    <p:sldId id="364" r:id="rId9"/>
    <p:sldId id="284" r:id="rId10"/>
    <p:sldId id="285" r:id="rId11"/>
    <p:sldId id="286" r:id="rId12"/>
    <p:sldId id="365" r:id="rId13"/>
    <p:sldId id="287" r:id="rId14"/>
    <p:sldId id="288" r:id="rId15"/>
    <p:sldId id="289" r:id="rId16"/>
    <p:sldId id="290" r:id="rId17"/>
    <p:sldId id="291" r:id="rId18"/>
    <p:sldId id="292" r:id="rId19"/>
    <p:sldId id="293" r:id="rId20"/>
    <p:sldId id="366" r:id="rId21"/>
    <p:sldId id="294" r:id="rId22"/>
    <p:sldId id="295" r:id="rId23"/>
    <p:sldId id="328" r:id="rId24"/>
    <p:sldId id="330" r:id="rId25"/>
    <p:sldId id="331" r:id="rId26"/>
    <p:sldId id="329" r:id="rId27"/>
    <p:sldId id="296" r:id="rId28"/>
    <p:sldId id="332" r:id="rId29"/>
    <p:sldId id="297" r:id="rId30"/>
    <p:sldId id="333" r:id="rId31"/>
    <p:sldId id="334" r:id="rId32"/>
    <p:sldId id="298" r:id="rId33"/>
    <p:sldId id="368" r:id="rId34"/>
    <p:sldId id="335" r:id="rId35"/>
    <p:sldId id="336" r:id="rId36"/>
    <p:sldId id="299" r:id="rId37"/>
    <p:sldId id="337" r:id="rId38"/>
    <p:sldId id="338" r:id="rId39"/>
    <p:sldId id="300" r:id="rId40"/>
    <p:sldId id="339" r:id="rId41"/>
    <p:sldId id="301" r:id="rId42"/>
    <p:sldId id="340" r:id="rId43"/>
    <p:sldId id="370" r:id="rId44"/>
    <p:sldId id="302" r:id="rId45"/>
    <p:sldId id="342" r:id="rId46"/>
    <p:sldId id="303" r:id="rId47"/>
    <p:sldId id="343" r:id="rId48"/>
    <p:sldId id="344" r:id="rId49"/>
    <p:sldId id="345" r:id="rId50"/>
    <p:sldId id="304" r:id="rId51"/>
    <p:sldId id="346" r:id="rId52"/>
    <p:sldId id="347" r:id="rId53"/>
    <p:sldId id="305" r:id="rId54"/>
    <p:sldId id="369" r:id="rId55"/>
    <p:sldId id="306" r:id="rId56"/>
    <p:sldId id="307" r:id="rId57"/>
    <p:sldId id="308" r:id="rId58"/>
    <p:sldId id="348" r:id="rId59"/>
    <p:sldId id="350" r:id="rId60"/>
    <p:sldId id="349" r:id="rId61"/>
    <p:sldId id="351" r:id="rId62"/>
    <p:sldId id="352" r:id="rId63"/>
    <p:sldId id="309" r:id="rId64"/>
    <p:sldId id="353" r:id="rId65"/>
    <p:sldId id="354" r:id="rId66"/>
    <p:sldId id="310" r:id="rId67"/>
    <p:sldId id="311" r:id="rId68"/>
    <p:sldId id="355" r:id="rId69"/>
    <p:sldId id="312" r:id="rId70"/>
    <p:sldId id="356" r:id="rId71"/>
    <p:sldId id="357" r:id="rId72"/>
    <p:sldId id="363" r:id="rId73"/>
    <p:sldId id="367"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0"/>
    <p:restoredTop sz="94623"/>
  </p:normalViewPr>
  <p:slideViewPr>
    <p:cSldViewPr>
      <p:cViewPr varScale="1">
        <p:scale>
          <a:sx n="85" d="100"/>
          <a:sy n="85" d="100"/>
        </p:scale>
        <p:origin x="72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9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3703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1494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grpSp>
        <p:nvGrpSpPr>
          <p:cNvPr id="12" name="组合 11"/>
          <p:cNvGrpSpPr/>
          <p:nvPr userDrawn="1"/>
        </p:nvGrpSpPr>
        <p:grpSpPr>
          <a:xfrm>
            <a:off x="0" y="0"/>
            <a:ext cx="9144000" cy="6857722"/>
            <a:chOff x="0" y="0"/>
            <a:chExt cx="9144000" cy="6857722"/>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8"/>
              <a:ext cx="9144000" cy="6857444"/>
            </a:xfrm>
            <a:prstGeom prst="rect">
              <a:avLst/>
            </a:prstGeom>
            <a:solidFill>
              <a:schemeClr val="accent1">
                <a:lumMod val="75000"/>
                <a:alpha val="38000"/>
              </a:schemeClr>
            </a:solidFill>
          </p:spPr>
        </p:pic>
        <p:sp>
          <p:nvSpPr>
            <p:cNvPr id="11" name="矩形 10"/>
            <p:cNvSpPr/>
            <p:nvPr userDrawn="1"/>
          </p:nvSpPr>
          <p:spPr>
            <a:xfrm>
              <a:off x="0" y="0"/>
              <a:ext cx="9144000" cy="6857722"/>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grpSp>
      <p:sp>
        <p:nvSpPr>
          <p:cNvPr id="2" name="标题 1"/>
          <p:cNvSpPr>
            <a:spLocks noGrp="1"/>
          </p:cNvSpPr>
          <p:nvPr>
            <p:ph type="ctrTitle"/>
          </p:nvPr>
        </p:nvSpPr>
        <p:spPr>
          <a:xfrm>
            <a:off x="1143000" y="2469466"/>
            <a:ext cx="6858000" cy="1131216"/>
          </a:xfrm>
        </p:spPr>
        <p:txBody>
          <a:bodyPr anchor="b">
            <a:normAutofit/>
          </a:bodyPr>
          <a:lstStyle>
            <a:lvl1pPr algn="ctr">
              <a:defRPr sz="4000">
                <a:solidFill>
                  <a:schemeClr val="tx1">
                    <a:lumMod val="95000"/>
                    <a:lumOff val="5000"/>
                  </a:schemeClr>
                </a:solidFill>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143000" y="3700844"/>
            <a:ext cx="6858000" cy="824919"/>
          </a:xfrm>
        </p:spPr>
        <p:txBody>
          <a:bodyPr/>
          <a:lstStyle>
            <a:lvl1pPr marL="0" indent="0" algn="ctr">
              <a:buNone/>
              <a:defRPr sz="2400">
                <a:solidFill>
                  <a:schemeClr val="tx1">
                    <a:lumMod val="95000"/>
                    <a:lumOff val="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descr="正-考满分_0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6400" y="1210170"/>
            <a:ext cx="3585600" cy="1259296"/>
          </a:xfrm>
          <a:prstGeom prst="rect">
            <a:avLst/>
          </a:prstGeom>
        </p:spPr>
      </p:pic>
      <p:sp>
        <p:nvSpPr>
          <p:cNvPr id="9" name="文本占位符 8"/>
          <p:cNvSpPr>
            <a:spLocks noGrp="1"/>
          </p:cNvSpPr>
          <p:nvPr>
            <p:ph type="body" sz="quarter" idx="10" hasCustomPrompt="1"/>
          </p:nvPr>
        </p:nvSpPr>
        <p:spPr>
          <a:xfrm>
            <a:off x="84842" y="6086255"/>
            <a:ext cx="4751109" cy="658624"/>
          </a:xfrm>
        </p:spPr>
        <p:txBody>
          <a:bodyPr>
            <a:noAutofit/>
          </a:bodyPr>
          <a:lstStyle>
            <a:lvl1pPr marL="0" indent="0" algn="l">
              <a:buNone/>
              <a:defRPr sz="1800">
                <a:solidFill>
                  <a:schemeClr val="tx1"/>
                </a:solidFill>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XXX</a:t>
            </a:r>
            <a:r>
              <a:rPr lang="zh-CN" altLang="en-US" dirty="0"/>
              <a:t>老师</a:t>
            </a:r>
            <a:r>
              <a:rPr lang="en-US" altLang="zh-CN" dirty="0"/>
              <a:t>QQ</a:t>
            </a:r>
            <a:r>
              <a:rPr lang="zh-CN" altLang="en-US" dirty="0"/>
              <a:t>群：</a:t>
            </a:r>
            <a:r>
              <a:rPr lang="en-US" altLang="zh-CN" dirty="0"/>
              <a:t>XXXX</a:t>
            </a:r>
          </a:p>
          <a:p>
            <a:pPr lvl="0"/>
            <a:r>
              <a:rPr lang="zh-CN" altLang="en-US" dirty="0"/>
              <a:t>微信公众号：</a:t>
            </a:r>
            <a:r>
              <a:rPr lang="en-US" altLang="zh-CN" dirty="0"/>
              <a:t>345678</a:t>
            </a:r>
            <a:endParaRPr lang="zh-CN" altLang="en-US" dirty="0"/>
          </a:p>
        </p:txBody>
      </p:sp>
    </p:spTree>
    <p:extLst>
      <p:ext uri="{BB962C8B-B14F-4D97-AF65-F5344CB8AC3E}">
        <p14:creationId xmlns:p14="http://schemas.microsoft.com/office/powerpoint/2010/main" val="1121915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7"/>
          </a:xfrm>
        </p:spPr>
        <p:txBody>
          <a:bodyPr/>
          <a:lstStyle>
            <a:lvl1pPr algn="ctr">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7462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3/3/17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17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42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3/3/17</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6012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3/3/17</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28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3/3/17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5911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30820CF-B880-4189-942D-D702A7CBA730}" type="datetimeFigureOut">
              <a:rPr lang="zh-CN" altLang="en-US" smtClean="0"/>
              <a:t>2017/3/3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333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3/3/17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6089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105416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30820CF-B880-4189-942D-D702A7CBA730}" type="datetimeFigureOut">
              <a:rPr lang="zh-CN" altLang="en-US" smtClean="0"/>
              <a:t>2017/3/3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913308-F349-4B6D-A68A-DD1791B4A57B}"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雯旭\1.品牌库资料\2.VI资料\考满分logo域名修改\png\考满分logo域名修改-横.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553200" y="5721150"/>
            <a:ext cx="2590800" cy="113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369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雯旭\Desktop\底.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5384"/>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9"/>
          <p:cNvSpPr>
            <a:spLocks noGrp="1"/>
          </p:cNvSpPr>
          <p:nvPr>
            <p:ph type="ctrTitle"/>
          </p:nvPr>
        </p:nvSpPr>
        <p:spPr>
          <a:xfrm>
            <a:off x="611560" y="2606731"/>
            <a:ext cx="7920880" cy="1319628"/>
          </a:xfrm>
        </p:spPr>
        <p:txBody>
          <a:bodyPr>
            <a:normAutofit/>
          </a:bodyPr>
          <a:lstStyle/>
          <a:p>
            <a:r>
              <a:rPr lang="en-US" altLang="zh-CN" sz="3600" b="1" dirty="0" smtClean="0"/>
              <a:t>GRE</a:t>
            </a:r>
            <a:r>
              <a:rPr lang="zh-CN" altLang="en-US" sz="3600" b="1" dirty="0" smtClean="0"/>
              <a:t>镇考机经词串讲班（上）</a:t>
            </a:r>
            <a:endParaRPr lang="en-US" altLang="zh-CN" sz="3600" b="1" dirty="0"/>
          </a:p>
        </p:txBody>
      </p:sp>
      <p:sp>
        <p:nvSpPr>
          <p:cNvPr id="2050" name="副标题 2"/>
          <p:cNvSpPr>
            <a:spLocks noGrp="1"/>
          </p:cNvSpPr>
          <p:nvPr>
            <p:ph type="subTitle" idx="1"/>
          </p:nvPr>
        </p:nvSpPr>
        <p:spPr>
          <a:xfrm>
            <a:off x="2915816" y="4260412"/>
            <a:ext cx="3240360" cy="824919"/>
          </a:xfrm>
        </p:spPr>
        <p:txBody>
          <a:bodyPr>
            <a:normAutofit fontScale="92500" lnSpcReduction="10000"/>
          </a:bodyPr>
          <a:lstStyle/>
          <a:p>
            <a:r>
              <a:rPr lang="zh-CN" altLang="en-US" dirty="0" smtClean="0"/>
              <a:t>主讲：张巍</a:t>
            </a:r>
            <a:endParaRPr lang="en-US" altLang="zh-CN" dirty="0" smtClean="0"/>
          </a:p>
          <a:p>
            <a:r>
              <a:rPr lang="zh-CN" altLang="en-US" dirty="0" smtClean="0"/>
              <a:t>微信公众号：张巍老师</a:t>
            </a:r>
            <a:endParaRPr lang="en-US" altLang="zh-CN" dirty="0"/>
          </a:p>
        </p:txBody>
      </p:sp>
      <p:pic>
        <p:nvPicPr>
          <p:cNvPr id="1027" name="Picture 3" descr="C:\雯旭\1.品牌库资料\2.VI资料\考满分logo域名修改\png\考满分logo域名修改-横.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196752"/>
            <a:ext cx="361022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293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谄媚，拍马屁</a:t>
            </a:r>
            <a:endParaRPr lang="zh-CN" altLang="en-US" dirty="0"/>
          </a:p>
        </p:txBody>
      </p:sp>
      <p:sp>
        <p:nvSpPr>
          <p:cNvPr id="3" name="内容占位符 2"/>
          <p:cNvSpPr>
            <a:spLocks noGrp="1"/>
          </p:cNvSpPr>
          <p:nvPr>
            <p:ph idx="1"/>
          </p:nvPr>
        </p:nvSpPr>
        <p:spPr>
          <a:xfrm>
            <a:off x="822959" y="1845734"/>
            <a:ext cx="7997513" cy="4463586"/>
          </a:xfrm>
        </p:spPr>
        <p:txBody>
          <a:bodyPr/>
          <a:lstStyle/>
          <a:p>
            <a:endParaRPr lang="en-US" altLang="zh-CN" dirty="0" smtClean="0"/>
          </a:p>
          <a:p>
            <a:endParaRPr lang="en-US" altLang="zh-CN" dirty="0"/>
          </a:p>
          <a:p>
            <a:r>
              <a:rPr lang="en-US" altLang="zh-CN" dirty="0" smtClean="0"/>
              <a:t>adulation-adulate</a:t>
            </a:r>
          </a:p>
          <a:p>
            <a:r>
              <a:rPr lang="en-US" altLang="zh-CN" dirty="0" smtClean="0"/>
              <a:t>flattery-flatter</a:t>
            </a:r>
            <a:r>
              <a:rPr lang="zh-CN" altLang="en-US" dirty="0" smtClean="0"/>
              <a:t>（服了，头）</a:t>
            </a:r>
            <a:endParaRPr lang="en-US" altLang="zh-CN" dirty="0" smtClean="0"/>
          </a:p>
          <a:p>
            <a:r>
              <a:rPr lang="en-US" altLang="zh-CN" dirty="0" smtClean="0"/>
              <a:t>sycophancy-sycophantic</a:t>
            </a:r>
            <a:r>
              <a:rPr lang="zh-CN" altLang="en-US" dirty="0" smtClean="0"/>
              <a:t>（三个粉丝）</a:t>
            </a:r>
            <a:endParaRPr lang="en-US" altLang="zh-CN" dirty="0" smtClean="0"/>
          </a:p>
          <a:p>
            <a:r>
              <a:rPr lang="en-US" altLang="zh-CN" dirty="0" smtClean="0"/>
              <a:t>fawn</a:t>
            </a:r>
            <a:r>
              <a:rPr lang="zh-CN" altLang="en-US" dirty="0" smtClean="0"/>
              <a:t>（幼鹿）</a:t>
            </a:r>
            <a:endParaRPr lang="en-US" altLang="zh-CN" dirty="0" smtClean="0"/>
          </a:p>
          <a:p>
            <a:r>
              <a:rPr lang="en-US" altLang="zh-CN" dirty="0" smtClean="0"/>
              <a:t>toady-toad</a:t>
            </a:r>
            <a:r>
              <a:rPr lang="zh-CN" altLang="en-US" dirty="0" smtClean="0"/>
              <a:t>（癞蛤蟆）</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214" y="2636912"/>
            <a:ext cx="3445725" cy="2944529"/>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7208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lstStyle/>
          <a:p>
            <a:r>
              <a:rPr lang="en-US" altLang="zh-CN" dirty="0"/>
              <a:t>While early biographies of Florence Nightingale tended to be quite _____, Lytton Strachey’s irreverent 1918 essay about her ushered in a new era, making it acceptable, even fashionable, to criticize her.</a:t>
            </a:r>
            <a:endParaRPr lang="zh-CN" altLang="zh-CN" dirty="0"/>
          </a:p>
          <a:p>
            <a:r>
              <a:rPr lang="en-US" altLang="zh-CN" dirty="0"/>
              <a:t>A. unsympathetic</a:t>
            </a:r>
            <a:endParaRPr lang="zh-CN" altLang="zh-CN" dirty="0"/>
          </a:p>
          <a:p>
            <a:r>
              <a:rPr lang="en-US" altLang="zh-CN" dirty="0"/>
              <a:t>B. sycophantic</a:t>
            </a:r>
            <a:endParaRPr lang="zh-CN" altLang="zh-CN" dirty="0"/>
          </a:p>
          <a:p>
            <a:r>
              <a:rPr lang="de-DE" altLang="zh-CN" dirty="0"/>
              <a:t>C. unsentimental </a:t>
            </a:r>
            <a:endParaRPr lang="zh-CN" altLang="zh-CN" dirty="0"/>
          </a:p>
          <a:p>
            <a:r>
              <a:rPr lang="en-US" altLang="zh-CN" dirty="0"/>
              <a:t>D. censorious</a:t>
            </a:r>
            <a:endParaRPr lang="zh-CN" altLang="zh-CN" dirty="0"/>
          </a:p>
          <a:p>
            <a:r>
              <a:rPr lang="it-IT" altLang="zh-CN" dirty="0"/>
              <a:t>E. pedantic</a:t>
            </a:r>
            <a:endParaRPr lang="zh-CN" altLang="zh-CN" dirty="0"/>
          </a:p>
          <a:p>
            <a:endParaRPr lang="zh-CN" altLang="en-US" dirty="0"/>
          </a:p>
        </p:txBody>
      </p:sp>
    </p:spTree>
    <p:extLst>
      <p:ext uri="{BB962C8B-B14F-4D97-AF65-F5344CB8AC3E}">
        <p14:creationId xmlns:p14="http://schemas.microsoft.com/office/powerpoint/2010/main" val="235411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lstStyle/>
          <a:p>
            <a:r>
              <a:rPr lang="en-US" altLang="zh-CN" dirty="0"/>
              <a:t>While early biographies of Florence Nightingale tended to be quite _____, Lytton Strachey’s irreverent 1918 essay about her ushered in a new era, making it acceptable, even fashionable, to criticize her.</a:t>
            </a:r>
            <a:endParaRPr lang="zh-CN" altLang="zh-CN" dirty="0"/>
          </a:p>
          <a:p>
            <a:r>
              <a:rPr lang="en-US" altLang="zh-CN" dirty="0"/>
              <a:t>A. </a:t>
            </a:r>
            <a:r>
              <a:rPr lang="en-US" altLang="zh-CN" dirty="0" smtClean="0"/>
              <a:t>unsympathetic</a:t>
            </a:r>
            <a:r>
              <a:rPr lang="zh-CN" altLang="en-US" dirty="0" smtClean="0"/>
              <a:t>（不同情的）</a:t>
            </a:r>
            <a:endParaRPr lang="zh-CN" altLang="zh-CN" dirty="0"/>
          </a:p>
          <a:p>
            <a:r>
              <a:rPr lang="en-US" altLang="zh-CN" dirty="0"/>
              <a:t>B. </a:t>
            </a:r>
            <a:r>
              <a:rPr lang="en-US" altLang="zh-CN" dirty="0" smtClean="0"/>
              <a:t>sycophantic</a:t>
            </a:r>
            <a:r>
              <a:rPr lang="zh-CN" altLang="en-US" dirty="0" smtClean="0"/>
              <a:t>（谄媚的）</a:t>
            </a:r>
            <a:endParaRPr lang="zh-CN" altLang="zh-CN" dirty="0"/>
          </a:p>
          <a:p>
            <a:r>
              <a:rPr lang="de-DE" altLang="zh-CN" dirty="0"/>
              <a:t>C. </a:t>
            </a:r>
            <a:r>
              <a:rPr lang="de-DE" altLang="zh-CN" dirty="0" smtClean="0"/>
              <a:t>unsentimental</a:t>
            </a:r>
            <a:r>
              <a:rPr lang="zh-CN" altLang="en-US" dirty="0" smtClean="0"/>
              <a:t>（不动感情的）</a:t>
            </a:r>
            <a:endParaRPr lang="zh-CN" altLang="zh-CN" dirty="0"/>
          </a:p>
          <a:p>
            <a:r>
              <a:rPr lang="en-US" altLang="zh-CN" dirty="0"/>
              <a:t>D. </a:t>
            </a:r>
            <a:r>
              <a:rPr lang="en-US" altLang="zh-CN" dirty="0" smtClean="0"/>
              <a:t>censorious</a:t>
            </a:r>
            <a:r>
              <a:rPr lang="zh-CN" altLang="en-US" dirty="0" smtClean="0"/>
              <a:t>（爱挑剔的）</a:t>
            </a:r>
            <a:endParaRPr lang="zh-CN" altLang="zh-CN" dirty="0"/>
          </a:p>
          <a:p>
            <a:r>
              <a:rPr lang="it-IT" altLang="zh-CN" dirty="0"/>
              <a:t>E. </a:t>
            </a:r>
            <a:r>
              <a:rPr lang="it-IT" altLang="zh-CN" dirty="0" err="1" smtClean="0"/>
              <a:t>pedantic</a:t>
            </a:r>
            <a:r>
              <a:rPr lang="zh-CN" altLang="en-US" dirty="0" smtClean="0"/>
              <a:t>（迂腐的）</a:t>
            </a:r>
            <a:endParaRPr lang="zh-CN" altLang="zh-CN" dirty="0"/>
          </a:p>
          <a:p>
            <a:endParaRPr lang="zh-CN" altLang="en-US" dirty="0"/>
          </a:p>
        </p:txBody>
      </p:sp>
      <p:sp>
        <p:nvSpPr>
          <p:cNvPr id="4" name="文本框 3"/>
          <p:cNvSpPr txBox="1"/>
          <p:nvPr/>
        </p:nvSpPr>
        <p:spPr>
          <a:xfrm>
            <a:off x="3059832" y="5373216"/>
            <a:ext cx="2520280" cy="369332"/>
          </a:xfrm>
          <a:prstGeom prst="rect">
            <a:avLst/>
          </a:prstGeom>
          <a:noFill/>
        </p:spPr>
        <p:txBody>
          <a:bodyPr wrap="square" rtlCol="0">
            <a:spAutoFit/>
          </a:bodyPr>
          <a:lstStyle/>
          <a:p>
            <a:r>
              <a:rPr kumimoji="1" lang="zh-CN" altLang="en-US" dirty="0" smtClean="0"/>
              <a:t>答案：</a:t>
            </a:r>
            <a:r>
              <a:rPr kumimoji="1" lang="en-US" altLang="zh-CN" dirty="0" smtClean="0"/>
              <a:t>B</a:t>
            </a:r>
            <a:endParaRPr kumimoji="1" lang="zh-CN" altLang="en-US" dirty="0"/>
          </a:p>
        </p:txBody>
      </p:sp>
    </p:spTree>
    <p:extLst>
      <p:ext uri="{BB962C8B-B14F-4D97-AF65-F5344CB8AC3E}">
        <p14:creationId xmlns:p14="http://schemas.microsoft.com/office/powerpoint/2010/main" val="79105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anachronistic</a:t>
            </a:r>
            <a:r>
              <a:rPr lang="zh-CN" altLang="en-US" dirty="0" smtClean="0"/>
              <a:t>（</a:t>
            </a:r>
            <a:r>
              <a:rPr lang="en-US" altLang="zh-CN" dirty="0"/>
              <a:t> anachronism </a:t>
            </a:r>
            <a:r>
              <a:rPr lang="zh-CN" altLang="en-US" dirty="0" smtClean="0"/>
              <a:t>）</a:t>
            </a:r>
            <a:endParaRPr lang="en-US" altLang="zh-CN" dirty="0" smtClean="0"/>
          </a:p>
          <a:p>
            <a:r>
              <a:rPr lang="zh-CN" altLang="en-US" dirty="0" smtClean="0"/>
              <a:t>韦氏释义：</a:t>
            </a:r>
            <a:endParaRPr lang="en-US" altLang="zh-CN" dirty="0" smtClean="0"/>
          </a:p>
          <a:p>
            <a:r>
              <a:rPr lang="en-US" altLang="zh-CN" dirty="0" smtClean="0"/>
              <a:t>(1)out </a:t>
            </a:r>
            <a:r>
              <a:rPr lang="en-US" altLang="zh-CN" dirty="0"/>
              <a:t>of date or old-fashioned </a:t>
            </a:r>
            <a:r>
              <a:rPr lang="zh-CN" altLang="en-US" dirty="0"/>
              <a:t>􁬦􀷸􁌱</a:t>
            </a:r>
          </a:p>
          <a:p>
            <a:r>
              <a:rPr lang="en-US" altLang="zh-CN" dirty="0"/>
              <a:t>(</a:t>
            </a:r>
            <a:r>
              <a:rPr lang="en-US" altLang="zh-CN" dirty="0" smtClean="0"/>
              <a:t>2)something </a:t>
            </a:r>
            <a:r>
              <a:rPr lang="en-US" altLang="zh-CN" dirty="0"/>
              <a:t>that is mistakenly placed in </a:t>
            </a:r>
            <a:r>
              <a:rPr lang="en-US" altLang="zh-CN" dirty="0" smtClean="0"/>
              <a:t>a time </a:t>
            </a:r>
            <a:r>
              <a:rPr lang="en-US" altLang="zh-CN" dirty="0"/>
              <a:t>where it does not belong in a story, </a:t>
            </a:r>
            <a:r>
              <a:rPr lang="en-US" altLang="zh-CN" dirty="0" smtClean="0"/>
              <a:t>movie, etc</a:t>
            </a:r>
            <a:r>
              <a:rPr lang="en-US" altLang="zh-CN" dirty="0"/>
              <a:t>. </a:t>
            </a:r>
            <a:r>
              <a:rPr lang="zh-CN" altLang="en-US" dirty="0"/>
              <a:t>􀷸􀕤􁲙􁧏􁌱</a:t>
            </a:r>
          </a:p>
        </p:txBody>
      </p:sp>
    </p:spTree>
    <p:extLst>
      <p:ext uri="{BB962C8B-B14F-4D97-AF65-F5344CB8AC3E}">
        <p14:creationId xmlns:p14="http://schemas.microsoft.com/office/powerpoint/2010/main" val="3982889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en-US" altLang="zh-CN" dirty="0" err="1" smtClean="0"/>
              <a:t>ana</a:t>
            </a:r>
            <a:r>
              <a:rPr lang="en-US" altLang="zh-CN" dirty="0" smtClean="0"/>
              <a:t> </a:t>
            </a:r>
            <a:r>
              <a:rPr lang="zh-CN" altLang="en-US" dirty="0" smtClean="0"/>
              <a:t>错误，分开</a:t>
            </a:r>
            <a:endParaRPr lang="en-US" altLang="zh-CN" dirty="0" smtClean="0"/>
          </a:p>
          <a:p>
            <a:r>
              <a:rPr lang="en-US" altLang="zh-CN" dirty="0" smtClean="0"/>
              <a:t>anachronistic </a:t>
            </a:r>
            <a:r>
              <a:rPr lang="zh-CN" altLang="en-US" dirty="0" smtClean="0"/>
              <a:t>时代错误的</a:t>
            </a:r>
            <a:endParaRPr lang="en-US" altLang="zh-CN" dirty="0" smtClean="0"/>
          </a:p>
          <a:p>
            <a:r>
              <a:rPr lang="en-US" altLang="zh-CN" dirty="0" smtClean="0"/>
              <a:t>analogy </a:t>
            </a:r>
            <a:r>
              <a:rPr lang="zh-CN" altLang="en-US" dirty="0" smtClean="0"/>
              <a:t>类比</a:t>
            </a:r>
            <a:endParaRPr lang="en-US" altLang="zh-CN" dirty="0" smtClean="0"/>
          </a:p>
          <a:p>
            <a:r>
              <a:rPr lang="en-US" altLang="zh-CN" dirty="0" smtClean="0"/>
              <a:t>analysis </a:t>
            </a:r>
            <a:r>
              <a:rPr lang="zh-CN" altLang="en-US" dirty="0" smtClean="0"/>
              <a:t>分析</a:t>
            </a:r>
            <a:endParaRPr lang="en-US" altLang="zh-CN" dirty="0" smtClean="0"/>
          </a:p>
          <a:p>
            <a:r>
              <a:rPr lang="en-US" altLang="zh-CN" dirty="0" smtClean="0"/>
              <a:t>anatomy </a:t>
            </a:r>
            <a:r>
              <a:rPr lang="zh-CN" altLang="en-US" dirty="0" smtClean="0"/>
              <a:t>解剖</a:t>
            </a:r>
            <a:endParaRPr lang="en-US" altLang="zh-CN" dirty="0" smtClean="0"/>
          </a:p>
          <a:p>
            <a:endParaRPr lang="en-US" altLang="zh-CN" dirty="0" smtClean="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452641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en-US" altLang="zh-CN" dirty="0" err="1" smtClean="0"/>
              <a:t>chron</a:t>
            </a:r>
            <a:r>
              <a:rPr lang="en-US" altLang="zh-CN" dirty="0" smtClean="0"/>
              <a:t>=time </a:t>
            </a:r>
            <a:r>
              <a:rPr lang="zh-CN" altLang="en-US" dirty="0" smtClean="0"/>
              <a:t>时间</a:t>
            </a:r>
            <a:endParaRPr lang="en-US" altLang="zh-CN" dirty="0" smtClean="0"/>
          </a:p>
          <a:p>
            <a:r>
              <a:rPr lang="en-US" altLang="zh-CN" dirty="0" smtClean="0"/>
              <a:t>chronic </a:t>
            </a:r>
            <a:r>
              <a:rPr lang="zh-CN" altLang="en-US" dirty="0" smtClean="0"/>
              <a:t>慢性的，长期的</a:t>
            </a:r>
            <a:endParaRPr lang="en-US" altLang="zh-CN" dirty="0" smtClean="0"/>
          </a:p>
          <a:p>
            <a:r>
              <a:rPr lang="en-US" altLang="zh-CN" dirty="0" smtClean="0"/>
              <a:t>chronology </a:t>
            </a:r>
            <a:r>
              <a:rPr lang="zh-CN" altLang="en-US" dirty="0" smtClean="0"/>
              <a:t>年代学，年表</a:t>
            </a:r>
            <a:endParaRPr lang="en-US" altLang="zh-CN" dirty="0" smtClean="0"/>
          </a:p>
          <a:p>
            <a:r>
              <a:rPr lang="en-US" altLang="zh-CN" dirty="0" smtClean="0"/>
              <a:t>chronicle </a:t>
            </a:r>
            <a:r>
              <a:rPr lang="zh-CN" altLang="en-US" dirty="0" smtClean="0"/>
              <a:t>编年史，记录</a:t>
            </a:r>
            <a:endParaRPr lang="en-US" altLang="zh-CN" dirty="0" smtClean="0"/>
          </a:p>
          <a:p>
            <a:r>
              <a:rPr lang="en-US" altLang="zh-CN" dirty="0" smtClean="0"/>
              <a:t>synchronize </a:t>
            </a:r>
            <a:r>
              <a:rPr lang="zh-CN" altLang="en-US" dirty="0" smtClean="0"/>
              <a:t>使同步</a:t>
            </a:r>
            <a:endParaRPr lang="en-US" altLang="zh-CN" dirty="0" smtClean="0"/>
          </a:p>
          <a:p>
            <a:r>
              <a:rPr lang="en-US" altLang="zh-CN" dirty="0" smtClean="0"/>
              <a:t>anachronistic </a:t>
            </a:r>
            <a:r>
              <a:rPr lang="zh-CN" altLang="en-US" dirty="0" smtClean="0"/>
              <a:t>时代错误的</a:t>
            </a:r>
            <a:endParaRPr lang="zh-CN" altLang="en-US" dirty="0"/>
          </a:p>
        </p:txBody>
      </p:sp>
    </p:spTree>
    <p:extLst>
      <p:ext uri="{BB962C8B-B14F-4D97-AF65-F5344CB8AC3E}">
        <p14:creationId xmlns:p14="http://schemas.microsoft.com/office/powerpoint/2010/main" val="598576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过时的</a:t>
            </a:r>
            <a:endParaRPr lang="zh-CN" altLang="en-US" dirty="0"/>
          </a:p>
        </p:txBody>
      </p:sp>
      <p:sp>
        <p:nvSpPr>
          <p:cNvPr id="3" name="内容占位符 2"/>
          <p:cNvSpPr>
            <a:spLocks noGrp="1"/>
          </p:cNvSpPr>
          <p:nvPr>
            <p:ph idx="1"/>
          </p:nvPr>
        </p:nvSpPr>
        <p:spPr/>
        <p:txBody>
          <a:bodyPr/>
          <a:lstStyle/>
          <a:p>
            <a:r>
              <a:rPr lang="en-US" altLang="zh-CN" dirty="0" smtClean="0"/>
              <a:t>anachronistic</a:t>
            </a:r>
          </a:p>
          <a:p>
            <a:r>
              <a:rPr lang="en-US" altLang="zh-CN" dirty="0" smtClean="0"/>
              <a:t>old-fashioned</a:t>
            </a:r>
          </a:p>
          <a:p>
            <a:r>
              <a:rPr lang="en-US" altLang="zh-CN" dirty="0" smtClean="0"/>
              <a:t>outmoded</a:t>
            </a:r>
          </a:p>
          <a:p>
            <a:r>
              <a:rPr lang="en-US" altLang="zh-CN" dirty="0" smtClean="0"/>
              <a:t>antediluvian</a:t>
            </a:r>
          </a:p>
          <a:p>
            <a:r>
              <a:rPr lang="en-US" altLang="zh-CN" dirty="0" smtClean="0"/>
              <a:t>obsolete</a:t>
            </a:r>
          </a:p>
          <a:p>
            <a:r>
              <a:rPr lang="en-US" altLang="zh-CN" dirty="0" smtClean="0"/>
              <a:t>antiquated</a:t>
            </a:r>
          </a:p>
          <a:p>
            <a:r>
              <a:rPr lang="en-US" altLang="zh-CN" dirty="0" smtClean="0"/>
              <a:t>archaic</a:t>
            </a:r>
          </a:p>
          <a:p>
            <a:r>
              <a:rPr lang="en-US" altLang="zh-CN" dirty="0" smtClean="0"/>
              <a:t>superannuated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99" y="2492896"/>
            <a:ext cx="5004296" cy="2302590"/>
          </a:xfrm>
          <a:prstGeom prst="rect">
            <a:avLst/>
          </a:prstGeom>
        </p:spPr>
      </p:pic>
    </p:spTree>
    <p:extLst>
      <p:ext uri="{BB962C8B-B14F-4D97-AF65-F5344CB8AC3E}">
        <p14:creationId xmlns:p14="http://schemas.microsoft.com/office/powerpoint/2010/main" val="2596894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-anti</a:t>
            </a:r>
            <a:r>
              <a:rPr lang="zh-CN" altLang="en-US" dirty="0" smtClean="0"/>
              <a:t>和</a:t>
            </a:r>
            <a:r>
              <a:rPr lang="en-US" altLang="zh-CN" dirty="0" smtClean="0"/>
              <a:t>-ante</a:t>
            </a:r>
            <a:r>
              <a:rPr lang="zh-CN" altLang="en-US" dirty="0" smtClean="0"/>
              <a:t>区别</a:t>
            </a:r>
            <a:endParaRPr lang="en-US" altLang="zh-CN" dirty="0" smtClean="0"/>
          </a:p>
          <a:p>
            <a:endParaRPr lang="en-US" altLang="zh-CN" dirty="0"/>
          </a:p>
        </p:txBody>
      </p:sp>
    </p:spTree>
    <p:extLst>
      <p:ext uri="{BB962C8B-B14F-4D97-AF65-F5344CB8AC3E}">
        <p14:creationId xmlns:p14="http://schemas.microsoft.com/office/powerpoint/2010/main" val="3009536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en-US" altLang="zh-CN" dirty="0" err="1"/>
              <a:t>ann</a:t>
            </a:r>
            <a:r>
              <a:rPr lang="en-US" altLang="zh-CN" dirty="0"/>
              <a:t>, -</a:t>
            </a:r>
            <a:r>
              <a:rPr lang="en-US" altLang="zh-CN" dirty="0" err="1"/>
              <a:t>enn</a:t>
            </a:r>
            <a:r>
              <a:rPr lang="en-US" altLang="zh-CN" dirty="0"/>
              <a:t>=year </a:t>
            </a:r>
            <a:r>
              <a:rPr lang="zh-CN" altLang="en-US" dirty="0"/>
              <a:t>年</a:t>
            </a:r>
          </a:p>
          <a:p>
            <a:r>
              <a:rPr lang="en-US" altLang="zh-CN" dirty="0" smtClean="0"/>
              <a:t>annual</a:t>
            </a:r>
            <a:r>
              <a:rPr lang="zh-CN" altLang="en-US" dirty="0" smtClean="0"/>
              <a:t> 年度的，每年的</a:t>
            </a:r>
            <a:endParaRPr lang="en-US" altLang="zh-CN" dirty="0" smtClean="0"/>
          </a:p>
          <a:p>
            <a:r>
              <a:rPr lang="en-US" altLang="zh-CN" dirty="0" smtClean="0"/>
              <a:t>anniversary</a:t>
            </a:r>
            <a:r>
              <a:rPr lang="zh-CN" altLang="en-US" dirty="0" smtClean="0"/>
              <a:t> 纪念日</a:t>
            </a:r>
            <a:endParaRPr lang="en-US" altLang="zh-CN" dirty="0" smtClean="0"/>
          </a:p>
          <a:p>
            <a:r>
              <a:rPr lang="en-US" altLang="zh-CN" dirty="0" smtClean="0"/>
              <a:t>annuity</a:t>
            </a:r>
            <a:r>
              <a:rPr lang="zh-CN" altLang="en-US" dirty="0" smtClean="0"/>
              <a:t> 养老金</a:t>
            </a:r>
            <a:endParaRPr lang="en-US" altLang="zh-CN" dirty="0" smtClean="0"/>
          </a:p>
          <a:p>
            <a:r>
              <a:rPr lang="en-US" altLang="zh-CN" dirty="0"/>
              <a:t>p</a:t>
            </a:r>
            <a:r>
              <a:rPr lang="en-US" altLang="zh-CN" dirty="0" smtClean="0"/>
              <a:t>erennial </a:t>
            </a:r>
            <a:r>
              <a:rPr lang="zh-CN" altLang="en-US" dirty="0" smtClean="0"/>
              <a:t>常年的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997075"/>
            <a:ext cx="4318309" cy="2152005"/>
          </a:xfrm>
          <a:prstGeom prst="rect">
            <a:avLst/>
          </a:prstGeom>
        </p:spPr>
      </p:pic>
    </p:spTree>
    <p:extLst>
      <p:ext uri="{BB962C8B-B14F-4D97-AF65-F5344CB8AC3E}">
        <p14:creationId xmlns:p14="http://schemas.microsoft.com/office/powerpoint/2010/main" val="4147947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lstStyle/>
          <a:p>
            <a:r>
              <a:rPr lang="en-US" altLang="zh-CN" dirty="0"/>
              <a:t>Up to the 1970s, histories of science tended to be (</a:t>
            </a:r>
            <a:r>
              <a:rPr lang="en-US" altLang="zh-CN" dirty="0" err="1"/>
              <a:t>i</a:t>
            </a:r>
            <a:r>
              <a:rPr lang="en-US" altLang="zh-CN" dirty="0"/>
              <a:t>)_____ not least in their focus on discoveries and theories that could be read as anticipating later scientific orthodoxies, rather than on those deemed (ii)_____ in their own periods. Historians of science are now routinely far more sensitive on such scores.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2198784"/>
              </p:ext>
            </p:extLst>
          </p:nvPr>
        </p:nvGraphicFramePr>
        <p:xfrm>
          <a:off x="822957" y="3717032"/>
          <a:ext cx="7543802" cy="1656184"/>
        </p:xfrm>
        <a:graphic>
          <a:graphicData uri="http://schemas.openxmlformats.org/drawingml/2006/table">
            <a:tbl>
              <a:tblPr firstRow="1" bandRow="1">
                <a:tableStyleId>{5C22544A-7EE6-4342-B048-85BDC9FD1C3A}</a:tableStyleId>
              </a:tblPr>
              <a:tblGrid>
                <a:gridCol w="3771901"/>
                <a:gridCol w="3771901"/>
              </a:tblGrid>
              <a:tr h="414046">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14046">
                <a:tc>
                  <a:txBody>
                    <a:bodyPr/>
                    <a:lstStyle/>
                    <a:p>
                      <a:r>
                        <a:rPr lang="en-US" altLang="zh-CN" dirty="0" smtClean="0"/>
                        <a:t>A </a:t>
                      </a:r>
                      <a:r>
                        <a:rPr lang="zh-CN" altLang="zh-CN" sz="1800" kern="1200" dirty="0" smtClean="0">
                          <a:solidFill>
                            <a:schemeClr val="dk1"/>
                          </a:solidFill>
                          <a:effectLst/>
                          <a:latin typeface="+mn-lt"/>
                          <a:ea typeface="+mn-ea"/>
                          <a:cs typeface="+mn-cs"/>
                        </a:rPr>
                        <a:t>anachronistic </a:t>
                      </a:r>
                      <a:endParaRPr lang="zh-CN" altLang="en-US" dirty="0"/>
                    </a:p>
                  </a:txBody>
                  <a:tcPr/>
                </a:tc>
                <a:tc>
                  <a:txBody>
                    <a:bodyPr/>
                    <a:lstStyle/>
                    <a:p>
                      <a:r>
                        <a:rPr lang="zh-CN" altLang="zh-CN" sz="1800" kern="1200" dirty="0" smtClean="0">
                          <a:solidFill>
                            <a:schemeClr val="dk1"/>
                          </a:solidFill>
                          <a:effectLst/>
                          <a:latin typeface="+mn-lt"/>
                          <a:ea typeface="+mn-ea"/>
                          <a:cs typeface="+mn-cs"/>
                        </a:rPr>
                        <a:t>D major </a:t>
                      </a:r>
                      <a:endParaRPr lang="zh-CN" altLang="en-US" dirty="0"/>
                    </a:p>
                  </a:txBody>
                  <a:tcPr/>
                </a:tc>
              </a:tr>
              <a:tr h="414046">
                <a:tc>
                  <a:txBody>
                    <a:bodyPr/>
                    <a:lstStyle/>
                    <a:p>
                      <a:r>
                        <a:rPr lang="zh-CN" altLang="zh-CN" sz="1800" kern="1200" dirty="0" smtClean="0">
                          <a:solidFill>
                            <a:schemeClr val="dk1"/>
                          </a:solidFill>
                          <a:effectLst/>
                          <a:latin typeface="+mn-lt"/>
                          <a:ea typeface="+mn-ea"/>
                          <a:cs typeface="+mn-cs"/>
                        </a:rPr>
                        <a:t>B</a:t>
                      </a:r>
                      <a:r>
                        <a:rPr lang="en-US" altLang="zh-CN" sz="1800" kern="1200" baseline="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convoluted </a:t>
                      </a:r>
                      <a:endParaRPr lang="zh-CN" altLang="en-US" dirty="0"/>
                    </a:p>
                  </a:txBody>
                  <a:tcPr/>
                </a:tc>
                <a:tc>
                  <a:txBody>
                    <a:bodyPr/>
                    <a:lstStyle/>
                    <a:p>
                      <a:r>
                        <a:rPr lang="zh-CN" altLang="zh-CN" sz="1800" kern="1200" dirty="0" smtClean="0">
                          <a:solidFill>
                            <a:schemeClr val="dk1"/>
                          </a:solidFill>
                          <a:effectLst/>
                          <a:latin typeface="+mn-lt"/>
                          <a:ea typeface="+mn-ea"/>
                          <a:cs typeface="+mn-cs"/>
                        </a:rPr>
                        <a:t>E fallacious </a:t>
                      </a:r>
                      <a:endParaRPr lang="zh-CN" altLang="en-US" dirty="0"/>
                    </a:p>
                  </a:txBody>
                  <a:tcPr/>
                </a:tc>
              </a:tr>
              <a:tr h="414046">
                <a:tc>
                  <a:txBody>
                    <a:bodyPr/>
                    <a:lstStyle/>
                    <a:p>
                      <a:r>
                        <a:rPr lang="zh-CN" altLang="zh-CN" sz="1800" kern="1200" dirty="0" smtClean="0">
                          <a:solidFill>
                            <a:schemeClr val="dk1"/>
                          </a:solidFill>
                          <a:effectLst/>
                          <a:latin typeface="+mn-lt"/>
                          <a:ea typeface="+mn-ea"/>
                          <a:cs typeface="+mn-cs"/>
                        </a:rPr>
                        <a:t>C undogmatic</a:t>
                      </a:r>
                      <a:endParaRPr lang="zh-CN" altLang="en-US" dirty="0"/>
                    </a:p>
                  </a:txBody>
                  <a:tcPr/>
                </a:tc>
                <a:tc>
                  <a:txBody>
                    <a:bodyPr/>
                    <a:lstStyle/>
                    <a:p>
                      <a:r>
                        <a:rPr lang="zh-CN" altLang="zh-CN" sz="1800" kern="1200" dirty="0" smtClean="0">
                          <a:solidFill>
                            <a:schemeClr val="dk1"/>
                          </a:solidFill>
                          <a:effectLst/>
                          <a:latin typeface="+mn-lt"/>
                          <a:ea typeface="+mn-ea"/>
                          <a:cs typeface="+mn-cs"/>
                        </a:rPr>
                        <a:t>F inessential </a:t>
                      </a:r>
                      <a:endParaRPr lang="zh-CN" altLang="en-US" dirty="0"/>
                    </a:p>
                  </a:txBody>
                  <a:tcPr/>
                </a:tc>
              </a:tr>
            </a:tbl>
          </a:graphicData>
        </a:graphic>
      </p:graphicFrame>
    </p:spTree>
    <p:extLst>
      <p:ext uri="{BB962C8B-B14F-4D97-AF65-F5344CB8AC3E}">
        <p14:creationId xmlns:p14="http://schemas.microsoft.com/office/powerpoint/2010/main" val="267716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串讲</a:t>
            </a:r>
            <a:r>
              <a:rPr kumimoji="1" lang="en-US" altLang="zh-CN" dirty="0" smtClean="0"/>
              <a:t>PPT</a:t>
            </a:r>
            <a:r>
              <a:rPr kumimoji="1" lang="zh-CN" altLang="en-US" dirty="0" smtClean="0"/>
              <a:t>下载，</a:t>
            </a:r>
            <a:r>
              <a:rPr kumimoji="1" lang="en-US" altLang="zh-CN" dirty="0" smtClean="0"/>
              <a:t>GRE</a:t>
            </a:r>
            <a:r>
              <a:rPr kumimoji="1" lang="zh-CN" altLang="en-US" dirty="0" smtClean="0"/>
              <a:t>资料下载</a:t>
            </a:r>
            <a:endParaRPr kumimoji="1" lang="zh-CN" altLang="en-US" dirty="0"/>
          </a:p>
        </p:txBody>
      </p:sp>
      <p:sp>
        <p:nvSpPr>
          <p:cNvPr id="3" name="内容占位符 2"/>
          <p:cNvSpPr>
            <a:spLocks noGrp="1"/>
          </p:cNvSpPr>
          <p:nvPr>
            <p:ph idx="1"/>
          </p:nvPr>
        </p:nvSpPr>
        <p:spPr/>
        <p:txBody>
          <a:bodyPr/>
          <a:lstStyle/>
          <a:p>
            <a:r>
              <a:rPr kumimoji="1" lang="zh-CN" altLang="en-US" dirty="0" smtClean="0"/>
              <a:t>公众号：张巍老师</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1844199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lstStyle/>
          <a:p>
            <a:r>
              <a:rPr lang="en-US" altLang="zh-CN" dirty="0"/>
              <a:t>Up to the 1970s, histories of science tended to be (</a:t>
            </a:r>
            <a:r>
              <a:rPr lang="en-US" altLang="zh-CN" dirty="0" err="1"/>
              <a:t>i</a:t>
            </a:r>
            <a:r>
              <a:rPr lang="en-US" altLang="zh-CN" dirty="0"/>
              <a:t>)_____ not least in their focus on discoveries and theories that could be read as anticipating later scientific orthodoxies, rather than on those deemed (ii)_____ in their own periods. Historians of science are now routinely far more sensitive on such scores.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21800253"/>
              </p:ext>
            </p:extLst>
          </p:nvPr>
        </p:nvGraphicFramePr>
        <p:xfrm>
          <a:off x="822957" y="3717032"/>
          <a:ext cx="7543802" cy="1656184"/>
        </p:xfrm>
        <a:graphic>
          <a:graphicData uri="http://schemas.openxmlformats.org/drawingml/2006/table">
            <a:tbl>
              <a:tblPr firstRow="1" bandRow="1">
                <a:tableStyleId>{5C22544A-7EE6-4342-B048-85BDC9FD1C3A}</a:tableStyleId>
              </a:tblPr>
              <a:tblGrid>
                <a:gridCol w="3771901"/>
                <a:gridCol w="3771901"/>
              </a:tblGrid>
              <a:tr h="414046">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414046">
                <a:tc>
                  <a:txBody>
                    <a:bodyPr/>
                    <a:lstStyle/>
                    <a:p>
                      <a:r>
                        <a:rPr lang="en-US" altLang="zh-CN" dirty="0" smtClean="0"/>
                        <a:t>A </a:t>
                      </a:r>
                      <a:r>
                        <a:rPr lang="zh-CN" altLang="zh-CN" sz="1800" kern="1200" dirty="0" smtClean="0">
                          <a:solidFill>
                            <a:schemeClr val="dk1"/>
                          </a:solidFill>
                          <a:effectLst/>
                          <a:latin typeface="+mn-lt"/>
                          <a:ea typeface="+mn-ea"/>
                          <a:cs typeface="+mn-cs"/>
                        </a:rPr>
                        <a:t>anachronistic</a:t>
                      </a:r>
                      <a:r>
                        <a:rPr lang="zh-CN" altLang="en-US" sz="1800" kern="1200" dirty="0" smtClean="0">
                          <a:solidFill>
                            <a:schemeClr val="dk1"/>
                          </a:solidFill>
                          <a:effectLst/>
                          <a:latin typeface="+mn-lt"/>
                          <a:ea typeface="+mn-ea"/>
                          <a:cs typeface="+mn-cs"/>
                        </a:rPr>
                        <a:t>（超前的）</a:t>
                      </a:r>
                      <a:endParaRPr lang="zh-CN" altLang="en-US" dirty="0"/>
                    </a:p>
                  </a:txBody>
                  <a:tcPr/>
                </a:tc>
                <a:tc>
                  <a:txBody>
                    <a:bodyPr/>
                    <a:lstStyle/>
                    <a:p>
                      <a:r>
                        <a:rPr lang="zh-CN" altLang="zh-CN" sz="1800" kern="1200" dirty="0" smtClean="0">
                          <a:solidFill>
                            <a:schemeClr val="dk1"/>
                          </a:solidFill>
                          <a:effectLst/>
                          <a:latin typeface="+mn-lt"/>
                          <a:ea typeface="+mn-ea"/>
                          <a:cs typeface="+mn-cs"/>
                        </a:rPr>
                        <a:t>D major</a:t>
                      </a:r>
                      <a:r>
                        <a:rPr lang="zh-CN" altLang="en-US" sz="1800" kern="1200" dirty="0" smtClean="0">
                          <a:solidFill>
                            <a:schemeClr val="dk1"/>
                          </a:solidFill>
                          <a:effectLst/>
                          <a:latin typeface="+mn-lt"/>
                          <a:ea typeface="+mn-ea"/>
                          <a:cs typeface="+mn-cs"/>
                        </a:rPr>
                        <a:t>（重大的，主要的）</a:t>
                      </a:r>
                      <a:endParaRPr lang="zh-CN" altLang="en-US" dirty="0"/>
                    </a:p>
                  </a:txBody>
                  <a:tcPr/>
                </a:tc>
              </a:tr>
              <a:tr h="414046">
                <a:tc>
                  <a:txBody>
                    <a:bodyPr/>
                    <a:lstStyle/>
                    <a:p>
                      <a:r>
                        <a:rPr lang="zh-CN" altLang="zh-CN" sz="1800" kern="1200" dirty="0" smtClean="0">
                          <a:solidFill>
                            <a:schemeClr val="dk1"/>
                          </a:solidFill>
                          <a:effectLst/>
                          <a:latin typeface="+mn-lt"/>
                          <a:ea typeface="+mn-ea"/>
                          <a:cs typeface="+mn-cs"/>
                        </a:rPr>
                        <a:t>B</a:t>
                      </a:r>
                      <a:r>
                        <a:rPr lang="en-US" altLang="zh-CN" sz="1800" kern="1200" baseline="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convoluted</a:t>
                      </a:r>
                      <a:r>
                        <a:rPr lang="zh-CN" altLang="en-US" sz="1800" kern="1200" dirty="0" smtClean="0">
                          <a:solidFill>
                            <a:schemeClr val="dk1"/>
                          </a:solidFill>
                          <a:effectLst/>
                          <a:latin typeface="+mn-lt"/>
                          <a:ea typeface="+mn-ea"/>
                          <a:cs typeface="+mn-cs"/>
                        </a:rPr>
                        <a:t>（复杂的）</a:t>
                      </a:r>
                      <a:endParaRPr lang="zh-CN" altLang="en-US" dirty="0"/>
                    </a:p>
                  </a:txBody>
                  <a:tcPr/>
                </a:tc>
                <a:tc>
                  <a:txBody>
                    <a:bodyPr/>
                    <a:lstStyle/>
                    <a:p>
                      <a:r>
                        <a:rPr lang="zh-CN" altLang="zh-CN" sz="1800" kern="1200" dirty="0" smtClean="0">
                          <a:solidFill>
                            <a:schemeClr val="dk1"/>
                          </a:solidFill>
                          <a:effectLst/>
                          <a:latin typeface="+mn-lt"/>
                          <a:ea typeface="+mn-ea"/>
                          <a:cs typeface="+mn-cs"/>
                        </a:rPr>
                        <a:t>E fallacious</a:t>
                      </a:r>
                      <a:r>
                        <a:rPr lang="zh-CN" altLang="en-US" sz="1800" kern="1200" dirty="0" smtClean="0">
                          <a:solidFill>
                            <a:schemeClr val="dk1"/>
                          </a:solidFill>
                          <a:effectLst/>
                          <a:latin typeface="+mn-lt"/>
                          <a:ea typeface="+mn-ea"/>
                          <a:cs typeface="+mn-cs"/>
                        </a:rPr>
                        <a:t>（有错误的）</a:t>
                      </a:r>
                      <a:endParaRPr lang="zh-CN" altLang="en-US" dirty="0"/>
                    </a:p>
                  </a:txBody>
                  <a:tcPr/>
                </a:tc>
              </a:tr>
              <a:tr h="414046">
                <a:tc>
                  <a:txBody>
                    <a:bodyPr/>
                    <a:lstStyle/>
                    <a:p>
                      <a:r>
                        <a:rPr lang="zh-CN" altLang="zh-CN" sz="1800" kern="1200" dirty="0" smtClean="0">
                          <a:solidFill>
                            <a:schemeClr val="dk1"/>
                          </a:solidFill>
                          <a:effectLst/>
                          <a:latin typeface="+mn-lt"/>
                          <a:ea typeface="+mn-ea"/>
                          <a:cs typeface="+mn-cs"/>
                        </a:rPr>
                        <a:t>C undogmatic</a:t>
                      </a:r>
                      <a:r>
                        <a:rPr lang="zh-CN" altLang="en-US" sz="1800" kern="1200" dirty="0" smtClean="0">
                          <a:solidFill>
                            <a:schemeClr val="dk1"/>
                          </a:solidFill>
                          <a:effectLst/>
                          <a:latin typeface="+mn-lt"/>
                          <a:ea typeface="+mn-ea"/>
                          <a:cs typeface="+mn-cs"/>
                        </a:rPr>
                        <a:t>（非教条的）</a:t>
                      </a:r>
                      <a:endParaRPr lang="zh-CN" altLang="en-US" dirty="0"/>
                    </a:p>
                  </a:txBody>
                  <a:tcPr/>
                </a:tc>
                <a:tc>
                  <a:txBody>
                    <a:bodyPr/>
                    <a:lstStyle/>
                    <a:p>
                      <a:r>
                        <a:rPr lang="zh-CN" altLang="zh-CN" sz="1800" kern="1200" dirty="0" smtClean="0">
                          <a:solidFill>
                            <a:schemeClr val="dk1"/>
                          </a:solidFill>
                          <a:effectLst/>
                          <a:latin typeface="+mn-lt"/>
                          <a:ea typeface="+mn-ea"/>
                          <a:cs typeface="+mn-cs"/>
                        </a:rPr>
                        <a:t>F inessential</a:t>
                      </a:r>
                      <a:r>
                        <a:rPr lang="zh-CN" altLang="en-US" sz="1800" kern="1200" dirty="0" smtClean="0">
                          <a:solidFill>
                            <a:schemeClr val="dk1"/>
                          </a:solidFill>
                          <a:effectLst/>
                          <a:latin typeface="+mn-lt"/>
                          <a:ea typeface="+mn-ea"/>
                          <a:cs typeface="+mn-cs"/>
                        </a:rPr>
                        <a:t>（不重要的）</a:t>
                      </a:r>
                      <a:endParaRPr lang="zh-CN" altLang="en-US" dirty="0"/>
                    </a:p>
                  </a:txBody>
                  <a:tcPr/>
                </a:tc>
              </a:tr>
            </a:tbl>
          </a:graphicData>
        </a:graphic>
      </p:graphicFrame>
      <p:sp>
        <p:nvSpPr>
          <p:cNvPr id="5" name="文本框 4"/>
          <p:cNvSpPr txBox="1"/>
          <p:nvPr/>
        </p:nvSpPr>
        <p:spPr>
          <a:xfrm>
            <a:off x="2987824" y="5869094"/>
            <a:ext cx="2808312" cy="369332"/>
          </a:xfrm>
          <a:prstGeom prst="rect">
            <a:avLst/>
          </a:prstGeom>
          <a:noFill/>
        </p:spPr>
        <p:txBody>
          <a:bodyPr wrap="square" rtlCol="0">
            <a:spAutoFit/>
          </a:bodyPr>
          <a:lstStyle/>
          <a:p>
            <a:r>
              <a:rPr kumimoji="1" lang="zh-CN" altLang="en-US" dirty="0" smtClean="0"/>
              <a:t>答案：</a:t>
            </a:r>
            <a:r>
              <a:rPr kumimoji="1" lang="en-US" altLang="zh-CN" dirty="0" smtClean="0"/>
              <a:t>AD</a:t>
            </a:r>
            <a:endParaRPr kumimoji="1" lang="zh-CN" altLang="en-US" dirty="0"/>
          </a:p>
        </p:txBody>
      </p:sp>
    </p:spTree>
    <p:extLst>
      <p:ext uri="{BB962C8B-B14F-4D97-AF65-F5344CB8AC3E}">
        <p14:creationId xmlns:p14="http://schemas.microsoft.com/office/powerpoint/2010/main" val="92696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augment</a:t>
            </a:r>
          </a:p>
          <a:p>
            <a:r>
              <a:rPr lang="zh-CN" altLang="en-US" dirty="0" smtClean="0"/>
              <a:t>韦氏释义</a:t>
            </a:r>
            <a:r>
              <a:rPr lang="en-US" altLang="zh-CN" dirty="0" smtClean="0"/>
              <a:t>:</a:t>
            </a:r>
          </a:p>
          <a:p>
            <a:r>
              <a:rPr lang="en-US" altLang="zh-CN" dirty="0" smtClean="0"/>
              <a:t>(1) to increase the size or amount of (something)</a:t>
            </a:r>
          </a:p>
          <a:p>
            <a:r>
              <a:rPr lang="en-US" altLang="zh-CN" dirty="0" smtClean="0"/>
              <a:t>(2) to add something to (something) in order to improve or complete it</a:t>
            </a:r>
          </a:p>
          <a:p>
            <a:endParaRPr lang="en-US" altLang="zh-CN" dirty="0" smtClean="0"/>
          </a:p>
          <a:p>
            <a:r>
              <a:rPr lang="en-US" altLang="zh-CN" dirty="0"/>
              <a:t>a</a:t>
            </a:r>
            <a:r>
              <a:rPr lang="en-US" altLang="zh-CN" dirty="0" smtClean="0"/>
              <a:t>rgument</a:t>
            </a:r>
          </a:p>
        </p:txBody>
      </p:sp>
    </p:spTree>
    <p:extLst>
      <p:ext uri="{BB962C8B-B14F-4D97-AF65-F5344CB8AC3E}">
        <p14:creationId xmlns:p14="http://schemas.microsoft.com/office/powerpoint/2010/main" val="4004155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banal</a:t>
            </a:r>
          </a:p>
          <a:p>
            <a:r>
              <a:rPr lang="zh-CN" altLang="en-US" dirty="0" smtClean="0"/>
              <a:t>韦氏释义</a:t>
            </a:r>
            <a:r>
              <a:rPr lang="en-US" altLang="zh-CN" dirty="0" smtClean="0"/>
              <a:t>: boring or ordinary: not interesting</a:t>
            </a:r>
          </a:p>
          <a:p>
            <a:endParaRPr lang="zh-CN" altLang="en-US" dirty="0"/>
          </a:p>
        </p:txBody>
      </p:sp>
    </p:spTree>
    <p:extLst>
      <p:ext uri="{BB962C8B-B14F-4D97-AF65-F5344CB8AC3E}">
        <p14:creationId xmlns:p14="http://schemas.microsoft.com/office/powerpoint/2010/main" val="3210093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陈腐，非原创</a:t>
            </a:r>
            <a:endParaRPr lang="zh-CN" altLang="en-US" dirty="0"/>
          </a:p>
        </p:txBody>
      </p:sp>
      <p:sp>
        <p:nvSpPr>
          <p:cNvPr id="3" name="内容占位符 2"/>
          <p:cNvSpPr>
            <a:spLocks noGrp="1"/>
          </p:cNvSpPr>
          <p:nvPr>
            <p:ph idx="1"/>
          </p:nvPr>
        </p:nvSpPr>
        <p:spPr>
          <a:xfrm>
            <a:off x="822959" y="1845734"/>
            <a:ext cx="7543801" cy="4031538"/>
          </a:xfrm>
        </p:spPr>
        <p:txBody>
          <a:bodyPr>
            <a:normAutofit fontScale="85000" lnSpcReduction="20000"/>
          </a:bodyPr>
          <a:lstStyle/>
          <a:p>
            <a:r>
              <a:rPr lang="en-US" altLang="zh-CN" dirty="0" smtClean="0"/>
              <a:t>banal</a:t>
            </a:r>
          </a:p>
          <a:p>
            <a:r>
              <a:rPr lang="en-US" altLang="zh-CN" dirty="0" smtClean="0"/>
              <a:t>cliché</a:t>
            </a:r>
          </a:p>
          <a:p>
            <a:r>
              <a:rPr lang="en-US" altLang="zh-CN" dirty="0" smtClean="0"/>
              <a:t>insipid</a:t>
            </a:r>
          </a:p>
          <a:p>
            <a:r>
              <a:rPr lang="en-US" altLang="zh-CN" dirty="0" smtClean="0"/>
              <a:t>trite</a:t>
            </a:r>
          </a:p>
          <a:p>
            <a:r>
              <a:rPr lang="en-US" altLang="zh-CN" dirty="0" smtClean="0"/>
              <a:t>hackneyed</a:t>
            </a:r>
          </a:p>
          <a:p>
            <a:r>
              <a:rPr lang="en-US" altLang="zh-CN" dirty="0" smtClean="0"/>
              <a:t>platitude</a:t>
            </a:r>
          </a:p>
          <a:p>
            <a:r>
              <a:rPr lang="en-US" altLang="zh-CN" dirty="0" smtClean="0"/>
              <a:t>bromide</a:t>
            </a:r>
          </a:p>
          <a:p>
            <a:r>
              <a:rPr lang="en-US" altLang="zh-CN" dirty="0" smtClean="0"/>
              <a:t>humdrum</a:t>
            </a:r>
          </a:p>
          <a:p>
            <a:r>
              <a:rPr lang="en-US" altLang="zh-CN" dirty="0" smtClean="0"/>
              <a:t>pedestrian</a:t>
            </a:r>
          </a:p>
          <a:p>
            <a:r>
              <a:rPr lang="en-US" altLang="zh-CN" dirty="0" smtClean="0"/>
              <a:t>stereotyped</a:t>
            </a:r>
          </a:p>
          <a:p>
            <a:r>
              <a:rPr lang="en-US" altLang="zh-CN" dirty="0" smtClean="0"/>
              <a:t>vapid</a:t>
            </a:r>
          </a:p>
        </p:txBody>
      </p:sp>
    </p:spTree>
    <p:extLst>
      <p:ext uri="{BB962C8B-B14F-4D97-AF65-F5344CB8AC3E}">
        <p14:creationId xmlns:p14="http://schemas.microsoft.com/office/powerpoint/2010/main" val="4017547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ped</a:t>
            </a:r>
            <a:r>
              <a:rPr lang="en-US" altLang="zh-CN" dirty="0" smtClean="0"/>
              <a:t>=foot </a:t>
            </a:r>
            <a:r>
              <a:rPr lang="zh-CN" altLang="en-US" dirty="0" smtClean="0"/>
              <a:t>脚</a:t>
            </a:r>
            <a:endParaRPr lang="en-US" altLang="zh-CN" dirty="0" smtClean="0"/>
          </a:p>
          <a:p>
            <a:r>
              <a:rPr lang="en-US" altLang="zh-CN" dirty="0" smtClean="0"/>
              <a:t>impede </a:t>
            </a:r>
            <a:r>
              <a:rPr lang="zh-CN" altLang="en-US" dirty="0" smtClean="0"/>
              <a:t>阻碍</a:t>
            </a:r>
            <a:endParaRPr lang="en-US" altLang="zh-CN" dirty="0" smtClean="0"/>
          </a:p>
          <a:p>
            <a:r>
              <a:rPr lang="en-US" altLang="zh-CN" dirty="0" smtClean="0"/>
              <a:t>expedite </a:t>
            </a:r>
            <a:r>
              <a:rPr lang="zh-CN" altLang="en-US" dirty="0" smtClean="0"/>
              <a:t>加速</a:t>
            </a:r>
            <a:endParaRPr lang="en-US" altLang="zh-CN" dirty="0" smtClean="0"/>
          </a:p>
          <a:p>
            <a:r>
              <a:rPr lang="en-US" altLang="zh-CN" dirty="0" smtClean="0"/>
              <a:t>pedal </a:t>
            </a:r>
            <a:r>
              <a:rPr lang="zh-CN" altLang="en-US" dirty="0" smtClean="0"/>
              <a:t>脚踏板</a:t>
            </a:r>
            <a:endParaRPr lang="en-US" altLang="zh-CN" dirty="0" smtClean="0"/>
          </a:p>
          <a:p>
            <a:r>
              <a:rPr lang="en-US" altLang="zh-CN" dirty="0" smtClean="0"/>
              <a:t>peddle </a:t>
            </a:r>
            <a:r>
              <a:rPr lang="zh-CN" altLang="en-US" dirty="0" smtClean="0"/>
              <a:t>沿街叫卖</a:t>
            </a:r>
            <a:endParaRPr lang="en-US" altLang="zh-CN" dirty="0" smtClean="0"/>
          </a:p>
          <a:p>
            <a:r>
              <a:rPr lang="en-US" altLang="zh-CN" dirty="0" smtClean="0"/>
              <a:t>pedestrian </a:t>
            </a:r>
            <a:r>
              <a:rPr lang="zh-CN" altLang="en-US" dirty="0" smtClean="0"/>
              <a:t>行人</a:t>
            </a:r>
            <a:endParaRPr lang="en-US" altLang="zh-CN" dirty="0" smtClean="0"/>
          </a:p>
          <a:p>
            <a:r>
              <a:rPr lang="en-US" altLang="zh-CN" dirty="0" smtClean="0"/>
              <a:t>pedicure </a:t>
            </a:r>
            <a:r>
              <a:rPr lang="zh-CN" altLang="en-US" dirty="0" smtClean="0"/>
              <a:t>足疗</a:t>
            </a:r>
            <a:endParaRPr lang="zh-CN" altLang="en-US" dirty="0"/>
          </a:p>
        </p:txBody>
      </p:sp>
    </p:spTree>
    <p:extLst>
      <p:ext uri="{BB962C8B-B14F-4D97-AF65-F5344CB8AC3E}">
        <p14:creationId xmlns:p14="http://schemas.microsoft.com/office/powerpoint/2010/main" val="701588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en-US" altLang="zh-CN" dirty="0" err="1" smtClean="0"/>
              <a:t>ped</a:t>
            </a:r>
            <a:r>
              <a:rPr lang="en-US" altLang="zh-CN" dirty="0" smtClean="0"/>
              <a:t>=child </a:t>
            </a:r>
            <a:r>
              <a:rPr lang="zh-CN" altLang="en-US" dirty="0" smtClean="0"/>
              <a:t>孩子</a:t>
            </a:r>
            <a:endParaRPr lang="en-US" altLang="zh-CN" dirty="0" smtClean="0"/>
          </a:p>
          <a:p>
            <a:r>
              <a:rPr lang="en-US" altLang="zh-CN" dirty="0" err="1" smtClean="0"/>
              <a:t>pedology</a:t>
            </a:r>
            <a:r>
              <a:rPr lang="zh-CN" altLang="en-US" dirty="0" smtClean="0"/>
              <a:t> 儿科学</a:t>
            </a:r>
            <a:endParaRPr lang="en-US" altLang="zh-CN" dirty="0" smtClean="0"/>
          </a:p>
          <a:p>
            <a:r>
              <a:rPr lang="en-US" altLang="zh-CN" dirty="0" smtClean="0"/>
              <a:t>pedant </a:t>
            </a:r>
            <a:r>
              <a:rPr lang="zh-CN" altLang="en-US" dirty="0" smtClean="0"/>
              <a:t>迂腐的教师</a:t>
            </a:r>
            <a:endParaRPr lang="en-US" altLang="zh-CN" dirty="0" smtClean="0"/>
          </a:p>
          <a:p>
            <a:r>
              <a:rPr lang="en-US" altLang="zh-CN" dirty="0" err="1" smtClean="0"/>
              <a:t>pediatrist</a:t>
            </a:r>
            <a:r>
              <a:rPr lang="en-US" altLang="zh-CN" dirty="0" smtClean="0"/>
              <a:t> </a:t>
            </a:r>
            <a:r>
              <a:rPr lang="zh-CN" altLang="en-US" dirty="0" smtClean="0"/>
              <a:t>儿科以上</a:t>
            </a:r>
            <a:endParaRPr lang="en-US" altLang="zh-CN" dirty="0" smtClean="0"/>
          </a:p>
          <a:p>
            <a:r>
              <a:rPr lang="en-US" altLang="zh-CN" dirty="0" err="1" smtClean="0"/>
              <a:t>pedogogy</a:t>
            </a:r>
            <a:r>
              <a:rPr lang="en-US" altLang="zh-CN" dirty="0" smtClean="0"/>
              <a:t> </a:t>
            </a:r>
            <a:r>
              <a:rPr lang="zh-CN" altLang="en-US" dirty="0" smtClean="0"/>
              <a:t>教育学</a:t>
            </a:r>
            <a:endParaRPr lang="en-US" altLang="zh-CN" dirty="0" smtClean="0"/>
          </a:p>
        </p:txBody>
      </p:sp>
    </p:spTree>
    <p:extLst>
      <p:ext uri="{BB962C8B-B14F-4D97-AF65-F5344CB8AC3E}">
        <p14:creationId xmlns:p14="http://schemas.microsoft.com/office/powerpoint/2010/main" val="3404873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创新，先锋</a:t>
            </a:r>
            <a:endParaRPr lang="zh-CN" altLang="en-US" dirty="0"/>
          </a:p>
        </p:txBody>
      </p:sp>
      <p:sp>
        <p:nvSpPr>
          <p:cNvPr id="3" name="内容占位符 2"/>
          <p:cNvSpPr>
            <a:spLocks noGrp="1"/>
          </p:cNvSpPr>
          <p:nvPr>
            <p:ph idx="1"/>
          </p:nvPr>
        </p:nvSpPr>
        <p:spPr/>
        <p:txBody>
          <a:bodyPr/>
          <a:lstStyle/>
          <a:p>
            <a:r>
              <a:rPr lang="en-US" altLang="zh-CN" dirty="0" smtClean="0"/>
              <a:t>innovative</a:t>
            </a:r>
          </a:p>
          <a:p>
            <a:r>
              <a:rPr lang="en-US" altLang="zh-CN" dirty="0" smtClean="0"/>
              <a:t>avant-garde</a:t>
            </a:r>
          </a:p>
          <a:p>
            <a:r>
              <a:rPr lang="en-US" altLang="zh-CN" dirty="0" smtClean="0"/>
              <a:t>original</a:t>
            </a:r>
          </a:p>
          <a:p>
            <a:r>
              <a:rPr lang="en-US" altLang="zh-CN" dirty="0" smtClean="0"/>
              <a:t>cutting-edge</a:t>
            </a:r>
          </a:p>
          <a:p>
            <a:r>
              <a:rPr lang="en-US" altLang="zh-CN" dirty="0" smtClean="0"/>
              <a:t>pioneering</a:t>
            </a:r>
          </a:p>
          <a:p>
            <a:r>
              <a:rPr lang="en-US" altLang="zh-CN" dirty="0" smtClean="0"/>
              <a:t>experimental</a:t>
            </a:r>
          </a:p>
          <a:p>
            <a:r>
              <a:rPr lang="en-US" altLang="zh-CN" dirty="0" smtClean="0"/>
              <a:t>vanguard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328" y="2060848"/>
            <a:ext cx="4258432" cy="2095947"/>
          </a:xfrm>
          <a:prstGeom prst="rect">
            <a:avLst/>
          </a:prstGeom>
        </p:spPr>
      </p:pic>
    </p:spTree>
    <p:extLst>
      <p:ext uri="{BB962C8B-B14F-4D97-AF65-F5344CB8AC3E}">
        <p14:creationId xmlns:p14="http://schemas.microsoft.com/office/powerpoint/2010/main" val="1363703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a:t>
            </a:r>
            <a:r>
              <a:rPr lang="en-US" altLang="zh-CN" dirty="0" smtClean="0"/>
              <a:t>elie</a:t>
            </a:r>
          </a:p>
          <a:p>
            <a:r>
              <a:rPr lang="zh-CN" altLang="en-US" dirty="0" smtClean="0"/>
              <a:t>韦氏释义</a:t>
            </a:r>
            <a:r>
              <a:rPr lang="en-US" altLang="zh-CN" dirty="0" smtClean="0"/>
              <a:t>:</a:t>
            </a:r>
          </a:p>
          <a:p>
            <a:r>
              <a:rPr lang="en-US" altLang="zh-CN" dirty="0" smtClean="0"/>
              <a:t>(1)</a:t>
            </a:r>
            <a:r>
              <a:rPr lang="zh-CN" altLang="en-US" dirty="0" smtClean="0"/>
              <a:t> </a:t>
            </a:r>
            <a:r>
              <a:rPr lang="en-US" altLang="zh-CN" dirty="0" smtClean="0"/>
              <a:t>to</a:t>
            </a:r>
            <a:r>
              <a:rPr lang="zh-CN" altLang="en-US" dirty="0" smtClean="0"/>
              <a:t> </a:t>
            </a:r>
            <a:r>
              <a:rPr lang="en-US" altLang="zh-CN" dirty="0" smtClean="0"/>
              <a:t>give</a:t>
            </a:r>
            <a:r>
              <a:rPr lang="zh-CN" altLang="en-US" dirty="0" smtClean="0"/>
              <a:t> </a:t>
            </a:r>
            <a:r>
              <a:rPr lang="en-US" altLang="zh-CN" dirty="0" smtClean="0"/>
              <a:t>a</a:t>
            </a:r>
            <a:r>
              <a:rPr lang="zh-CN" altLang="en-US" dirty="0" smtClean="0"/>
              <a:t> </a:t>
            </a:r>
            <a:r>
              <a:rPr lang="en-US" altLang="zh-CN" dirty="0" smtClean="0"/>
              <a:t>false</a:t>
            </a:r>
            <a:r>
              <a:rPr lang="zh-CN" altLang="en-US" dirty="0" smtClean="0"/>
              <a:t> </a:t>
            </a:r>
            <a:r>
              <a:rPr lang="en-US" altLang="zh-CN" dirty="0" smtClean="0"/>
              <a:t>idea</a:t>
            </a:r>
            <a:r>
              <a:rPr lang="zh-CN" altLang="en-US" dirty="0" smtClean="0"/>
              <a:t> </a:t>
            </a:r>
            <a:r>
              <a:rPr lang="en-US" altLang="zh-CN" dirty="0" smtClean="0"/>
              <a:t>of</a:t>
            </a:r>
            <a:r>
              <a:rPr lang="zh-CN" altLang="en-US" dirty="0" smtClean="0"/>
              <a:t> </a:t>
            </a:r>
            <a:r>
              <a:rPr lang="en-US" altLang="zh-CN" dirty="0" smtClean="0"/>
              <a:t>(something)</a:t>
            </a:r>
          </a:p>
          <a:p>
            <a:r>
              <a:rPr lang="en-US" altLang="zh-CN" dirty="0" smtClean="0"/>
              <a:t>(2)</a:t>
            </a:r>
            <a:r>
              <a:rPr lang="zh-CN" altLang="en-US" dirty="0" smtClean="0"/>
              <a:t> </a:t>
            </a:r>
            <a:r>
              <a:rPr lang="en-US" altLang="zh-CN" dirty="0" smtClean="0"/>
              <a:t>to</a:t>
            </a:r>
            <a:r>
              <a:rPr lang="zh-CN" altLang="en-US" dirty="0"/>
              <a:t> </a:t>
            </a:r>
            <a:r>
              <a:rPr lang="en-US" altLang="zh-CN" dirty="0" smtClean="0"/>
              <a:t>show</a:t>
            </a:r>
            <a:r>
              <a:rPr lang="zh-CN" altLang="en-US" dirty="0" smtClean="0"/>
              <a:t> </a:t>
            </a:r>
            <a:r>
              <a:rPr lang="en-US" altLang="zh-CN" dirty="0" smtClean="0"/>
              <a:t>(something)</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false</a:t>
            </a:r>
            <a:r>
              <a:rPr lang="zh-CN" altLang="en-US" dirty="0" smtClean="0"/>
              <a:t> </a:t>
            </a:r>
            <a:r>
              <a:rPr lang="en-US" altLang="zh-CN" dirty="0" smtClean="0"/>
              <a:t>or</a:t>
            </a:r>
            <a:r>
              <a:rPr lang="zh-CN" altLang="en-US" dirty="0" smtClean="0"/>
              <a:t> </a:t>
            </a:r>
            <a:r>
              <a:rPr lang="en-US" altLang="zh-CN" dirty="0" smtClean="0"/>
              <a:t>wrong</a:t>
            </a:r>
          </a:p>
        </p:txBody>
      </p:sp>
    </p:spTree>
    <p:extLst>
      <p:ext uri="{BB962C8B-B14F-4D97-AF65-F5344CB8AC3E}">
        <p14:creationId xmlns:p14="http://schemas.microsoft.com/office/powerpoint/2010/main" val="1203944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同义词</a:t>
            </a:r>
            <a:endParaRPr kumimoji="1" lang="en-US" altLang="zh-CN" dirty="0" smtClean="0"/>
          </a:p>
          <a:p>
            <a:r>
              <a:rPr kumimoji="1" lang="zh-CN" altLang="en-US" dirty="0" smtClean="0"/>
              <a:t>第一类</a:t>
            </a:r>
            <a:r>
              <a:rPr kumimoji="1" lang="en-US" altLang="zh-CN" dirty="0" smtClean="0"/>
              <a:t>:</a:t>
            </a:r>
            <a:r>
              <a:rPr kumimoji="1" lang="zh-CN" altLang="en-US" dirty="0" smtClean="0"/>
              <a:t> </a:t>
            </a:r>
            <a:r>
              <a:rPr kumimoji="1" lang="en-US" altLang="zh-CN" dirty="0" smtClean="0"/>
              <a:t>disguise,</a:t>
            </a:r>
            <a:r>
              <a:rPr kumimoji="1" lang="zh-CN" altLang="en-US" dirty="0"/>
              <a:t> </a:t>
            </a:r>
            <a:r>
              <a:rPr kumimoji="1" lang="en-US" altLang="zh-CN" dirty="0" smtClean="0"/>
              <a:t>conceal,</a:t>
            </a:r>
            <a:r>
              <a:rPr kumimoji="1" lang="zh-CN" altLang="en-US" dirty="0" smtClean="0"/>
              <a:t> </a:t>
            </a:r>
            <a:r>
              <a:rPr kumimoji="1" lang="en-US" altLang="zh-CN" dirty="0" smtClean="0"/>
              <a:t>misrepresent,</a:t>
            </a:r>
            <a:r>
              <a:rPr kumimoji="1" lang="zh-CN" altLang="en-US" dirty="0" smtClean="0"/>
              <a:t> </a:t>
            </a:r>
            <a:r>
              <a:rPr kumimoji="1" lang="en-US" altLang="zh-CN" dirty="0" smtClean="0"/>
              <a:t>veil</a:t>
            </a:r>
          </a:p>
          <a:p>
            <a:r>
              <a:rPr kumimoji="1" lang="zh-CN" altLang="en-US" dirty="0" smtClean="0"/>
              <a:t>第二类</a:t>
            </a:r>
            <a:r>
              <a:rPr kumimoji="1" lang="en-US" altLang="zh-CN" dirty="0" smtClean="0"/>
              <a:t>:</a:t>
            </a:r>
            <a:r>
              <a:rPr kumimoji="1" lang="zh-CN" altLang="en-US" dirty="0" smtClean="0"/>
              <a:t> </a:t>
            </a:r>
            <a:r>
              <a:rPr kumimoji="1" lang="en-US" altLang="zh-CN" dirty="0" smtClean="0"/>
              <a:t>disprove,</a:t>
            </a:r>
            <a:r>
              <a:rPr kumimoji="1" lang="zh-CN" altLang="en-US" dirty="0" smtClean="0"/>
              <a:t> </a:t>
            </a:r>
            <a:r>
              <a:rPr kumimoji="1" lang="en-US" altLang="zh-CN" dirty="0" smtClean="0"/>
              <a:t>contradict,</a:t>
            </a:r>
            <a:r>
              <a:rPr kumimoji="1" lang="zh-CN" altLang="en-US" dirty="0" smtClean="0"/>
              <a:t> </a:t>
            </a:r>
            <a:r>
              <a:rPr kumimoji="1" lang="en-US" altLang="zh-CN" dirty="0" smtClean="0"/>
              <a:t>contravene,</a:t>
            </a:r>
            <a:r>
              <a:rPr kumimoji="1" lang="zh-CN" altLang="en-US" dirty="0" smtClean="0"/>
              <a:t> </a:t>
            </a:r>
            <a:r>
              <a:rPr kumimoji="1" lang="en-US" altLang="zh-CN" dirty="0" smtClean="0"/>
              <a:t>repudiate</a:t>
            </a:r>
            <a:endParaRPr kumimoji="1" lang="zh-CN" altLang="en-US" dirty="0"/>
          </a:p>
        </p:txBody>
      </p:sp>
    </p:spTree>
    <p:extLst>
      <p:ext uri="{BB962C8B-B14F-4D97-AF65-F5344CB8AC3E}">
        <p14:creationId xmlns:p14="http://schemas.microsoft.com/office/powerpoint/2010/main" val="736426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t>
            </a:r>
            <a:r>
              <a:rPr lang="en-US" altLang="zh-CN" dirty="0" smtClean="0"/>
              <a:t>apricious</a:t>
            </a:r>
          </a:p>
          <a:p>
            <a:r>
              <a:rPr lang="zh-CN" altLang="en-US" dirty="0" smtClean="0"/>
              <a:t>韦氏释义</a:t>
            </a:r>
            <a:r>
              <a:rPr lang="en-US" altLang="zh-CN" dirty="0" smtClean="0"/>
              <a:t>:</a:t>
            </a:r>
            <a:r>
              <a:rPr lang="zh-CN" altLang="en-US" dirty="0" smtClean="0"/>
              <a:t> </a:t>
            </a:r>
            <a:r>
              <a:rPr lang="en-US" altLang="zh-CN" dirty="0" smtClean="0"/>
              <a:t>changing</a:t>
            </a:r>
            <a:r>
              <a:rPr lang="zh-CN" altLang="en-US" dirty="0" smtClean="0"/>
              <a:t> </a:t>
            </a:r>
            <a:r>
              <a:rPr lang="en-US" altLang="zh-CN" dirty="0" smtClean="0"/>
              <a:t>often</a:t>
            </a:r>
            <a:r>
              <a:rPr lang="zh-CN" altLang="en-US" dirty="0" smtClean="0"/>
              <a:t> </a:t>
            </a:r>
            <a:r>
              <a:rPr lang="en-US" altLang="zh-CN" dirty="0" smtClean="0"/>
              <a:t>and</a:t>
            </a:r>
            <a:r>
              <a:rPr lang="zh-CN" altLang="en-US" dirty="0" smtClean="0"/>
              <a:t> </a:t>
            </a:r>
            <a:r>
              <a:rPr lang="en-US" altLang="zh-CN" dirty="0" smtClean="0"/>
              <a:t>quickly</a:t>
            </a:r>
            <a:endParaRPr lang="zh-CN" altLang="en-US" dirty="0"/>
          </a:p>
        </p:txBody>
      </p:sp>
    </p:spTree>
    <p:extLst>
      <p:ext uri="{BB962C8B-B14F-4D97-AF65-F5344CB8AC3E}">
        <p14:creationId xmlns:p14="http://schemas.microsoft.com/office/powerpoint/2010/main" val="1394415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a</a:t>
            </a:r>
            <a:r>
              <a:rPr lang="en-US" altLang="zh-CN" dirty="0" smtClean="0"/>
              <a:t>cerbic</a:t>
            </a:r>
          </a:p>
          <a:p>
            <a:r>
              <a:rPr lang="zh-CN" altLang="en-US" dirty="0" smtClean="0"/>
              <a:t>韦氏释义：</a:t>
            </a:r>
            <a:r>
              <a:rPr lang="en-US" altLang="zh-CN" dirty="0" smtClean="0"/>
              <a:t>expressing harsh or sharp criticism in a clever way </a:t>
            </a:r>
            <a:endParaRPr lang="en-US" altLang="zh-CN" dirty="0"/>
          </a:p>
          <a:p>
            <a:endParaRPr lang="en-US" altLang="zh-CN" dirty="0" smtClean="0"/>
          </a:p>
        </p:txBody>
      </p:sp>
    </p:spTree>
    <p:extLst>
      <p:ext uri="{BB962C8B-B14F-4D97-AF65-F5344CB8AC3E}">
        <p14:creationId xmlns:p14="http://schemas.microsoft.com/office/powerpoint/2010/main" val="2012260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善变</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unpredictable</a:t>
            </a:r>
          </a:p>
          <a:p>
            <a:r>
              <a:rPr kumimoji="1" lang="en-US" altLang="zh-CN" dirty="0"/>
              <a:t>i</a:t>
            </a:r>
            <a:r>
              <a:rPr kumimoji="1" lang="en-US" altLang="zh-CN" dirty="0" smtClean="0"/>
              <a:t>mpulsive</a:t>
            </a:r>
          </a:p>
          <a:p>
            <a:r>
              <a:rPr kumimoji="1" lang="en-US" altLang="zh-CN" dirty="0"/>
              <a:t>i</a:t>
            </a:r>
            <a:r>
              <a:rPr kumimoji="1" lang="en-US" altLang="zh-CN" dirty="0" smtClean="0"/>
              <a:t>nconstant</a:t>
            </a:r>
          </a:p>
          <a:p>
            <a:r>
              <a:rPr kumimoji="1" lang="en-US" altLang="zh-CN" dirty="0"/>
              <a:t>f</a:t>
            </a:r>
            <a:r>
              <a:rPr kumimoji="1" lang="en-US" altLang="zh-CN" dirty="0" smtClean="0"/>
              <a:t>ickle</a:t>
            </a:r>
          </a:p>
          <a:p>
            <a:r>
              <a:rPr kumimoji="1" lang="en-US" altLang="zh-CN" dirty="0"/>
              <a:t>m</a:t>
            </a:r>
            <a:r>
              <a:rPr kumimoji="1" lang="en-US" altLang="zh-CN" dirty="0" smtClean="0"/>
              <a:t>ercurial</a:t>
            </a:r>
          </a:p>
          <a:p>
            <a:r>
              <a:rPr kumimoji="1" lang="en-US" altLang="zh-CN" dirty="0"/>
              <a:t>m</a:t>
            </a:r>
            <a:r>
              <a:rPr kumimoji="1" lang="en-US" altLang="zh-CN" dirty="0" smtClean="0"/>
              <a:t>utable</a:t>
            </a:r>
          </a:p>
          <a:p>
            <a:r>
              <a:rPr kumimoji="1" lang="en-US" altLang="zh-CN" dirty="0"/>
              <a:t>v</a:t>
            </a:r>
            <a:r>
              <a:rPr kumimoji="1" lang="en-US" altLang="zh-CN" dirty="0" smtClean="0"/>
              <a:t>olatile</a:t>
            </a:r>
          </a:p>
          <a:p>
            <a:r>
              <a:rPr kumimoji="1" lang="en-US" altLang="zh-CN" dirty="0"/>
              <a:t>u</a:t>
            </a:r>
            <a:r>
              <a:rPr kumimoji="1" lang="en-US" altLang="zh-CN" dirty="0" smtClean="0"/>
              <a:t>nstable</a:t>
            </a:r>
          </a:p>
          <a:p>
            <a:r>
              <a:rPr kumimoji="1" lang="en-US" altLang="zh-CN" dirty="0"/>
              <a:t>u</a:t>
            </a:r>
            <a:r>
              <a:rPr kumimoji="1" lang="en-US" altLang="zh-CN" dirty="0" smtClean="0"/>
              <a:t>nsteady</a:t>
            </a:r>
          </a:p>
          <a:p>
            <a:r>
              <a:rPr kumimoji="1" lang="en-US" altLang="zh-CN" dirty="0" smtClean="0"/>
              <a:t>freakish-freak</a:t>
            </a:r>
          </a:p>
          <a:p>
            <a:r>
              <a:rPr kumimoji="1" lang="en-US" altLang="zh-CN" dirty="0" smtClean="0"/>
              <a:t>erratic</a:t>
            </a:r>
          </a:p>
          <a:p>
            <a:r>
              <a:rPr kumimoji="1" lang="en-US" altLang="zh-CN" dirty="0" smtClean="0"/>
              <a:t>whimsical-whim</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348880"/>
            <a:ext cx="4801716" cy="3333750"/>
          </a:xfrm>
          <a:prstGeom prst="rect">
            <a:avLst/>
          </a:prstGeom>
        </p:spPr>
      </p:pic>
    </p:spTree>
    <p:extLst>
      <p:ext uri="{BB962C8B-B14F-4D97-AF65-F5344CB8AC3E}">
        <p14:creationId xmlns:p14="http://schemas.microsoft.com/office/powerpoint/2010/main" val="38088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不变</a:t>
            </a:r>
            <a:r>
              <a:rPr kumimoji="1" lang="en-US" altLang="zh-CN" dirty="0" smtClean="0"/>
              <a:t>—</a:t>
            </a:r>
            <a:r>
              <a:rPr kumimoji="1" lang="zh-CN" altLang="en-US" dirty="0" smtClean="0"/>
              <a:t>固执</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zh-CN" altLang="en-US" dirty="0" smtClean="0"/>
              <a:t>不变</a:t>
            </a:r>
            <a:endParaRPr kumimoji="1" lang="en-US" altLang="zh-CN" dirty="0" smtClean="0"/>
          </a:p>
          <a:p>
            <a:r>
              <a:rPr kumimoji="1" lang="en-US" altLang="zh-CN" dirty="0" smtClean="0"/>
              <a:t>stable</a:t>
            </a:r>
          </a:p>
          <a:p>
            <a:r>
              <a:rPr kumimoji="1" lang="en-US" altLang="zh-CN" dirty="0" smtClean="0"/>
              <a:t>steadfast</a:t>
            </a:r>
          </a:p>
          <a:p>
            <a:r>
              <a:rPr kumimoji="1" lang="en-US" altLang="zh-CN" dirty="0" smtClean="0"/>
              <a:t>steady</a:t>
            </a:r>
          </a:p>
          <a:p>
            <a:r>
              <a:rPr kumimoji="1" lang="en-US" altLang="zh-CN" dirty="0" smtClean="0"/>
              <a:t>enduring</a:t>
            </a:r>
          </a:p>
          <a:p>
            <a:r>
              <a:rPr kumimoji="1" lang="zh-CN" altLang="en-US" dirty="0" smtClean="0"/>
              <a:t>固执</a:t>
            </a:r>
            <a:endParaRPr kumimoji="1" lang="en-US" altLang="zh-CN" dirty="0" smtClean="0"/>
          </a:p>
          <a:p>
            <a:r>
              <a:rPr kumimoji="1" lang="en-US" altLang="zh-CN" dirty="0" smtClean="0"/>
              <a:t>unyielding</a:t>
            </a:r>
          </a:p>
          <a:p>
            <a:r>
              <a:rPr kumimoji="1" lang="en-US" altLang="zh-CN" dirty="0" smtClean="0"/>
              <a:t>obdurate</a:t>
            </a:r>
          </a:p>
          <a:p>
            <a:r>
              <a:rPr kumimoji="1" lang="en-US" altLang="zh-CN" dirty="0" smtClean="0"/>
              <a:t>adamant</a:t>
            </a:r>
          </a:p>
          <a:p>
            <a:r>
              <a:rPr kumimoji="1" lang="en-US" altLang="zh-CN" dirty="0" smtClean="0"/>
              <a:t>implacable</a:t>
            </a:r>
          </a:p>
          <a:p>
            <a:r>
              <a:rPr kumimoji="1" lang="en-US" altLang="zh-CN" dirty="0" smtClean="0"/>
              <a:t>obstinate</a:t>
            </a:r>
          </a:p>
          <a:p>
            <a:r>
              <a:rPr kumimoji="1" lang="en-US" altLang="zh-CN" dirty="0" smtClean="0"/>
              <a:t>uncompromising</a:t>
            </a:r>
          </a:p>
          <a:p>
            <a:endParaRPr kumimoji="1" lang="en-US" altLang="zh-CN" dirty="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704" y="2252275"/>
            <a:ext cx="4060056" cy="3210277"/>
          </a:xfrm>
          <a:prstGeom prst="rect">
            <a:avLst/>
          </a:prstGeom>
        </p:spPr>
      </p:pic>
    </p:spTree>
    <p:extLst>
      <p:ext uri="{BB962C8B-B14F-4D97-AF65-F5344CB8AC3E}">
        <p14:creationId xmlns:p14="http://schemas.microsoft.com/office/powerpoint/2010/main" val="112849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t>
            </a:r>
            <a:r>
              <a:rPr lang="en-US" altLang="zh-CN" dirty="0" smtClean="0"/>
              <a:t>himera</a:t>
            </a:r>
          </a:p>
          <a:p>
            <a:r>
              <a:rPr lang="zh-CN" altLang="en-US" dirty="0" smtClean="0"/>
              <a:t>韦氏释义</a:t>
            </a:r>
            <a:r>
              <a:rPr lang="en-US" altLang="zh-CN" dirty="0" smtClean="0"/>
              <a:t>:</a:t>
            </a:r>
            <a:r>
              <a:rPr lang="zh-CN" altLang="en-US" dirty="0" smtClean="0"/>
              <a:t> </a:t>
            </a:r>
            <a:r>
              <a:rPr lang="en-US" altLang="zh-CN" dirty="0" smtClean="0"/>
              <a:t>something</a:t>
            </a:r>
            <a:r>
              <a:rPr lang="zh-CN" altLang="en-US" dirty="0" smtClean="0"/>
              <a:t> </a:t>
            </a:r>
            <a:r>
              <a:rPr lang="en-US" altLang="zh-CN" dirty="0" smtClean="0"/>
              <a:t>that</a:t>
            </a:r>
            <a:r>
              <a:rPr lang="zh-CN" altLang="en-US" dirty="0" smtClean="0"/>
              <a:t> </a:t>
            </a:r>
            <a:r>
              <a:rPr lang="en-US" altLang="zh-CN" dirty="0" smtClean="0"/>
              <a:t>exists</a:t>
            </a:r>
            <a:r>
              <a:rPr lang="zh-CN" altLang="en-US" dirty="0" smtClean="0"/>
              <a:t> </a:t>
            </a:r>
            <a:r>
              <a:rPr lang="en-US" altLang="zh-CN" dirty="0" smtClean="0"/>
              <a:t>only</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imagination</a:t>
            </a:r>
            <a:r>
              <a:rPr lang="zh-CN" altLang="en-US" dirty="0" smtClean="0"/>
              <a:t> </a:t>
            </a:r>
            <a:r>
              <a:rPr lang="en-US" altLang="zh-CN" dirty="0" smtClean="0"/>
              <a:t>and</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possible</a:t>
            </a:r>
            <a:r>
              <a:rPr lang="zh-CN" altLang="en-US" dirty="0" smtClean="0"/>
              <a:t> </a:t>
            </a:r>
            <a:r>
              <a:rPr lang="en-US" altLang="zh-CN" dirty="0" smtClean="0"/>
              <a:t>in</a:t>
            </a:r>
            <a:r>
              <a:rPr lang="zh-CN" altLang="en-US" dirty="0" smtClean="0"/>
              <a:t> </a:t>
            </a:r>
            <a:r>
              <a:rPr lang="en-US" altLang="zh-CN" dirty="0" smtClean="0"/>
              <a:t>reality</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284984"/>
            <a:ext cx="3429000" cy="2371725"/>
          </a:xfrm>
          <a:prstGeom prst="rect">
            <a:avLst/>
          </a:prstGeom>
        </p:spPr>
      </p:pic>
    </p:spTree>
    <p:extLst>
      <p:ext uri="{BB962C8B-B14F-4D97-AF65-F5344CB8AC3E}">
        <p14:creationId xmlns:p14="http://schemas.microsoft.com/office/powerpoint/2010/main" val="2831341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假</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en-US" altLang="zh-CN" dirty="0" smtClean="0"/>
              <a:t>himera</a:t>
            </a:r>
          </a:p>
          <a:p>
            <a:r>
              <a:rPr kumimoji="1" lang="en-US" altLang="zh-CN" dirty="0"/>
              <a:t>i</a:t>
            </a:r>
            <a:r>
              <a:rPr kumimoji="1" lang="en-US" altLang="zh-CN" dirty="0" smtClean="0"/>
              <a:t>llusion</a:t>
            </a:r>
          </a:p>
          <a:p>
            <a:r>
              <a:rPr kumimoji="1" lang="en-US" altLang="zh-CN" dirty="0"/>
              <a:t>b</a:t>
            </a:r>
            <a:r>
              <a:rPr kumimoji="1" lang="en-US" altLang="zh-CN" dirty="0" smtClean="0"/>
              <a:t>ubble</a:t>
            </a:r>
          </a:p>
          <a:p>
            <a:r>
              <a:rPr kumimoji="1" lang="en-US" altLang="zh-CN" dirty="0"/>
              <a:t>d</a:t>
            </a:r>
            <a:r>
              <a:rPr kumimoji="1" lang="en-US" altLang="zh-CN" dirty="0" smtClean="0"/>
              <a:t>elusion</a:t>
            </a:r>
          </a:p>
          <a:p>
            <a:r>
              <a:rPr kumimoji="1" lang="en-US" altLang="zh-CN" dirty="0"/>
              <a:t>f</a:t>
            </a:r>
            <a:r>
              <a:rPr kumimoji="1" lang="en-US" altLang="zh-CN" dirty="0" smtClean="0"/>
              <a:t>ancy</a:t>
            </a:r>
          </a:p>
          <a:p>
            <a:r>
              <a:rPr kumimoji="1" lang="en-US" altLang="zh-CN" dirty="0"/>
              <a:t>m</a:t>
            </a:r>
            <a:r>
              <a:rPr kumimoji="1" lang="en-US" altLang="zh-CN" dirty="0" smtClean="0"/>
              <a:t>irage</a:t>
            </a:r>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69" y="2348880"/>
            <a:ext cx="4572000" cy="2540000"/>
          </a:xfrm>
          <a:prstGeom prst="rect">
            <a:avLst/>
          </a:prstGeom>
        </p:spPr>
      </p:pic>
    </p:spTree>
    <p:extLst>
      <p:ext uri="{BB962C8B-B14F-4D97-AF65-F5344CB8AC3E}">
        <p14:creationId xmlns:p14="http://schemas.microsoft.com/office/powerpoint/2010/main" val="242917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游戏里的</a:t>
            </a:r>
            <a:r>
              <a:rPr kumimoji="1" lang="en-US" altLang="zh-CN" dirty="0" smtClean="0"/>
              <a:t>GRE</a:t>
            </a:r>
            <a:r>
              <a:rPr kumimoji="1" lang="zh-CN" altLang="en-US" dirty="0" smtClean="0"/>
              <a:t>词汇</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taunt</a:t>
            </a:r>
            <a:r>
              <a:rPr kumimoji="1" lang="zh-CN" altLang="en-US" dirty="0" smtClean="0"/>
              <a:t> 嘲讽</a:t>
            </a:r>
            <a:endParaRPr kumimoji="1" lang="en-US" altLang="zh-CN" dirty="0" smtClean="0"/>
          </a:p>
          <a:p>
            <a:r>
              <a:rPr kumimoji="1" lang="en-US" altLang="zh-CN" dirty="0" smtClean="0"/>
              <a:t>venom</a:t>
            </a:r>
            <a:r>
              <a:rPr kumimoji="1" lang="zh-CN" altLang="en-US" dirty="0" smtClean="0"/>
              <a:t> 毒素</a:t>
            </a:r>
            <a:endParaRPr kumimoji="1" lang="en-US" altLang="zh-CN" dirty="0" smtClean="0"/>
          </a:p>
          <a:p>
            <a:r>
              <a:rPr kumimoji="1" lang="en-US" altLang="zh-CN" dirty="0" smtClean="0"/>
              <a:t>remnant</a:t>
            </a:r>
            <a:r>
              <a:rPr kumimoji="1" lang="zh-CN" altLang="en-US" dirty="0" smtClean="0"/>
              <a:t> 残余的</a:t>
            </a:r>
            <a:endParaRPr kumimoji="1" lang="en-US" altLang="zh-CN" dirty="0" smtClean="0"/>
          </a:p>
          <a:p>
            <a:r>
              <a:rPr kumimoji="1" lang="en-US" altLang="zh-CN" dirty="0" smtClean="0"/>
              <a:t>serpent</a:t>
            </a:r>
            <a:r>
              <a:rPr kumimoji="1" lang="zh-CN" altLang="en-US" dirty="0" smtClean="0"/>
              <a:t> 蛇，狡猾的人</a:t>
            </a:r>
            <a:endParaRPr kumimoji="1" lang="en-US" altLang="zh-CN" dirty="0" smtClean="0"/>
          </a:p>
          <a:p>
            <a:r>
              <a:rPr kumimoji="1" lang="en-US" altLang="zh-CN" dirty="0" smtClean="0"/>
              <a:t>fury</a:t>
            </a:r>
            <a:r>
              <a:rPr kumimoji="1" lang="zh-CN" altLang="en-US" dirty="0" smtClean="0"/>
              <a:t> 愤怒，复仇女神</a:t>
            </a:r>
            <a:endParaRPr kumimoji="1" lang="en-US" altLang="zh-CN" dirty="0" smtClean="0"/>
          </a:p>
          <a:p>
            <a:r>
              <a:rPr kumimoji="1" lang="en-US" altLang="zh-CN" dirty="0" smtClean="0"/>
              <a:t>feeble</a:t>
            </a:r>
            <a:r>
              <a:rPr kumimoji="1" lang="zh-CN" altLang="en-US" dirty="0" smtClean="0"/>
              <a:t> 无力的</a:t>
            </a:r>
            <a:endParaRPr kumimoji="1" lang="en-US" altLang="zh-CN" dirty="0" smtClean="0"/>
          </a:p>
          <a:p>
            <a:r>
              <a:rPr kumimoji="1" lang="en-US" altLang="zh-CN" dirty="0" smtClean="0"/>
              <a:t>phantom</a:t>
            </a:r>
            <a:r>
              <a:rPr kumimoji="1" lang="zh-CN" altLang="en-US" dirty="0" smtClean="0"/>
              <a:t> 幻影，错觉的</a:t>
            </a:r>
            <a:endParaRPr kumimoji="1" lang="en-US" altLang="zh-CN" dirty="0" smtClean="0"/>
          </a:p>
          <a:p>
            <a:r>
              <a:rPr kumimoji="1" lang="en-US" altLang="zh-CN" dirty="0" smtClean="0"/>
              <a:t>prophet</a:t>
            </a:r>
            <a:r>
              <a:rPr kumimoji="1" lang="zh-CN" altLang="en-US" dirty="0" smtClean="0"/>
              <a:t> 先知</a:t>
            </a:r>
            <a:endParaRPr kumimoji="1" lang="en-US" altLang="zh-CN" dirty="0" smtClean="0"/>
          </a:p>
          <a:p>
            <a:r>
              <a:rPr kumimoji="1" lang="en-US" altLang="zh-CN" dirty="0" smtClean="0"/>
              <a:t>acolyte</a:t>
            </a:r>
            <a:r>
              <a:rPr kumimoji="1" lang="zh-CN" altLang="en-US" dirty="0" smtClean="0"/>
              <a:t> 寺僧</a:t>
            </a:r>
            <a:endParaRPr kumimoji="1"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810" y="2492896"/>
            <a:ext cx="4738950" cy="2957105"/>
          </a:xfrm>
          <a:prstGeom prst="rect">
            <a:avLst/>
          </a:prstGeom>
        </p:spPr>
      </p:pic>
    </p:spTree>
    <p:extLst>
      <p:ext uri="{BB962C8B-B14F-4D97-AF65-F5344CB8AC3E}">
        <p14:creationId xmlns:p14="http://schemas.microsoft.com/office/powerpoint/2010/main" val="1670266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游戏里的</a:t>
            </a:r>
            <a:r>
              <a:rPr kumimoji="1" lang="en-US" altLang="zh-CN" dirty="0" smtClean="0"/>
              <a:t>GRE</a:t>
            </a:r>
            <a:r>
              <a:rPr kumimoji="1" lang="zh-CN" altLang="en-US" dirty="0" smtClean="0"/>
              <a:t>词汇</a:t>
            </a:r>
            <a:endParaRPr kumimoji="1" lang="zh-CN" altLang="en-US" dirty="0"/>
          </a:p>
        </p:txBody>
      </p:sp>
      <p:sp>
        <p:nvSpPr>
          <p:cNvPr id="3" name="内容占位符 2"/>
          <p:cNvSpPr>
            <a:spLocks noGrp="1"/>
          </p:cNvSpPr>
          <p:nvPr>
            <p:ph idx="1"/>
          </p:nvPr>
        </p:nvSpPr>
        <p:spPr/>
        <p:txBody>
          <a:bodyPr/>
          <a:lstStyle/>
          <a:p>
            <a:r>
              <a:rPr kumimoji="1" lang="en-US" altLang="zh-CN" dirty="0" smtClean="0"/>
              <a:t>ensnare</a:t>
            </a:r>
            <a:r>
              <a:rPr kumimoji="1" lang="zh-CN" altLang="en-US" dirty="0" smtClean="0"/>
              <a:t> 诱入陷阱</a:t>
            </a:r>
            <a:endParaRPr kumimoji="1" lang="en-US" altLang="zh-CN" dirty="0" smtClean="0"/>
          </a:p>
          <a:p>
            <a:r>
              <a:rPr kumimoji="1" lang="en-US" altLang="zh-CN" dirty="0" smtClean="0"/>
              <a:t>annihilate</a:t>
            </a:r>
            <a:r>
              <a:rPr kumimoji="1" lang="zh-CN" altLang="en-US" dirty="0" smtClean="0"/>
              <a:t> 歼灭</a:t>
            </a:r>
            <a:endParaRPr kumimoji="1" lang="en-US" altLang="zh-CN" dirty="0" smtClean="0"/>
          </a:p>
          <a:p>
            <a:r>
              <a:rPr kumimoji="1" lang="en-US" altLang="zh-CN" dirty="0" smtClean="0"/>
              <a:t>rabid</a:t>
            </a:r>
            <a:r>
              <a:rPr kumimoji="1" lang="zh-CN" altLang="en-US" dirty="0" smtClean="0"/>
              <a:t> 猛烈的</a:t>
            </a:r>
            <a:endParaRPr kumimoji="1" lang="en-US" altLang="zh-CN" dirty="0" smtClean="0"/>
          </a:p>
          <a:p>
            <a:r>
              <a:rPr kumimoji="1" lang="en-US" altLang="zh-CN" dirty="0" smtClean="0"/>
              <a:t>guise</a:t>
            </a:r>
            <a:r>
              <a:rPr kumimoji="1" lang="zh-CN" altLang="en-US" dirty="0" smtClean="0"/>
              <a:t> 伪装</a:t>
            </a:r>
            <a:endParaRPr kumimoji="1" lang="en-US" altLang="zh-CN" dirty="0" smtClean="0"/>
          </a:p>
          <a:p>
            <a:r>
              <a:rPr kumimoji="1" lang="en-US" altLang="zh-CN" dirty="0" smtClean="0"/>
              <a:t>maelstrom</a:t>
            </a:r>
            <a:r>
              <a:rPr kumimoji="1" lang="zh-CN" altLang="en-US" dirty="0" smtClean="0"/>
              <a:t> 大漩涡</a:t>
            </a:r>
            <a:endParaRPr kumimoji="1" lang="en-US" altLang="zh-CN" dirty="0" smtClean="0"/>
          </a:p>
          <a:p>
            <a:r>
              <a:rPr kumimoji="1" lang="en-US" altLang="zh-CN" dirty="0" smtClean="0"/>
              <a:t>siege</a:t>
            </a:r>
            <a:r>
              <a:rPr kumimoji="1" lang="zh-CN" altLang="en-US" dirty="0" smtClean="0"/>
              <a:t> 包围</a:t>
            </a:r>
            <a:endParaRPr kumimoji="1" lang="en-US" altLang="zh-CN" dirty="0" smtClean="0"/>
          </a:p>
          <a:p>
            <a:r>
              <a:rPr kumimoji="1" lang="en-US" altLang="zh-CN" dirty="0" smtClean="0"/>
              <a:t>devour</a:t>
            </a:r>
            <a:r>
              <a:rPr kumimoji="1" lang="zh-CN" altLang="en-US" dirty="0" smtClean="0"/>
              <a:t> 吞食</a:t>
            </a:r>
            <a:endParaRPr kumimoji="1" lang="en-US" altLang="zh-CN" dirty="0" smtClean="0"/>
          </a:p>
          <a:p>
            <a:r>
              <a:rPr kumimoji="1" lang="en-US" altLang="zh-CN" dirty="0" smtClean="0"/>
              <a:t>dire</a:t>
            </a:r>
            <a:r>
              <a:rPr kumimoji="1" lang="zh-CN" altLang="en-US" dirty="0" smtClean="0"/>
              <a:t> 可怕的，悲惨的</a:t>
            </a:r>
            <a:endParaRPr kumimoji="1" lang="en-US" altLang="zh-CN" dirty="0" smtClean="0"/>
          </a:p>
          <a:p>
            <a:r>
              <a:rPr kumimoji="1" lang="en-US" altLang="zh-CN" dirty="0" smtClean="0"/>
              <a:t>void</a:t>
            </a:r>
            <a:r>
              <a:rPr kumimoji="1" lang="zh-CN" altLang="en-US" dirty="0" smtClean="0"/>
              <a:t> 虚空</a:t>
            </a:r>
            <a:endParaRPr kumimoji="1"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149" y="2060848"/>
            <a:ext cx="3230116" cy="3598349"/>
          </a:xfrm>
          <a:prstGeom prst="rect">
            <a:avLst/>
          </a:prstGeom>
        </p:spPr>
      </p:pic>
    </p:spTree>
    <p:extLst>
      <p:ext uri="{BB962C8B-B14F-4D97-AF65-F5344CB8AC3E}">
        <p14:creationId xmlns:p14="http://schemas.microsoft.com/office/powerpoint/2010/main" val="1971648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circumspect</a:t>
            </a:r>
          </a:p>
          <a:p>
            <a:r>
              <a:rPr lang="zh-CN" altLang="en-US" dirty="0" smtClean="0"/>
              <a:t>韦氏释义</a:t>
            </a:r>
            <a:r>
              <a:rPr lang="en-US" altLang="zh-CN" dirty="0" smtClean="0"/>
              <a:t>:</a:t>
            </a:r>
            <a:r>
              <a:rPr lang="zh-CN" altLang="en-US" dirty="0" smtClean="0"/>
              <a:t> </a:t>
            </a:r>
            <a:r>
              <a:rPr lang="en-US" altLang="zh-CN" dirty="0" smtClean="0"/>
              <a:t>thinking</a:t>
            </a:r>
            <a:r>
              <a:rPr lang="zh-CN" altLang="en-US" dirty="0" smtClean="0"/>
              <a:t> </a:t>
            </a:r>
            <a:r>
              <a:rPr lang="en-US" altLang="zh-CN" dirty="0" smtClean="0"/>
              <a:t>carefully</a:t>
            </a:r>
            <a:r>
              <a:rPr lang="zh-CN" altLang="en-US" dirty="0" smtClean="0"/>
              <a:t> </a:t>
            </a:r>
            <a:r>
              <a:rPr lang="en-US" altLang="zh-CN" dirty="0" smtClean="0"/>
              <a:t>about</a:t>
            </a:r>
            <a:r>
              <a:rPr lang="zh-CN" altLang="en-US" dirty="0" smtClean="0"/>
              <a:t> </a:t>
            </a:r>
            <a:r>
              <a:rPr lang="en-US" altLang="zh-CN" dirty="0" smtClean="0"/>
              <a:t>possible</a:t>
            </a:r>
            <a:r>
              <a:rPr lang="zh-CN" altLang="en-US" dirty="0" smtClean="0"/>
              <a:t> </a:t>
            </a:r>
            <a:r>
              <a:rPr lang="en-US" altLang="zh-CN" dirty="0" smtClean="0"/>
              <a:t>risks</a:t>
            </a:r>
            <a:r>
              <a:rPr lang="zh-CN" altLang="en-US" dirty="0" smtClean="0"/>
              <a:t> </a:t>
            </a:r>
            <a:r>
              <a:rPr lang="en-US" altLang="zh-CN" dirty="0" smtClean="0"/>
              <a:t>before</a:t>
            </a:r>
            <a:r>
              <a:rPr lang="zh-CN" altLang="en-US" dirty="0" smtClean="0"/>
              <a:t> </a:t>
            </a:r>
            <a:r>
              <a:rPr lang="en-US" altLang="zh-CN" dirty="0" smtClean="0"/>
              <a:t>doing</a:t>
            </a:r>
            <a:r>
              <a:rPr lang="zh-CN" altLang="en-US" dirty="0" smtClean="0"/>
              <a:t> </a:t>
            </a:r>
            <a:r>
              <a:rPr lang="en-US" altLang="zh-CN" dirty="0" smtClean="0"/>
              <a:t>or</a:t>
            </a:r>
            <a:r>
              <a:rPr lang="zh-CN" altLang="en-US" dirty="0" smtClean="0"/>
              <a:t> </a:t>
            </a:r>
            <a:r>
              <a:rPr lang="en-US" altLang="zh-CN" dirty="0" smtClean="0"/>
              <a:t>saying</a:t>
            </a:r>
            <a:r>
              <a:rPr lang="zh-CN" altLang="en-US" dirty="0" smtClean="0"/>
              <a:t> </a:t>
            </a:r>
            <a:r>
              <a:rPr lang="en-US" altLang="zh-CN" dirty="0" smtClean="0"/>
              <a:t>something</a:t>
            </a:r>
          </a:p>
          <a:p>
            <a:endParaRPr lang="en-US" altLang="zh-CN" dirty="0"/>
          </a:p>
          <a:p>
            <a:r>
              <a:rPr lang="en-US" altLang="zh-CN" dirty="0" smtClean="0"/>
              <a:t>discreet</a:t>
            </a:r>
          </a:p>
          <a:p>
            <a:r>
              <a:rPr lang="en-US" altLang="zh-CN" dirty="0" smtClean="0"/>
              <a:t>discrete</a:t>
            </a:r>
          </a:p>
          <a:p>
            <a:r>
              <a:rPr lang="en-US" altLang="zh-CN" dirty="0" smtClean="0"/>
              <a:t>discretion</a:t>
            </a:r>
            <a:endParaRPr lang="zh-CN" altLang="en-US" dirty="0"/>
          </a:p>
        </p:txBody>
      </p:sp>
    </p:spTree>
    <p:extLst>
      <p:ext uri="{BB962C8B-B14F-4D97-AF65-F5344CB8AC3E}">
        <p14:creationId xmlns:p14="http://schemas.microsoft.com/office/powerpoint/2010/main" val="1800084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a:t>
            </a:r>
            <a:r>
              <a:rPr kumimoji="1" lang="en-US" altLang="zh-CN" dirty="0" err="1" smtClean="0"/>
              <a:t>circum</a:t>
            </a:r>
            <a:r>
              <a:rPr kumimoji="1" lang="zh-CN" altLang="en-US" dirty="0" smtClean="0"/>
              <a:t> 四周</a:t>
            </a:r>
            <a:endParaRPr kumimoji="1" lang="en-US" altLang="zh-CN" dirty="0" smtClean="0"/>
          </a:p>
          <a:p>
            <a:r>
              <a:rPr kumimoji="1" lang="en-US" altLang="zh-CN" dirty="0" smtClean="0"/>
              <a:t>circumscribe</a:t>
            </a:r>
            <a:r>
              <a:rPr kumimoji="1" lang="zh-CN" altLang="en-US" dirty="0" smtClean="0"/>
              <a:t> 限制</a:t>
            </a:r>
            <a:endParaRPr kumimoji="1" lang="en-US" altLang="zh-CN" dirty="0" smtClean="0"/>
          </a:p>
          <a:p>
            <a:r>
              <a:rPr kumimoji="1" lang="en-US" altLang="zh-CN" dirty="0" smtClean="0"/>
              <a:t>circumlocution</a:t>
            </a:r>
            <a:r>
              <a:rPr kumimoji="1" lang="zh-CN" altLang="en-US" dirty="0" smtClean="0"/>
              <a:t> 话多</a:t>
            </a:r>
            <a:endParaRPr kumimoji="1" lang="en-US" altLang="zh-CN" dirty="0" smtClean="0"/>
          </a:p>
          <a:p>
            <a:r>
              <a:rPr kumimoji="1" lang="en-US" altLang="zh-CN" dirty="0" smtClean="0"/>
              <a:t>circumference</a:t>
            </a:r>
            <a:r>
              <a:rPr kumimoji="1" lang="zh-CN" altLang="en-US" dirty="0" smtClean="0"/>
              <a:t> 周长 </a:t>
            </a:r>
            <a:r>
              <a:rPr kumimoji="1" lang="en-US" altLang="zh-CN" dirty="0" smtClean="0"/>
              <a:t>perimeter</a:t>
            </a:r>
          </a:p>
          <a:p>
            <a:r>
              <a:rPr kumimoji="1" lang="en-US" altLang="zh-CN" dirty="0" smtClean="0"/>
              <a:t>circumnavigate</a:t>
            </a:r>
            <a:r>
              <a:rPr kumimoji="1" lang="zh-CN" altLang="en-US" dirty="0" smtClean="0"/>
              <a:t> 环球航行</a:t>
            </a:r>
            <a:endParaRPr kumimoji="1" lang="en-US" altLang="zh-CN" dirty="0" smtClean="0"/>
          </a:p>
          <a:p>
            <a:r>
              <a:rPr kumimoji="1" lang="en-US" altLang="zh-CN" dirty="0" smtClean="0"/>
              <a:t>circumstance</a:t>
            </a:r>
            <a:r>
              <a:rPr kumimoji="1" lang="zh-CN" altLang="en-US" dirty="0" smtClean="0"/>
              <a:t> 环境</a:t>
            </a:r>
            <a:endParaRPr kumimoji="1" lang="en-US" altLang="zh-CN" dirty="0" smtClean="0"/>
          </a:p>
          <a:p>
            <a:r>
              <a:rPr kumimoji="1" lang="en-US" altLang="zh-CN" dirty="0" smtClean="0"/>
              <a:t>circumvent</a:t>
            </a:r>
            <a:r>
              <a:rPr kumimoji="1" lang="zh-CN" altLang="en-US" dirty="0" smtClean="0"/>
              <a:t> 回避</a:t>
            </a:r>
            <a:endParaRPr kumimoji="1" lang="zh-CN" altLang="en-US" dirty="0"/>
          </a:p>
        </p:txBody>
      </p:sp>
    </p:spTree>
    <p:extLst>
      <p:ext uri="{BB962C8B-B14F-4D97-AF65-F5344CB8AC3E}">
        <p14:creationId xmlns:p14="http://schemas.microsoft.com/office/powerpoint/2010/main" val="960706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a:t>
            </a:r>
            <a:r>
              <a:rPr kumimoji="1" lang="en-US" altLang="zh-CN" dirty="0" err="1" smtClean="0"/>
              <a:t>spect</a:t>
            </a:r>
            <a:r>
              <a:rPr kumimoji="1" lang="zh-CN" altLang="en-US" dirty="0" smtClean="0"/>
              <a:t> 看</a:t>
            </a:r>
            <a:endParaRPr kumimoji="1" lang="en-US" altLang="zh-CN" dirty="0" smtClean="0"/>
          </a:p>
          <a:p>
            <a:r>
              <a:rPr kumimoji="1" lang="en-US" altLang="zh-CN" dirty="0" smtClean="0"/>
              <a:t>aspect</a:t>
            </a:r>
            <a:r>
              <a:rPr kumimoji="1" lang="zh-CN" altLang="en-US" dirty="0" smtClean="0"/>
              <a:t> 方面，样子</a:t>
            </a:r>
            <a:endParaRPr kumimoji="1" lang="en-US" altLang="zh-CN" dirty="0" smtClean="0"/>
          </a:p>
          <a:p>
            <a:r>
              <a:rPr kumimoji="1" lang="en-US" altLang="zh-CN" dirty="0" smtClean="0"/>
              <a:t>expect</a:t>
            </a:r>
            <a:r>
              <a:rPr kumimoji="1" lang="zh-CN" altLang="en-US" dirty="0" smtClean="0"/>
              <a:t> 期望</a:t>
            </a:r>
            <a:endParaRPr kumimoji="1" lang="en-US" altLang="zh-CN" dirty="0" smtClean="0"/>
          </a:p>
          <a:p>
            <a:r>
              <a:rPr kumimoji="1" lang="en-US" altLang="zh-CN" dirty="0" smtClean="0"/>
              <a:t>inspect</a:t>
            </a:r>
            <a:r>
              <a:rPr kumimoji="1" lang="zh-CN" altLang="en-US" dirty="0" smtClean="0"/>
              <a:t> 检查</a:t>
            </a:r>
            <a:endParaRPr kumimoji="1" lang="en-US" altLang="zh-CN" dirty="0" smtClean="0"/>
          </a:p>
          <a:p>
            <a:r>
              <a:rPr kumimoji="1" lang="en-US" altLang="zh-CN" dirty="0" smtClean="0"/>
              <a:t>perspective</a:t>
            </a:r>
            <a:r>
              <a:rPr kumimoji="1" lang="zh-CN" altLang="en-US" dirty="0" smtClean="0"/>
              <a:t> 看法，观点</a:t>
            </a:r>
            <a:endParaRPr kumimoji="1" lang="en-US" altLang="zh-CN" dirty="0" smtClean="0"/>
          </a:p>
          <a:p>
            <a:r>
              <a:rPr kumimoji="1" lang="en-US" altLang="zh-CN" dirty="0" smtClean="0"/>
              <a:t>retrospect</a:t>
            </a:r>
            <a:r>
              <a:rPr kumimoji="1" lang="zh-CN" altLang="en-US" dirty="0" smtClean="0"/>
              <a:t> 回顾</a:t>
            </a:r>
            <a:endParaRPr kumimoji="1" lang="en-US" altLang="zh-CN" dirty="0" smtClean="0"/>
          </a:p>
          <a:p>
            <a:r>
              <a:rPr kumimoji="1" lang="en-US" altLang="zh-CN" dirty="0" smtClean="0"/>
              <a:t>suspect</a:t>
            </a:r>
            <a:r>
              <a:rPr kumimoji="1" lang="zh-CN" altLang="en-US" dirty="0" smtClean="0"/>
              <a:t> 怀疑</a:t>
            </a:r>
            <a:endParaRPr kumimoji="1" lang="en-US" altLang="zh-CN" dirty="0" smtClean="0"/>
          </a:p>
          <a:p>
            <a:r>
              <a:rPr kumimoji="1" lang="en-US" altLang="zh-CN" dirty="0" smtClean="0"/>
              <a:t>spectacle</a:t>
            </a:r>
            <a:r>
              <a:rPr kumimoji="1" lang="zh-CN" altLang="en-US" dirty="0" smtClean="0"/>
              <a:t> 眼镜</a:t>
            </a:r>
            <a:endParaRPr kumimoji="1" lang="en-US" altLang="zh-CN" dirty="0" smtClean="0"/>
          </a:p>
          <a:p>
            <a:r>
              <a:rPr kumimoji="1" lang="en-US" altLang="zh-CN" dirty="0" smtClean="0"/>
              <a:t>spectator</a:t>
            </a:r>
            <a:r>
              <a:rPr kumimoji="1" lang="zh-CN" altLang="en-US" dirty="0" smtClean="0"/>
              <a:t> 观众</a:t>
            </a:r>
            <a:endParaRPr kumimoji="1" lang="zh-CN" altLang="en-US" dirty="0"/>
          </a:p>
        </p:txBody>
      </p:sp>
    </p:spTree>
    <p:extLst>
      <p:ext uri="{BB962C8B-B14F-4D97-AF65-F5344CB8AC3E}">
        <p14:creationId xmlns:p14="http://schemas.microsoft.com/office/powerpoint/2010/main" val="2529632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clandestine</a:t>
            </a:r>
          </a:p>
          <a:p>
            <a:r>
              <a:rPr lang="zh-CN" altLang="en-US" dirty="0" smtClean="0"/>
              <a:t>韦氏释义</a:t>
            </a:r>
            <a:r>
              <a:rPr lang="en-US" altLang="zh-CN" dirty="0" smtClean="0"/>
              <a:t>:</a:t>
            </a:r>
            <a:r>
              <a:rPr lang="zh-CN" altLang="en-US" dirty="0"/>
              <a:t> </a:t>
            </a:r>
            <a:r>
              <a:rPr lang="en-US" altLang="zh-CN" dirty="0" smtClean="0"/>
              <a:t>done</a:t>
            </a:r>
            <a:r>
              <a:rPr lang="zh-CN" altLang="en-US" dirty="0" smtClean="0"/>
              <a:t> </a:t>
            </a:r>
            <a:r>
              <a:rPr lang="en-US" altLang="zh-CN" dirty="0" smtClean="0"/>
              <a:t>in</a:t>
            </a:r>
            <a:r>
              <a:rPr lang="zh-CN" altLang="en-US" dirty="0" smtClean="0"/>
              <a:t> </a:t>
            </a:r>
            <a:r>
              <a:rPr lang="en-US" altLang="zh-CN" dirty="0" smtClean="0"/>
              <a:t>a</a:t>
            </a:r>
            <a:r>
              <a:rPr lang="zh-CN" altLang="en-US" dirty="0" smtClean="0"/>
              <a:t> </a:t>
            </a:r>
            <a:r>
              <a:rPr lang="en-US" altLang="zh-CN" dirty="0" smtClean="0"/>
              <a:t>private</a:t>
            </a:r>
            <a:r>
              <a:rPr lang="zh-CN" altLang="en-US" dirty="0" smtClean="0"/>
              <a:t> </a:t>
            </a:r>
            <a:r>
              <a:rPr lang="en-US" altLang="zh-CN" dirty="0" smtClean="0"/>
              <a:t>place</a:t>
            </a:r>
            <a:r>
              <a:rPr lang="zh-CN" altLang="en-US" dirty="0" smtClean="0"/>
              <a:t> </a:t>
            </a:r>
            <a:r>
              <a:rPr lang="en-US" altLang="zh-CN" dirty="0" smtClean="0"/>
              <a:t>or</a:t>
            </a:r>
            <a:r>
              <a:rPr lang="zh-CN" altLang="en-US" dirty="0" smtClean="0"/>
              <a:t> </a:t>
            </a:r>
            <a:r>
              <a:rPr lang="en-US" altLang="zh-CN" dirty="0" smtClean="0"/>
              <a:t>way</a:t>
            </a:r>
          </a:p>
          <a:p>
            <a:endParaRPr lang="en-US" altLang="zh-CN" dirty="0"/>
          </a:p>
          <a:p>
            <a:endParaRPr lang="en-US" altLang="zh-CN" dirty="0" smtClean="0"/>
          </a:p>
        </p:txBody>
      </p:sp>
    </p:spTree>
    <p:extLst>
      <p:ext uri="{BB962C8B-B14F-4D97-AF65-F5344CB8AC3E}">
        <p14:creationId xmlns:p14="http://schemas.microsoft.com/office/powerpoint/2010/main" val="749442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acerbic </a:t>
            </a:r>
            <a:endParaRPr lang="en-US" altLang="zh-CN" dirty="0"/>
          </a:p>
          <a:p>
            <a:r>
              <a:rPr lang="en-US" altLang="zh-CN" dirty="0" smtClean="0"/>
              <a:t>-</a:t>
            </a:r>
            <a:r>
              <a:rPr lang="en-US" altLang="zh-CN" dirty="0" err="1" smtClean="0"/>
              <a:t>aci</a:t>
            </a:r>
            <a:r>
              <a:rPr lang="en-US" altLang="zh-CN" dirty="0" smtClean="0"/>
              <a:t>, -</a:t>
            </a:r>
            <a:r>
              <a:rPr lang="en-US" altLang="zh-CN" dirty="0" err="1" smtClean="0"/>
              <a:t>acu</a:t>
            </a:r>
            <a:r>
              <a:rPr lang="en-US" altLang="zh-CN" dirty="0" smtClean="0"/>
              <a:t>, -</a:t>
            </a:r>
            <a:r>
              <a:rPr lang="en-US" altLang="zh-CN" dirty="0" err="1" smtClean="0"/>
              <a:t>acri</a:t>
            </a:r>
            <a:r>
              <a:rPr lang="en-US" altLang="zh-CN" dirty="0" smtClean="0"/>
              <a:t> </a:t>
            </a:r>
            <a:r>
              <a:rPr lang="zh-CN" altLang="en-US" dirty="0" smtClean="0"/>
              <a:t>尖，酸，锐利</a:t>
            </a:r>
            <a:endParaRPr lang="en-US" altLang="zh-CN" dirty="0" smtClean="0"/>
          </a:p>
          <a:p>
            <a:r>
              <a:rPr lang="en-US" altLang="zh-CN" dirty="0" smtClean="0"/>
              <a:t>acrid </a:t>
            </a:r>
            <a:r>
              <a:rPr lang="zh-CN" altLang="en-US" dirty="0" smtClean="0"/>
              <a:t>刻薄的，辛辣的</a:t>
            </a:r>
            <a:endParaRPr lang="en-US" altLang="zh-CN" dirty="0" smtClean="0"/>
          </a:p>
          <a:p>
            <a:r>
              <a:rPr lang="en-US" altLang="zh-CN" dirty="0" smtClean="0"/>
              <a:t>acumen </a:t>
            </a:r>
            <a:r>
              <a:rPr lang="zh-CN" altLang="en-US" dirty="0" smtClean="0"/>
              <a:t>敏锐</a:t>
            </a:r>
            <a:endParaRPr lang="en-US" altLang="zh-CN" dirty="0" smtClean="0"/>
          </a:p>
          <a:p>
            <a:r>
              <a:rPr lang="en-US" altLang="zh-CN" dirty="0" smtClean="0"/>
              <a:t>acute </a:t>
            </a:r>
            <a:r>
              <a:rPr lang="zh-CN" altLang="en-US" dirty="0" smtClean="0"/>
              <a:t>敏锐的</a:t>
            </a:r>
            <a:endParaRPr lang="en-US" altLang="zh-CN" dirty="0" smtClean="0"/>
          </a:p>
          <a:p>
            <a:r>
              <a:rPr lang="en-US" altLang="zh-CN" dirty="0" smtClean="0"/>
              <a:t>acid </a:t>
            </a:r>
            <a:r>
              <a:rPr lang="zh-CN" altLang="en-US" dirty="0" smtClean="0"/>
              <a:t>酸的</a:t>
            </a:r>
            <a:endParaRPr lang="en-US" altLang="zh-CN" dirty="0" smtClean="0"/>
          </a:p>
          <a:p>
            <a:r>
              <a:rPr lang="en-US" altLang="zh-CN" dirty="0" smtClean="0"/>
              <a:t>acidic </a:t>
            </a:r>
            <a:r>
              <a:rPr lang="zh-CN" altLang="en-US" dirty="0" smtClean="0"/>
              <a:t>酸性的</a:t>
            </a:r>
            <a:endParaRPr lang="en-US" altLang="zh-CN" dirty="0" smtClean="0"/>
          </a:p>
          <a:p>
            <a:r>
              <a:rPr lang="en-US" altLang="zh-CN" dirty="0" smtClean="0"/>
              <a:t>acrimonious </a:t>
            </a:r>
            <a:r>
              <a:rPr lang="zh-CN" altLang="en-US" dirty="0" smtClean="0"/>
              <a:t>刻薄的</a:t>
            </a:r>
            <a:endParaRPr lang="en-US" altLang="zh-CN" dirty="0" smtClean="0"/>
          </a:p>
        </p:txBody>
      </p:sp>
    </p:spTree>
    <p:extLst>
      <p:ext uri="{BB962C8B-B14F-4D97-AF65-F5344CB8AC3E}">
        <p14:creationId xmlns:p14="http://schemas.microsoft.com/office/powerpoint/2010/main" val="1255581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秘密的，偷偷的</a:t>
            </a:r>
            <a:endParaRPr kumimoji="1" lang="zh-CN" altLang="en-US" dirty="0"/>
          </a:p>
        </p:txBody>
      </p:sp>
      <p:sp>
        <p:nvSpPr>
          <p:cNvPr id="3" name="内容占位符 2"/>
          <p:cNvSpPr>
            <a:spLocks noGrp="1"/>
          </p:cNvSpPr>
          <p:nvPr>
            <p:ph idx="1"/>
          </p:nvPr>
        </p:nvSpPr>
        <p:spPr/>
        <p:txBody>
          <a:bodyPr/>
          <a:lstStyle/>
          <a:p>
            <a:r>
              <a:rPr kumimoji="1" lang="en-US" altLang="zh-CN" dirty="0" smtClean="0"/>
              <a:t>clandestine</a:t>
            </a:r>
          </a:p>
          <a:p>
            <a:r>
              <a:rPr kumimoji="1" lang="en-US" altLang="zh-CN" dirty="0" smtClean="0"/>
              <a:t>secret</a:t>
            </a:r>
          </a:p>
          <a:p>
            <a:r>
              <a:rPr kumimoji="1" lang="en-US" altLang="zh-CN" dirty="0" smtClean="0"/>
              <a:t>surreptitious</a:t>
            </a:r>
          </a:p>
          <a:p>
            <a:r>
              <a:rPr kumimoji="1" lang="en-US" altLang="zh-CN" dirty="0" smtClean="0"/>
              <a:t>furtive</a:t>
            </a:r>
          </a:p>
          <a:p>
            <a:r>
              <a:rPr kumimoji="1" lang="en-US" altLang="zh-CN" dirty="0" smtClean="0"/>
              <a:t>private</a:t>
            </a:r>
          </a:p>
          <a:p>
            <a:r>
              <a:rPr kumimoji="1" lang="en-US" altLang="zh-CN" dirty="0" smtClean="0"/>
              <a:t>underground</a:t>
            </a:r>
          </a:p>
          <a:p>
            <a:endParaRPr kumimoji="1" lang="zh-CN" altLang="en-US" dirty="0"/>
          </a:p>
        </p:txBody>
      </p:sp>
    </p:spTree>
    <p:extLst>
      <p:ext uri="{BB962C8B-B14F-4D97-AF65-F5344CB8AC3E}">
        <p14:creationId xmlns:p14="http://schemas.microsoft.com/office/powerpoint/2010/main" val="7998604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compromise</a:t>
            </a:r>
          </a:p>
          <a:p>
            <a:r>
              <a:rPr lang="zh-CN" altLang="en-US" dirty="0" smtClean="0"/>
              <a:t>韦氏释义</a:t>
            </a:r>
            <a:r>
              <a:rPr lang="en-US" altLang="zh-CN" dirty="0" smtClean="0"/>
              <a:t>:</a:t>
            </a:r>
          </a:p>
          <a:p>
            <a:r>
              <a:rPr lang="en-US" altLang="zh-CN" dirty="0" smtClean="0"/>
              <a:t>(1)</a:t>
            </a:r>
            <a:r>
              <a:rPr lang="zh-CN" altLang="en-US" dirty="0" smtClean="0"/>
              <a:t> </a:t>
            </a:r>
            <a:r>
              <a:rPr lang="en-US" altLang="zh-CN" dirty="0" smtClean="0"/>
              <a:t>settlement</a:t>
            </a:r>
            <a:r>
              <a:rPr lang="zh-CN" altLang="en-US" dirty="0" smtClean="0"/>
              <a:t> </a:t>
            </a:r>
            <a:r>
              <a:rPr lang="en-US" altLang="zh-CN" dirty="0" smtClean="0"/>
              <a:t>of</a:t>
            </a:r>
            <a:r>
              <a:rPr lang="zh-CN" altLang="en-US" dirty="0" smtClean="0"/>
              <a:t> </a:t>
            </a:r>
            <a:r>
              <a:rPr lang="en-US" altLang="zh-CN" dirty="0" smtClean="0"/>
              <a:t>differences</a:t>
            </a:r>
            <a:r>
              <a:rPr lang="zh-CN" altLang="en-US" dirty="0" smtClean="0"/>
              <a:t> </a:t>
            </a:r>
            <a:r>
              <a:rPr lang="en-US" altLang="zh-CN" dirty="0" smtClean="0"/>
              <a:t>by</a:t>
            </a:r>
            <a:r>
              <a:rPr lang="zh-CN" altLang="en-US" dirty="0" smtClean="0"/>
              <a:t> </a:t>
            </a:r>
            <a:r>
              <a:rPr lang="en-US" altLang="zh-CN" dirty="0" smtClean="0"/>
              <a:t>arbitration</a:t>
            </a:r>
            <a:r>
              <a:rPr lang="zh-CN" altLang="en-US" dirty="0" smtClean="0"/>
              <a:t> </a:t>
            </a:r>
            <a:r>
              <a:rPr lang="en-US" altLang="zh-CN" dirty="0" smtClean="0"/>
              <a:t>or</a:t>
            </a:r>
            <a:r>
              <a:rPr lang="zh-CN" altLang="en-US" dirty="0" smtClean="0"/>
              <a:t> </a:t>
            </a:r>
            <a:r>
              <a:rPr lang="en-US" altLang="zh-CN" dirty="0" smtClean="0"/>
              <a:t>by</a:t>
            </a:r>
            <a:r>
              <a:rPr lang="zh-CN" altLang="en-US" dirty="0" smtClean="0"/>
              <a:t> </a:t>
            </a:r>
            <a:r>
              <a:rPr lang="en-US" altLang="zh-CN" dirty="0" smtClean="0"/>
              <a:t>consent</a:t>
            </a:r>
            <a:r>
              <a:rPr lang="zh-CN" altLang="en-US" dirty="0" smtClean="0"/>
              <a:t> </a:t>
            </a:r>
            <a:r>
              <a:rPr lang="en-US" altLang="zh-CN" dirty="0" smtClean="0"/>
              <a:t>reached</a:t>
            </a:r>
            <a:r>
              <a:rPr lang="zh-CN" altLang="en-US" dirty="0" smtClean="0"/>
              <a:t> </a:t>
            </a:r>
            <a:r>
              <a:rPr lang="en-US" altLang="zh-CN" dirty="0" smtClean="0"/>
              <a:t>by</a:t>
            </a:r>
            <a:r>
              <a:rPr lang="zh-CN" altLang="en-US" dirty="0" smtClean="0"/>
              <a:t> </a:t>
            </a:r>
            <a:r>
              <a:rPr lang="en-US" altLang="zh-CN" dirty="0" smtClean="0"/>
              <a:t>mutual</a:t>
            </a:r>
            <a:r>
              <a:rPr lang="zh-CN" altLang="en-US" dirty="0" smtClean="0"/>
              <a:t> </a:t>
            </a:r>
            <a:r>
              <a:rPr lang="en-US" altLang="zh-CN" dirty="0" smtClean="0"/>
              <a:t>concessions</a:t>
            </a:r>
          </a:p>
          <a:p>
            <a:r>
              <a:rPr lang="en-US" altLang="zh-CN" dirty="0" smtClean="0"/>
              <a:t>(2)</a:t>
            </a:r>
            <a:r>
              <a:rPr lang="zh-CN" altLang="en-US" dirty="0" smtClean="0"/>
              <a:t> </a:t>
            </a:r>
            <a:r>
              <a:rPr lang="en-US" altLang="zh-CN" dirty="0" smtClean="0"/>
              <a:t>to</a:t>
            </a:r>
            <a:r>
              <a:rPr lang="zh-CN" altLang="en-US" dirty="0" smtClean="0"/>
              <a:t> </a:t>
            </a:r>
            <a:r>
              <a:rPr lang="en-US" altLang="zh-CN" dirty="0" smtClean="0"/>
              <a:t>damage</a:t>
            </a:r>
            <a:r>
              <a:rPr lang="zh-CN" altLang="en-US" dirty="0" smtClean="0"/>
              <a:t> </a:t>
            </a:r>
            <a:r>
              <a:rPr lang="en-US" altLang="zh-CN" dirty="0" smtClean="0"/>
              <a:t>or</a:t>
            </a:r>
            <a:r>
              <a:rPr lang="zh-CN" altLang="en-US" dirty="0" smtClean="0"/>
              <a:t> </a:t>
            </a:r>
            <a:r>
              <a:rPr lang="en-US" altLang="zh-CN" dirty="0" smtClean="0"/>
              <a:t>weaken</a:t>
            </a:r>
            <a:r>
              <a:rPr lang="zh-CN" altLang="en-US" dirty="0" smtClean="0"/>
              <a:t> </a:t>
            </a:r>
            <a:r>
              <a:rPr lang="en-US" altLang="zh-CN" dirty="0" smtClean="0"/>
              <a:t>(something)</a:t>
            </a:r>
            <a:endParaRPr lang="zh-CN" altLang="en-US" dirty="0"/>
          </a:p>
        </p:txBody>
      </p:sp>
    </p:spTree>
    <p:extLst>
      <p:ext uri="{BB962C8B-B14F-4D97-AF65-F5344CB8AC3E}">
        <p14:creationId xmlns:p14="http://schemas.microsoft.com/office/powerpoint/2010/main" val="39491026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government has no choice but to (</a:t>
            </a:r>
            <a:r>
              <a:rPr lang="en-US" altLang="zh-CN" dirty="0" err="1"/>
              <a:t>i</a:t>
            </a:r>
            <a:r>
              <a:rPr lang="en-US" altLang="zh-CN" dirty="0"/>
              <a:t>)_____ the incessant demands for land reform, and yet any governmental action that initiated land reform without requisite attention to agrarian reform would (ii)_____ the overall goal of economic modernization</a:t>
            </a:r>
            <a:r>
              <a:rPr lang="en-US" altLang="zh-CN" dirty="0" smtClean="0"/>
              <a:t>.</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9205390"/>
              </p:ext>
            </p:extLst>
          </p:nvPr>
        </p:nvGraphicFramePr>
        <p:xfrm>
          <a:off x="817902" y="3115734"/>
          <a:ext cx="7548858" cy="2113468"/>
        </p:xfrm>
        <a:graphic>
          <a:graphicData uri="http://schemas.openxmlformats.org/drawingml/2006/table">
            <a:tbl>
              <a:tblPr firstRow="1" bandRow="1">
                <a:tableStyleId>{5C22544A-7EE6-4342-B048-85BDC9FD1C3A}</a:tableStyleId>
              </a:tblPr>
              <a:tblGrid>
                <a:gridCol w="3774429"/>
                <a:gridCol w="3774429"/>
              </a:tblGrid>
              <a:tr h="528367">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528367">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anticipate</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delineate</a:t>
                      </a:r>
                      <a:endParaRPr lang="zh-CN" altLang="en-US" dirty="0"/>
                    </a:p>
                  </a:txBody>
                  <a:tcPr/>
                </a:tc>
              </a:tr>
              <a:tr h="528367">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heed</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condone</a:t>
                      </a:r>
                      <a:endParaRPr lang="zh-CN" altLang="en-US" dirty="0"/>
                    </a:p>
                  </a:txBody>
                  <a:tcPr/>
                </a:tc>
              </a:tr>
              <a:tr h="528367">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silence</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compromise</a:t>
                      </a:r>
                      <a:endParaRPr lang="zh-CN" altLang="en-US" dirty="0"/>
                    </a:p>
                  </a:txBody>
                  <a:tcPr/>
                </a:tc>
              </a:tr>
            </a:tbl>
          </a:graphicData>
        </a:graphic>
      </p:graphicFrame>
    </p:spTree>
    <p:extLst>
      <p:ext uri="{BB962C8B-B14F-4D97-AF65-F5344CB8AC3E}">
        <p14:creationId xmlns:p14="http://schemas.microsoft.com/office/powerpoint/2010/main" val="17754265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The government has no choice but to (</a:t>
            </a:r>
            <a:r>
              <a:rPr lang="en-US" altLang="zh-CN" dirty="0" err="1"/>
              <a:t>i</a:t>
            </a:r>
            <a:r>
              <a:rPr lang="en-US" altLang="zh-CN" dirty="0"/>
              <a:t>)_____ the incessant demands for land reform, and yet any governmental action that initiated land reform without requisite attention to agrarian reform would (ii)_____ the overall goal of economic modernization</a:t>
            </a:r>
            <a:r>
              <a:rPr lang="en-US" altLang="zh-CN" dirty="0" smtClean="0"/>
              <a:t>.</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46896875"/>
              </p:ext>
            </p:extLst>
          </p:nvPr>
        </p:nvGraphicFramePr>
        <p:xfrm>
          <a:off x="817902" y="3115734"/>
          <a:ext cx="7548858" cy="2113468"/>
        </p:xfrm>
        <a:graphic>
          <a:graphicData uri="http://schemas.openxmlformats.org/drawingml/2006/table">
            <a:tbl>
              <a:tblPr firstRow="1" bandRow="1">
                <a:tableStyleId>{5C22544A-7EE6-4342-B048-85BDC9FD1C3A}</a:tableStyleId>
              </a:tblPr>
              <a:tblGrid>
                <a:gridCol w="3774429"/>
                <a:gridCol w="3774429"/>
              </a:tblGrid>
              <a:tr h="528367">
                <a:tc>
                  <a:txBody>
                    <a:bodyPr/>
                    <a:lstStyle/>
                    <a:p>
                      <a:r>
                        <a:rPr lang="en-US" altLang="zh-CN" dirty="0" smtClean="0"/>
                        <a:t>Blank(</a:t>
                      </a:r>
                      <a:r>
                        <a:rPr lang="en-US" altLang="zh-CN" dirty="0" err="1" smtClean="0"/>
                        <a:t>i</a:t>
                      </a:r>
                      <a:r>
                        <a:rPr lang="en-US" altLang="zh-CN" dirty="0" smtClean="0"/>
                        <a:t>)</a:t>
                      </a:r>
                      <a:endParaRPr lang="zh-CN" altLang="en-US" dirty="0"/>
                    </a:p>
                  </a:txBody>
                  <a:tcPr/>
                </a:tc>
                <a:tc>
                  <a:txBody>
                    <a:bodyPr/>
                    <a:lstStyle/>
                    <a:p>
                      <a:r>
                        <a:rPr lang="en-US" altLang="zh-CN" dirty="0" smtClean="0"/>
                        <a:t>Blank(ii)</a:t>
                      </a:r>
                      <a:endParaRPr lang="zh-CN" altLang="en-US" dirty="0"/>
                    </a:p>
                  </a:txBody>
                  <a:tcPr/>
                </a:tc>
              </a:tr>
              <a:tr h="528367">
                <a:tc>
                  <a:txBody>
                    <a:bodyPr/>
                    <a:lstStyle/>
                    <a:p>
                      <a:r>
                        <a:rPr lang="en-US" altLang="zh-CN" dirty="0" smtClean="0"/>
                        <a:t>A</a:t>
                      </a:r>
                      <a:r>
                        <a:rPr lang="zh-CN" altLang="en-US" dirty="0" smtClean="0"/>
                        <a:t> </a:t>
                      </a:r>
                      <a:r>
                        <a:rPr lang="en-US" altLang="zh-CN" sz="1800" u="none" kern="1200" baseline="0" dirty="0" smtClean="0">
                          <a:solidFill>
                            <a:schemeClr val="dk1"/>
                          </a:solidFill>
                          <a:latin typeface="+mn-lt"/>
                          <a:ea typeface="+mn-ea"/>
                          <a:cs typeface="+mn-cs"/>
                        </a:rPr>
                        <a:t>anticipate</a:t>
                      </a:r>
                      <a:r>
                        <a:rPr lang="zh-CN" altLang="en-US" sz="1800" u="none" kern="1200" baseline="0" dirty="0" smtClean="0">
                          <a:solidFill>
                            <a:schemeClr val="dk1"/>
                          </a:solidFill>
                          <a:latin typeface="+mn-lt"/>
                          <a:ea typeface="+mn-ea"/>
                          <a:cs typeface="+mn-cs"/>
                        </a:rPr>
                        <a:t>（期望）</a:t>
                      </a:r>
                      <a:endParaRPr lang="zh-CN" altLang="en-US" dirty="0"/>
                    </a:p>
                  </a:txBody>
                  <a:tcPr/>
                </a:tc>
                <a:tc>
                  <a:txBody>
                    <a:bodyPr/>
                    <a:lstStyle/>
                    <a:p>
                      <a:r>
                        <a:rPr lang="en-US" altLang="zh-CN" dirty="0" smtClean="0"/>
                        <a:t>D</a:t>
                      </a:r>
                      <a:r>
                        <a:rPr lang="zh-CN" altLang="en-US" dirty="0" smtClean="0"/>
                        <a:t> </a:t>
                      </a:r>
                      <a:r>
                        <a:rPr lang="en-US" altLang="zh-CN" sz="1800" u="none" kern="1200" baseline="0" dirty="0" smtClean="0">
                          <a:solidFill>
                            <a:schemeClr val="dk1"/>
                          </a:solidFill>
                          <a:latin typeface="+mn-lt"/>
                          <a:ea typeface="+mn-ea"/>
                          <a:cs typeface="+mn-cs"/>
                        </a:rPr>
                        <a:t>delineate</a:t>
                      </a:r>
                      <a:r>
                        <a:rPr lang="zh-CN" altLang="en-US" sz="1800" u="none" kern="1200" baseline="0" dirty="0" smtClean="0">
                          <a:solidFill>
                            <a:schemeClr val="dk1"/>
                          </a:solidFill>
                          <a:latin typeface="+mn-lt"/>
                          <a:ea typeface="+mn-ea"/>
                          <a:cs typeface="+mn-cs"/>
                        </a:rPr>
                        <a:t>（描述）</a:t>
                      </a:r>
                      <a:endParaRPr lang="zh-CN" altLang="en-US" dirty="0"/>
                    </a:p>
                  </a:txBody>
                  <a:tcPr/>
                </a:tc>
              </a:tr>
              <a:tr h="528367">
                <a:tc>
                  <a:txBody>
                    <a:bodyPr/>
                    <a:lstStyle/>
                    <a:p>
                      <a:r>
                        <a:rPr lang="en-US" altLang="zh-CN" dirty="0" smtClean="0"/>
                        <a:t>B</a:t>
                      </a:r>
                      <a:r>
                        <a:rPr lang="zh-CN" altLang="en-US" dirty="0" smtClean="0"/>
                        <a:t> </a:t>
                      </a:r>
                      <a:r>
                        <a:rPr lang="en-US" altLang="zh-CN" sz="1800" u="none" kern="1200" baseline="0" dirty="0" smtClean="0">
                          <a:solidFill>
                            <a:schemeClr val="dk1"/>
                          </a:solidFill>
                          <a:latin typeface="+mn-lt"/>
                          <a:ea typeface="+mn-ea"/>
                          <a:cs typeface="+mn-cs"/>
                        </a:rPr>
                        <a:t>heed</a:t>
                      </a:r>
                      <a:r>
                        <a:rPr lang="zh-CN" altLang="en-US" sz="1800" u="none" kern="1200" baseline="0" dirty="0" smtClean="0">
                          <a:solidFill>
                            <a:schemeClr val="dk1"/>
                          </a:solidFill>
                          <a:latin typeface="+mn-lt"/>
                          <a:ea typeface="+mn-ea"/>
                          <a:cs typeface="+mn-cs"/>
                        </a:rPr>
                        <a:t>（留意）</a:t>
                      </a:r>
                      <a:endParaRPr lang="zh-CN" altLang="en-US" dirty="0"/>
                    </a:p>
                  </a:txBody>
                  <a:tcPr/>
                </a:tc>
                <a:tc>
                  <a:txBody>
                    <a:bodyPr/>
                    <a:lstStyle/>
                    <a:p>
                      <a:r>
                        <a:rPr lang="en-US" altLang="zh-CN" dirty="0" smtClean="0"/>
                        <a:t>E</a:t>
                      </a:r>
                      <a:r>
                        <a:rPr lang="zh-CN" altLang="en-US" dirty="0" smtClean="0"/>
                        <a:t> </a:t>
                      </a:r>
                      <a:r>
                        <a:rPr lang="en-US" altLang="zh-CN" sz="1800" u="none" kern="1200" baseline="0" dirty="0" smtClean="0">
                          <a:solidFill>
                            <a:schemeClr val="dk1"/>
                          </a:solidFill>
                          <a:latin typeface="+mn-lt"/>
                          <a:ea typeface="+mn-ea"/>
                          <a:cs typeface="+mn-cs"/>
                        </a:rPr>
                        <a:t>condone</a:t>
                      </a:r>
                      <a:r>
                        <a:rPr lang="zh-CN" altLang="en-US" sz="1800" u="none" kern="1200" baseline="0" dirty="0" smtClean="0">
                          <a:solidFill>
                            <a:schemeClr val="dk1"/>
                          </a:solidFill>
                          <a:latin typeface="+mn-lt"/>
                          <a:ea typeface="+mn-ea"/>
                          <a:cs typeface="+mn-cs"/>
                        </a:rPr>
                        <a:t>（原谅）</a:t>
                      </a:r>
                      <a:endParaRPr lang="zh-CN" altLang="en-US" dirty="0"/>
                    </a:p>
                  </a:txBody>
                  <a:tcPr/>
                </a:tc>
              </a:tr>
              <a:tr h="528367">
                <a:tc>
                  <a:txBody>
                    <a:bodyPr/>
                    <a:lstStyle/>
                    <a:p>
                      <a:r>
                        <a:rPr lang="en-US" altLang="zh-CN" dirty="0" smtClean="0"/>
                        <a:t>C</a:t>
                      </a:r>
                      <a:r>
                        <a:rPr lang="zh-CN" altLang="en-US" dirty="0" smtClean="0"/>
                        <a:t> </a:t>
                      </a:r>
                      <a:r>
                        <a:rPr lang="en-US" altLang="zh-CN" sz="1800" u="none" kern="1200" baseline="0" dirty="0" smtClean="0">
                          <a:solidFill>
                            <a:schemeClr val="dk1"/>
                          </a:solidFill>
                          <a:latin typeface="+mn-lt"/>
                          <a:ea typeface="+mn-ea"/>
                          <a:cs typeface="+mn-cs"/>
                        </a:rPr>
                        <a:t>silence</a:t>
                      </a:r>
                      <a:r>
                        <a:rPr lang="zh-CN" altLang="en-US" sz="1800" u="none" kern="1200" baseline="0" dirty="0" smtClean="0">
                          <a:solidFill>
                            <a:schemeClr val="dk1"/>
                          </a:solidFill>
                          <a:latin typeface="+mn-lt"/>
                          <a:ea typeface="+mn-ea"/>
                          <a:cs typeface="+mn-cs"/>
                        </a:rPr>
                        <a:t>（沉默）</a:t>
                      </a:r>
                      <a:endParaRPr lang="zh-CN" altLang="en-US" dirty="0"/>
                    </a:p>
                  </a:txBody>
                  <a:tcPr/>
                </a:tc>
                <a:tc>
                  <a:txBody>
                    <a:bodyPr/>
                    <a:lstStyle/>
                    <a:p>
                      <a:r>
                        <a:rPr lang="en-US" altLang="zh-CN" dirty="0" smtClean="0"/>
                        <a:t>F</a:t>
                      </a:r>
                      <a:r>
                        <a:rPr lang="zh-CN" altLang="en-US" dirty="0" smtClean="0"/>
                        <a:t> </a:t>
                      </a:r>
                      <a:r>
                        <a:rPr lang="en-US" altLang="zh-CN" sz="1800" u="none" kern="1200" baseline="0" dirty="0" smtClean="0">
                          <a:solidFill>
                            <a:schemeClr val="dk1"/>
                          </a:solidFill>
                          <a:latin typeface="+mn-lt"/>
                          <a:ea typeface="+mn-ea"/>
                          <a:cs typeface="+mn-cs"/>
                        </a:rPr>
                        <a:t>compromise</a:t>
                      </a:r>
                      <a:r>
                        <a:rPr lang="zh-CN" altLang="en-US" sz="1800" u="none" kern="1200" baseline="0" dirty="0" smtClean="0">
                          <a:solidFill>
                            <a:schemeClr val="dk1"/>
                          </a:solidFill>
                          <a:latin typeface="+mn-lt"/>
                          <a:ea typeface="+mn-ea"/>
                          <a:cs typeface="+mn-cs"/>
                        </a:rPr>
                        <a:t>（削弱）</a:t>
                      </a:r>
                      <a:endParaRPr lang="zh-CN" altLang="en-US" dirty="0"/>
                    </a:p>
                  </a:txBody>
                  <a:tcPr/>
                </a:tc>
              </a:tr>
            </a:tbl>
          </a:graphicData>
        </a:graphic>
      </p:graphicFrame>
      <p:sp>
        <p:nvSpPr>
          <p:cNvPr id="5" name="文本框 4"/>
          <p:cNvSpPr txBox="1"/>
          <p:nvPr/>
        </p:nvSpPr>
        <p:spPr>
          <a:xfrm>
            <a:off x="3995936" y="5517232"/>
            <a:ext cx="1584176" cy="369332"/>
          </a:xfrm>
          <a:prstGeom prst="rect">
            <a:avLst/>
          </a:prstGeom>
          <a:noFill/>
        </p:spPr>
        <p:txBody>
          <a:bodyPr wrap="square" rtlCol="0">
            <a:spAutoFit/>
          </a:bodyPr>
          <a:lstStyle/>
          <a:p>
            <a:r>
              <a:rPr kumimoji="1" lang="zh-CN" altLang="en-US" dirty="0" smtClean="0"/>
              <a:t>答案：</a:t>
            </a:r>
            <a:r>
              <a:rPr kumimoji="1" lang="en-US" altLang="zh-CN" dirty="0" smtClean="0"/>
              <a:t>BF</a:t>
            </a:r>
            <a:endParaRPr kumimoji="1" lang="zh-CN" altLang="en-US" dirty="0"/>
          </a:p>
        </p:txBody>
      </p:sp>
    </p:spTree>
    <p:extLst>
      <p:ext uri="{BB962C8B-B14F-4D97-AF65-F5344CB8AC3E}">
        <p14:creationId xmlns:p14="http://schemas.microsoft.com/office/powerpoint/2010/main" val="1488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conundrum</a:t>
            </a:r>
            <a:r>
              <a:rPr lang="zh-CN" altLang="en-US" dirty="0" smtClean="0"/>
              <a:t> </a:t>
            </a:r>
            <a:endParaRPr lang="en-US" altLang="zh-CN" dirty="0" smtClean="0"/>
          </a:p>
          <a:p>
            <a:r>
              <a:rPr lang="zh-CN" altLang="en-US" dirty="0" smtClean="0"/>
              <a:t>韦氏释义</a:t>
            </a:r>
            <a:r>
              <a:rPr lang="en-US" altLang="zh-CN" dirty="0" smtClean="0"/>
              <a:t>:</a:t>
            </a:r>
            <a:r>
              <a:rPr lang="zh-CN" altLang="en-US" dirty="0" smtClean="0"/>
              <a:t> </a:t>
            </a:r>
            <a:r>
              <a:rPr lang="en-US" altLang="zh-CN" dirty="0" smtClean="0"/>
              <a:t>a</a:t>
            </a:r>
            <a:r>
              <a:rPr lang="zh-CN" altLang="en-US" dirty="0" smtClean="0"/>
              <a:t> </a:t>
            </a:r>
            <a:r>
              <a:rPr lang="en-US" altLang="zh-CN" dirty="0" smtClean="0"/>
              <a:t>confusing</a:t>
            </a:r>
            <a:r>
              <a:rPr lang="zh-CN" altLang="en-US" dirty="0" smtClean="0"/>
              <a:t> </a:t>
            </a:r>
            <a:r>
              <a:rPr lang="en-US" altLang="zh-CN" dirty="0" smtClean="0"/>
              <a:t>or</a:t>
            </a:r>
            <a:r>
              <a:rPr lang="zh-CN" altLang="en-US" dirty="0" smtClean="0"/>
              <a:t> </a:t>
            </a:r>
            <a:r>
              <a:rPr lang="en-US" altLang="zh-CN" dirty="0" smtClean="0"/>
              <a:t>difficult</a:t>
            </a:r>
            <a:r>
              <a:rPr lang="zh-CN" altLang="en-US" dirty="0" smtClean="0"/>
              <a:t> </a:t>
            </a:r>
            <a:r>
              <a:rPr lang="en-US" altLang="zh-CN" dirty="0" smtClean="0"/>
              <a:t>problem</a:t>
            </a:r>
          </a:p>
          <a:p>
            <a:endParaRPr lang="en-US" altLang="zh-CN" dirty="0"/>
          </a:p>
        </p:txBody>
      </p:sp>
    </p:spTree>
    <p:extLst>
      <p:ext uri="{BB962C8B-B14F-4D97-AF65-F5344CB8AC3E}">
        <p14:creationId xmlns:p14="http://schemas.microsoft.com/office/powerpoint/2010/main" val="2962272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谜</a:t>
            </a:r>
            <a:endParaRPr kumimoji="1" lang="zh-CN" altLang="en-US" dirty="0"/>
          </a:p>
        </p:txBody>
      </p:sp>
      <p:sp>
        <p:nvSpPr>
          <p:cNvPr id="3" name="内容占位符 2"/>
          <p:cNvSpPr>
            <a:spLocks noGrp="1"/>
          </p:cNvSpPr>
          <p:nvPr>
            <p:ph idx="1"/>
          </p:nvPr>
        </p:nvSpPr>
        <p:spPr/>
        <p:txBody>
          <a:bodyPr/>
          <a:lstStyle/>
          <a:p>
            <a:r>
              <a:rPr kumimoji="1" lang="en-US" altLang="zh-CN" dirty="0" smtClean="0"/>
              <a:t>conundrum</a:t>
            </a:r>
          </a:p>
          <a:p>
            <a:r>
              <a:rPr kumimoji="1" lang="en-US" altLang="zh-CN" dirty="0" smtClean="0"/>
              <a:t>mystery</a:t>
            </a:r>
            <a:r>
              <a:rPr kumimoji="1" lang="zh-CN" altLang="en-US" dirty="0" smtClean="0"/>
              <a:t> </a:t>
            </a:r>
            <a:endParaRPr kumimoji="1" lang="en-US" altLang="zh-CN" dirty="0" smtClean="0"/>
          </a:p>
          <a:p>
            <a:r>
              <a:rPr kumimoji="1" lang="en-US" altLang="zh-CN" dirty="0" smtClean="0"/>
              <a:t>enigma</a:t>
            </a:r>
          </a:p>
          <a:p>
            <a:r>
              <a:rPr kumimoji="1" lang="en-US" altLang="zh-CN" dirty="0" smtClean="0"/>
              <a:t>puzzle</a:t>
            </a:r>
          </a:p>
          <a:p>
            <a:r>
              <a:rPr kumimoji="1" lang="en-US" altLang="zh-CN" dirty="0" smtClean="0"/>
              <a:t>riddle</a:t>
            </a:r>
          </a:p>
          <a:p>
            <a:r>
              <a:rPr lang="en-US" altLang="zh-CN" dirty="0" smtClean="0"/>
              <a:t>sphinx</a:t>
            </a:r>
            <a:endParaRPr kumimoji="1" lang="zh-CN" altLang="en-US" dirty="0"/>
          </a:p>
        </p:txBody>
      </p:sp>
      <p:grpSp>
        <p:nvGrpSpPr>
          <p:cNvPr id="7" name="组 6"/>
          <p:cNvGrpSpPr/>
          <p:nvPr/>
        </p:nvGrpSpPr>
        <p:grpSpPr>
          <a:xfrm>
            <a:off x="4556760" y="2276872"/>
            <a:ext cx="3810000" cy="2771775"/>
            <a:chOff x="4556760" y="2276872"/>
            <a:chExt cx="3810000" cy="27717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760" y="2276872"/>
              <a:ext cx="3810000" cy="2771775"/>
            </a:xfrm>
            <a:prstGeom prst="rect">
              <a:avLst/>
            </a:prstGeom>
          </p:spPr>
        </p:pic>
        <p:sp>
          <p:nvSpPr>
            <p:cNvPr id="6" name="文本框 5"/>
            <p:cNvSpPr txBox="1"/>
            <p:nvPr/>
          </p:nvSpPr>
          <p:spPr>
            <a:xfrm>
              <a:off x="5163003" y="2852936"/>
              <a:ext cx="1296144" cy="369332"/>
            </a:xfrm>
            <a:prstGeom prst="rect">
              <a:avLst/>
            </a:prstGeom>
            <a:noFill/>
          </p:spPr>
          <p:txBody>
            <a:bodyPr wrap="square" rtlCol="0">
              <a:spAutoFit/>
            </a:bodyPr>
            <a:lstStyle/>
            <a:p>
              <a:r>
                <a:rPr kumimoji="1" lang="zh-CN" altLang="en-US" smtClean="0"/>
                <a:t>可难琢磨！</a:t>
              </a:r>
              <a:endParaRPr kumimoji="1" lang="zh-CN" altLang="en-US"/>
            </a:p>
          </p:txBody>
        </p:sp>
      </p:grpSp>
    </p:spTree>
    <p:extLst>
      <p:ext uri="{BB962C8B-B14F-4D97-AF65-F5344CB8AC3E}">
        <p14:creationId xmlns:p14="http://schemas.microsoft.com/office/powerpoint/2010/main" val="1190238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t>
            </a:r>
            <a:r>
              <a:rPr lang="en-US" altLang="zh-CN" dirty="0" smtClean="0"/>
              <a:t>aunting</a:t>
            </a:r>
          </a:p>
          <a:p>
            <a:r>
              <a:rPr lang="zh-CN" altLang="en-US" dirty="0" smtClean="0"/>
              <a:t>韦氏释义</a:t>
            </a:r>
            <a:r>
              <a:rPr lang="en-US" altLang="zh-CN" dirty="0" smtClean="0"/>
              <a:t>:</a:t>
            </a:r>
            <a:r>
              <a:rPr lang="zh-CN" altLang="en-US" dirty="0" smtClean="0"/>
              <a:t> </a:t>
            </a:r>
            <a:r>
              <a:rPr lang="en-US" altLang="zh-CN" dirty="0" smtClean="0"/>
              <a:t>tending</a:t>
            </a:r>
            <a:r>
              <a:rPr lang="zh-CN" altLang="en-US" dirty="0" smtClean="0"/>
              <a:t> </a:t>
            </a:r>
            <a:r>
              <a:rPr lang="en-US" altLang="zh-CN" dirty="0" smtClean="0"/>
              <a:t>to</a:t>
            </a:r>
            <a:r>
              <a:rPr lang="zh-CN" altLang="en-US" dirty="0" smtClean="0"/>
              <a:t> </a:t>
            </a:r>
            <a:r>
              <a:rPr lang="en-US" altLang="zh-CN" dirty="0" smtClean="0"/>
              <a:t>make</a:t>
            </a:r>
            <a:r>
              <a:rPr lang="zh-CN" altLang="en-US" dirty="0" smtClean="0"/>
              <a:t> </a:t>
            </a:r>
            <a:r>
              <a:rPr lang="en-US" altLang="zh-CN" dirty="0" smtClean="0"/>
              <a:t>people</a:t>
            </a:r>
            <a:r>
              <a:rPr lang="zh-CN" altLang="en-US" dirty="0" smtClean="0"/>
              <a:t> </a:t>
            </a:r>
            <a:r>
              <a:rPr lang="en-US" altLang="zh-CN" dirty="0" smtClean="0"/>
              <a:t>afraid</a:t>
            </a:r>
            <a:r>
              <a:rPr lang="zh-CN" altLang="en-US" dirty="0" smtClean="0"/>
              <a:t> </a:t>
            </a:r>
            <a:r>
              <a:rPr lang="en-US" altLang="zh-CN" dirty="0" smtClean="0"/>
              <a:t>or</a:t>
            </a:r>
            <a:r>
              <a:rPr lang="zh-CN" altLang="en-US" dirty="0" smtClean="0"/>
              <a:t> </a:t>
            </a:r>
            <a:r>
              <a:rPr lang="en-US" altLang="zh-CN" dirty="0" smtClean="0"/>
              <a:t>less</a:t>
            </a:r>
            <a:r>
              <a:rPr lang="zh-CN" altLang="en-US" dirty="0" smtClean="0"/>
              <a:t> </a:t>
            </a:r>
            <a:r>
              <a:rPr lang="en-US" altLang="zh-CN" dirty="0" smtClean="0"/>
              <a:t>confident</a:t>
            </a:r>
            <a:endParaRPr lang="zh-CN" altLang="en-US" dirty="0"/>
          </a:p>
        </p:txBody>
      </p:sp>
    </p:spTree>
    <p:extLst>
      <p:ext uri="{BB962C8B-B14F-4D97-AF65-F5344CB8AC3E}">
        <p14:creationId xmlns:p14="http://schemas.microsoft.com/office/powerpoint/2010/main" val="3271117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几大姑</a:t>
            </a:r>
            <a:endParaRPr kumimoji="1" lang="zh-CN" altLang="en-US" dirty="0"/>
          </a:p>
        </p:txBody>
      </p:sp>
      <p:sp>
        <p:nvSpPr>
          <p:cNvPr id="3" name="内容占位符 2"/>
          <p:cNvSpPr>
            <a:spLocks noGrp="1"/>
          </p:cNvSpPr>
          <p:nvPr>
            <p:ph idx="1"/>
          </p:nvPr>
        </p:nvSpPr>
        <p:spPr/>
        <p:txBody>
          <a:bodyPr/>
          <a:lstStyle/>
          <a:p>
            <a:r>
              <a:rPr kumimoji="1" lang="en-US" altLang="zh-CN" dirty="0" smtClean="0"/>
              <a:t>haunt</a:t>
            </a:r>
            <a:r>
              <a:rPr kumimoji="1" lang="zh-CN" altLang="en-US" dirty="0" smtClean="0"/>
              <a:t> 经常出没，闹鬼</a:t>
            </a:r>
            <a:endParaRPr kumimoji="1" lang="en-US" altLang="zh-CN" dirty="0" smtClean="0"/>
          </a:p>
          <a:p>
            <a:r>
              <a:rPr kumimoji="1" lang="en-US" altLang="zh-CN" dirty="0" smtClean="0"/>
              <a:t>flaunt</a:t>
            </a:r>
            <a:r>
              <a:rPr kumimoji="1" lang="zh-CN" altLang="en-US" dirty="0" smtClean="0"/>
              <a:t> 炫耀</a:t>
            </a:r>
            <a:endParaRPr kumimoji="1" lang="en-US" altLang="zh-CN" dirty="0" smtClean="0"/>
          </a:p>
          <a:p>
            <a:r>
              <a:rPr kumimoji="1" lang="en-US" altLang="zh-CN" dirty="0" smtClean="0"/>
              <a:t>taunt</a:t>
            </a:r>
            <a:r>
              <a:rPr kumimoji="1" lang="zh-CN" altLang="en-US" dirty="0" smtClean="0"/>
              <a:t> 嘲讽</a:t>
            </a:r>
            <a:endParaRPr kumimoji="1" lang="en-US" altLang="zh-CN" dirty="0" smtClean="0"/>
          </a:p>
          <a:p>
            <a:r>
              <a:rPr kumimoji="1" lang="en-US" altLang="zh-CN" dirty="0" smtClean="0"/>
              <a:t>vaunt</a:t>
            </a:r>
            <a:r>
              <a:rPr kumimoji="1" lang="zh-CN" altLang="en-US" dirty="0" smtClean="0"/>
              <a:t> 吹牛</a:t>
            </a:r>
            <a:endParaRPr kumimoji="1" lang="en-US" altLang="zh-CN" dirty="0" smtClean="0"/>
          </a:p>
          <a:p>
            <a:r>
              <a:rPr kumimoji="1" lang="en-US" altLang="zh-CN" dirty="0" smtClean="0"/>
              <a:t>daunt</a:t>
            </a:r>
            <a:r>
              <a:rPr kumimoji="1" lang="zh-CN" altLang="en-US" dirty="0" smtClean="0"/>
              <a:t> 使气馁</a:t>
            </a:r>
            <a:endParaRPr kumimoji="1" lang="en-US" altLang="zh-CN" dirty="0" smtClean="0"/>
          </a:p>
          <a:p>
            <a:endParaRPr kumimoji="1" lang="zh-CN" altLang="en-US" dirty="0"/>
          </a:p>
        </p:txBody>
      </p:sp>
    </p:spTree>
    <p:extLst>
      <p:ext uri="{BB962C8B-B14F-4D97-AF65-F5344CB8AC3E}">
        <p14:creationId xmlns:p14="http://schemas.microsoft.com/office/powerpoint/2010/main" val="188345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My grandma has a strong belief in all things _____: she insists, for example, that the house in which she lived as a child was haunted.</a:t>
            </a:r>
          </a:p>
          <a:p>
            <a:r>
              <a:rPr lang="en-US" altLang="zh-CN" dirty="0"/>
              <a:t>A. clamorous</a:t>
            </a:r>
          </a:p>
          <a:p>
            <a:r>
              <a:rPr lang="en-US" altLang="zh-CN" dirty="0"/>
              <a:t>B. invidious</a:t>
            </a:r>
          </a:p>
          <a:p>
            <a:r>
              <a:rPr lang="en-US" altLang="zh-CN" dirty="0"/>
              <a:t>C. numinous</a:t>
            </a:r>
          </a:p>
          <a:p>
            <a:r>
              <a:rPr lang="en-US" altLang="zh-CN" dirty="0"/>
              <a:t>D. empirical</a:t>
            </a:r>
          </a:p>
          <a:p>
            <a:r>
              <a:rPr lang="en-US" altLang="zh-CN" dirty="0"/>
              <a:t>E. sonorous</a:t>
            </a:r>
            <a:endParaRPr kumimoji="1" lang="zh-CN" altLang="en-US" dirty="0"/>
          </a:p>
        </p:txBody>
      </p:sp>
    </p:spTree>
    <p:extLst>
      <p:ext uri="{BB962C8B-B14F-4D97-AF65-F5344CB8AC3E}">
        <p14:creationId xmlns:p14="http://schemas.microsoft.com/office/powerpoint/2010/main" val="1266779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smtClean="0"/>
              <a:t>真题</a:t>
            </a:r>
            <a:endParaRPr kumimoji="1" lang="zh-CN" altLang="en-US"/>
          </a:p>
        </p:txBody>
      </p:sp>
      <p:sp>
        <p:nvSpPr>
          <p:cNvPr id="3" name="内容占位符 2"/>
          <p:cNvSpPr>
            <a:spLocks noGrp="1"/>
          </p:cNvSpPr>
          <p:nvPr>
            <p:ph idx="1"/>
          </p:nvPr>
        </p:nvSpPr>
        <p:spPr/>
        <p:txBody>
          <a:bodyPr/>
          <a:lstStyle/>
          <a:p>
            <a:r>
              <a:rPr lang="en-US" altLang="zh-CN" dirty="0"/>
              <a:t>My grandma has a strong belief in all things _____: she insists, for example, that the house in which she lived as a child was haunted.</a:t>
            </a:r>
          </a:p>
          <a:p>
            <a:r>
              <a:rPr lang="en-US" altLang="zh-CN" dirty="0"/>
              <a:t>A. </a:t>
            </a:r>
            <a:r>
              <a:rPr lang="en-US" altLang="zh-CN" dirty="0" smtClean="0"/>
              <a:t>clamorous</a:t>
            </a:r>
            <a:r>
              <a:rPr lang="zh-CN" altLang="en-US" dirty="0" smtClean="0"/>
              <a:t>（吵闹的）</a:t>
            </a:r>
            <a:endParaRPr lang="en-US" altLang="zh-CN" dirty="0"/>
          </a:p>
          <a:p>
            <a:r>
              <a:rPr lang="en-US" altLang="zh-CN" dirty="0"/>
              <a:t>B. </a:t>
            </a:r>
            <a:r>
              <a:rPr lang="en-US" altLang="zh-CN" dirty="0" smtClean="0"/>
              <a:t>invidious</a:t>
            </a:r>
            <a:r>
              <a:rPr lang="zh-CN" altLang="en-US" dirty="0" smtClean="0"/>
              <a:t>（诽谤的）</a:t>
            </a:r>
            <a:endParaRPr lang="en-US" altLang="zh-CN" dirty="0"/>
          </a:p>
          <a:p>
            <a:r>
              <a:rPr lang="en-US" altLang="zh-CN" dirty="0"/>
              <a:t>C. </a:t>
            </a:r>
            <a:r>
              <a:rPr lang="en-US" altLang="zh-CN" dirty="0" smtClean="0"/>
              <a:t>numinous</a:t>
            </a:r>
            <a:r>
              <a:rPr lang="zh-CN" altLang="en-US" dirty="0" smtClean="0"/>
              <a:t>（神秘的，超自然的）</a:t>
            </a:r>
            <a:endParaRPr lang="en-US" altLang="zh-CN" dirty="0"/>
          </a:p>
          <a:p>
            <a:r>
              <a:rPr lang="en-US" altLang="zh-CN" dirty="0"/>
              <a:t>D. </a:t>
            </a:r>
            <a:r>
              <a:rPr lang="en-US" altLang="zh-CN" dirty="0" smtClean="0"/>
              <a:t>empirical</a:t>
            </a:r>
            <a:r>
              <a:rPr lang="zh-CN" altLang="en-US" dirty="0" smtClean="0"/>
              <a:t>（经验主义的）</a:t>
            </a:r>
            <a:endParaRPr lang="en-US" altLang="zh-CN" dirty="0"/>
          </a:p>
          <a:p>
            <a:r>
              <a:rPr lang="en-US" altLang="zh-CN" dirty="0"/>
              <a:t>E. </a:t>
            </a:r>
            <a:r>
              <a:rPr lang="en-US" altLang="zh-CN" dirty="0" smtClean="0"/>
              <a:t>sonorous</a:t>
            </a:r>
            <a:r>
              <a:rPr lang="zh-CN" altLang="en-US" dirty="0" smtClean="0"/>
              <a:t>（响亮的）</a:t>
            </a:r>
            <a:endParaRPr kumimoji="1" lang="zh-CN" altLang="en-US" dirty="0"/>
          </a:p>
        </p:txBody>
      </p:sp>
      <p:sp>
        <p:nvSpPr>
          <p:cNvPr id="4" name="文本框 3"/>
          <p:cNvSpPr txBox="1"/>
          <p:nvPr/>
        </p:nvSpPr>
        <p:spPr>
          <a:xfrm>
            <a:off x="3491880" y="5373216"/>
            <a:ext cx="1944216" cy="369332"/>
          </a:xfrm>
          <a:prstGeom prst="rect">
            <a:avLst/>
          </a:prstGeom>
          <a:noFill/>
        </p:spPr>
        <p:txBody>
          <a:bodyPr wrap="square" rtlCol="0">
            <a:spAutoFit/>
          </a:bodyPr>
          <a:lstStyle/>
          <a:p>
            <a:r>
              <a:rPr kumimoji="1" lang="zh-CN" altLang="en-US" dirty="0" smtClean="0"/>
              <a:t>答案：</a:t>
            </a:r>
            <a:r>
              <a:rPr kumimoji="1" lang="en-US" altLang="zh-CN" dirty="0" smtClean="0"/>
              <a:t>C</a:t>
            </a:r>
            <a:endParaRPr kumimoji="1" lang="zh-CN" altLang="en-US" dirty="0"/>
          </a:p>
        </p:txBody>
      </p:sp>
    </p:spTree>
    <p:extLst>
      <p:ext uri="{BB962C8B-B14F-4D97-AF65-F5344CB8AC3E}">
        <p14:creationId xmlns:p14="http://schemas.microsoft.com/office/powerpoint/2010/main" val="171148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尖酸刻薄</a:t>
            </a:r>
            <a:endParaRPr lang="zh-CN" altLang="en-US" dirty="0"/>
          </a:p>
        </p:txBody>
      </p:sp>
      <p:sp>
        <p:nvSpPr>
          <p:cNvPr id="3" name="内容占位符 2"/>
          <p:cNvSpPr>
            <a:spLocks noGrp="1"/>
          </p:cNvSpPr>
          <p:nvPr>
            <p:ph idx="1"/>
          </p:nvPr>
        </p:nvSpPr>
        <p:spPr>
          <a:xfrm>
            <a:off x="822960" y="1844824"/>
            <a:ext cx="7863840" cy="4824536"/>
          </a:xfrm>
        </p:spPr>
        <p:txBody>
          <a:bodyPr>
            <a:normAutofit/>
          </a:bodyPr>
          <a:lstStyle/>
          <a:p>
            <a:r>
              <a:rPr lang="en-US" altLang="zh-CN" dirty="0"/>
              <a:t>b</a:t>
            </a:r>
            <a:r>
              <a:rPr lang="en-US" altLang="zh-CN" dirty="0" smtClean="0"/>
              <a:t>itter </a:t>
            </a:r>
          </a:p>
          <a:p>
            <a:r>
              <a:rPr lang="en-US" altLang="zh-CN" dirty="0" smtClean="0"/>
              <a:t>astringent</a:t>
            </a:r>
          </a:p>
          <a:p>
            <a:r>
              <a:rPr lang="en-US" altLang="zh-CN" dirty="0" smtClean="0"/>
              <a:t>harsh</a:t>
            </a:r>
          </a:p>
          <a:p>
            <a:r>
              <a:rPr lang="en-US" altLang="zh-CN" dirty="0" smtClean="0"/>
              <a:t>pungent</a:t>
            </a:r>
            <a:r>
              <a:rPr lang="zh-CN" altLang="en-US" dirty="0" smtClean="0"/>
              <a:t>（抨击他）</a:t>
            </a:r>
            <a:endParaRPr lang="en-US" altLang="zh-CN" dirty="0" smtClean="0"/>
          </a:p>
          <a:p>
            <a:r>
              <a:rPr lang="en-US" altLang="zh-CN" dirty="0" smtClean="0"/>
              <a:t>piquant</a:t>
            </a:r>
            <a:r>
              <a:rPr lang="zh-CN" altLang="en-US" dirty="0" smtClean="0"/>
              <a:t>（批判他）</a:t>
            </a:r>
            <a:endParaRPr lang="en-US" altLang="zh-CN" dirty="0" smtClean="0"/>
          </a:p>
          <a:p>
            <a:r>
              <a:rPr lang="en-US" altLang="zh-CN" dirty="0" smtClean="0"/>
              <a:t>mordant</a:t>
            </a:r>
            <a:r>
              <a:rPr lang="zh-CN" altLang="en-US" dirty="0" smtClean="0"/>
              <a:t>（妈蛋的）</a:t>
            </a:r>
            <a:endParaRPr lang="en-US" altLang="zh-CN" dirty="0" smtClean="0"/>
          </a:p>
          <a:p>
            <a:r>
              <a:rPr lang="en-US" altLang="zh-CN" dirty="0"/>
              <a:t>s</a:t>
            </a:r>
            <a:r>
              <a:rPr lang="en-US" altLang="zh-CN" dirty="0" smtClean="0"/>
              <a:t>arcastic</a:t>
            </a:r>
          </a:p>
          <a:p>
            <a:r>
              <a:rPr lang="en-US" altLang="zh-CN" dirty="0"/>
              <a:t>s</a:t>
            </a:r>
            <a:r>
              <a:rPr lang="en-US" altLang="zh-CN" dirty="0" smtClean="0"/>
              <a:t>atiric</a:t>
            </a:r>
          </a:p>
          <a:p>
            <a:r>
              <a:rPr lang="en-US" altLang="zh-CN" dirty="0" smtClean="0"/>
              <a:t>acrimonious</a:t>
            </a:r>
          </a:p>
          <a:p>
            <a:r>
              <a:rPr lang="en-US" altLang="zh-CN" dirty="0" smtClean="0"/>
              <a:t>cutting</a:t>
            </a:r>
            <a:endParaRPr lang="zh-CN" altLang="en-US" dirty="0"/>
          </a:p>
        </p:txBody>
      </p:sp>
    </p:spTree>
    <p:extLst>
      <p:ext uri="{BB962C8B-B14F-4D97-AF65-F5344CB8AC3E}">
        <p14:creationId xmlns:p14="http://schemas.microsoft.com/office/powerpoint/2010/main" val="29947661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t>
            </a:r>
            <a:r>
              <a:rPr lang="en-US" altLang="zh-CN" dirty="0" smtClean="0"/>
              <a:t>eliberate</a:t>
            </a:r>
          </a:p>
          <a:p>
            <a:r>
              <a:rPr lang="zh-CN" altLang="en-US" dirty="0" smtClean="0"/>
              <a:t>韦氏释义</a:t>
            </a:r>
            <a:r>
              <a:rPr lang="en-US" altLang="zh-CN" dirty="0" smtClean="0"/>
              <a:t>:</a:t>
            </a:r>
          </a:p>
          <a:p>
            <a:r>
              <a:rPr lang="en-US" altLang="zh-CN" dirty="0" smtClean="0"/>
              <a:t>(1)</a:t>
            </a:r>
            <a:r>
              <a:rPr lang="zh-CN" altLang="en-US" dirty="0" smtClean="0"/>
              <a:t> </a:t>
            </a:r>
            <a:r>
              <a:rPr lang="en-US" altLang="zh-CN" dirty="0" smtClean="0"/>
              <a:t>done</a:t>
            </a:r>
            <a:r>
              <a:rPr lang="zh-CN" altLang="en-US" dirty="0" smtClean="0"/>
              <a:t> </a:t>
            </a:r>
            <a:r>
              <a:rPr lang="en-US" altLang="zh-CN" dirty="0" smtClean="0"/>
              <a:t>or</a:t>
            </a:r>
            <a:r>
              <a:rPr lang="zh-CN" altLang="en-US" dirty="0" smtClean="0"/>
              <a:t> </a:t>
            </a:r>
            <a:r>
              <a:rPr lang="en-US" altLang="zh-CN" dirty="0" smtClean="0"/>
              <a:t>said</a:t>
            </a:r>
            <a:r>
              <a:rPr lang="zh-CN" altLang="en-US" dirty="0" smtClean="0"/>
              <a:t> </a:t>
            </a:r>
            <a:r>
              <a:rPr lang="en-US" altLang="zh-CN" dirty="0" smtClean="0"/>
              <a:t>on</a:t>
            </a:r>
            <a:r>
              <a:rPr lang="zh-CN" altLang="en-US" dirty="0" smtClean="0"/>
              <a:t> </a:t>
            </a:r>
            <a:r>
              <a:rPr lang="en-US" altLang="zh-CN" dirty="0" smtClean="0"/>
              <a:t>purpose</a:t>
            </a:r>
          </a:p>
          <a:p>
            <a:r>
              <a:rPr lang="en-US" altLang="zh-CN" dirty="0" smtClean="0"/>
              <a:t>(2)</a:t>
            </a:r>
            <a:r>
              <a:rPr lang="zh-CN" altLang="en-US" dirty="0" smtClean="0"/>
              <a:t> </a:t>
            </a:r>
            <a:r>
              <a:rPr lang="en-US" altLang="zh-CN" dirty="0" smtClean="0"/>
              <a:t>done</a:t>
            </a:r>
            <a:r>
              <a:rPr lang="zh-CN" altLang="en-US" dirty="0" smtClean="0"/>
              <a:t> </a:t>
            </a:r>
            <a:r>
              <a:rPr lang="en-US" altLang="zh-CN" dirty="0" smtClean="0"/>
              <a:t>or</a:t>
            </a:r>
            <a:r>
              <a:rPr lang="zh-CN" altLang="en-US" dirty="0" smtClean="0"/>
              <a:t> </a:t>
            </a:r>
            <a:r>
              <a:rPr lang="en-US" altLang="zh-CN" dirty="0" smtClean="0"/>
              <a:t>decided</a:t>
            </a:r>
            <a:r>
              <a:rPr lang="zh-CN" altLang="en-US" dirty="0" smtClean="0"/>
              <a:t> </a:t>
            </a:r>
            <a:r>
              <a:rPr lang="en-US" altLang="zh-CN" dirty="0" smtClean="0"/>
              <a:t>after</a:t>
            </a:r>
            <a:r>
              <a:rPr lang="zh-CN" altLang="en-US" dirty="0" smtClean="0"/>
              <a:t> </a:t>
            </a:r>
            <a:r>
              <a:rPr lang="en-US" altLang="zh-CN" dirty="0" smtClean="0"/>
              <a:t>careful</a:t>
            </a:r>
            <a:r>
              <a:rPr lang="zh-CN" altLang="en-US" dirty="0" smtClean="0"/>
              <a:t> </a:t>
            </a:r>
            <a:r>
              <a:rPr lang="en-US" altLang="zh-CN" dirty="0" smtClean="0"/>
              <a:t>thought</a:t>
            </a:r>
          </a:p>
          <a:p>
            <a:r>
              <a:rPr lang="en-US" altLang="zh-CN" dirty="0" smtClean="0"/>
              <a:t>(3)</a:t>
            </a:r>
            <a:r>
              <a:rPr lang="zh-CN" altLang="en-US" dirty="0" smtClean="0"/>
              <a:t> </a:t>
            </a:r>
            <a:r>
              <a:rPr lang="en-US" altLang="zh-CN" dirty="0" smtClean="0"/>
              <a:t>to</a:t>
            </a:r>
            <a:r>
              <a:rPr lang="zh-CN" altLang="en-US" dirty="0" smtClean="0"/>
              <a:t> </a:t>
            </a:r>
            <a:r>
              <a:rPr lang="en-US" altLang="zh-CN" dirty="0" smtClean="0"/>
              <a:t>think</a:t>
            </a:r>
            <a:r>
              <a:rPr lang="zh-CN" altLang="en-US" dirty="0" smtClean="0"/>
              <a:t> </a:t>
            </a:r>
            <a:r>
              <a:rPr lang="en-US" altLang="zh-CN" dirty="0" smtClean="0"/>
              <a:t>about</a:t>
            </a:r>
            <a:r>
              <a:rPr lang="zh-CN" altLang="en-US" dirty="0" smtClean="0"/>
              <a:t> </a:t>
            </a:r>
            <a:r>
              <a:rPr lang="en-US" altLang="zh-CN" dirty="0" smtClean="0"/>
              <a:t>or</a:t>
            </a:r>
            <a:r>
              <a:rPr lang="zh-CN" altLang="en-US" dirty="0" smtClean="0"/>
              <a:t> </a:t>
            </a:r>
            <a:r>
              <a:rPr lang="en-US" altLang="zh-CN" dirty="0" smtClean="0"/>
              <a:t>discuss</a:t>
            </a:r>
            <a:r>
              <a:rPr lang="zh-CN" altLang="en-US" dirty="0" smtClean="0"/>
              <a:t> </a:t>
            </a:r>
            <a:r>
              <a:rPr lang="en-US" altLang="zh-CN" dirty="0" smtClean="0"/>
              <a:t>something</a:t>
            </a:r>
            <a:r>
              <a:rPr lang="zh-CN" altLang="en-US" dirty="0" smtClean="0"/>
              <a:t> </a:t>
            </a:r>
            <a:r>
              <a:rPr lang="en-US" altLang="zh-CN" dirty="0" smtClean="0"/>
              <a:t>very</a:t>
            </a:r>
            <a:r>
              <a:rPr lang="zh-CN" altLang="en-US" dirty="0" smtClean="0"/>
              <a:t> </a:t>
            </a:r>
            <a:r>
              <a:rPr lang="en-US" altLang="zh-CN" dirty="0" smtClean="0"/>
              <a:t>carefully</a:t>
            </a:r>
            <a:r>
              <a:rPr lang="zh-CN" altLang="en-US" dirty="0" smtClean="0"/>
              <a:t> </a:t>
            </a:r>
            <a:r>
              <a:rPr lang="en-US" altLang="zh-CN" dirty="0" smtClean="0"/>
              <a:t>in</a:t>
            </a:r>
            <a:r>
              <a:rPr lang="zh-CN" altLang="en-US" dirty="0" smtClean="0"/>
              <a:t> </a:t>
            </a:r>
            <a:r>
              <a:rPr lang="en-US" altLang="zh-CN" dirty="0" smtClean="0"/>
              <a:t>order</a:t>
            </a:r>
            <a:r>
              <a:rPr lang="zh-CN" altLang="en-US" dirty="0" smtClean="0"/>
              <a:t> </a:t>
            </a:r>
            <a:r>
              <a:rPr lang="en-US" altLang="zh-CN" dirty="0" smtClean="0"/>
              <a:t>to</a:t>
            </a:r>
            <a:r>
              <a:rPr lang="zh-CN" altLang="en-US" dirty="0" smtClean="0"/>
              <a:t> </a:t>
            </a:r>
            <a:r>
              <a:rPr lang="en-US" altLang="zh-CN" dirty="0" smtClean="0"/>
              <a:t>make</a:t>
            </a:r>
            <a:r>
              <a:rPr lang="zh-CN" altLang="en-US" dirty="0" smtClean="0"/>
              <a:t> </a:t>
            </a:r>
            <a:r>
              <a:rPr lang="en-US" altLang="zh-CN" dirty="0" smtClean="0"/>
              <a:t>a</a:t>
            </a:r>
            <a:r>
              <a:rPr lang="zh-CN" altLang="en-US" dirty="0" smtClean="0"/>
              <a:t> </a:t>
            </a:r>
            <a:r>
              <a:rPr lang="en-US" altLang="zh-CN" dirty="0" smtClean="0"/>
              <a:t>decision</a:t>
            </a:r>
          </a:p>
        </p:txBody>
      </p:sp>
    </p:spTree>
    <p:extLst>
      <p:ext uri="{BB962C8B-B14F-4D97-AF65-F5344CB8AC3E}">
        <p14:creationId xmlns:p14="http://schemas.microsoft.com/office/powerpoint/2010/main" val="1802306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先做题，再讲词</a:t>
            </a:r>
            <a:endParaRPr kumimoji="1" lang="zh-CN" altLang="en-US" dirty="0"/>
          </a:p>
        </p:txBody>
      </p:sp>
      <p:sp>
        <p:nvSpPr>
          <p:cNvPr id="3" name="内容占位符 2"/>
          <p:cNvSpPr>
            <a:spLocks noGrp="1"/>
          </p:cNvSpPr>
          <p:nvPr>
            <p:ph idx="1"/>
          </p:nvPr>
        </p:nvSpPr>
        <p:spPr/>
        <p:txBody>
          <a:bodyPr/>
          <a:lstStyle/>
          <a:p>
            <a:r>
              <a:rPr lang="en-US" altLang="zh-CN" dirty="0"/>
              <a:t>Investors are grateful that the attorney general has stepped in to pursue inquiries into misfeasance in the financial markets, given that the regulators officially charged with policing the industry have been _____.</a:t>
            </a:r>
          </a:p>
          <a:p>
            <a:r>
              <a:rPr lang="en-US" altLang="zh-CN" dirty="0"/>
              <a:t>A. diffident</a:t>
            </a:r>
          </a:p>
          <a:p>
            <a:r>
              <a:rPr lang="en-US" altLang="zh-CN" dirty="0"/>
              <a:t>B. meticulous</a:t>
            </a:r>
          </a:p>
          <a:p>
            <a:r>
              <a:rPr lang="en-US" altLang="zh-CN" dirty="0"/>
              <a:t>C. straightforward</a:t>
            </a:r>
          </a:p>
          <a:p>
            <a:r>
              <a:rPr lang="en-US" altLang="zh-CN" dirty="0"/>
              <a:t>D. implacable</a:t>
            </a:r>
          </a:p>
          <a:p>
            <a:r>
              <a:rPr lang="en-US" altLang="zh-CN" dirty="0"/>
              <a:t>E. tenacious</a:t>
            </a:r>
            <a:endParaRPr kumimoji="1" lang="zh-CN" altLang="en-US" dirty="0"/>
          </a:p>
        </p:txBody>
      </p:sp>
    </p:spTree>
    <p:extLst>
      <p:ext uri="{BB962C8B-B14F-4D97-AF65-F5344CB8AC3E}">
        <p14:creationId xmlns:p14="http://schemas.microsoft.com/office/powerpoint/2010/main" val="12530408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先做题，再讲词</a:t>
            </a:r>
            <a:endParaRPr kumimoji="1" lang="zh-CN" altLang="en-US" dirty="0"/>
          </a:p>
        </p:txBody>
      </p:sp>
      <p:sp>
        <p:nvSpPr>
          <p:cNvPr id="3" name="内容占位符 2"/>
          <p:cNvSpPr>
            <a:spLocks noGrp="1"/>
          </p:cNvSpPr>
          <p:nvPr>
            <p:ph idx="1"/>
          </p:nvPr>
        </p:nvSpPr>
        <p:spPr/>
        <p:txBody>
          <a:bodyPr/>
          <a:lstStyle/>
          <a:p>
            <a:r>
              <a:rPr lang="en-US" altLang="zh-CN" dirty="0"/>
              <a:t>Investors are grateful that the attorney general has stepped in to pursue inquiries into misfeasance in the financial markets, given that the regulators officially charged with policing the industry have been _____.</a:t>
            </a:r>
          </a:p>
          <a:p>
            <a:r>
              <a:rPr lang="en-US" altLang="zh-CN" dirty="0"/>
              <a:t>A. </a:t>
            </a:r>
            <a:r>
              <a:rPr lang="en-US" altLang="zh-CN" dirty="0" smtClean="0"/>
              <a:t>diffident</a:t>
            </a:r>
            <a:r>
              <a:rPr lang="zh-CN" altLang="en-US" dirty="0" smtClean="0"/>
              <a:t>（不自信的，犹豫不决的）</a:t>
            </a:r>
            <a:endParaRPr lang="en-US" altLang="zh-CN" dirty="0"/>
          </a:p>
          <a:p>
            <a:r>
              <a:rPr lang="en-US" altLang="zh-CN" dirty="0"/>
              <a:t>B. </a:t>
            </a:r>
            <a:r>
              <a:rPr lang="en-US" altLang="zh-CN" dirty="0" smtClean="0"/>
              <a:t>meticulous</a:t>
            </a:r>
            <a:r>
              <a:rPr lang="zh-CN" altLang="en-US" dirty="0" smtClean="0"/>
              <a:t>（极其仔细的）</a:t>
            </a:r>
            <a:endParaRPr lang="en-US" altLang="zh-CN" dirty="0"/>
          </a:p>
          <a:p>
            <a:r>
              <a:rPr lang="en-US" altLang="zh-CN" dirty="0"/>
              <a:t>C. </a:t>
            </a:r>
            <a:r>
              <a:rPr lang="en-US" altLang="zh-CN" dirty="0" smtClean="0"/>
              <a:t>straightforward</a:t>
            </a:r>
            <a:r>
              <a:rPr lang="zh-CN" altLang="en-US" dirty="0" smtClean="0"/>
              <a:t>（直接的）</a:t>
            </a:r>
            <a:endParaRPr lang="en-US" altLang="zh-CN" dirty="0"/>
          </a:p>
          <a:p>
            <a:r>
              <a:rPr lang="en-US" altLang="zh-CN" dirty="0"/>
              <a:t>D. </a:t>
            </a:r>
            <a:r>
              <a:rPr lang="en-US" altLang="zh-CN" dirty="0" smtClean="0"/>
              <a:t>implacable</a:t>
            </a:r>
            <a:r>
              <a:rPr lang="zh-CN" altLang="en-US" dirty="0" smtClean="0"/>
              <a:t>（难以平息的）</a:t>
            </a:r>
            <a:endParaRPr lang="en-US" altLang="zh-CN" dirty="0"/>
          </a:p>
          <a:p>
            <a:r>
              <a:rPr lang="en-US" altLang="zh-CN" dirty="0"/>
              <a:t>E. </a:t>
            </a:r>
            <a:r>
              <a:rPr lang="en-US" altLang="zh-CN" dirty="0" smtClean="0"/>
              <a:t>tenacious</a:t>
            </a:r>
            <a:r>
              <a:rPr lang="zh-CN" altLang="en-US" dirty="0" smtClean="0"/>
              <a:t>（固执的）</a:t>
            </a:r>
            <a:endParaRPr kumimoji="1" lang="zh-CN" altLang="en-US" dirty="0"/>
          </a:p>
        </p:txBody>
      </p:sp>
      <p:sp>
        <p:nvSpPr>
          <p:cNvPr id="4" name="文本框 3"/>
          <p:cNvSpPr txBox="1"/>
          <p:nvPr/>
        </p:nvSpPr>
        <p:spPr>
          <a:xfrm>
            <a:off x="2987824" y="5373216"/>
            <a:ext cx="2448272" cy="369332"/>
          </a:xfrm>
          <a:prstGeom prst="rect">
            <a:avLst/>
          </a:prstGeom>
          <a:noFill/>
        </p:spPr>
        <p:txBody>
          <a:bodyPr wrap="square" rtlCol="0">
            <a:spAutoFit/>
          </a:bodyPr>
          <a:lstStyle/>
          <a:p>
            <a:r>
              <a:rPr kumimoji="1" lang="zh-CN" altLang="en-US" dirty="0" smtClean="0"/>
              <a:t>答案：</a:t>
            </a:r>
            <a:r>
              <a:rPr kumimoji="1" lang="en-US" altLang="zh-CN" dirty="0" smtClean="0"/>
              <a:t>A</a:t>
            </a:r>
            <a:endParaRPr kumimoji="1" lang="zh-CN" altLang="en-US" dirty="0"/>
          </a:p>
        </p:txBody>
      </p:sp>
    </p:spTree>
    <p:extLst>
      <p:ext uri="{BB962C8B-B14F-4D97-AF65-F5344CB8AC3E}">
        <p14:creationId xmlns:p14="http://schemas.microsoft.com/office/powerpoint/2010/main" val="55725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t>
            </a:r>
            <a:r>
              <a:rPr lang="en-US" altLang="zh-CN" dirty="0" smtClean="0"/>
              <a:t>iffident</a:t>
            </a:r>
          </a:p>
          <a:p>
            <a:r>
              <a:rPr lang="zh-CN" altLang="en-US" dirty="0" smtClean="0"/>
              <a:t>韦氏释义</a:t>
            </a:r>
            <a:r>
              <a:rPr lang="en-US" altLang="zh-CN" dirty="0" smtClean="0"/>
              <a:t>:</a:t>
            </a:r>
          </a:p>
          <a:p>
            <a:r>
              <a:rPr lang="en-US" altLang="zh-CN" dirty="0" smtClean="0"/>
              <a:t>(1)</a:t>
            </a:r>
            <a:r>
              <a:rPr lang="zh-CN" altLang="en-US" dirty="0" smtClean="0"/>
              <a:t> </a:t>
            </a:r>
            <a:r>
              <a:rPr lang="en-US" altLang="zh-CN" dirty="0" smtClean="0"/>
              <a:t>lacking</a:t>
            </a:r>
            <a:r>
              <a:rPr lang="zh-CN" altLang="en-US" dirty="0" smtClean="0"/>
              <a:t> </a:t>
            </a:r>
            <a:r>
              <a:rPr lang="en-US" altLang="zh-CN" dirty="0" smtClean="0"/>
              <a:t>confidence</a:t>
            </a:r>
          </a:p>
          <a:p>
            <a:r>
              <a:rPr lang="en-US" altLang="zh-CN" dirty="0" smtClean="0"/>
              <a:t>(2)</a:t>
            </a:r>
            <a:r>
              <a:rPr lang="zh-CN" altLang="en-US" dirty="0" smtClean="0"/>
              <a:t> </a:t>
            </a:r>
            <a:r>
              <a:rPr lang="en-US" altLang="zh-CN" dirty="0" smtClean="0"/>
              <a:t>hesitant</a:t>
            </a:r>
            <a:r>
              <a:rPr lang="zh-CN" altLang="en-US" dirty="0" smtClean="0"/>
              <a:t> </a:t>
            </a:r>
            <a:r>
              <a:rPr lang="en-US" altLang="zh-CN" dirty="0" smtClean="0"/>
              <a:t>in</a:t>
            </a:r>
            <a:r>
              <a:rPr lang="zh-CN" altLang="en-US" dirty="0" smtClean="0"/>
              <a:t> </a:t>
            </a:r>
            <a:r>
              <a:rPr lang="en-US" altLang="zh-CN" dirty="0" smtClean="0"/>
              <a:t>acting</a:t>
            </a:r>
            <a:r>
              <a:rPr lang="zh-CN" altLang="en-US" dirty="0" smtClean="0"/>
              <a:t> </a:t>
            </a:r>
            <a:r>
              <a:rPr lang="en-US" altLang="zh-CN" dirty="0" smtClean="0"/>
              <a:t>or</a:t>
            </a:r>
            <a:r>
              <a:rPr lang="zh-CN" altLang="en-US" dirty="0" smtClean="0"/>
              <a:t> </a:t>
            </a:r>
            <a:r>
              <a:rPr lang="en-US" altLang="zh-CN" dirty="0" smtClean="0"/>
              <a:t>speaking</a:t>
            </a:r>
            <a:r>
              <a:rPr lang="zh-CN" altLang="en-US" dirty="0" smtClean="0"/>
              <a:t> </a:t>
            </a:r>
            <a:r>
              <a:rPr lang="en-US" altLang="zh-CN" dirty="0" smtClean="0"/>
              <a:t>through</a:t>
            </a:r>
            <a:r>
              <a:rPr lang="zh-CN" altLang="en-US" dirty="0" smtClean="0"/>
              <a:t> </a:t>
            </a:r>
            <a:r>
              <a:rPr lang="en-US" altLang="zh-CN" dirty="0" smtClean="0"/>
              <a:t>lack</a:t>
            </a:r>
            <a:r>
              <a:rPr lang="zh-CN" altLang="en-US" dirty="0" smtClean="0"/>
              <a:t> </a:t>
            </a:r>
            <a:r>
              <a:rPr lang="en-US" altLang="zh-CN" dirty="0" smtClean="0"/>
              <a:t>of</a:t>
            </a:r>
            <a:r>
              <a:rPr lang="zh-CN" altLang="en-US" dirty="0" smtClean="0"/>
              <a:t> </a:t>
            </a:r>
            <a:r>
              <a:rPr lang="en-US" altLang="zh-CN" dirty="0" smtClean="0"/>
              <a:t>self-confidence</a:t>
            </a:r>
            <a:endParaRPr lang="zh-CN" altLang="en-US" dirty="0"/>
          </a:p>
        </p:txBody>
      </p:sp>
    </p:spTree>
    <p:extLst>
      <p:ext uri="{BB962C8B-B14F-4D97-AF65-F5344CB8AC3E}">
        <p14:creationId xmlns:p14="http://schemas.microsoft.com/office/powerpoint/2010/main" val="3041008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-fid</a:t>
            </a:r>
            <a:r>
              <a:rPr kumimoji="1" lang="zh-CN" altLang="en-US" dirty="0" smtClean="0"/>
              <a:t> 信任，忠心</a:t>
            </a:r>
            <a:endParaRPr kumimoji="1" lang="en-US" altLang="zh-CN" dirty="0" smtClean="0"/>
          </a:p>
          <a:p>
            <a:r>
              <a:rPr kumimoji="1" lang="en-US" altLang="zh-CN" dirty="0" smtClean="0"/>
              <a:t>fidelity</a:t>
            </a:r>
            <a:r>
              <a:rPr kumimoji="1" lang="zh-CN" altLang="en-US" dirty="0" smtClean="0"/>
              <a:t> 忠心</a:t>
            </a:r>
            <a:endParaRPr kumimoji="1" lang="en-US" altLang="zh-CN" dirty="0" smtClean="0"/>
          </a:p>
          <a:p>
            <a:r>
              <a:rPr kumimoji="1" lang="en-US" altLang="zh-CN" dirty="0" smtClean="0"/>
              <a:t>confidential</a:t>
            </a:r>
            <a:r>
              <a:rPr kumimoji="1" lang="zh-CN" altLang="en-US" dirty="0" smtClean="0"/>
              <a:t> 保密的</a:t>
            </a:r>
            <a:endParaRPr kumimoji="1" lang="en-US" altLang="zh-CN" dirty="0" smtClean="0"/>
          </a:p>
          <a:p>
            <a:r>
              <a:rPr kumimoji="1" lang="en-US" altLang="zh-CN" dirty="0" smtClean="0"/>
              <a:t>perfidy</a:t>
            </a:r>
            <a:r>
              <a:rPr kumimoji="1" lang="zh-CN" altLang="en-US" dirty="0" smtClean="0"/>
              <a:t> 不忠诚</a:t>
            </a:r>
            <a:endParaRPr kumimoji="1" lang="en-US" altLang="zh-CN" dirty="0" smtClean="0"/>
          </a:p>
          <a:p>
            <a:r>
              <a:rPr kumimoji="1" lang="en-US" altLang="zh-CN" dirty="0" smtClean="0"/>
              <a:t>infidel</a:t>
            </a:r>
            <a:r>
              <a:rPr kumimoji="1" lang="zh-CN" altLang="en-US" dirty="0" smtClean="0"/>
              <a:t>  异教徒</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913508"/>
            <a:ext cx="3728381" cy="2235572"/>
          </a:xfrm>
          <a:prstGeom prst="rect">
            <a:avLst/>
          </a:prstGeom>
        </p:spPr>
      </p:pic>
    </p:spTree>
    <p:extLst>
      <p:ext uri="{BB962C8B-B14F-4D97-AF65-F5344CB8AC3E}">
        <p14:creationId xmlns:p14="http://schemas.microsoft.com/office/powerpoint/2010/main" val="15938034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t>
            </a:r>
            <a:r>
              <a:rPr lang="en-US" altLang="zh-CN" dirty="0" smtClean="0"/>
              <a:t>isingenuous</a:t>
            </a:r>
          </a:p>
          <a:p>
            <a:r>
              <a:rPr lang="zh-CN" altLang="en-US" dirty="0" smtClean="0"/>
              <a:t>韦氏释义</a:t>
            </a:r>
            <a:r>
              <a:rPr lang="en-US" altLang="zh-CN" dirty="0" smtClean="0"/>
              <a:t>:</a:t>
            </a:r>
            <a:r>
              <a:rPr lang="zh-CN" altLang="en-US" dirty="0" smtClean="0"/>
              <a:t> </a:t>
            </a:r>
            <a:r>
              <a:rPr lang="en-US" altLang="zh-CN" dirty="0" smtClean="0"/>
              <a:t>not</a:t>
            </a:r>
            <a:r>
              <a:rPr lang="zh-CN" altLang="en-US" dirty="0" smtClean="0"/>
              <a:t> </a:t>
            </a:r>
            <a:r>
              <a:rPr lang="en-US" altLang="zh-CN" dirty="0" smtClean="0"/>
              <a:t>truly</a:t>
            </a:r>
            <a:r>
              <a:rPr lang="zh-CN" altLang="en-US" dirty="0" smtClean="0"/>
              <a:t> </a:t>
            </a:r>
            <a:r>
              <a:rPr lang="en-US" altLang="zh-CN" dirty="0" smtClean="0"/>
              <a:t>honest</a:t>
            </a:r>
            <a:r>
              <a:rPr lang="zh-CN" altLang="en-US" dirty="0" smtClean="0"/>
              <a:t> </a:t>
            </a:r>
            <a:r>
              <a:rPr lang="en-US" altLang="zh-CN" dirty="0" smtClean="0"/>
              <a:t>or</a:t>
            </a:r>
            <a:r>
              <a:rPr lang="zh-CN" altLang="en-US" dirty="0" smtClean="0"/>
              <a:t> </a:t>
            </a:r>
            <a:r>
              <a:rPr lang="en-US" altLang="zh-CN" dirty="0" smtClean="0"/>
              <a:t>sincere</a:t>
            </a:r>
          </a:p>
          <a:p>
            <a:endParaRPr lang="en-US" altLang="zh-CN" dirty="0"/>
          </a:p>
          <a:p>
            <a:r>
              <a:rPr lang="en-US" altLang="zh-CN" dirty="0" smtClean="0"/>
              <a:t>ingenuous</a:t>
            </a:r>
            <a:r>
              <a:rPr lang="zh-CN" altLang="en-US" dirty="0" smtClean="0"/>
              <a:t> 天真的，坦白的</a:t>
            </a:r>
            <a:endParaRPr lang="en-US" altLang="zh-CN" dirty="0" smtClean="0"/>
          </a:p>
          <a:p>
            <a:r>
              <a:rPr lang="en-US" altLang="zh-CN" dirty="0" smtClean="0"/>
              <a:t>ingenious</a:t>
            </a:r>
            <a:r>
              <a:rPr lang="zh-CN" altLang="en-US" dirty="0" smtClean="0"/>
              <a:t> 灵巧的，机灵的</a:t>
            </a:r>
            <a:endParaRPr lang="zh-CN" altLang="en-US" dirty="0"/>
          </a:p>
        </p:txBody>
      </p:sp>
    </p:spTree>
    <p:extLst>
      <p:ext uri="{BB962C8B-B14F-4D97-AF65-F5344CB8AC3E}">
        <p14:creationId xmlns:p14="http://schemas.microsoft.com/office/powerpoint/2010/main" val="905659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empirical</a:t>
            </a:r>
          </a:p>
          <a:p>
            <a:r>
              <a:rPr lang="zh-CN" altLang="en-US" dirty="0" smtClean="0"/>
              <a:t>韦氏释义</a:t>
            </a:r>
            <a:r>
              <a:rPr lang="en-US" altLang="zh-CN" dirty="0" smtClean="0"/>
              <a:t>:</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testing</a:t>
            </a:r>
            <a:r>
              <a:rPr lang="zh-CN" altLang="en-US" dirty="0" smtClean="0"/>
              <a:t> </a:t>
            </a:r>
            <a:r>
              <a:rPr lang="en-US" altLang="zh-CN" dirty="0" smtClean="0"/>
              <a:t>or</a:t>
            </a:r>
            <a:r>
              <a:rPr lang="zh-CN" altLang="en-US" dirty="0" smtClean="0"/>
              <a:t> </a:t>
            </a:r>
            <a:r>
              <a:rPr lang="en-US" altLang="zh-CN" dirty="0" smtClean="0"/>
              <a:t>experience</a:t>
            </a:r>
            <a:r>
              <a:rPr lang="zh-CN" altLang="en-US" dirty="0" smtClean="0"/>
              <a:t> </a:t>
            </a:r>
            <a:endParaRPr lang="en-US" altLang="zh-CN" dirty="0" smtClean="0"/>
          </a:p>
          <a:p>
            <a:endParaRPr lang="zh-CN" altLang="en-US" dirty="0"/>
          </a:p>
        </p:txBody>
      </p:sp>
    </p:spTree>
    <p:extLst>
      <p:ext uri="{BB962C8B-B14F-4D97-AF65-F5344CB8AC3E}">
        <p14:creationId xmlns:p14="http://schemas.microsoft.com/office/powerpoint/2010/main" val="755235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a:t>
            </a:r>
            <a:r>
              <a:rPr lang="en-US" altLang="zh-CN" dirty="0" smtClean="0"/>
              <a:t>phemeral</a:t>
            </a:r>
          </a:p>
          <a:p>
            <a:r>
              <a:rPr lang="zh-CN" altLang="en-US" dirty="0" smtClean="0"/>
              <a:t>韦氏释义</a:t>
            </a:r>
            <a:r>
              <a:rPr lang="en-US" altLang="zh-CN" dirty="0" smtClean="0"/>
              <a:t>:</a:t>
            </a:r>
            <a:r>
              <a:rPr lang="zh-CN" altLang="en-US" dirty="0" smtClean="0"/>
              <a:t> </a:t>
            </a:r>
            <a:r>
              <a:rPr lang="en-US" altLang="zh-CN" dirty="0" smtClean="0"/>
              <a:t>lasting</a:t>
            </a:r>
            <a:r>
              <a:rPr lang="zh-CN" altLang="en-US" dirty="0" smtClean="0"/>
              <a:t> </a:t>
            </a:r>
            <a:r>
              <a:rPr lang="en-US" altLang="zh-CN" dirty="0" smtClean="0"/>
              <a:t>a</a:t>
            </a:r>
            <a:r>
              <a:rPr lang="zh-CN" altLang="en-US" dirty="0" smtClean="0"/>
              <a:t> </a:t>
            </a:r>
            <a:r>
              <a:rPr lang="en-US" altLang="zh-CN" dirty="0" smtClean="0"/>
              <a:t>very</a:t>
            </a:r>
            <a:r>
              <a:rPr lang="zh-CN" altLang="en-US" dirty="0" smtClean="0"/>
              <a:t> </a:t>
            </a:r>
            <a:r>
              <a:rPr lang="en-US" altLang="zh-CN" dirty="0" smtClean="0"/>
              <a:t>short</a:t>
            </a:r>
            <a:r>
              <a:rPr lang="zh-CN" altLang="en-US" dirty="0" smtClean="0"/>
              <a:t> </a:t>
            </a:r>
            <a:r>
              <a:rPr lang="en-US" altLang="zh-CN" dirty="0" smtClean="0"/>
              <a:t>time</a:t>
            </a:r>
            <a:endParaRPr lang="zh-CN" altLang="en-US" dirty="0"/>
          </a:p>
        </p:txBody>
      </p:sp>
    </p:spTree>
    <p:extLst>
      <p:ext uri="{BB962C8B-B14F-4D97-AF65-F5344CB8AC3E}">
        <p14:creationId xmlns:p14="http://schemas.microsoft.com/office/powerpoint/2010/main" val="28862145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短暂</a:t>
            </a:r>
            <a:endParaRPr kumimoji="1" lang="zh-CN" altLang="en-US" dirty="0"/>
          </a:p>
        </p:txBody>
      </p:sp>
      <p:sp>
        <p:nvSpPr>
          <p:cNvPr id="3" name="内容占位符 2"/>
          <p:cNvSpPr>
            <a:spLocks noGrp="1"/>
          </p:cNvSpPr>
          <p:nvPr>
            <p:ph idx="1"/>
          </p:nvPr>
        </p:nvSpPr>
        <p:spPr/>
        <p:txBody>
          <a:bodyPr/>
          <a:lstStyle/>
          <a:p>
            <a:r>
              <a:rPr kumimoji="1" lang="en-US" altLang="zh-CN" dirty="0" smtClean="0"/>
              <a:t>ephemeral</a:t>
            </a:r>
          </a:p>
          <a:p>
            <a:r>
              <a:rPr kumimoji="1" lang="en-US" altLang="zh-CN" dirty="0" smtClean="0"/>
              <a:t>transient</a:t>
            </a:r>
          </a:p>
          <a:p>
            <a:r>
              <a:rPr kumimoji="1" lang="en-US" altLang="zh-CN" dirty="0" smtClean="0"/>
              <a:t>transitory</a:t>
            </a:r>
          </a:p>
          <a:p>
            <a:r>
              <a:rPr kumimoji="1" lang="en-US" altLang="zh-CN" dirty="0" smtClean="0"/>
              <a:t>momentary</a:t>
            </a:r>
          </a:p>
          <a:p>
            <a:r>
              <a:rPr kumimoji="1" lang="en-US" altLang="zh-CN" dirty="0" smtClean="0"/>
              <a:t>evanescent</a:t>
            </a:r>
          </a:p>
          <a:p>
            <a:r>
              <a:rPr kumimoji="1" lang="en-US" altLang="zh-CN" dirty="0" smtClean="0"/>
              <a:t>fleeting</a:t>
            </a:r>
          </a:p>
          <a:p>
            <a:r>
              <a:rPr kumimoji="1" lang="en-US" altLang="zh-CN" dirty="0" smtClean="0"/>
              <a:t>instantaneous</a:t>
            </a:r>
          </a:p>
          <a:p>
            <a:endParaRPr kumimoji="1" lang="zh-CN" altLang="en-US" dirty="0"/>
          </a:p>
        </p:txBody>
      </p:sp>
    </p:spTree>
    <p:extLst>
      <p:ext uri="{BB962C8B-B14F-4D97-AF65-F5344CB8AC3E}">
        <p14:creationId xmlns:p14="http://schemas.microsoft.com/office/powerpoint/2010/main" val="20994611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instantaneous</a:t>
            </a:r>
          </a:p>
          <a:p>
            <a:r>
              <a:rPr kumimoji="1" lang="en-US" altLang="zh-CN" dirty="0" smtClean="0"/>
              <a:t>spontaneous</a:t>
            </a:r>
          </a:p>
          <a:p>
            <a:r>
              <a:rPr kumimoji="1" lang="en-US" altLang="zh-CN" dirty="0" smtClean="0"/>
              <a:t>simultaneous</a:t>
            </a:r>
            <a:endParaRPr kumimoji="1" lang="zh-CN" altLang="en-US" dirty="0"/>
          </a:p>
        </p:txBody>
      </p:sp>
    </p:spTree>
    <p:extLst>
      <p:ext uri="{BB962C8B-B14F-4D97-AF65-F5344CB8AC3E}">
        <p14:creationId xmlns:p14="http://schemas.microsoft.com/office/powerpoint/2010/main" val="1918220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a:t>
            </a:r>
            <a:r>
              <a:rPr lang="en-US" altLang="zh-CN" dirty="0" smtClean="0"/>
              <a:t>crimonious</a:t>
            </a:r>
          </a:p>
          <a:p>
            <a:r>
              <a:rPr lang="en-US" altLang="zh-CN" dirty="0" smtClean="0"/>
              <a:t>sanctimonious </a:t>
            </a:r>
            <a:endParaRPr lang="en-US" altLang="zh-CN" dirty="0"/>
          </a:p>
          <a:p>
            <a:r>
              <a:rPr lang="zh-CN" altLang="en-US" dirty="0" smtClean="0"/>
              <a:t>韦氏释义</a:t>
            </a:r>
            <a:r>
              <a:rPr lang="en-US" altLang="zh-CN" dirty="0" smtClean="0"/>
              <a:t>: pretending to be morally better than other people</a:t>
            </a:r>
          </a:p>
          <a:p>
            <a:endParaRPr lang="zh-CN" altLang="en-US" dirty="0"/>
          </a:p>
        </p:txBody>
      </p:sp>
    </p:spTree>
    <p:extLst>
      <p:ext uri="{BB962C8B-B14F-4D97-AF65-F5344CB8AC3E}">
        <p14:creationId xmlns:p14="http://schemas.microsoft.com/office/powerpoint/2010/main" val="1495522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持久</a:t>
            </a:r>
            <a:endParaRPr kumimoji="1" lang="zh-CN" altLang="en-US" dirty="0"/>
          </a:p>
        </p:txBody>
      </p:sp>
      <p:sp>
        <p:nvSpPr>
          <p:cNvPr id="3" name="内容占位符 2"/>
          <p:cNvSpPr>
            <a:spLocks noGrp="1"/>
          </p:cNvSpPr>
          <p:nvPr>
            <p:ph idx="1"/>
          </p:nvPr>
        </p:nvSpPr>
        <p:spPr/>
        <p:txBody>
          <a:bodyPr/>
          <a:lstStyle/>
          <a:p>
            <a:r>
              <a:rPr kumimoji="1" lang="en-US" altLang="zh-CN" dirty="0" smtClean="0"/>
              <a:t>enduring</a:t>
            </a:r>
          </a:p>
          <a:p>
            <a:r>
              <a:rPr kumimoji="1" lang="en-US" altLang="zh-CN" dirty="0" smtClean="0"/>
              <a:t>eternal</a:t>
            </a:r>
            <a:r>
              <a:rPr kumimoji="1" lang="zh-CN" altLang="en-US" dirty="0" smtClean="0"/>
              <a:t> </a:t>
            </a:r>
            <a:r>
              <a:rPr kumimoji="1" lang="en-US" altLang="zh-CN" dirty="0" smtClean="0"/>
              <a:t>(external)</a:t>
            </a:r>
          </a:p>
          <a:p>
            <a:r>
              <a:rPr kumimoji="1" lang="en-US" altLang="zh-CN" dirty="0" smtClean="0"/>
              <a:t>everlasting</a:t>
            </a:r>
          </a:p>
          <a:p>
            <a:r>
              <a:rPr kumimoji="1" lang="en-US" altLang="zh-CN" dirty="0" smtClean="0"/>
              <a:t>lasting</a:t>
            </a:r>
          </a:p>
          <a:p>
            <a:r>
              <a:rPr kumimoji="1" lang="en-US" altLang="zh-CN" dirty="0" smtClean="0"/>
              <a:t>immortal</a:t>
            </a:r>
          </a:p>
          <a:p>
            <a:r>
              <a:rPr kumimoji="1" lang="en-US" altLang="zh-CN" dirty="0" smtClean="0"/>
              <a:t>permanent</a:t>
            </a:r>
          </a:p>
          <a:p>
            <a:r>
              <a:rPr kumimoji="1" lang="en-US" altLang="zh-CN" dirty="0" smtClean="0"/>
              <a:t>perpetual</a:t>
            </a:r>
            <a:r>
              <a:rPr kumimoji="1" lang="zh-CN" altLang="en-US" dirty="0"/>
              <a:t> </a:t>
            </a:r>
            <a:r>
              <a:rPr kumimoji="1" lang="en-US" altLang="zh-CN" dirty="0" smtClean="0"/>
              <a:t>(perpetuate/perpetrate)</a:t>
            </a:r>
          </a:p>
          <a:p>
            <a:endParaRPr kumimoji="1" lang="zh-CN" altLang="en-US" dirty="0"/>
          </a:p>
        </p:txBody>
      </p:sp>
    </p:spTree>
    <p:extLst>
      <p:ext uri="{BB962C8B-B14F-4D97-AF65-F5344CB8AC3E}">
        <p14:creationId xmlns:p14="http://schemas.microsoft.com/office/powerpoint/2010/main" val="20307549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In Japanese aesthetics, especially but not only in Noh, beauty contains the idea of _____: beauty must have an air of evanescence, the intimation of its own demise.</a:t>
            </a:r>
          </a:p>
          <a:p>
            <a:r>
              <a:rPr lang="en-US" altLang="zh-CN" dirty="0"/>
              <a:t>A. transience</a:t>
            </a:r>
          </a:p>
          <a:p>
            <a:r>
              <a:rPr lang="en-US" altLang="zh-CN" dirty="0"/>
              <a:t>B. symmetry</a:t>
            </a:r>
          </a:p>
          <a:p>
            <a:r>
              <a:rPr lang="en-US" altLang="zh-CN" dirty="0"/>
              <a:t>C. decay</a:t>
            </a:r>
          </a:p>
          <a:p>
            <a:r>
              <a:rPr lang="en-US" altLang="zh-CN" dirty="0"/>
              <a:t>D. simplicity</a:t>
            </a:r>
          </a:p>
          <a:p>
            <a:r>
              <a:rPr lang="en-US" altLang="zh-CN" dirty="0"/>
              <a:t>E. balance</a:t>
            </a:r>
          </a:p>
          <a:p>
            <a:r>
              <a:rPr lang="en-US" altLang="zh-CN" dirty="0"/>
              <a:t>F. deterioration</a:t>
            </a:r>
          </a:p>
          <a:p>
            <a:endParaRPr kumimoji="1" lang="zh-CN" altLang="en-US" dirty="0"/>
          </a:p>
        </p:txBody>
      </p:sp>
    </p:spTree>
    <p:extLst>
      <p:ext uri="{BB962C8B-B14F-4D97-AF65-F5344CB8AC3E}">
        <p14:creationId xmlns:p14="http://schemas.microsoft.com/office/powerpoint/2010/main" val="3799022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smtClean="0"/>
              <a:t>真题</a:t>
            </a:r>
            <a:endParaRPr kumimoji="1" lang="zh-CN" altLang="en-US"/>
          </a:p>
        </p:txBody>
      </p:sp>
      <p:sp>
        <p:nvSpPr>
          <p:cNvPr id="3" name="内容占位符 2"/>
          <p:cNvSpPr>
            <a:spLocks noGrp="1"/>
          </p:cNvSpPr>
          <p:nvPr>
            <p:ph idx="1"/>
          </p:nvPr>
        </p:nvSpPr>
        <p:spPr/>
        <p:txBody>
          <a:bodyPr/>
          <a:lstStyle/>
          <a:p>
            <a:r>
              <a:rPr lang="en-US" altLang="zh-CN" dirty="0"/>
              <a:t>In Japanese aesthetics, especially but not only in Noh, beauty contains the idea of _____: beauty must have an air of evanescence, the intimation of its own demise.</a:t>
            </a:r>
          </a:p>
          <a:p>
            <a:r>
              <a:rPr lang="en-US" altLang="zh-CN" dirty="0"/>
              <a:t>A. </a:t>
            </a:r>
            <a:r>
              <a:rPr lang="en-US" altLang="zh-CN" dirty="0" smtClean="0"/>
              <a:t>transience</a:t>
            </a:r>
            <a:r>
              <a:rPr lang="zh-CN" altLang="en-US" dirty="0" smtClean="0"/>
              <a:t>（短暂）</a:t>
            </a:r>
            <a:endParaRPr lang="en-US" altLang="zh-CN" dirty="0"/>
          </a:p>
          <a:p>
            <a:r>
              <a:rPr lang="en-US" altLang="zh-CN" dirty="0"/>
              <a:t>B. </a:t>
            </a:r>
            <a:r>
              <a:rPr lang="en-US" altLang="zh-CN" dirty="0" smtClean="0"/>
              <a:t>symmetry</a:t>
            </a:r>
            <a:r>
              <a:rPr lang="zh-CN" altLang="en-US" dirty="0" smtClean="0"/>
              <a:t>（对称）</a:t>
            </a:r>
            <a:endParaRPr lang="en-US" altLang="zh-CN" dirty="0"/>
          </a:p>
          <a:p>
            <a:r>
              <a:rPr lang="en-US" altLang="zh-CN" dirty="0"/>
              <a:t>C. </a:t>
            </a:r>
            <a:r>
              <a:rPr lang="en-US" altLang="zh-CN" dirty="0" smtClean="0"/>
              <a:t>decay</a:t>
            </a:r>
            <a:r>
              <a:rPr lang="zh-CN" altLang="en-US" dirty="0" smtClean="0"/>
              <a:t>（衰退）</a:t>
            </a:r>
            <a:endParaRPr lang="en-US" altLang="zh-CN" dirty="0"/>
          </a:p>
          <a:p>
            <a:r>
              <a:rPr lang="en-US" altLang="zh-CN" dirty="0"/>
              <a:t>D. </a:t>
            </a:r>
            <a:r>
              <a:rPr lang="en-US" altLang="zh-CN" dirty="0" smtClean="0"/>
              <a:t>simplicity</a:t>
            </a:r>
            <a:r>
              <a:rPr lang="zh-CN" altLang="en-US" dirty="0" smtClean="0"/>
              <a:t>（简单）</a:t>
            </a:r>
            <a:endParaRPr lang="en-US" altLang="zh-CN" dirty="0"/>
          </a:p>
          <a:p>
            <a:r>
              <a:rPr lang="en-US" altLang="zh-CN" dirty="0"/>
              <a:t>E. </a:t>
            </a:r>
            <a:r>
              <a:rPr lang="en-US" altLang="zh-CN" dirty="0" smtClean="0"/>
              <a:t>balance</a:t>
            </a:r>
            <a:r>
              <a:rPr lang="zh-CN" altLang="en-US" dirty="0" smtClean="0"/>
              <a:t>（平衡）</a:t>
            </a:r>
            <a:endParaRPr lang="en-US" altLang="zh-CN" dirty="0"/>
          </a:p>
          <a:p>
            <a:r>
              <a:rPr lang="en-US" altLang="zh-CN" dirty="0"/>
              <a:t>F. </a:t>
            </a:r>
            <a:r>
              <a:rPr lang="en-US" altLang="zh-CN" dirty="0" smtClean="0"/>
              <a:t>deterioration</a:t>
            </a:r>
            <a:r>
              <a:rPr lang="zh-CN" altLang="en-US" dirty="0" smtClean="0"/>
              <a:t>（衰落）</a:t>
            </a:r>
            <a:endParaRPr lang="en-US" altLang="zh-CN" dirty="0"/>
          </a:p>
          <a:p>
            <a:endParaRPr kumimoji="1" lang="zh-CN" altLang="en-US" dirty="0"/>
          </a:p>
        </p:txBody>
      </p:sp>
      <p:sp>
        <p:nvSpPr>
          <p:cNvPr id="4" name="文本框 3"/>
          <p:cNvSpPr txBox="1"/>
          <p:nvPr/>
        </p:nvSpPr>
        <p:spPr>
          <a:xfrm>
            <a:off x="3491880" y="5589240"/>
            <a:ext cx="1656184" cy="369332"/>
          </a:xfrm>
          <a:prstGeom prst="rect">
            <a:avLst/>
          </a:prstGeom>
          <a:noFill/>
        </p:spPr>
        <p:txBody>
          <a:bodyPr wrap="square" rtlCol="0">
            <a:spAutoFit/>
          </a:bodyPr>
          <a:lstStyle/>
          <a:p>
            <a:r>
              <a:rPr kumimoji="1" lang="zh-CN" altLang="en-US" dirty="0" smtClean="0"/>
              <a:t>答案：</a:t>
            </a:r>
            <a:r>
              <a:rPr kumimoji="1" lang="en-US" altLang="zh-CN" dirty="0" smtClean="0"/>
              <a:t>CF</a:t>
            </a:r>
            <a:endParaRPr kumimoji="1" lang="zh-CN" altLang="en-US" dirty="0"/>
          </a:p>
        </p:txBody>
      </p:sp>
    </p:spTree>
    <p:extLst>
      <p:ext uri="{BB962C8B-B14F-4D97-AF65-F5344CB8AC3E}">
        <p14:creationId xmlns:p14="http://schemas.microsoft.com/office/powerpoint/2010/main" val="16125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a:t>
            </a:r>
            <a:r>
              <a:rPr lang="en-US" altLang="zh-CN" dirty="0" smtClean="0"/>
              <a:t>xculpate:</a:t>
            </a:r>
          </a:p>
          <a:p>
            <a:r>
              <a:rPr lang="zh-CN" altLang="en-US" dirty="0" smtClean="0"/>
              <a:t>韦氏释义</a:t>
            </a:r>
            <a:r>
              <a:rPr lang="en-US" altLang="zh-CN" dirty="0" smtClean="0"/>
              <a:t>:</a:t>
            </a:r>
            <a:r>
              <a:rPr lang="zh-CN" altLang="en-US" dirty="0" smtClean="0"/>
              <a:t> </a:t>
            </a:r>
            <a:r>
              <a:rPr lang="en-US" altLang="zh-CN" dirty="0" smtClean="0"/>
              <a:t>to</a:t>
            </a:r>
            <a:r>
              <a:rPr lang="zh-CN" altLang="en-US" dirty="0" smtClean="0"/>
              <a:t> </a:t>
            </a:r>
            <a:r>
              <a:rPr lang="en-US" altLang="zh-CN" dirty="0" smtClean="0"/>
              <a:t>clear</a:t>
            </a:r>
            <a:r>
              <a:rPr lang="zh-CN" altLang="en-US" dirty="0" smtClean="0"/>
              <a:t> </a:t>
            </a:r>
            <a:r>
              <a:rPr lang="en-US" altLang="zh-CN" dirty="0" smtClean="0"/>
              <a:t>from</a:t>
            </a:r>
            <a:r>
              <a:rPr lang="zh-CN" altLang="en-US" dirty="0" smtClean="0"/>
              <a:t> </a:t>
            </a:r>
            <a:r>
              <a:rPr lang="en-US" altLang="zh-CN" dirty="0" smtClean="0"/>
              <a:t>alleged</a:t>
            </a:r>
            <a:r>
              <a:rPr lang="zh-CN" altLang="en-US" dirty="0" smtClean="0"/>
              <a:t> </a:t>
            </a:r>
            <a:r>
              <a:rPr lang="en-US" altLang="zh-CN" dirty="0" smtClean="0"/>
              <a:t>fault</a:t>
            </a:r>
            <a:r>
              <a:rPr lang="zh-CN" altLang="en-US" dirty="0" smtClean="0"/>
              <a:t> </a:t>
            </a:r>
            <a:r>
              <a:rPr lang="en-US" altLang="zh-CN" dirty="0" smtClean="0"/>
              <a:t>or</a:t>
            </a:r>
            <a:r>
              <a:rPr lang="zh-CN" altLang="en-US" dirty="0" smtClean="0"/>
              <a:t> </a:t>
            </a:r>
            <a:r>
              <a:rPr lang="en-US" altLang="zh-CN" dirty="0" smtClean="0"/>
              <a:t>guilt</a:t>
            </a:r>
          </a:p>
          <a:p>
            <a:endParaRPr lang="en-US" altLang="zh-CN" dirty="0"/>
          </a:p>
          <a:p>
            <a:r>
              <a:rPr lang="en-US" altLang="zh-CN" dirty="0"/>
              <a:t>v</a:t>
            </a:r>
            <a:r>
              <a:rPr lang="en-US" altLang="zh-CN" dirty="0" smtClean="0"/>
              <a:t>indicate</a:t>
            </a:r>
          </a:p>
          <a:p>
            <a:r>
              <a:rPr lang="zh-CN" altLang="en-US" dirty="0" smtClean="0"/>
              <a:t>韦氏释义</a:t>
            </a:r>
            <a:r>
              <a:rPr lang="en-US" altLang="zh-CN" dirty="0" smtClean="0"/>
              <a:t>:</a:t>
            </a:r>
            <a:r>
              <a:rPr lang="zh-CN" altLang="en-US" dirty="0" smtClean="0"/>
              <a:t> </a:t>
            </a:r>
            <a:r>
              <a:rPr lang="en-US" altLang="zh-CN" dirty="0" smtClean="0"/>
              <a:t>to</a:t>
            </a:r>
            <a:r>
              <a:rPr lang="zh-CN" altLang="en-US" dirty="0" smtClean="0"/>
              <a:t> </a:t>
            </a:r>
            <a:r>
              <a:rPr lang="en-US" altLang="zh-CN" dirty="0" smtClean="0"/>
              <a:t>free</a:t>
            </a:r>
            <a:r>
              <a:rPr lang="zh-CN" altLang="en-US" dirty="0" smtClean="0"/>
              <a:t> </a:t>
            </a:r>
            <a:r>
              <a:rPr lang="en-US" altLang="zh-CN" dirty="0" smtClean="0"/>
              <a:t>from</a:t>
            </a:r>
            <a:r>
              <a:rPr lang="zh-CN" altLang="en-US" dirty="0" smtClean="0"/>
              <a:t> </a:t>
            </a:r>
            <a:r>
              <a:rPr lang="en-US" altLang="zh-CN" dirty="0" smtClean="0"/>
              <a:t>allegation</a:t>
            </a:r>
            <a:r>
              <a:rPr lang="zh-CN" altLang="en-US" dirty="0" smtClean="0"/>
              <a:t> </a:t>
            </a:r>
            <a:r>
              <a:rPr lang="en-US" altLang="zh-CN" dirty="0" smtClean="0"/>
              <a:t>or</a:t>
            </a:r>
            <a:r>
              <a:rPr lang="zh-CN" altLang="en-US" dirty="0" smtClean="0"/>
              <a:t> </a:t>
            </a:r>
            <a:r>
              <a:rPr lang="en-US" altLang="zh-CN" dirty="0" smtClean="0"/>
              <a:t>blame</a:t>
            </a:r>
            <a:endParaRPr lang="zh-CN" altLang="en-US" dirty="0"/>
          </a:p>
        </p:txBody>
      </p:sp>
    </p:spTree>
    <p:extLst>
      <p:ext uri="{BB962C8B-B14F-4D97-AF65-F5344CB8AC3E}">
        <p14:creationId xmlns:p14="http://schemas.microsoft.com/office/powerpoint/2010/main" val="4164748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Some ethicists worry that a deeper understanding of the brain may be tantamount to _____; if we discover that free will is an illusion of neural circuitry, how will we hold people responsible for their actions?</a:t>
            </a:r>
          </a:p>
          <a:p>
            <a:r>
              <a:rPr lang="en-US" altLang="zh-CN" dirty="0"/>
              <a:t>A. vindication</a:t>
            </a:r>
          </a:p>
          <a:p>
            <a:r>
              <a:rPr lang="en-US" altLang="zh-CN" dirty="0"/>
              <a:t>B. proscription</a:t>
            </a:r>
          </a:p>
          <a:p>
            <a:r>
              <a:rPr lang="en-US" altLang="zh-CN" dirty="0"/>
              <a:t>C. ministration</a:t>
            </a:r>
          </a:p>
          <a:p>
            <a:r>
              <a:rPr lang="en-US" altLang="zh-CN" dirty="0"/>
              <a:t>D. valediction</a:t>
            </a:r>
          </a:p>
          <a:p>
            <a:r>
              <a:rPr lang="en-US" altLang="zh-CN" dirty="0"/>
              <a:t>E. exculpation</a:t>
            </a:r>
            <a:endParaRPr kumimoji="1" lang="zh-CN" altLang="en-US" dirty="0"/>
          </a:p>
        </p:txBody>
      </p:sp>
    </p:spTree>
    <p:extLst>
      <p:ext uri="{BB962C8B-B14F-4D97-AF65-F5344CB8AC3E}">
        <p14:creationId xmlns:p14="http://schemas.microsoft.com/office/powerpoint/2010/main" val="17560728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Some ethicists worry that a deeper understanding of the brain may be tantamount to _____; if we discover that free will is an illusion of neural circuitry, how will we hold people responsible for their actions?</a:t>
            </a:r>
          </a:p>
          <a:p>
            <a:r>
              <a:rPr lang="en-US" altLang="zh-CN" dirty="0"/>
              <a:t>A. </a:t>
            </a:r>
            <a:r>
              <a:rPr lang="en-US" altLang="zh-CN" dirty="0" smtClean="0"/>
              <a:t>vindication</a:t>
            </a:r>
            <a:r>
              <a:rPr lang="zh-CN" altLang="en-US" dirty="0" smtClean="0"/>
              <a:t>（证明清白）</a:t>
            </a:r>
            <a:endParaRPr lang="en-US" altLang="zh-CN" dirty="0"/>
          </a:p>
          <a:p>
            <a:r>
              <a:rPr lang="en-US" altLang="zh-CN" dirty="0"/>
              <a:t>B. </a:t>
            </a:r>
            <a:r>
              <a:rPr lang="en-US" altLang="zh-CN" dirty="0" smtClean="0"/>
              <a:t>proscription</a:t>
            </a:r>
            <a:r>
              <a:rPr lang="zh-CN" altLang="en-US" dirty="0" smtClean="0"/>
              <a:t>（禁止）</a:t>
            </a:r>
            <a:endParaRPr lang="en-US" altLang="zh-CN" dirty="0"/>
          </a:p>
          <a:p>
            <a:r>
              <a:rPr lang="en-US" altLang="zh-CN" dirty="0"/>
              <a:t>C. </a:t>
            </a:r>
            <a:r>
              <a:rPr lang="en-US" altLang="zh-CN" dirty="0" smtClean="0"/>
              <a:t>ministration</a:t>
            </a:r>
            <a:r>
              <a:rPr lang="zh-CN" altLang="en-US" dirty="0" smtClean="0"/>
              <a:t>（援助）</a:t>
            </a:r>
            <a:endParaRPr lang="en-US" altLang="zh-CN" dirty="0"/>
          </a:p>
          <a:p>
            <a:r>
              <a:rPr lang="en-US" altLang="zh-CN" dirty="0"/>
              <a:t>D. </a:t>
            </a:r>
            <a:r>
              <a:rPr lang="en-US" altLang="zh-CN" dirty="0" smtClean="0"/>
              <a:t>valediction</a:t>
            </a:r>
            <a:r>
              <a:rPr lang="zh-CN" altLang="en-US" dirty="0" smtClean="0"/>
              <a:t>（告别词）</a:t>
            </a:r>
            <a:endParaRPr lang="en-US" altLang="zh-CN" dirty="0"/>
          </a:p>
          <a:p>
            <a:r>
              <a:rPr lang="en-US" altLang="zh-CN" dirty="0"/>
              <a:t>E. </a:t>
            </a:r>
            <a:r>
              <a:rPr lang="en-US" altLang="zh-CN" dirty="0" smtClean="0"/>
              <a:t>exculpation</a:t>
            </a:r>
            <a:r>
              <a:rPr lang="zh-CN" altLang="en-US" dirty="0" smtClean="0"/>
              <a:t>（开脱罪行）</a:t>
            </a:r>
            <a:endParaRPr kumimoji="1" lang="zh-CN" altLang="en-US" dirty="0"/>
          </a:p>
        </p:txBody>
      </p:sp>
      <p:sp>
        <p:nvSpPr>
          <p:cNvPr id="4" name="文本框 3"/>
          <p:cNvSpPr txBox="1"/>
          <p:nvPr/>
        </p:nvSpPr>
        <p:spPr>
          <a:xfrm>
            <a:off x="3059832" y="5301208"/>
            <a:ext cx="2016224" cy="369332"/>
          </a:xfrm>
          <a:prstGeom prst="rect">
            <a:avLst/>
          </a:prstGeom>
          <a:noFill/>
        </p:spPr>
        <p:txBody>
          <a:bodyPr wrap="square" rtlCol="0">
            <a:spAutoFit/>
          </a:bodyPr>
          <a:lstStyle/>
          <a:p>
            <a:r>
              <a:rPr kumimoji="1" lang="zh-CN" altLang="en-US" dirty="0" smtClean="0"/>
              <a:t>答案：</a:t>
            </a:r>
            <a:r>
              <a:rPr kumimoji="1" lang="en-US" altLang="zh-CN" dirty="0" smtClean="0"/>
              <a:t>E</a:t>
            </a:r>
            <a:endParaRPr kumimoji="1" lang="zh-CN" altLang="en-US" dirty="0"/>
          </a:p>
        </p:txBody>
      </p:sp>
    </p:spTree>
    <p:extLst>
      <p:ext uri="{BB962C8B-B14F-4D97-AF65-F5344CB8AC3E}">
        <p14:creationId xmlns:p14="http://schemas.microsoft.com/office/powerpoint/2010/main" val="28279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a:t>
            </a:r>
            <a:r>
              <a:rPr lang="en-US" altLang="zh-CN" dirty="0" smtClean="0"/>
              <a:t>ounder</a:t>
            </a:r>
          </a:p>
          <a:p>
            <a:r>
              <a:rPr lang="zh-CN" altLang="en-US" dirty="0" smtClean="0"/>
              <a:t>韦氏释义</a:t>
            </a:r>
            <a:r>
              <a:rPr lang="en-US" altLang="zh-CN" dirty="0" smtClean="0"/>
              <a:t>:</a:t>
            </a:r>
          </a:p>
          <a:p>
            <a:r>
              <a:rPr lang="en-US" altLang="zh-CN" dirty="0" smtClean="0"/>
              <a:t>(1)</a:t>
            </a:r>
            <a:r>
              <a:rPr lang="zh-CN" altLang="en-US" dirty="0" smtClean="0"/>
              <a:t> </a:t>
            </a:r>
            <a:r>
              <a:rPr lang="en-US" altLang="zh-CN" dirty="0" smtClean="0"/>
              <a:t>one</a:t>
            </a:r>
            <a:r>
              <a:rPr lang="zh-CN" altLang="en-US" dirty="0" smtClean="0"/>
              <a:t> </a:t>
            </a:r>
            <a:r>
              <a:rPr lang="en-US" altLang="zh-CN" dirty="0" smtClean="0"/>
              <a:t>that</a:t>
            </a:r>
            <a:r>
              <a:rPr lang="zh-CN" altLang="en-US" dirty="0" smtClean="0"/>
              <a:t> </a:t>
            </a:r>
            <a:r>
              <a:rPr lang="en-US" altLang="zh-CN" dirty="0" smtClean="0"/>
              <a:t>founds</a:t>
            </a:r>
            <a:r>
              <a:rPr lang="zh-CN" altLang="en-US" dirty="0" smtClean="0"/>
              <a:t> </a:t>
            </a:r>
            <a:r>
              <a:rPr lang="en-US" altLang="zh-CN" dirty="0" smtClean="0"/>
              <a:t>or</a:t>
            </a:r>
            <a:r>
              <a:rPr lang="zh-CN" altLang="en-US" dirty="0" smtClean="0"/>
              <a:t> </a:t>
            </a:r>
            <a:r>
              <a:rPr lang="en-US" altLang="zh-CN" dirty="0" smtClean="0"/>
              <a:t>establishes</a:t>
            </a:r>
          </a:p>
          <a:p>
            <a:r>
              <a:rPr lang="en-US" altLang="zh-CN" dirty="0" smtClean="0"/>
              <a:t>(2)</a:t>
            </a:r>
            <a:r>
              <a:rPr lang="zh-CN" altLang="en-US" dirty="0" smtClean="0"/>
              <a:t> </a:t>
            </a:r>
            <a:r>
              <a:rPr lang="en-US" altLang="zh-CN" dirty="0" smtClean="0"/>
              <a:t>to</a:t>
            </a:r>
            <a:r>
              <a:rPr lang="zh-CN" altLang="en-US" dirty="0" smtClean="0"/>
              <a:t> </a:t>
            </a:r>
            <a:r>
              <a:rPr lang="en-US" altLang="zh-CN" dirty="0" smtClean="0"/>
              <a:t>experience</a:t>
            </a:r>
            <a:r>
              <a:rPr lang="zh-CN" altLang="en-US" dirty="0" smtClean="0"/>
              <a:t> </a:t>
            </a:r>
            <a:r>
              <a:rPr lang="en-US" altLang="zh-CN" dirty="0" smtClean="0"/>
              <a:t>failure</a:t>
            </a:r>
          </a:p>
          <a:p>
            <a:r>
              <a:rPr lang="en-US" altLang="zh-CN" dirty="0" smtClean="0"/>
              <a:t>(3)</a:t>
            </a:r>
            <a:r>
              <a:rPr lang="zh-CN" altLang="en-US" dirty="0" smtClean="0"/>
              <a:t> </a:t>
            </a:r>
            <a:r>
              <a:rPr lang="en-US" altLang="zh-CN" dirty="0" smtClean="0"/>
              <a:t>to</a:t>
            </a:r>
            <a:r>
              <a:rPr lang="zh-CN" altLang="en-US" dirty="0" smtClean="0"/>
              <a:t> </a:t>
            </a:r>
            <a:r>
              <a:rPr lang="en-US" altLang="zh-CN" dirty="0" smtClean="0"/>
              <a:t>fill</a:t>
            </a:r>
            <a:r>
              <a:rPr lang="zh-CN" altLang="en-US" dirty="0" smtClean="0"/>
              <a:t> </a:t>
            </a:r>
            <a:r>
              <a:rPr lang="en-US" altLang="zh-CN" dirty="0" smtClean="0"/>
              <a:t>with</a:t>
            </a:r>
            <a:r>
              <a:rPr lang="zh-CN" altLang="en-US" dirty="0" smtClean="0"/>
              <a:t> </a:t>
            </a:r>
            <a:r>
              <a:rPr lang="en-US" altLang="zh-CN" dirty="0" smtClean="0"/>
              <a:t>water</a:t>
            </a:r>
            <a:r>
              <a:rPr lang="zh-CN" altLang="en-US" dirty="0" smtClean="0"/>
              <a:t> </a:t>
            </a:r>
            <a:r>
              <a:rPr lang="en-US" altLang="zh-CN" dirty="0" smtClean="0"/>
              <a:t>and</a:t>
            </a:r>
            <a:r>
              <a:rPr lang="zh-CN" altLang="en-US" dirty="0" smtClean="0"/>
              <a:t> </a:t>
            </a:r>
            <a:r>
              <a:rPr lang="en-US" altLang="zh-CN" dirty="0" smtClean="0"/>
              <a:t>sink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704" y="1844824"/>
            <a:ext cx="3933056" cy="3933056"/>
          </a:xfrm>
          <a:prstGeom prst="rect">
            <a:avLst/>
          </a:prstGeom>
        </p:spPr>
      </p:pic>
    </p:spTree>
    <p:extLst>
      <p:ext uri="{BB962C8B-B14F-4D97-AF65-F5344CB8AC3E}">
        <p14:creationId xmlns:p14="http://schemas.microsoft.com/office/powerpoint/2010/main" val="4130646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t>
            </a:r>
            <a:r>
              <a:rPr lang="en-US" altLang="zh-CN" dirty="0" smtClean="0"/>
              <a:t>odgepodge</a:t>
            </a:r>
          </a:p>
          <a:p>
            <a:r>
              <a:rPr lang="zh-CN" altLang="en-US" dirty="0" smtClean="0"/>
              <a:t>韦氏释义</a:t>
            </a:r>
            <a:r>
              <a:rPr lang="en-US" altLang="zh-CN" dirty="0" smtClean="0"/>
              <a:t>:</a:t>
            </a:r>
            <a:r>
              <a:rPr lang="zh-CN" altLang="en-US" dirty="0" smtClean="0"/>
              <a:t> </a:t>
            </a:r>
            <a:r>
              <a:rPr lang="en-US" altLang="zh-CN" dirty="0" smtClean="0"/>
              <a:t>a</a:t>
            </a:r>
            <a:r>
              <a:rPr lang="zh-CN" altLang="en-US" dirty="0" smtClean="0"/>
              <a:t> </a:t>
            </a:r>
            <a:r>
              <a:rPr lang="en-US" altLang="zh-CN" dirty="0" smtClean="0"/>
              <a:t>mixture</a:t>
            </a:r>
            <a:r>
              <a:rPr lang="zh-CN" altLang="en-US" dirty="0" smtClean="0"/>
              <a:t> </a:t>
            </a:r>
            <a:r>
              <a:rPr lang="en-US" altLang="zh-CN" dirty="0" smtClean="0"/>
              <a:t>of</a:t>
            </a:r>
            <a:r>
              <a:rPr lang="zh-CN" altLang="en-US" dirty="0" smtClean="0"/>
              <a:t> </a:t>
            </a:r>
            <a:r>
              <a:rPr lang="en-US" altLang="zh-CN" dirty="0" smtClean="0"/>
              <a:t>different</a:t>
            </a:r>
            <a:r>
              <a:rPr lang="zh-CN" altLang="en-US" dirty="0" smtClean="0"/>
              <a:t> </a:t>
            </a:r>
            <a:r>
              <a:rPr lang="en-US" altLang="zh-CN" dirty="0" smtClean="0"/>
              <a:t>things</a:t>
            </a:r>
            <a:endParaRPr lang="zh-CN" altLang="en-US" dirty="0"/>
          </a:p>
        </p:txBody>
      </p:sp>
    </p:spTree>
    <p:extLst>
      <p:ext uri="{BB962C8B-B14F-4D97-AF65-F5344CB8AC3E}">
        <p14:creationId xmlns:p14="http://schemas.microsoft.com/office/powerpoint/2010/main" val="15306916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大杂烩</a:t>
            </a:r>
            <a:endParaRPr kumimoji="1" lang="zh-CN" altLang="en-US" dirty="0"/>
          </a:p>
        </p:txBody>
      </p:sp>
      <p:sp>
        <p:nvSpPr>
          <p:cNvPr id="3" name="内容占位符 2"/>
          <p:cNvSpPr>
            <a:spLocks noGrp="1"/>
          </p:cNvSpPr>
          <p:nvPr>
            <p:ph idx="1"/>
          </p:nvPr>
        </p:nvSpPr>
        <p:spPr/>
        <p:txBody>
          <a:bodyPr/>
          <a:lstStyle/>
          <a:p>
            <a:r>
              <a:rPr kumimoji="1" lang="en-US" altLang="zh-CN" dirty="0" smtClean="0"/>
              <a:t>hodgepodge</a:t>
            </a:r>
          </a:p>
          <a:p>
            <a:r>
              <a:rPr kumimoji="1" lang="en-US" altLang="zh-CN" dirty="0" smtClean="0"/>
              <a:t>hotchpotch</a:t>
            </a:r>
          </a:p>
          <a:p>
            <a:r>
              <a:rPr kumimoji="1" lang="en-US" altLang="zh-CN" dirty="0" smtClean="0"/>
              <a:t>pastiche</a:t>
            </a:r>
          </a:p>
          <a:p>
            <a:r>
              <a:rPr kumimoji="1" lang="en-US" altLang="zh-CN" dirty="0" smtClean="0"/>
              <a:t>patchwork</a:t>
            </a:r>
          </a:p>
          <a:p>
            <a:r>
              <a:rPr kumimoji="1" lang="en-US" altLang="zh-CN" dirty="0" smtClean="0"/>
              <a:t>jumble</a:t>
            </a:r>
          </a:p>
          <a:p>
            <a:r>
              <a:rPr kumimoji="1" lang="en-US" altLang="zh-CN" dirty="0" smtClean="0"/>
              <a:t>welter</a:t>
            </a:r>
          </a:p>
          <a:p>
            <a:r>
              <a:rPr kumimoji="1" lang="en-US" altLang="zh-CN" dirty="0" smtClean="0"/>
              <a:t>medley</a:t>
            </a:r>
          </a:p>
          <a:p>
            <a:r>
              <a:rPr kumimoji="1" lang="en-US" altLang="zh-CN" dirty="0" smtClean="0"/>
              <a:t>motley</a:t>
            </a:r>
          </a:p>
          <a:p>
            <a:r>
              <a:rPr kumimoji="1" lang="en-US" altLang="zh-CN" dirty="0" smtClean="0"/>
              <a:t>montage</a:t>
            </a:r>
          </a:p>
          <a:p>
            <a:endParaRPr kumimoji="1" lang="en-US" altLang="zh-CN" dirty="0" smtClean="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916306"/>
            <a:ext cx="2265157" cy="164276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916307"/>
            <a:ext cx="2335422" cy="164276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1" y="3814666"/>
            <a:ext cx="2335422" cy="179883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848" y="3814666"/>
            <a:ext cx="2265158" cy="1798838"/>
          </a:xfrm>
          <a:prstGeom prst="rect">
            <a:avLst/>
          </a:prstGeom>
        </p:spPr>
      </p:pic>
    </p:spTree>
    <p:extLst>
      <p:ext uri="{BB962C8B-B14F-4D97-AF65-F5344CB8AC3E}">
        <p14:creationId xmlns:p14="http://schemas.microsoft.com/office/powerpoint/2010/main" val="787682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a:t>
            </a:r>
            <a:r>
              <a:rPr lang="en-US" altLang="zh-CN" dirty="0" smtClean="0"/>
              <a:t>mpassioned</a:t>
            </a:r>
          </a:p>
          <a:p>
            <a:r>
              <a:rPr lang="zh-CN" altLang="en-US" dirty="0" smtClean="0"/>
              <a:t>韦氏释义</a:t>
            </a:r>
            <a:r>
              <a:rPr lang="en-US" altLang="zh-CN" dirty="0" smtClean="0"/>
              <a:t>:</a:t>
            </a:r>
            <a:r>
              <a:rPr lang="zh-CN" altLang="en-US" dirty="0" smtClean="0"/>
              <a:t> </a:t>
            </a:r>
            <a:r>
              <a:rPr lang="en-US" altLang="zh-CN" dirty="0" smtClean="0"/>
              <a:t>showing</a:t>
            </a:r>
            <a:r>
              <a:rPr lang="zh-CN" altLang="en-US" dirty="0" smtClean="0"/>
              <a:t> </a:t>
            </a:r>
            <a:r>
              <a:rPr lang="en-US" altLang="zh-CN" dirty="0" smtClean="0"/>
              <a:t>of</a:t>
            </a:r>
            <a:r>
              <a:rPr lang="zh-CN" altLang="en-US" dirty="0" smtClean="0"/>
              <a:t> </a:t>
            </a:r>
            <a:r>
              <a:rPr lang="en-US" altLang="zh-CN" dirty="0" smtClean="0"/>
              <a:t>feeling</a:t>
            </a:r>
            <a:r>
              <a:rPr lang="zh-CN" altLang="en-US" dirty="0" smtClean="0"/>
              <a:t> </a:t>
            </a:r>
            <a:r>
              <a:rPr lang="en-US" altLang="zh-CN" dirty="0" smtClean="0"/>
              <a:t>very</a:t>
            </a:r>
            <a:r>
              <a:rPr lang="zh-CN" altLang="en-US" dirty="0" smtClean="0"/>
              <a:t> </a:t>
            </a:r>
            <a:r>
              <a:rPr lang="en-US" altLang="zh-CN" dirty="0" smtClean="0"/>
              <a:t>strong</a:t>
            </a:r>
            <a:r>
              <a:rPr lang="zh-CN" altLang="en-US" dirty="0" smtClean="0"/>
              <a:t> </a:t>
            </a:r>
            <a:r>
              <a:rPr lang="en-US" altLang="zh-CN" dirty="0" smtClean="0"/>
              <a:t>emotions</a:t>
            </a:r>
          </a:p>
          <a:p>
            <a:endParaRPr lang="en-US" altLang="zh-CN" dirty="0"/>
          </a:p>
          <a:p>
            <a:r>
              <a:rPr lang="en-US" altLang="zh-CN" dirty="0"/>
              <a:t>i</a:t>
            </a:r>
            <a:r>
              <a:rPr lang="en-US" altLang="zh-CN" dirty="0" smtClean="0"/>
              <a:t>mpassive</a:t>
            </a:r>
          </a:p>
          <a:p>
            <a:r>
              <a:rPr lang="en-US" altLang="zh-CN" dirty="0" smtClean="0"/>
              <a:t>passive</a:t>
            </a:r>
          </a:p>
          <a:p>
            <a:r>
              <a:rPr lang="en-US" altLang="zh-CN" dirty="0"/>
              <a:t>d</a:t>
            </a:r>
            <a:r>
              <a:rPr lang="en-US" altLang="zh-CN" dirty="0" smtClean="0"/>
              <a:t>ispassionate</a:t>
            </a:r>
          </a:p>
          <a:p>
            <a:r>
              <a:rPr lang="en-US" altLang="zh-CN" dirty="0" smtClean="0"/>
              <a:t>compassion</a:t>
            </a:r>
            <a:endParaRPr lang="zh-CN" altLang="en-US" dirty="0"/>
          </a:p>
        </p:txBody>
      </p:sp>
    </p:spTree>
    <p:extLst>
      <p:ext uri="{BB962C8B-B14F-4D97-AF65-F5344CB8AC3E}">
        <p14:creationId xmlns:p14="http://schemas.microsoft.com/office/powerpoint/2010/main" val="357052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normAutofit/>
          </a:bodyPr>
          <a:lstStyle/>
          <a:p>
            <a:r>
              <a:rPr lang="en-US" altLang="zh-CN" dirty="0"/>
              <a:t>Despite a tendency to be overtly _____, her poetry does not consist solely of pious sentiments: it often sparks the imagination and provides lively entertainment.</a:t>
            </a:r>
            <a:endParaRPr lang="zh-CN" altLang="zh-CN" dirty="0"/>
          </a:p>
          <a:p>
            <a:r>
              <a:rPr lang="en-US" altLang="zh-CN" dirty="0"/>
              <a:t>A. preachy</a:t>
            </a:r>
            <a:endParaRPr lang="zh-CN" altLang="zh-CN" dirty="0"/>
          </a:p>
          <a:p>
            <a:r>
              <a:rPr lang="en-US" altLang="zh-CN" dirty="0"/>
              <a:t>B. querulous</a:t>
            </a:r>
            <a:endParaRPr lang="zh-CN" altLang="zh-CN" dirty="0"/>
          </a:p>
          <a:p>
            <a:r>
              <a:rPr lang="it-IT" altLang="zh-CN" dirty="0"/>
              <a:t>C. insincere</a:t>
            </a:r>
            <a:endParaRPr lang="zh-CN" altLang="zh-CN" dirty="0"/>
          </a:p>
          <a:p>
            <a:r>
              <a:rPr lang="en-US" altLang="zh-CN" dirty="0"/>
              <a:t>D. sanctimonious</a:t>
            </a:r>
            <a:endParaRPr lang="zh-CN" altLang="zh-CN" dirty="0"/>
          </a:p>
          <a:p>
            <a:r>
              <a:rPr lang="en-US" altLang="zh-CN" dirty="0"/>
              <a:t>E. plaintive</a:t>
            </a:r>
            <a:endParaRPr lang="zh-CN" altLang="zh-CN" dirty="0"/>
          </a:p>
          <a:p>
            <a:r>
              <a:rPr lang="en-US" altLang="zh-CN" dirty="0"/>
              <a:t>F. disingenuous</a:t>
            </a:r>
            <a:endParaRPr lang="zh-CN" altLang="zh-CN" dirty="0"/>
          </a:p>
          <a:p>
            <a:endParaRPr lang="zh-CN" altLang="en-US" dirty="0"/>
          </a:p>
        </p:txBody>
      </p:sp>
    </p:spTree>
    <p:extLst>
      <p:ext uri="{BB962C8B-B14F-4D97-AF65-F5344CB8AC3E}">
        <p14:creationId xmlns:p14="http://schemas.microsoft.com/office/powerpoint/2010/main" val="2034569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It’s a sign of John </a:t>
            </a:r>
            <a:r>
              <a:rPr lang="en-US" altLang="zh-CN" dirty="0" err="1"/>
              <a:t>Dramani</a:t>
            </a:r>
            <a:r>
              <a:rPr lang="en-US" altLang="zh-CN" dirty="0"/>
              <a:t> </a:t>
            </a:r>
            <a:r>
              <a:rPr lang="en-US" altLang="zh-CN" dirty="0" err="1"/>
              <a:t>Mahama’s</a:t>
            </a:r>
            <a:r>
              <a:rPr lang="en-US" altLang="zh-CN" dirty="0"/>
              <a:t> maturity as a writer that he is willing to consider his country’s future so _____: his memoir is appealingly honest, given to clear-eyed assessments rather than exaggerated accounts of achievements. </a:t>
            </a:r>
            <a:endParaRPr lang="en-US" altLang="zh-CN" dirty="0" smtClean="0"/>
          </a:p>
          <a:p>
            <a:r>
              <a:rPr lang="en-US" altLang="zh-CN" dirty="0" smtClean="0"/>
              <a:t>A</a:t>
            </a:r>
            <a:r>
              <a:rPr lang="en-US" altLang="zh-CN" dirty="0"/>
              <a:t>. cheerfully </a:t>
            </a:r>
          </a:p>
          <a:p>
            <a:r>
              <a:rPr lang="en-US" altLang="zh-CN" dirty="0"/>
              <a:t>B. dispassionately </a:t>
            </a:r>
          </a:p>
          <a:p>
            <a:r>
              <a:rPr lang="en-US" altLang="zh-CN" dirty="0"/>
              <a:t>C. insightfully </a:t>
            </a:r>
            <a:endParaRPr lang="en-US" altLang="zh-CN" dirty="0" smtClean="0"/>
          </a:p>
          <a:p>
            <a:r>
              <a:rPr lang="en-US" altLang="zh-CN" dirty="0" smtClean="0"/>
              <a:t>D</a:t>
            </a:r>
            <a:r>
              <a:rPr lang="en-US" altLang="zh-CN" dirty="0"/>
              <a:t>. evocatively </a:t>
            </a:r>
            <a:endParaRPr lang="en-US" altLang="zh-CN" dirty="0" smtClean="0"/>
          </a:p>
          <a:p>
            <a:r>
              <a:rPr lang="en-US" altLang="zh-CN" dirty="0" smtClean="0"/>
              <a:t>E</a:t>
            </a:r>
            <a:r>
              <a:rPr lang="en-US" altLang="zh-CN" dirty="0"/>
              <a:t>. analytically </a:t>
            </a:r>
          </a:p>
          <a:p>
            <a:r>
              <a:rPr lang="en-US" altLang="zh-CN" dirty="0"/>
              <a:t>F. blithely</a:t>
            </a:r>
            <a:endParaRPr kumimoji="1" lang="zh-CN" altLang="en-US" dirty="0"/>
          </a:p>
        </p:txBody>
      </p:sp>
    </p:spTree>
    <p:extLst>
      <p:ext uri="{BB962C8B-B14F-4D97-AF65-F5344CB8AC3E}">
        <p14:creationId xmlns:p14="http://schemas.microsoft.com/office/powerpoint/2010/main" val="4217141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GRE</a:t>
            </a:r>
            <a:r>
              <a:rPr kumimoji="1" lang="zh-CN" altLang="en-US" dirty="0" smtClean="0"/>
              <a:t>真题</a:t>
            </a:r>
            <a:endParaRPr kumimoji="1" lang="zh-CN" altLang="en-US" dirty="0"/>
          </a:p>
        </p:txBody>
      </p:sp>
      <p:sp>
        <p:nvSpPr>
          <p:cNvPr id="3" name="内容占位符 2"/>
          <p:cNvSpPr>
            <a:spLocks noGrp="1"/>
          </p:cNvSpPr>
          <p:nvPr>
            <p:ph idx="1"/>
          </p:nvPr>
        </p:nvSpPr>
        <p:spPr/>
        <p:txBody>
          <a:bodyPr/>
          <a:lstStyle/>
          <a:p>
            <a:r>
              <a:rPr lang="en-US" altLang="zh-CN" dirty="0"/>
              <a:t>It’s a sign of John </a:t>
            </a:r>
            <a:r>
              <a:rPr lang="en-US" altLang="zh-CN" dirty="0" err="1"/>
              <a:t>Dramani</a:t>
            </a:r>
            <a:r>
              <a:rPr lang="en-US" altLang="zh-CN" dirty="0"/>
              <a:t> </a:t>
            </a:r>
            <a:r>
              <a:rPr lang="en-US" altLang="zh-CN" dirty="0" err="1"/>
              <a:t>Mahama’s</a:t>
            </a:r>
            <a:r>
              <a:rPr lang="en-US" altLang="zh-CN" dirty="0"/>
              <a:t> maturity as a writer that he is willing to consider his country’s future so _____: his memoir is appealingly honest, given to clear-eyed assessments rather than exaggerated accounts of achievements. </a:t>
            </a:r>
            <a:endParaRPr lang="en-US" altLang="zh-CN" dirty="0" smtClean="0"/>
          </a:p>
          <a:p>
            <a:r>
              <a:rPr lang="en-US" altLang="zh-CN" dirty="0" smtClean="0"/>
              <a:t>A</a:t>
            </a:r>
            <a:r>
              <a:rPr lang="en-US" altLang="zh-CN" dirty="0"/>
              <a:t>. </a:t>
            </a:r>
            <a:r>
              <a:rPr lang="en-US" altLang="zh-CN" dirty="0" smtClean="0"/>
              <a:t>cheerfully</a:t>
            </a:r>
            <a:r>
              <a:rPr lang="zh-CN" altLang="en-US" dirty="0" smtClean="0"/>
              <a:t>（开心地）</a:t>
            </a:r>
            <a:endParaRPr lang="en-US" altLang="zh-CN" dirty="0"/>
          </a:p>
          <a:p>
            <a:r>
              <a:rPr lang="en-US" altLang="zh-CN" dirty="0"/>
              <a:t>B. </a:t>
            </a:r>
            <a:r>
              <a:rPr lang="en-US" altLang="zh-CN" dirty="0" smtClean="0"/>
              <a:t>dispassionately</a:t>
            </a:r>
            <a:r>
              <a:rPr lang="zh-CN" altLang="en-US" dirty="0" smtClean="0"/>
              <a:t>（冷静客观地）</a:t>
            </a:r>
            <a:endParaRPr lang="en-US" altLang="zh-CN" dirty="0"/>
          </a:p>
          <a:p>
            <a:r>
              <a:rPr lang="en-US" altLang="zh-CN" dirty="0"/>
              <a:t>C. </a:t>
            </a:r>
            <a:r>
              <a:rPr lang="en-US" altLang="zh-CN" dirty="0" smtClean="0"/>
              <a:t>insightfully</a:t>
            </a:r>
            <a:r>
              <a:rPr lang="zh-CN" altLang="en-US" dirty="0" smtClean="0"/>
              <a:t>（有见解地）</a:t>
            </a:r>
            <a:endParaRPr lang="en-US" altLang="zh-CN" dirty="0" smtClean="0"/>
          </a:p>
          <a:p>
            <a:r>
              <a:rPr lang="en-US" altLang="zh-CN" dirty="0" smtClean="0"/>
              <a:t>D</a:t>
            </a:r>
            <a:r>
              <a:rPr lang="en-US" altLang="zh-CN" dirty="0"/>
              <a:t>. </a:t>
            </a:r>
            <a:r>
              <a:rPr lang="en-US" altLang="zh-CN" dirty="0" smtClean="0"/>
              <a:t>evocatively</a:t>
            </a:r>
            <a:r>
              <a:rPr lang="zh-CN" altLang="en-US" dirty="0" smtClean="0"/>
              <a:t>（启发地）</a:t>
            </a:r>
            <a:endParaRPr lang="en-US" altLang="zh-CN" dirty="0" smtClean="0"/>
          </a:p>
          <a:p>
            <a:r>
              <a:rPr lang="en-US" altLang="zh-CN" dirty="0" smtClean="0"/>
              <a:t>E</a:t>
            </a:r>
            <a:r>
              <a:rPr lang="en-US" altLang="zh-CN" dirty="0"/>
              <a:t>. </a:t>
            </a:r>
            <a:r>
              <a:rPr lang="en-US" altLang="zh-CN" dirty="0" smtClean="0"/>
              <a:t>analytically</a:t>
            </a:r>
            <a:r>
              <a:rPr lang="zh-CN" altLang="en-US" dirty="0" smtClean="0"/>
              <a:t>（冷静分析地）</a:t>
            </a:r>
            <a:endParaRPr lang="en-US" altLang="zh-CN" dirty="0"/>
          </a:p>
          <a:p>
            <a:r>
              <a:rPr lang="en-US" altLang="zh-CN" dirty="0"/>
              <a:t>F. </a:t>
            </a:r>
            <a:r>
              <a:rPr lang="en-US" altLang="zh-CN" dirty="0" smtClean="0"/>
              <a:t>blithely</a:t>
            </a:r>
            <a:r>
              <a:rPr lang="zh-CN" altLang="en-US" dirty="0" smtClean="0"/>
              <a:t>（快活地）</a:t>
            </a:r>
            <a:endParaRPr kumimoji="1" lang="zh-CN" altLang="en-US" dirty="0"/>
          </a:p>
        </p:txBody>
      </p:sp>
    </p:spTree>
    <p:extLst>
      <p:ext uri="{BB962C8B-B14F-4D97-AF65-F5344CB8AC3E}">
        <p14:creationId xmlns:p14="http://schemas.microsoft.com/office/powerpoint/2010/main" val="1064815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串讲</a:t>
            </a:r>
            <a:r>
              <a:rPr kumimoji="1" lang="en-US" altLang="zh-CN" dirty="0" smtClean="0"/>
              <a:t>PPT</a:t>
            </a:r>
            <a:r>
              <a:rPr kumimoji="1" lang="zh-CN" altLang="en-US" dirty="0" smtClean="0"/>
              <a:t>下载，</a:t>
            </a:r>
            <a:r>
              <a:rPr kumimoji="1" lang="en-US" altLang="zh-CN" dirty="0" smtClean="0"/>
              <a:t>GRE</a:t>
            </a:r>
            <a:r>
              <a:rPr kumimoji="1" lang="zh-CN" altLang="en-US" dirty="0" smtClean="0"/>
              <a:t>资料下载</a:t>
            </a:r>
            <a:endParaRPr kumimoji="1" lang="zh-CN" altLang="en-US" dirty="0"/>
          </a:p>
        </p:txBody>
      </p:sp>
      <p:sp>
        <p:nvSpPr>
          <p:cNvPr id="3" name="内容占位符 2"/>
          <p:cNvSpPr>
            <a:spLocks noGrp="1"/>
          </p:cNvSpPr>
          <p:nvPr>
            <p:ph idx="1"/>
          </p:nvPr>
        </p:nvSpPr>
        <p:spPr/>
        <p:txBody>
          <a:bodyPr/>
          <a:lstStyle/>
          <a:p>
            <a:r>
              <a:rPr kumimoji="1" lang="zh-CN" altLang="en-US" dirty="0" smtClean="0"/>
              <a:t>公众号：张巍老师</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8210903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考满分</a:t>
            </a:r>
            <a:r>
              <a:rPr kumimoji="1" lang="en-US" altLang="zh-CN" dirty="0" smtClean="0"/>
              <a:t>GRE</a:t>
            </a:r>
            <a:r>
              <a:rPr kumimoji="1" lang="zh-CN" altLang="en-US" dirty="0" smtClean="0"/>
              <a:t>课程介绍</a:t>
            </a:r>
            <a:endParaRPr kumimoji="1" lang="zh-CN" altLang="en-US" dirty="0"/>
          </a:p>
        </p:txBody>
      </p:sp>
      <p:sp>
        <p:nvSpPr>
          <p:cNvPr id="3" name="内容占位符 2"/>
          <p:cNvSpPr>
            <a:spLocks noGrp="1"/>
          </p:cNvSpPr>
          <p:nvPr>
            <p:ph idx="1"/>
          </p:nvPr>
        </p:nvSpPr>
        <p:spPr/>
        <p:txBody>
          <a:bodyPr/>
          <a:lstStyle/>
          <a:p>
            <a:r>
              <a:rPr kumimoji="1" lang="en-US" altLang="zh-CN" dirty="0" smtClean="0"/>
              <a:t>All</a:t>
            </a:r>
            <a:r>
              <a:rPr kumimoji="1" lang="zh-CN" altLang="en-US" dirty="0" smtClean="0"/>
              <a:t> </a:t>
            </a:r>
            <a:r>
              <a:rPr kumimoji="1" lang="en-US" altLang="zh-CN" dirty="0" smtClean="0"/>
              <a:t>In</a:t>
            </a:r>
            <a:r>
              <a:rPr kumimoji="1" lang="zh-CN" altLang="en-US" dirty="0" smtClean="0"/>
              <a:t> </a:t>
            </a:r>
            <a:r>
              <a:rPr kumimoji="1" lang="en-US" altLang="zh-CN" dirty="0" smtClean="0"/>
              <a:t>One</a:t>
            </a:r>
            <a:r>
              <a:rPr kumimoji="1" lang="zh-CN" altLang="en-US" dirty="0" smtClean="0"/>
              <a:t>课程</a:t>
            </a:r>
            <a:endParaRPr kumimoji="1" lang="en-US" altLang="zh-CN" dirty="0" smtClean="0"/>
          </a:p>
          <a:p>
            <a:endParaRPr kumimoji="1" lang="en-US" altLang="zh-CN" dirty="0"/>
          </a:p>
          <a:p>
            <a:r>
              <a:rPr kumimoji="1" lang="zh-CN" altLang="en-US" dirty="0" smtClean="0"/>
              <a:t>考前冲刺班</a:t>
            </a:r>
            <a:endParaRPr kumimoji="1" lang="zh-CN" altLang="en-US" dirty="0"/>
          </a:p>
        </p:txBody>
      </p:sp>
    </p:spTree>
    <p:extLst>
      <p:ext uri="{BB962C8B-B14F-4D97-AF65-F5344CB8AC3E}">
        <p14:creationId xmlns:p14="http://schemas.microsoft.com/office/powerpoint/2010/main" val="1554927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真题</a:t>
            </a:r>
            <a:endParaRPr lang="zh-CN" altLang="en-US" dirty="0"/>
          </a:p>
        </p:txBody>
      </p:sp>
      <p:sp>
        <p:nvSpPr>
          <p:cNvPr id="3" name="内容占位符 2"/>
          <p:cNvSpPr>
            <a:spLocks noGrp="1"/>
          </p:cNvSpPr>
          <p:nvPr>
            <p:ph idx="1"/>
          </p:nvPr>
        </p:nvSpPr>
        <p:spPr/>
        <p:txBody>
          <a:bodyPr>
            <a:normAutofit/>
          </a:bodyPr>
          <a:lstStyle/>
          <a:p>
            <a:r>
              <a:rPr lang="en-US" altLang="zh-CN" dirty="0"/>
              <a:t>Despite a tendency to be overtly _____, her poetry does not consist solely of pious sentiments: it often sparks the imagination and provides lively entertainment.</a:t>
            </a:r>
            <a:endParaRPr lang="zh-CN" altLang="zh-CN" dirty="0"/>
          </a:p>
          <a:p>
            <a:r>
              <a:rPr lang="en-US" altLang="zh-CN" dirty="0"/>
              <a:t>A. </a:t>
            </a:r>
            <a:r>
              <a:rPr lang="en-US" altLang="zh-CN" dirty="0" smtClean="0"/>
              <a:t>preachy</a:t>
            </a:r>
            <a:r>
              <a:rPr lang="zh-CN" altLang="en-US" dirty="0" smtClean="0"/>
              <a:t>（爱讲道的）</a:t>
            </a:r>
            <a:endParaRPr lang="zh-CN" altLang="zh-CN" dirty="0"/>
          </a:p>
          <a:p>
            <a:r>
              <a:rPr lang="en-US" altLang="zh-CN" dirty="0"/>
              <a:t>B. </a:t>
            </a:r>
            <a:r>
              <a:rPr lang="en-US" altLang="zh-CN" dirty="0" smtClean="0"/>
              <a:t>querulous</a:t>
            </a:r>
            <a:r>
              <a:rPr lang="zh-CN" altLang="en-US" dirty="0" smtClean="0"/>
              <a:t>（易怒的）</a:t>
            </a:r>
            <a:endParaRPr lang="zh-CN" altLang="zh-CN" dirty="0"/>
          </a:p>
          <a:p>
            <a:r>
              <a:rPr lang="it-IT" altLang="zh-CN" dirty="0"/>
              <a:t>C. </a:t>
            </a:r>
            <a:r>
              <a:rPr lang="it-IT" altLang="zh-CN" dirty="0" smtClean="0"/>
              <a:t>insincere</a:t>
            </a:r>
            <a:r>
              <a:rPr lang="zh-CN" altLang="en-US" dirty="0" smtClean="0"/>
              <a:t>（不真诚的）</a:t>
            </a:r>
            <a:endParaRPr lang="zh-CN" altLang="zh-CN" dirty="0"/>
          </a:p>
          <a:p>
            <a:r>
              <a:rPr lang="en-US" altLang="zh-CN" dirty="0"/>
              <a:t>D. </a:t>
            </a:r>
            <a:r>
              <a:rPr lang="en-US" altLang="zh-CN" dirty="0" smtClean="0"/>
              <a:t>sanctimonious</a:t>
            </a:r>
            <a:r>
              <a:rPr lang="zh-CN" altLang="en-US" dirty="0" smtClean="0"/>
              <a:t>（假装虔诚的）</a:t>
            </a:r>
            <a:endParaRPr lang="zh-CN" altLang="zh-CN" dirty="0"/>
          </a:p>
          <a:p>
            <a:r>
              <a:rPr lang="en-US" altLang="zh-CN" dirty="0"/>
              <a:t>E. </a:t>
            </a:r>
            <a:r>
              <a:rPr lang="en-US" altLang="zh-CN" dirty="0" smtClean="0"/>
              <a:t>plaintive</a:t>
            </a:r>
            <a:r>
              <a:rPr lang="zh-CN" altLang="en-US" dirty="0" smtClean="0"/>
              <a:t>（悲哀的）</a:t>
            </a:r>
            <a:endParaRPr lang="zh-CN" altLang="zh-CN" dirty="0"/>
          </a:p>
          <a:p>
            <a:r>
              <a:rPr lang="en-US" altLang="zh-CN" dirty="0"/>
              <a:t>F. </a:t>
            </a:r>
            <a:r>
              <a:rPr lang="en-US" altLang="zh-CN" dirty="0" smtClean="0"/>
              <a:t>disingenuous</a:t>
            </a:r>
            <a:r>
              <a:rPr lang="zh-CN" altLang="en-US" dirty="0" smtClean="0"/>
              <a:t>（不真诚的）</a:t>
            </a:r>
            <a:endParaRPr lang="zh-CN" altLang="zh-CN" dirty="0"/>
          </a:p>
          <a:p>
            <a:endParaRPr lang="zh-CN" altLang="en-US" dirty="0"/>
          </a:p>
        </p:txBody>
      </p:sp>
      <p:sp>
        <p:nvSpPr>
          <p:cNvPr id="4" name="文本框 3"/>
          <p:cNvSpPr txBox="1"/>
          <p:nvPr/>
        </p:nvSpPr>
        <p:spPr>
          <a:xfrm>
            <a:off x="3203848" y="5661248"/>
            <a:ext cx="2016224" cy="369332"/>
          </a:xfrm>
          <a:prstGeom prst="rect">
            <a:avLst/>
          </a:prstGeom>
          <a:noFill/>
        </p:spPr>
        <p:txBody>
          <a:bodyPr wrap="square" rtlCol="0">
            <a:spAutoFit/>
          </a:bodyPr>
          <a:lstStyle/>
          <a:p>
            <a:r>
              <a:rPr kumimoji="1" lang="zh-CN" altLang="en-US" dirty="0" smtClean="0"/>
              <a:t>答案：</a:t>
            </a:r>
            <a:r>
              <a:rPr kumimoji="1" lang="en-US" altLang="zh-CN" dirty="0" smtClean="0"/>
              <a:t>AD</a:t>
            </a:r>
            <a:endParaRPr kumimoji="1" lang="zh-CN" altLang="en-US" dirty="0"/>
          </a:p>
        </p:txBody>
      </p:sp>
    </p:spTree>
    <p:extLst>
      <p:ext uri="{BB962C8B-B14F-4D97-AF65-F5344CB8AC3E}">
        <p14:creationId xmlns:p14="http://schemas.microsoft.com/office/powerpoint/2010/main" val="3719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a:t>
            </a:r>
            <a:r>
              <a:rPr lang="en-US" altLang="zh-CN" dirty="0" smtClean="0"/>
              <a:t>dulation</a:t>
            </a:r>
          </a:p>
          <a:p>
            <a:r>
              <a:rPr lang="zh-CN" altLang="en-US" dirty="0" smtClean="0"/>
              <a:t>韦氏释义</a:t>
            </a:r>
            <a:r>
              <a:rPr lang="en-US" altLang="zh-CN" dirty="0" smtClean="0"/>
              <a:t>: excessive or slavish admiration or flattery</a:t>
            </a:r>
            <a:endParaRPr lang="zh-CN" altLang="en-US" dirty="0"/>
          </a:p>
        </p:txBody>
      </p:sp>
    </p:spTree>
    <p:extLst>
      <p:ext uri="{BB962C8B-B14F-4D97-AF65-F5344CB8AC3E}">
        <p14:creationId xmlns:p14="http://schemas.microsoft.com/office/powerpoint/2010/main" val="427161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534</TotalTime>
  <Words>2138</Words>
  <Application>Microsoft Macintosh PowerPoint</Application>
  <PresentationFormat>全屏显示(4:3)</PresentationFormat>
  <Paragraphs>459</Paragraphs>
  <Slides>73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73</vt:i4>
      </vt:variant>
    </vt:vector>
  </HeadingPairs>
  <TitlesOfParts>
    <vt:vector size="77" baseType="lpstr">
      <vt:lpstr>Calibri</vt:lpstr>
      <vt:lpstr>Calibri Light</vt:lpstr>
      <vt:lpstr>宋体</vt:lpstr>
      <vt:lpstr>回顾</vt:lpstr>
      <vt:lpstr>GRE镇考机经词串讲班（上）</vt:lpstr>
      <vt:lpstr>串讲PPT下载，GRE资料下载</vt:lpstr>
      <vt:lpstr>PowerPoint 演示文稿</vt:lpstr>
      <vt:lpstr>PowerPoint 演示文稿</vt:lpstr>
      <vt:lpstr>尖酸刻薄</vt:lpstr>
      <vt:lpstr>PowerPoint 演示文稿</vt:lpstr>
      <vt:lpstr>GRE真题</vt:lpstr>
      <vt:lpstr>GRE真题</vt:lpstr>
      <vt:lpstr>PowerPoint 演示文稿</vt:lpstr>
      <vt:lpstr>谄媚，拍马屁</vt:lpstr>
      <vt:lpstr>GRE真题</vt:lpstr>
      <vt:lpstr>GRE真题</vt:lpstr>
      <vt:lpstr>PowerPoint 演示文稿</vt:lpstr>
      <vt:lpstr>PowerPoint 演示文稿</vt:lpstr>
      <vt:lpstr>PowerPoint 演示文稿</vt:lpstr>
      <vt:lpstr>过时的</vt:lpstr>
      <vt:lpstr>PowerPoint 演示文稿</vt:lpstr>
      <vt:lpstr>PowerPoint 演示文稿</vt:lpstr>
      <vt:lpstr>GRE真题</vt:lpstr>
      <vt:lpstr>GRE真题</vt:lpstr>
      <vt:lpstr>PowerPoint 演示文稿</vt:lpstr>
      <vt:lpstr>PowerPoint 演示文稿</vt:lpstr>
      <vt:lpstr>陈腐，非原创</vt:lpstr>
      <vt:lpstr>PowerPoint 演示文稿</vt:lpstr>
      <vt:lpstr>PowerPoint 演示文稿</vt:lpstr>
      <vt:lpstr>创新，先锋</vt:lpstr>
      <vt:lpstr>PowerPoint 演示文稿</vt:lpstr>
      <vt:lpstr>PowerPoint 演示文稿</vt:lpstr>
      <vt:lpstr>PowerPoint 演示文稿</vt:lpstr>
      <vt:lpstr>善变</vt:lpstr>
      <vt:lpstr>不变—固执</vt:lpstr>
      <vt:lpstr>PowerPoint 演示文稿</vt:lpstr>
      <vt:lpstr>假</vt:lpstr>
      <vt:lpstr>游戏里的GRE词汇</vt:lpstr>
      <vt:lpstr>游戏里的GRE词汇</vt:lpstr>
      <vt:lpstr>PowerPoint 演示文稿</vt:lpstr>
      <vt:lpstr>PowerPoint 演示文稿</vt:lpstr>
      <vt:lpstr>PowerPoint 演示文稿</vt:lpstr>
      <vt:lpstr>PowerPoint 演示文稿</vt:lpstr>
      <vt:lpstr>秘密的，偷偷的</vt:lpstr>
      <vt:lpstr>PowerPoint 演示文稿</vt:lpstr>
      <vt:lpstr>GRE真题</vt:lpstr>
      <vt:lpstr>GRE真题</vt:lpstr>
      <vt:lpstr>PowerPoint 演示文稿</vt:lpstr>
      <vt:lpstr>谜</vt:lpstr>
      <vt:lpstr>PowerPoint 演示文稿</vt:lpstr>
      <vt:lpstr>几大姑</vt:lpstr>
      <vt:lpstr>GRE真题</vt:lpstr>
      <vt:lpstr>GRE真题</vt:lpstr>
      <vt:lpstr>PowerPoint 演示文稿</vt:lpstr>
      <vt:lpstr>先做题，再讲词</vt:lpstr>
      <vt:lpstr>先做题，再讲词</vt:lpstr>
      <vt:lpstr>PowerPoint 演示文稿</vt:lpstr>
      <vt:lpstr>PowerPoint 演示文稿</vt:lpstr>
      <vt:lpstr>PowerPoint 演示文稿</vt:lpstr>
      <vt:lpstr>PowerPoint 演示文稿</vt:lpstr>
      <vt:lpstr>PowerPoint 演示文稿</vt:lpstr>
      <vt:lpstr>短暂</vt:lpstr>
      <vt:lpstr>PowerPoint 演示文稿</vt:lpstr>
      <vt:lpstr>持久</vt:lpstr>
      <vt:lpstr>GRE真题</vt:lpstr>
      <vt:lpstr>GRE真题</vt:lpstr>
      <vt:lpstr>PowerPoint 演示文稿</vt:lpstr>
      <vt:lpstr>GRE真题</vt:lpstr>
      <vt:lpstr>GRE真题</vt:lpstr>
      <vt:lpstr>PowerPoint 演示文稿</vt:lpstr>
      <vt:lpstr>PowerPoint 演示文稿</vt:lpstr>
      <vt:lpstr>大杂烩</vt:lpstr>
      <vt:lpstr>PowerPoint 演示文稿</vt:lpstr>
      <vt:lpstr>GRE真题</vt:lpstr>
      <vt:lpstr>GRE真题</vt:lpstr>
      <vt:lpstr>串讲PPT下载，GRE资料下载</vt:lpstr>
      <vt:lpstr>考满分GRE课程介绍</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XXX课程主题XXX</dc:title>
  <dc:creator>雯旭</dc:creator>
  <cp:lastModifiedBy>张巍</cp:lastModifiedBy>
  <cp:revision>137</cp:revision>
  <dcterms:created xsi:type="dcterms:W3CDTF">2016-11-25T09:56:19Z</dcterms:created>
  <dcterms:modified xsi:type="dcterms:W3CDTF">2017-03-03T03:01:45Z</dcterms:modified>
</cp:coreProperties>
</file>