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9" r:id="rId2"/>
    <p:sldId id="362" r:id="rId3"/>
    <p:sldId id="444" r:id="rId4"/>
    <p:sldId id="443" r:id="rId5"/>
    <p:sldId id="445" r:id="rId6"/>
    <p:sldId id="446" r:id="rId7"/>
    <p:sldId id="447" r:id="rId8"/>
    <p:sldId id="448" r:id="rId9"/>
    <p:sldId id="368" r:id="rId10"/>
    <p:sldId id="403" r:id="rId11"/>
    <p:sldId id="404" r:id="rId12"/>
    <p:sldId id="431" r:id="rId13"/>
    <p:sldId id="406" r:id="rId14"/>
    <p:sldId id="432" r:id="rId15"/>
    <p:sldId id="369" r:id="rId16"/>
    <p:sldId id="405" r:id="rId17"/>
    <p:sldId id="370" r:id="rId18"/>
    <p:sldId id="407" r:id="rId19"/>
    <p:sldId id="408" r:id="rId20"/>
    <p:sldId id="433" r:id="rId21"/>
    <p:sldId id="409" r:id="rId22"/>
    <p:sldId id="434" r:id="rId23"/>
    <p:sldId id="371" r:id="rId24"/>
    <p:sldId id="410" r:id="rId25"/>
    <p:sldId id="411" r:id="rId26"/>
    <p:sldId id="435" r:id="rId27"/>
    <p:sldId id="412" r:id="rId28"/>
    <p:sldId id="436" r:id="rId29"/>
    <p:sldId id="372" r:id="rId30"/>
    <p:sldId id="413" r:id="rId31"/>
    <p:sldId id="373" r:id="rId32"/>
    <p:sldId id="414" r:id="rId33"/>
    <p:sldId id="415" r:id="rId34"/>
    <p:sldId id="437" r:id="rId35"/>
    <p:sldId id="438" r:id="rId36"/>
    <p:sldId id="374" r:id="rId37"/>
    <p:sldId id="416" r:id="rId38"/>
    <p:sldId id="417" r:id="rId39"/>
    <p:sldId id="439" r:id="rId40"/>
    <p:sldId id="375" r:id="rId41"/>
    <p:sldId id="376" r:id="rId42"/>
    <p:sldId id="418" r:id="rId43"/>
    <p:sldId id="419" r:id="rId44"/>
    <p:sldId id="440" r:id="rId45"/>
    <p:sldId id="377" r:id="rId46"/>
    <p:sldId id="420" r:id="rId47"/>
    <p:sldId id="378" r:id="rId48"/>
    <p:sldId id="421" r:id="rId49"/>
    <p:sldId id="422" r:id="rId50"/>
    <p:sldId id="379" r:id="rId51"/>
    <p:sldId id="423" r:id="rId52"/>
    <p:sldId id="380" r:id="rId53"/>
    <p:sldId id="424" r:id="rId54"/>
    <p:sldId id="441" r:id="rId55"/>
    <p:sldId id="381" r:id="rId56"/>
    <p:sldId id="382" r:id="rId57"/>
    <p:sldId id="425" r:id="rId58"/>
    <p:sldId id="426" r:id="rId59"/>
    <p:sldId id="383" r:id="rId60"/>
    <p:sldId id="429" r:id="rId61"/>
    <p:sldId id="430" r:id="rId62"/>
    <p:sldId id="442" r:id="rId63"/>
    <p:sldId id="384" r:id="rId64"/>
    <p:sldId id="427" r:id="rId65"/>
    <p:sldId id="363" r:id="rId66"/>
    <p:sldId id="367"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03"/>
    <p:restoredTop sz="94623"/>
  </p:normalViewPr>
  <p:slideViewPr>
    <p:cSldViewPr>
      <p:cViewPr varScale="1">
        <p:scale>
          <a:sx n="85" d="100"/>
          <a:sy n="85" d="100"/>
        </p:scale>
        <p:origin x="35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9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3703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1494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grpSp>
        <p:nvGrpSpPr>
          <p:cNvPr id="12" name="组合 11"/>
          <p:cNvGrpSpPr/>
          <p:nvPr userDrawn="1"/>
        </p:nvGrpSpPr>
        <p:grpSpPr>
          <a:xfrm>
            <a:off x="0" y="0"/>
            <a:ext cx="9144000" cy="6857722"/>
            <a:chOff x="0" y="0"/>
            <a:chExt cx="9144000" cy="6857722"/>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8"/>
              <a:ext cx="9144000" cy="6857444"/>
            </a:xfrm>
            <a:prstGeom prst="rect">
              <a:avLst/>
            </a:prstGeom>
            <a:solidFill>
              <a:schemeClr val="accent1">
                <a:lumMod val="75000"/>
                <a:alpha val="38000"/>
              </a:schemeClr>
            </a:solidFill>
          </p:spPr>
        </p:pic>
        <p:sp>
          <p:nvSpPr>
            <p:cNvPr id="11" name="矩形 10"/>
            <p:cNvSpPr/>
            <p:nvPr userDrawn="1"/>
          </p:nvSpPr>
          <p:spPr>
            <a:xfrm>
              <a:off x="0" y="0"/>
              <a:ext cx="9144000" cy="6857722"/>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grpSp>
      <p:sp>
        <p:nvSpPr>
          <p:cNvPr id="2" name="标题 1"/>
          <p:cNvSpPr>
            <a:spLocks noGrp="1"/>
          </p:cNvSpPr>
          <p:nvPr>
            <p:ph type="ctrTitle"/>
          </p:nvPr>
        </p:nvSpPr>
        <p:spPr>
          <a:xfrm>
            <a:off x="1143000" y="2469466"/>
            <a:ext cx="6858000" cy="1131216"/>
          </a:xfrm>
        </p:spPr>
        <p:txBody>
          <a:bodyPr anchor="b">
            <a:normAutofit/>
          </a:bodyPr>
          <a:lstStyle>
            <a:lvl1pPr algn="ctr">
              <a:defRPr sz="4000">
                <a:solidFill>
                  <a:schemeClr val="tx1">
                    <a:lumMod val="95000"/>
                    <a:lumOff val="5000"/>
                  </a:schemeClr>
                </a:solidFill>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143000" y="3700844"/>
            <a:ext cx="6858000" cy="824919"/>
          </a:xfrm>
        </p:spPr>
        <p:txBody>
          <a:bodyPr/>
          <a:lstStyle>
            <a:lvl1pPr marL="0" indent="0" algn="ctr">
              <a:buNone/>
              <a:defRPr sz="2400">
                <a:solidFill>
                  <a:schemeClr val="tx1">
                    <a:lumMod val="95000"/>
                    <a:lumOff val="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descr="正-考满分_0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6400" y="1210170"/>
            <a:ext cx="3585600" cy="1259296"/>
          </a:xfrm>
          <a:prstGeom prst="rect">
            <a:avLst/>
          </a:prstGeom>
        </p:spPr>
      </p:pic>
      <p:sp>
        <p:nvSpPr>
          <p:cNvPr id="9" name="文本占位符 8"/>
          <p:cNvSpPr>
            <a:spLocks noGrp="1"/>
          </p:cNvSpPr>
          <p:nvPr>
            <p:ph type="body" sz="quarter" idx="10" hasCustomPrompt="1"/>
          </p:nvPr>
        </p:nvSpPr>
        <p:spPr>
          <a:xfrm>
            <a:off x="84842" y="6086255"/>
            <a:ext cx="4751109" cy="658624"/>
          </a:xfrm>
        </p:spPr>
        <p:txBody>
          <a:bodyPr>
            <a:noAutofit/>
          </a:bodyPr>
          <a:lstStyle>
            <a:lvl1pPr marL="0" indent="0" algn="l">
              <a:buNone/>
              <a:defRPr sz="1800">
                <a:solidFill>
                  <a:schemeClr val="tx1"/>
                </a:solidFill>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XXX</a:t>
            </a:r>
            <a:r>
              <a:rPr lang="zh-CN" altLang="en-US" dirty="0"/>
              <a:t>老师</a:t>
            </a:r>
            <a:r>
              <a:rPr lang="en-US" altLang="zh-CN" dirty="0"/>
              <a:t>QQ</a:t>
            </a:r>
            <a:r>
              <a:rPr lang="zh-CN" altLang="en-US" dirty="0"/>
              <a:t>群：</a:t>
            </a:r>
            <a:r>
              <a:rPr lang="en-US" altLang="zh-CN" dirty="0"/>
              <a:t>XXXX</a:t>
            </a:r>
          </a:p>
          <a:p>
            <a:pPr lvl="0"/>
            <a:r>
              <a:rPr lang="zh-CN" altLang="en-US" dirty="0"/>
              <a:t>微信公众号：</a:t>
            </a:r>
            <a:r>
              <a:rPr lang="en-US" altLang="zh-CN" dirty="0"/>
              <a:t>345678</a:t>
            </a:r>
            <a:endParaRPr lang="zh-CN" altLang="en-US" dirty="0"/>
          </a:p>
        </p:txBody>
      </p:sp>
    </p:spTree>
    <p:extLst>
      <p:ext uri="{BB962C8B-B14F-4D97-AF65-F5344CB8AC3E}">
        <p14:creationId xmlns:p14="http://schemas.microsoft.com/office/powerpoint/2010/main" val="1121915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7"/>
          </a:xfrm>
        </p:spPr>
        <p:txBody>
          <a:bodyPr/>
          <a:lstStyle>
            <a:lvl1pPr algn="ctr">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7462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17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42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3/3/17</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6012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3/3/17</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28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3/3/17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5911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30820CF-B880-4189-942D-D702A7CBA730}" type="datetimeFigureOut">
              <a:rPr lang="zh-CN" altLang="en-US" smtClean="0"/>
              <a:t>2017/3/3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333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6089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105416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913308-F349-4B6D-A68A-DD1791B4A57B}"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雯旭\1.品牌库资料\2.VI资料\考满分logo域名修改\png\考满分logo域名修改-横.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553200" y="5721150"/>
            <a:ext cx="2590800" cy="113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369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雯旭\Desktop\底.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5384"/>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9"/>
          <p:cNvSpPr>
            <a:spLocks noGrp="1"/>
          </p:cNvSpPr>
          <p:nvPr>
            <p:ph type="ctrTitle"/>
          </p:nvPr>
        </p:nvSpPr>
        <p:spPr>
          <a:xfrm>
            <a:off x="611560" y="2606731"/>
            <a:ext cx="7920880" cy="1319628"/>
          </a:xfrm>
        </p:spPr>
        <p:txBody>
          <a:bodyPr>
            <a:normAutofit/>
          </a:bodyPr>
          <a:lstStyle/>
          <a:p>
            <a:r>
              <a:rPr lang="en-US" altLang="zh-CN" sz="3600" b="1" dirty="0" smtClean="0"/>
              <a:t>GRE</a:t>
            </a:r>
            <a:r>
              <a:rPr lang="zh-CN" altLang="en-US" sz="3600" b="1" dirty="0" smtClean="0"/>
              <a:t>镇考机经词串讲班（下）</a:t>
            </a:r>
            <a:endParaRPr lang="en-US" altLang="zh-CN" sz="3600" b="1" dirty="0"/>
          </a:p>
        </p:txBody>
      </p:sp>
      <p:sp>
        <p:nvSpPr>
          <p:cNvPr id="2050" name="副标题 2"/>
          <p:cNvSpPr>
            <a:spLocks noGrp="1"/>
          </p:cNvSpPr>
          <p:nvPr>
            <p:ph type="subTitle" idx="1"/>
          </p:nvPr>
        </p:nvSpPr>
        <p:spPr>
          <a:xfrm>
            <a:off x="2915816" y="4260412"/>
            <a:ext cx="3240360" cy="824919"/>
          </a:xfrm>
        </p:spPr>
        <p:txBody>
          <a:bodyPr>
            <a:normAutofit fontScale="92500" lnSpcReduction="10000"/>
          </a:bodyPr>
          <a:lstStyle/>
          <a:p>
            <a:r>
              <a:rPr lang="zh-CN" altLang="en-US" dirty="0" smtClean="0"/>
              <a:t>主讲：张巍</a:t>
            </a:r>
            <a:endParaRPr lang="en-US" altLang="zh-CN" dirty="0" smtClean="0"/>
          </a:p>
          <a:p>
            <a:r>
              <a:rPr lang="zh-CN" altLang="en-US" dirty="0" smtClean="0"/>
              <a:t>微信公众号：张巍老师</a:t>
            </a:r>
            <a:endParaRPr lang="en-US" altLang="zh-CN" dirty="0"/>
          </a:p>
        </p:txBody>
      </p:sp>
      <p:pic>
        <p:nvPicPr>
          <p:cNvPr id="1027" name="Picture 3" descr="C:\雯旭\1.品牌库资料\2.VI资料\考满分logo域名修改\png\考满分logo域名修改-横.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196752"/>
            <a:ext cx="361022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293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奇葩，反传统</a:t>
            </a:r>
            <a:endParaRPr kumimoji="1" lang="zh-CN" altLang="en-US" dirty="0"/>
          </a:p>
        </p:txBody>
      </p:sp>
      <p:sp>
        <p:nvSpPr>
          <p:cNvPr id="3" name="内容占位符 2"/>
          <p:cNvSpPr>
            <a:spLocks noGrp="1"/>
          </p:cNvSpPr>
          <p:nvPr>
            <p:ph idx="1"/>
          </p:nvPr>
        </p:nvSpPr>
        <p:spPr/>
        <p:txBody>
          <a:bodyPr/>
          <a:lstStyle/>
          <a:p>
            <a:r>
              <a:rPr kumimoji="1" lang="en-US" altLang="zh-CN" dirty="0" smtClean="0"/>
              <a:t>iconoclast</a:t>
            </a:r>
          </a:p>
          <a:p>
            <a:r>
              <a:rPr kumimoji="1" lang="en-US" altLang="zh-CN" dirty="0" smtClean="0"/>
              <a:t>nonconformist</a:t>
            </a:r>
          </a:p>
          <a:p>
            <a:r>
              <a:rPr kumimoji="1" lang="en-US" altLang="zh-CN" dirty="0" smtClean="0"/>
              <a:t>heterodox</a:t>
            </a:r>
          </a:p>
          <a:p>
            <a:r>
              <a:rPr kumimoji="1" lang="en-US" altLang="zh-CN" dirty="0" smtClean="0"/>
              <a:t>heretical</a:t>
            </a:r>
          </a:p>
          <a:p>
            <a:r>
              <a:rPr kumimoji="1" lang="en-US" altLang="zh-CN" dirty="0" smtClean="0"/>
              <a:t>unconventional</a:t>
            </a:r>
          </a:p>
          <a:p>
            <a:endParaRPr kumimoji="1" lang="zh-CN" altLang="en-US" dirty="0"/>
          </a:p>
        </p:txBody>
      </p:sp>
    </p:spTree>
    <p:extLst>
      <p:ext uri="{BB962C8B-B14F-4D97-AF65-F5344CB8AC3E}">
        <p14:creationId xmlns:p14="http://schemas.microsoft.com/office/powerpoint/2010/main" val="122464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contemporary trend whereby fashion designers flout mainstream tradition is unique only in its (</a:t>
            </a:r>
            <a:r>
              <a:rPr lang="en-US" altLang="zh-CN" dirty="0" err="1"/>
              <a:t>i</a:t>
            </a:r>
            <a:r>
              <a:rPr lang="en-US" altLang="zh-CN" dirty="0"/>
              <a:t>)_____; earlier fashion designers experience the same (ii)_____ impulse, albeit in a less extreme form.</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9258187"/>
              </p:ext>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gridCol w="3771901"/>
              </a:tblGrid>
              <a:tr h="492363">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92363">
                <a:tc>
                  <a:txBody>
                    <a:bodyPr/>
                    <a:lstStyle/>
                    <a:p>
                      <a:r>
                        <a:rPr lang="en-US" altLang="zh-CN" dirty="0" smtClean="0"/>
                        <a:t>A</a:t>
                      </a:r>
                      <a:r>
                        <a:rPr lang="zh-CN" altLang="en-US" dirty="0" smtClean="0"/>
                        <a:t> </a:t>
                      </a:r>
                      <a:r>
                        <a:rPr lang="en-US" altLang="zh-CN" sz="1800" u="none" kern="1200" baseline="0" dirty="0" err="1" smtClean="0">
                          <a:solidFill>
                            <a:schemeClr val="dk1"/>
                          </a:solidFill>
                          <a:latin typeface="+mn-lt"/>
                          <a:ea typeface="+mn-ea"/>
                          <a:cs typeface="+mn-cs"/>
                        </a:rPr>
                        <a:t>subversiveness</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indiscriminate</a:t>
                      </a:r>
                      <a:endParaRPr lang="zh-CN" altLang="en-US" dirty="0"/>
                    </a:p>
                  </a:txBody>
                  <a:tcPr/>
                </a:tc>
              </a:tr>
              <a:tr h="492363">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intensity</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iconoclastic</a:t>
                      </a:r>
                      <a:endParaRPr lang="zh-CN" altLang="en-US" dirty="0"/>
                    </a:p>
                  </a:txBody>
                  <a:tcPr/>
                </a:tc>
              </a:tr>
              <a:tr h="492363">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culpability</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temperate</a:t>
                      </a:r>
                      <a:endParaRPr lang="zh-CN" altLang="en-US" dirty="0"/>
                    </a:p>
                  </a:txBody>
                  <a:tcPr/>
                </a:tc>
              </a:tr>
            </a:tbl>
          </a:graphicData>
        </a:graphic>
      </p:graphicFrame>
    </p:spTree>
    <p:extLst>
      <p:ext uri="{BB962C8B-B14F-4D97-AF65-F5344CB8AC3E}">
        <p14:creationId xmlns:p14="http://schemas.microsoft.com/office/powerpoint/2010/main" val="153361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contemporary trend whereby fashion designers flout mainstream tradition is unique only in its (</a:t>
            </a:r>
            <a:r>
              <a:rPr lang="en-US" altLang="zh-CN" dirty="0" err="1"/>
              <a:t>i</a:t>
            </a:r>
            <a:r>
              <a:rPr lang="en-US" altLang="zh-CN" dirty="0"/>
              <a:t>)_____; earlier fashion designers experience the same (ii)_____ impulse, albeit in a less extreme form.</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32039050"/>
              </p:ext>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gridCol w="3771901"/>
              </a:tblGrid>
              <a:tr h="492363">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92363">
                <a:tc>
                  <a:txBody>
                    <a:bodyPr/>
                    <a:lstStyle/>
                    <a:p>
                      <a:r>
                        <a:rPr lang="en-US" altLang="zh-CN" dirty="0" smtClean="0"/>
                        <a:t>A</a:t>
                      </a:r>
                      <a:r>
                        <a:rPr lang="zh-CN" altLang="en-US" dirty="0" smtClean="0"/>
                        <a:t> </a:t>
                      </a:r>
                      <a:r>
                        <a:rPr lang="en-US" altLang="zh-CN" sz="1800" u="none" kern="1200" baseline="0" dirty="0" err="1" smtClean="0">
                          <a:solidFill>
                            <a:schemeClr val="dk1"/>
                          </a:solidFill>
                          <a:latin typeface="+mn-lt"/>
                          <a:ea typeface="+mn-ea"/>
                          <a:cs typeface="+mn-cs"/>
                        </a:rPr>
                        <a:t>subversiveness</a:t>
                      </a:r>
                      <a:r>
                        <a:rPr lang="zh-CN" altLang="en-US" sz="1800" u="none" kern="1200" baseline="0" dirty="0" smtClean="0">
                          <a:solidFill>
                            <a:schemeClr val="dk1"/>
                          </a:solidFill>
                          <a:latin typeface="+mn-lt"/>
                          <a:ea typeface="+mn-ea"/>
                          <a:cs typeface="+mn-cs"/>
                        </a:rPr>
                        <a:t>（颠覆）</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indiscriminate</a:t>
                      </a:r>
                      <a:r>
                        <a:rPr lang="zh-CN" altLang="en-US" sz="1800" u="none" kern="1200" baseline="0" dirty="0" smtClean="0">
                          <a:solidFill>
                            <a:schemeClr val="dk1"/>
                          </a:solidFill>
                          <a:latin typeface="+mn-lt"/>
                          <a:ea typeface="+mn-ea"/>
                          <a:cs typeface="+mn-cs"/>
                        </a:rPr>
                        <a:t>（不加区分的）</a:t>
                      </a:r>
                      <a:endParaRPr lang="zh-CN" altLang="en-US" dirty="0"/>
                    </a:p>
                  </a:txBody>
                  <a:tcPr/>
                </a:tc>
              </a:tr>
              <a:tr h="492363">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intensity</a:t>
                      </a:r>
                      <a:r>
                        <a:rPr lang="zh-CN" altLang="en-US" sz="1800" u="none" kern="1200" baseline="0" dirty="0" smtClean="0">
                          <a:solidFill>
                            <a:schemeClr val="dk1"/>
                          </a:solidFill>
                          <a:latin typeface="+mn-lt"/>
                          <a:ea typeface="+mn-ea"/>
                          <a:cs typeface="+mn-cs"/>
                        </a:rPr>
                        <a:t>（强度）</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iconoclastic</a:t>
                      </a:r>
                      <a:r>
                        <a:rPr lang="zh-CN" altLang="en-US" sz="1800" u="none" kern="1200" baseline="0" dirty="0" smtClean="0">
                          <a:solidFill>
                            <a:schemeClr val="dk1"/>
                          </a:solidFill>
                          <a:latin typeface="+mn-lt"/>
                          <a:ea typeface="+mn-ea"/>
                          <a:cs typeface="+mn-cs"/>
                        </a:rPr>
                        <a:t>（反传统的）</a:t>
                      </a:r>
                      <a:endParaRPr lang="zh-CN" altLang="en-US" dirty="0"/>
                    </a:p>
                  </a:txBody>
                  <a:tcPr/>
                </a:tc>
              </a:tr>
              <a:tr h="492363">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culpability</a:t>
                      </a:r>
                      <a:r>
                        <a:rPr lang="zh-CN" altLang="en-US" sz="1800" u="none" kern="1200" baseline="0" dirty="0" smtClean="0">
                          <a:solidFill>
                            <a:schemeClr val="dk1"/>
                          </a:solidFill>
                          <a:latin typeface="+mn-lt"/>
                          <a:ea typeface="+mn-ea"/>
                          <a:cs typeface="+mn-cs"/>
                        </a:rPr>
                        <a:t>（有罪）</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temperate</a:t>
                      </a:r>
                      <a:r>
                        <a:rPr lang="zh-CN" altLang="en-US" sz="1800" u="none" kern="1200" baseline="0" dirty="0" smtClean="0">
                          <a:solidFill>
                            <a:schemeClr val="dk1"/>
                          </a:solidFill>
                          <a:latin typeface="+mn-lt"/>
                          <a:ea typeface="+mn-ea"/>
                          <a:cs typeface="+mn-cs"/>
                        </a:rPr>
                        <a:t>（节制的）</a:t>
                      </a:r>
                      <a:endParaRPr lang="zh-CN" altLang="en-US" dirty="0"/>
                    </a:p>
                  </a:txBody>
                  <a:tcPr/>
                </a:tc>
              </a:tr>
            </a:tbl>
          </a:graphicData>
        </a:graphic>
      </p:graphicFrame>
      <p:sp>
        <p:nvSpPr>
          <p:cNvPr id="5" name="文本框 4"/>
          <p:cNvSpPr txBox="1"/>
          <p:nvPr/>
        </p:nvSpPr>
        <p:spPr>
          <a:xfrm>
            <a:off x="3491880" y="5373216"/>
            <a:ext cx="2160240" cy="369332"/>
          </a:xfrm>
          <a:prstGeom prst="rect">
            <a:avLst/>
          </a:prstGeom>
          <a:noFill/>
        </p:spPr>
        <p:txBody>
          <a:bodyPr wrap="square" rtlCol="0">
            <a:spAutoFit/>
          </a:bodyPr>
          <a:lstStyle/>
          <a:p>
            <a:r>
              <a:rPr kumimoji="1" lang="zh-CN" altLang="en-US" dirty="0" smtClean="0"/>
              <a:t>答案：</a:t>
            </a:r>
            <a:r>
              <a:rPr kumimoji="1" lang="en-US" altLang="zh-CN" dirty="0" smtClean="0"/>
              <a:t>BE</a:t>
            </a:r>
            <a:endParaRPr kumimoji="1" lang="zh-CN" altLang="en-US" dirty="0"/>
          </a:p>
        </p:txBody>
      </p:sp>
    </p:spTree>
    <p:extLst>
      <p:ext uri="{BB962C8B-B14F-4D97-AF65-F5344CB8AC3E}">
        <p14:creationId xmlns:p14="http://schemas.microsoft.com/office/powerpoint/2010/main" val="16021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The stories in </a:t>
            </a:r>
            <a:r>
              <a:rPr lang="en-US" altLang="zh-CN" dirty="0" err="1"/>
              <a:t>Yiyun</a:t>
            </a:r>
            <a:r>
              <a:rPr lang="en-US" altLang="zh-CN" dirty="0"/>
              <a:t> Li’s recent collection are distinctive particularly for the strong contrast between their emotional intensity and their consistently _____ tone.</a:t>
            </a:r>
          </a:p>
          <a:p>
            <a:r>
              <a:rPr lang="en-US" altLang="zh-CN" dirty="0"/>
              <a:t>A. affable</a:t>
            </a:r>
          </a:p>
          <a:p>
            <a:r>
              <a:rPr lang="en-US" altLang="zh-CN" dirty="0"/>
              <a:t>B. ebullient</a:t>
            </a:r>
          </a:p>
          <a:p>
            <a:r>
              <a:rPr lang="en-US" altLang="zh-CN" dirty="0"/>
              <a:t>C. measured</a:t>
            </a:r>
          </a:p>
          <a:p>
            <a:r>
              <a:rPr lang="en-US" altLang="zh-CN" dirty="0"/>
              <a:t>D. irascible</a:t>
            </a:r>
          </a:p>
          <a:p>
            <a:r>
              <a:rPr lang="en-US" altLang="zh-CN" dirty="0"/>
              <a:t>E. overwrought</a:t>
            </a:r>
            <a:endParaRPr kumimoji="1" lang="zh-CN" altLang="en-US" dirty="0"/>
          </a:p>
        </p:txBody>
      </p:sp>
    </p:spTree>
    <p:extLst>
      <p:ext uri="{BB962C8B-B14F-4D97-AF65-F5344CB8AC3E}">
        <p14:creationId xmlns:p14="http://schemas.microsoft.com/office/powerpoint/2010/main" val="142132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The stories in </a:t>
            </a:r>
            <a:r>
              <a:rPr lang="en-US" altLang="zh-CN" dirty="0" err="1"/>
              <a:t>Yiyun</a:t>
            </a:r>
            <a:r>
              <a:rPr lang="en-US" altLang="zh-CN" dirty="0"/>
              <a:t> Li’s recent collection are distinctive particularly for the strong contrast between their emotional intensity and their consistently _____ tone.</a:t>
            </a:r>
          </a:p>
          <a:p>
            <a:r>
              <a:rPr lang="en-US" altLang="zh-CN" dirty="0"/>
              <a:t>A. </a:t>
            </a:r>
            <a:r>
              <a:rPr lang="en-US" altLang="zh-CN" dirty="0" smtClean="0"/>
              <a:t>affable</a:t>
            </a:r>
            <a:r>
              <a:rPr lang="zh-CN" altLang="en-US" dirty="0" smtClean="0"/>
              <a:t>（和蔼的）</a:t>
            </a:r>
            <a:endParaRPr lang="en-US" altLang="zh-CN" dirty="0"/>
          </a:p>
          <a:p>
            <a:r>
              <a:rPr lang="en-US" altLang="zh-CN" dirty="0"/>
              <a:t>B. </a:t>
            </a:r>
            <a:r>
              <a:rPr lang="en-US" altLang="zh-CN" dirty="0" smtClean="0"/>
              <a:t>ebullient</a:t>
            </a:r>
            <a:r>
              <a:rPr lang="zh-CN" altLang="en-US" dirty="0" smtClean="0"/>
              <a:t>（热情洋溢的）</a:t>
            </a:r>
            <a:endParaRPr lang="en-US" altLang="zh-CN" dirty="0"/>
          </a:p>
          <a:p>
            <a:r>
              <a:rPr lang="en-US" altLang="zh-CN" dirty="0"/>
              <a:t>C. </a:t>
            </a:r>
            <a:r>
              <a:rPr lang="en-US" altLang="zh-CN" dirty="0" smtClean="0"/>
              <a:t>measured</a:t>
            </a:r>
            <a:r>
              <a:rPr lang="zh-CN" altLang="en-US" dirty="0" smtClean="0"/>
              <a:t>（谨慎的）</a:t>
            </a:r>
            <a:endParaRPr lang="en-US" altLang="zh-CN" dirty="0"/>
          </a:p>
          <a:p>
            <a:r>
              <a:rPr lang="en-US" altLang="zh-CN" dirty="0"/>
              <a:t>D. </a:t>
            </a:r>
            <a:r>
              <a:rPr lang="en-US" altLang="zh-CN" dirty="0" smtClean="0"/>
              <a:t>irascible</a:t>
            </a:r>
            <a:r>
              <a:rPr lang="zh-CN" altLang="en-US" dirty="0" smtClean="0"/>
              <a:t>（易怒的）</a:t>
            </a:r>
            <a:endParaRPr lang="en-US" altLang="zh-CN" dirty="0"/>
          </a:p>
          <a:p>
            <a:r>
              <a:rPr lang="en-US" altLang="zh-CN" dirty="0"/>
              <a:t>E. </a:t>
            </a:r>
            <a:r>
              <a:rPr lang="en-US" altLang="zh-CN" dirty="0" smtClean="0"/>
              <a:t>overwrought</a:t>
            </a:r>
            <a:r>
              <a:rPr lang="zh-CN" altLang="en-US" dirty="0" smtClean="0"/>
              <a:t>（极度悲伤的）</a:t>
            </a:r>
            <a:endParaRPr kumimoji="1" lang="zh-CN" altLang="en-US" dirty="0"/>
          </a:p>
        </p:txBody>
      </p:sp>
      <p:sp>
        <p:nvSpPr>
          <p:cNvPr id="4" name="文本框 3"/>
          <p:cNvSpPr txBox="1"/>
          <p:nvPr/>
        </p:nvSpPr>
        <p:spPr>
          <a:xfrm>
            <a:off x="5076056" y="3284984"/>
            <a:ext cx="1800200" cy="369332"/>
          </a:xfrm>
          <a:prstGeom prst="rect">
            <a:avLst/>
          </a:prstGeom>
          <a:noFill/>
        </p:spPr>
        <p:txBody>
          <a:bodyPr wrap="square" rtlCol="0">
            <a:spAutoFit/>
          </a:bodyPr>
          <a:lstStyle/>
          <a:p>
            <a:r>
              <a:rPr kumimoji="1" lang="zh-CN" altLang="en-US" dirty="0" smtClean="0"/>
              <a:t>答案：</a:t>
            </a:r>
            <a:r>
              <a:rPr kumimoji="1" lang="en-US" altLang="zh-CN" dirty="0" smtClean="0"/>
              <a:t>C</a:t>
            </a:r>
            <a:endParaRPr kumimoji="1" lang="zh-CN" altLang="en-US" dirty="0"/>
          </a:p>
        </p:txBody>
      </p:sp>
    </p:spTree>
    <p:extLst>
      <p:ext uri="{BB962C8B-B14F-4D97-AF65-F5344CB8AC3E}">
        <p14:creationId xmlns:p14="http://schemas.microsoft.com/office/powerpoint/2010/main" val="86790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a:t>
            </a:r>
            <a:r>
              <a:rPr kumimoji="1" lang="en-US" altLang="zh-CN" dirty="0" smtClean="0"/>
              <a:t>easured</a:t>
            </a:r>
          </a:p>
          <a:p>
            <a:r>
              <a:rPr kumimoji="1" lang="zh-CN" altLang="en-US" dirty="0" smtClean="0"/>
              <a:t>韦氏释义</a:t>
            </a:r>
            <a:r>
              <a:rPr kumimoji="1" lang="en-US" altLang="zh-CN" dirty="0" smtClean="0"/>
              <a:t>:</a:t>
            </a:r>
            <a:r>
              <a:rPr kumimoji="1" lang="zh-CN" altLang="en-US" dirty="0" smtClean="0"/>
              <a:t> </a:t>
            </a:r>
            <a:r>
              <a:rPr kumimoji="1" lang="en-US" altLang="zh-CN" dirty="0" smtClean="0"/>
              <a:t>done</a:t>
            </a:r>
            <a:r>
              <a:rPr kumimoji="1" lang="zh-CN" altLang="en-US" dirty="0" smtClean="0"/>
              <a:t> </a:t>
            </a:r>
            <a:r>
              <a:rPr kumimoji="1" lang="en-US" altLang="zh-CN" dirty="0" smtClean="0"/>
              <a:t>with</a:t>
            </a:r>
            <a:r>
              <a:rPr kumimoji="1" lang="zh-CN" altLang="en-US" dirty="0" smtClean="0"/>
              <a:t> </a:t>
            </a:r>
            <a:r>
              <a:rPr kumimoji="1" lang="en-US" altLang="zh-CN" dirty="0" smtClean="0"/>
              <a:t>thought</a:t>
            </a:r>
            <a:r>
              <a:rPr kumimoji="1" lang="zh-CN" altLang="en-US" dirty="0" smtClean="0"/>
              <a:t> </a:t>
            </a:r>
            <a:r>
              <a:rPr kumimoji="1" lang="en-US" altLang="zh-CN" dirty="0" smtClean="0"/>
              <a:t>and</a:t>
            </a:r>
            <a:r>
              <a:rPr kumimoji="1" lang="zh-CN" altLang="en-US" dirty="0" smtClean="0"/>
              <a:t> </a:t>
            </a:r>
            <a:r>
              <a:rPr kumimoji="1" lang="en-US" altLang="zh-CN" dirty="0" smtClean="0"/>
              <a:t>care</a:t>
            </a:r>
            <a:endParaRPr kumimoji="1" lang="zh-CN" altLang="en-US" dirty="0"/>
          </a:p>
        </p:txBody>
      </p:sp>
    </p:spTree>
    <p:extLst>
      <p:ext uri="{BB962C8B-B14F-4D97-AF65-F5344CB8AC3E}">
        <p14:creationId xmlns:p14="http://schemas.microsoft.com/office/powerpoint/2010/main" val="1324428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同根不同义词</a:t>
            </a:r>
            <a:endParaRPr kumimoji="1"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measured</a:t>
            </a:r>
            <a:r>
              <a:rPr kumimoji="1" lang="zh-CN" altLang="en-US" dirty="0" smtClean="0"/>
              <a:t> 谨慎的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taxing</a:t>
            </a:r>
            <a:r>
              <a:rPr kumimoji="1" lang="zh-CN" altLang="en-US" dirty="0" smtClean="0"/>
              <a:t> 费力的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guarded</a:t>
            </a:r>
            <a:r>
              <a:rPr kumimoji="1" lang="zh-CN" altLang="en-US" dirty="0" smtClean="0"/>
              <a:t> 谨慎的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wanting</a:t>
            </a:r>
            <a:r>
              <a:rPr kumimoji="1" lang="zh-CN" altLang="en-US" dirty="0" smtClean="0"/>
              <a:t> 缺乏的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assuming</a:t>
            </a:r>
            <a:r>
              <a:rPr kumimoji="1" lang="zh-CN" altLang="en-US" dirty="0" smtClean="0"/>
              <a:t> 傲慢的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noisome</a:t>
            </a:r>
            <a:r>
              <a:rPr kumimoji="1" lang="zh-CN" altLang="en-US" dirty="0" smtClean="0"/>
              <a:t> 恶臭的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involved</a:t>
            </a:r>
            <a:r>
              <a:rPr kumimoji="1" lang="zh-CN" altLang="en-US" dirty="0" smtClean="0"/>
              <a:t> 复杂的</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064173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a:t>
            </a:r>
            <a:r>
              <a:rPr kumimoji="1" lang="en-US" altLang="zh-CN" dirty="0" smtClean="0"/>
              <a:t>ixed</a:t>
            </a:r>
          </a:p>
          <a:p>
            <a:r>
              <a:rPr kumimoji="1" lang="zh-CN" altLang="en-US" dirty="0" smtClean="0"/>
              <a:t>韦氏释义</a:t>
            </a:r>
            <a:r>
              <a:rPr kumimoji="1" lang="en-US" altLang="zh-CN" dirty="0" smtClean="0"/>
              <a:t>:</a:t>
            </a:r>
            <a:r>
              <a:rPr kumimoji="1" lang="zh-CN" altLang="en-US" dirty="0" smtClean="0"/>
              <a:t> </a:t>
            </a:r>
            <a:endParaRPr kumimoji="1" lang="en-US" altLang="zh-CN" dirty="0" smtClean="0"/>
          </a:p>
          <a:p>
            <a:r>
              <a:rPr kumimoji="1" lang="en-US" altLang="zh-CN" dirty="0" smtClean="0"/>
              <a:t>(1)</a:t>
            </a:r>
            <a:r>
              <a:rPr kumimoji="1" lang="zh-CN" altLang="en-US" dirty="0" smtClean="0"/>
              <a:t> </a:t>
            </a:r>
            <a:r>
              <a:rPr kumimoji="1" lang="en-US" altLang="zh-CN" dirty="0" smtClean="0"/>
              <a:t>made</a:t>
            </a:r>
            <a:r>
              <a:rPr kumimoji="1" lang="zh-CN" altLang="en-US" dirty="0" smtClean="0"/>
              <a:t> </a:t>
            </a:r>
            <a:r>
              <a:rPr kumimoji="1" lang="en-US" altLang="zh-CN" dirty="0" smtClean="0"/>
              <a:t>of</a:t>
            </a:r>
            <a:r>
              <a:rPr kumimoji="1" lang="zh-CN" altLang="en-US" dirty="0" smtClean="0"/>
              <a:t> </a:t>
            </a:r>
            <a:r>
              <a:rPr kumimoji="1" lang="en-US" altLang="zh-CN" dirty="0" smtClean="0"/>
              <a:t>different</a:t>
            </a:r>
            <a:r>
              <a:rPr kumimoji="1" lang="zh-CN" altLang="en-US" dirty="0" smtClean="0"/>
              <a:t> </a:t>
            </a:r>
            <a:r>
              <a:rPr kumimoji="1" lang="en-US" altLang="zh-CN" dirty="0" smtClean="0"/>
              <a:t>kinds</a:t>
            </a:r>
            <a:r>
              <a:rPr kumimoji="1" lang="zh-CN" altLang="en-US" dirty="0" smtClean="0"/>
              <a:t> </a:t>
            </a:r>
            <a:r>
              <a:rPr kumimoji="1" lang="en-US" altLang="zh-CN" dirty="0" smtClean="0"/>
              <a:t>of</a:t>
            </a:r>
            <a:r>
              <a:rPr kumimoji="1" lang="zh-CN" altLang="en-US" dirty="0" smtClean="0"/>
              <a:t> </a:t>
            </a:r>
            <a:r>
              <a:rPr kumimoji="1" lang="en-US" altLang="zh-CN" dirty="0" smtClean="0"/>
              <a:t>things</a:t>
            </a:r>
            <a:r>
              <a:rPr kumimoji="1" lang="zh-CN" altLang="en-US" dirty="0" smtClean="0"/>
              <a:t> </a:t>
            </a:r>
            <a:r>
              <a:rPr kumimoji="1" lang="en-US" altLang="zh-CN" dirty="0" smtClean="0"/>
              <a:t>mixed</a:t>
            </a:r>
            <a:r>
              <a:rPr kumimoji="1" lang="zh-CN" altLang="en-US" dirty="0" smtClean="0"/>
              <a:t> </a:t>
            </a:r>
            <a:r>
              <a:rPr kumimoji="1" lang="en-US" altLang="zh-CN" dirty="0" smtClean="0"/>
              <a:t>together</a:t>
            </a:r>
            <a:r>
              <a:rPr kumimoji="1" lang="zh-CN" altLang="en-US" dirty="0" smtClean="0"/>
              <a:t> </a:t>
            </a:r>
            <a:r>
              <a:rPr kumimoji="1" lang="en-US" altLang="zh-CN" dirty="0" smtClean="0"/>
              <a:t>or</a:t>
            </a:r>
            <a:r>
              <a:rPr kumimoji="1" lang="zh-CN" altLang="en-US" dirty="0" smtClean="0"/>
              <a:t> </a:t>
            </a:r>
            <a:r>
              <a:rPr kumimoji="1" lang="en-US" altLang="zh-CN" dirty="0" smtClean="0"/>
              <a:t>combined</a:t>
            </a:r>
          </a:p>
          <a:p>
            <a:r>
              <a:rPr kumimoji="1" lang="en-US" altLang="zh-CN" dirty="0" smtClean="0"/>
              <a:t>(2)</a:t>
            </a:r>
            <a:r>
              <a:rPr kumimoji="1" lang="zh-CN" altLang="en-US" dirty="0" smtClean="0"/>
              <a:t> </a:t>
            </a:r>
            <a:r>
              <a:rPr kumimoji="1" lang="en-US" altLang="zh-CN" dirty="0" smtClean="0"/>
              <a:t>including</a:t>
            </a:r>
            <a:r>
              <a:rPr kumimoji="1" lang="zh-CN" altLang="en-US" dirty="0" smtClean="0"/>
              <a:t> </a:t>
            </a:r>
            <a:r>
              <a:rPr kumimoji="1" lang="en-US" altLang="zh-CN" dirty="0" smtClean="0"/>
              <a:t>or</a:t>
            </a:r>
            <a:r>
              <a:rPr kumimoji="1" lang="zh-CN" altLang="en-US" dirty="0" smtClean="0"/>
              <a:t> </a:t>
            </a:r>
            <a:r>
              <a:rPr kumimoji="1" lang="en-US" altLang="zh-CN" dirty="0" smtClean="0"/>
              <a:t>accompanied</a:t>
            </a:r>
            <a:r>
              <a:rPr kumimoji="1" lang="zh-CN" altLang="en-US" dirty="0" smtClean="0"/>
              <a:t> </a:t>
            </a:r>
            <a:r>
              <a:rPr kumimoji="1" lang="en-US" altLang="zh-CN" dirty="0" smtClean="0"/>
              <a:t>by</a:t>
            </a:r>
            <a:r>
              <a:rPr kumimoji="1" lang="zh-CN" altLang="en-US" dirty="0" smtClean="0"/>
              <a:t> </a:t>
            </a:r>
            <a:r>
              <a:rPr kumimoji="1" lang="en-US" altLang="zh-CN" dirty="0" smtClean="0"/>
              <a:t>inconsistent,</a:t>
            </a:r>
            <a:r>
              <a:rPr kumimoji="1" lang="zh-CN" altLang="en-US" dirty="0" smtClean="0"/>
              <a:t> </a:t>
            </a:r>
            <a:r>
              <a:rPr kumimoji="1" lang="en-US" altLang="zh-CN" dirty="0" smtClean="0"/>
              <a:t>incompatible,</a:t>
            </a:r>
            <a:r>
              <a:rPr kumimoji="1" lang="zh-CN" altLang="en-US" dirty="0" smtClean="0"/>
              <a:t> </a:t>
            </a:r>
            <a:r>
              <a:rPr kumimoji="1" lang="en-US" altLang="zh-CN" dirty="0" smtClean="0"/>
              <a:t>or</a:t>
            </a:r>
            <a:r>
              <a:rPr kumimoji="1" lang="zh-CN" altLang="en-US" dirty="0" smtClean="0"/>
              <a:t> </a:t>
            </a:r>
            <a:r>
              <a:rPr kumimoji="1" lang="en-US" altLang="zh-CN" dirty="0" smtClean="0"/>
              <a:t>contrary</a:t>
            </a:r>
            <a:r>
              <a:rPr kumimoji="1" lang="zh-CN" altLang="en-US" dirty="0" smtClean="0"/>
              <a:t> </a:t>
            </a:r>
            <a:r>
              <a:rPr kumimoji="1" lang="en-US" altLang="zh-CN" dirty="0" smtClean="0"/>
              <a:t>elements</a:t>
            </a:r>
            <a:endParaRPr kumimoji="1" lang="zh-CN" altLang="en-US" dirty="0"/>
          </a:p>
        </p:txBody>
      </p:sp>
    </p:spTree>
    <p:extLst>
      <p:ext uri="{BB962C8B-B14F-4D97-AF65-F5344CB8AC3E}">
        <p14:creationId xmlns:p14="http://schemas.microsoft.com/office/powerpoint/2010/main" val="110832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en-US" altLang="zh-CN" dirty="0"/>
              <a:t>m</a:t>
            </a:r>
            <a:r>
              <a:rPr kumimoji="1" lang="en-US" altLang="zh-CN" dirty="0" smtClean="0"/>
              <a:t>ixed=inconsistent=contrary</a:t>
            </a:r>
            <a:endParaRPr kumimoji="1" lang="zh-CN" altLang="en-US" dirty="0"/>
          </a:p>
        </p:txBody>
      </p:sp>
    </p:spTree>
    <p:extLst>
      <p:ext uri="{BB962C8B-B14F-4D97-AF65-F5344CB8AC3E}">
        <p14:creationId xmlns:p14="http://schemas.microsoft.com/office/powerpoint/2010/main" val="172570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Joshua </a:t>
            </a:r>
            <a:r>
              <a:rPr lang="en-US" altLang="zh-CN" dirty="0" err="1"/>
              <a:t>Gisemba</a:t>
            </a:r>
            <a:r>
              <a:rPr lang="en-US" altLang="zh-CN" dirty="0"/>
              <a:t> </a:t>
            </a:r>
            <a:r>
              <a:rPr lang="en-US" altLang="zh-CN" dirty="0" err="1"/>
              <a:t>Bagaka</a:t>
            </a:r>
            <a:r>
              <a:rPr lang="en-US" altLang="zh-CN" dirty="0"/>
              <a:t> found that the pedagogical results of group projects and other engaged learning activities in Kenyan mathematics classroom were _____; such activities, then, may not be the best way of improving mathematics education.</a:t>
            </a:r>
          </a:p>
          <a:p>
            <a:r>
              <a:rPr lang="en-US" altLang="zh-CN" dirty="0"/>
              <a:t>A. overstated</a:t>
            </a:r>
          </a:p>
          <a:p>
            <a:r>
              <a:rPr lang="en-US" altLang="zh-CN" dirty="0"/>
              <a:t>B. counterintuitive</a:t>
            </a:r>
          </a:p>
          <a:p>
            <a:r>
              <a:rPr lang="en-US" altLang="zh-CN" dirty="0"/>
              <a:t>C. mixed</a:t>
            </a:r>
          </a:p>
          <a:p>
            <a:r>
              <a:rPr lang="en-US" altLang="zh-CN" dirty="0"/>
              <a:t>D. discouraging</a:t>
            </a:r>
          </a:p>
          <a:p>
            <a:r>
              <a:rPr lang="en-US" altLang="zh-CN" dirty="0"/>
              <a:t>E. inconsistent</a:t>
            </a:r>
          </a:p>
          <a:p>
            <a:r>
              <a:rPr lang="en-US" altLang="zh-CN" dirty="0"/>
              <a:t>F. inexplicable</a:t>
            </a:r>
            <a:endParaRPr kumimoji="1" lang="zh-CN" altLang="en-US" dirty="0"/>
          </a:p>
        </p:txBody>
      </p:sp>
    </p:spTree>
    <p:extLst>
      <p:ext uri="{BB962C8B-B14F-4D97-AF65-F5344CB8AC3E}">
        <p14:creationId xmlns:p14="http://schemas.microsoft.com/office/powerpoint/2010/main" val="14491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串讲</a:t>
            </a:r>
            <a:r>
              <a:rPr kumimoji="1" lang="en-US" altLang="zh-CN" dirty="0" smtClean="0"/>
              <a:t>PPT</a:t>
            </a:r>
            <a:r>
              <a:rPr kumimoji="1" lang="zh-CN" altLang="en-US" dirty="0" smtClean="0"/>
              <a:t>下载，</a:t>
            </a:r>
            <a:r>
              <a:rPr kumimoji="1" lang="en-US" altLang="zh-CN" dirty="0" smtClean="0"/>
              <a:t>GRE</a:t>
            </a:r>
            <a:r>
              <a:rPr kumimoji="1" lang="zh-CN" altLang="en-US" dirty="0" smtClean="0"/>
              <a:t>资料下载</a:t>
            </a:r>
            <a:endParaRPr kumimoji="1" lang="zh-CN" altLang="en-US" dirty="0"/>
          </a:p>
        </p:txBody>
      </p:sp>
      <p:sp>
        <p:nvSpPr>
          <p:cNvPr id="3" name="内容占位符 2"/>
          <p:cNvSpPr>
            <a:spLocks noGrp="1"/>
          </p:cNvSpPr>
          <p:nvPr>
            <p:ph idx="1"/>
          </p:nvPr>
        </p:nvSpPr>
        <p:spPr/>
        <p:txBody>
          <a:bodyPr/>
          <a:lstStyle/>
          <a:p>
            <a:r>
              <a:rPr kumimoji="1" lang="zh-CN" altLang="en-US" dirty="0" smtClean="0"/>
              <a:t>公众号：张巍老师</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1844199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Joshua </a:t>
            </a:r>
            <a:r>
              <a:rPr lang="en-US" altLang="zh-CN" dirty="0" err="1"/>
              <a:t>Gisemba</a:t>
            </a:r>
            <a:r>
              <a:rPr lang="en-US" altLang="zh-CN" dirty="0"/>
              <a:t> </a:t>
            </a:r>
            <a:r>
              <a:rPr lang="en-US" altLang="zh-CN" dirty="0" err="1"/>
              <a:t>Bagaka</a:t>
            </a:r>
            <a:r>
              <a:rPr lang="en-US" altLang="zh-CN" dirty="0"/>
              <a:t> found that the pedagogical results of group projects and other engaged learning activities in Kenyan mathematics classroom were _____; such activities, then, may not be the best way of improving mathematics education.</a:t>
            </a:r>
          </a:p>
          <a:p>
            <a:r>
              <a:rPr lang="en-US" altLang="zh-CN" dirty="0"/>
              <a:t>A. </a:t>
            </a:r>
            <a:r>
              <a:rPr lang="en-US" altLang="zh-CN" dirty="0" smtClean="0"/>
              <a:t>overstated</a:t>
            </a:r>
            <a:r>
              <a:rPr lang="zh-CN" altLang="en-US" dirty="0" smtClean="0"/>
              <a:t>（夸张的）</a:t>
            </a:r>
            <a:endParaRPr lang="en-US" altLang="zh-CN" dirty="0"/>
          </a:p>
          <a:p>
            <a:r>
              <a:rPr lang="en-US" altLang="zh-CN" dirty="0"/>
              <a:t>B. </a:t>
            </a:r>
            <a:r>
              <a:rPr lang="en-US" altLang="zh-CN" dirty="0" smtClean="0"/>
              <a:t>counterintuitive</a:t>
            </a:r>
            <a:r>
              <a:rPr lang="zh-CN" altLang="en-US" dirty="0" smtClean="0"/>
              <a:t>（违反直觉的）</a:t>
            </a:r>
            <a:endParaRPr lang="en-US" altLang="zh-CN" dirty="0"/>
          </a:p>
          <a:p>
            <a:r>
              <a:rPr lang="en-US" altLang="zh-CN" dirty="0"/>
              <a:t>C. </a:t>
            </a:r>
            <a:r>
              <a:rPr lang="en-US" altLang="zh-CN" dirty="0" smtClean="0"/>
              <a:t>mixed</a:t>
            </a:r>
            <a:r>
              <a:rPr lang="zh-CN" altLang="en-US" dirty="0" smtClean="0"/>
              <a:t>（矛盾的）</a:t>
            </a:r>
            <a:endParaRPr lang="en-US" altLang="zh-CN" dirty="0"/>
          </a:p>
          <a:p>
            <a:r>
              <a:rPr lang="en-US" altLang="zh-CN" dirty="0"/>
              <a:t>D. </a:t>
            </a:r>
            <a:r>
              <a:rPr lang="en-US" altLang="zh-CN" dirty="0" smtClean="0"/>
              <a:t>discouraging</a:t>
            </a:r>
            <a:r>
              <a:rPr lang="zh-CN" altLang="en-US" dirty="0" smtClean="0"/>
              <a:t>（使人气馁的）</a:t>
            </a:r>
            <a:endParaRPr lang="en-US" altLang="zh-CN" dirty="0"/>
          </a:p>
          <a:p>
            <a:r>
              <a:rPr lang="en-US" altLang="zh-CN" dirty="0"/>
              <a:t>E. </a:t>
            </a:r>
            <a:r>
              <a:rPr lang="en-US" altLang="zh-CN" dirty="0" smtClean="0"/>
              <a:t>inconsistent</a:t>
            </a:r>
            <a:r>
              <a:rPr lang="zh-CN" altLang="en-US" dirty="0" smtClean="0"/>
              <a:t>（不一致的）</a:t>
            </a:r>
            <a:endParaRPr lang="en-US" altLang="zh-CN" dirty="0"/>
          </a:p>
          <a:p>
            <a:r>
              <a:rPr lang="en-US" altLang="zh-CN" dirty="0"/>
              <a:t>F. </a:t>
            </a:r>
            <a:r>
              <a:rPr lang="en-US" altLang="zh-CN" dirty="0" smtClean="0"/>
              <a:t>inexplicable</a:t>
            </a:r>
            <a:r>
              <a:rPr lang="zh-CN" altLang="en-US" dirty="0" smtClean="0"/>
              <a:t>（难以解释的）</a:t>
            </a:r>
            <a:endParaRPr kumimoji="1" lang="zh-CN" altLang="en-US" dirty="0"/>
          </a:p>
        </p:txBody>
      </p:sp>
      <p:sp>
        <p:nvSpPr>
          <p:cNvPr id="5" name="文本框 4"/>
          <p:cNvSpPr txBox="1"/>
          <p:nvPr/>
        </p:nvSpPr>
        <p:spPr>
          <a:xfrm>
            <a:off x="5436096" y="3861048"/>
            <a:ext cx="1728192" cy="369332"/>
          </a:xfrm>
          <a:prstGeom prst="rect">
            <a:avLst/>
          </a:prstGeom>
          <a:noFill/>
        </p:spPr>
        <p:txBody>
          <a:bodyPr wrap="square" rtlCol="0">
            <a:spAutoFit/>
          </a:bodyPr>
          <a:lstStyle/>
          <a:p>
            <a:r>
              <a:rPr kumimoji="1" lang="zh-CN" altLang="en-US" dirty="0" smtClean="0"/>
              <a:t>答案：</a:t>
            </a:r>
            <a:r>
              <a:rPr kumimoji="1" lang="en-US" altLang="zh-CN" dirty="0" smtClean="0"/>
              <a:t>CE</a:t>
            </a:r>
            <a:endParaRPr kumimoji="1" lang="zh-CN" altLang="en-US" dirty="0"/>
          </a:p>
        </p:txBody>
      </p:sp>
    </p:spTree>
    <p:extLst>
      <p:ext uri="{BB962C8B-B14F-4D97-AF65-F5344CB8AC3E}">
        <p14:creationId xmlns:p14="http://schemas.microsoft.com/office/powerpoint/2010/main" val="2044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smtClean="0"/>
              <a:t>Although </a:t>
            </a:r>
            <a:r>
              <a:rPr lang="en-US" altLang="zh-CN" dirty="0"/>
              <a:t>movie critic Pauline Kael had a distaste for sycophancy, she also had a need for (</a:t>
            </a:r>
            <a:r>
              <a:rPr lang="en-US" altLang="zh-CN" dirty="0" err="1"/>
              <a:t>i</a:t>
            </a:r>
            <a:r>
              <a:rPr lang="en-US" altLang="zh-CN" dirty="0"/>
              <a:t>)_____; as a consequence of these competing feelings, she sent very (ii)_____ signals to friends and colleagues.</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85497869"/>
              </p:ext>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gridCol w="3771901"/>
              </a:tblGrid>
              <a:tr h="492363">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92363">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solitude</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direct</a:t>
                      </a:r>
                      <a:endParaRPr lang="zh-CN" altLang="en-US" dirty="0"/>
                    </a:p>
                  </a:txBody>
                  <a:tcPr/>
                </a:tc>
              </a:tr>
              <a:tr h="492363">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obeisance</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subtle</a:t>
                      </a:r>
                      <a:endParaRPr lang="zh-CN" altLang="en-US" dirty="0"/>
                    </a:p>
                  </a:txBody>
                  <a:tcPr/>
                </a:tc>
              </a:tr>
              <a:tr h="492363">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clarity</a:t>
                      </a:r>
                      <a:endParaRPr lang="zh-CN" altLang="en-US" dirty="0"/>
                    </a:p>
                  </a:txBody>
                  <a:tcPr/>
                </a:tc>
                <a:tc>
                  <a:txBody>
                    <a:bodyPr/>
                    <a:lstStyle/>
                    <a:p>
                      <a:r>
                        <a:rPr lang="en-US" altLang="zh-CN" dirty="0" smtClean="0"/>
                        <a:t>F</a:t>
                      </a:r>
                      <a:r>
                        <a:rPr lang="zh-CN" altLang="en-US" baseline="0" dirty="0" smtClean="0"/>
                        <a:t> </a:t>
                      </a:r>
                      <a:r>
                        <a:rPr lang="en-US" altLang="zh-CN" sz="1800" u="none" kern="1200" baseline="0" dirty="0" smtClean="0">
                          <a:solidFill>
                            <a:schemeClr val="dk1"/>
                          </a:solidFill>
                          <a:latin typeface="+mn-lt"/>
                          <a:ea typeface="+mn-ea"/>
                          <a:cs typeface="+mn-cs"/>
                        </a:rPr>
                        <a:t>mixed</a:t>
                      </a:r>
                      <a:endParaRPr lang="zh-CN" altLang="en-US" dirty="0"/>
                    </a:p>
                  </a:txBody>
                  <a:tcPr/>
                </a:tc>
              </a:tr>
            </a:tbl>
          </a:graphicData>
        </a:graphic>
      </p:graphicFrame>
    </p:spTree>
    <p:extLst>
      <p:ext uri="{BB962C8B-B14F-4D97-AF65-F5344CB8AC3E}">
        <p14:creationId xmlns:p14="http://schemas.microsoft.com/office/powerpoint/2010/main" val="1109696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smtClean="0"/>
              <a:t>Although </a:t>
            </a:r>
            <a:r>
              <a:rPr lang="en-US" altLang="zh-CN" dirty="0"/>
              <a:t>movie critic Pauline Kael had a distaste for sycophancy, she also had a need for (</a:t>
            </a:r>
            <a:r>
              <a:rPr lang="en-US" altLang="zh-CN" dirty="0" err="1"/>
              <a:t>i</a:t>
            </a:r>
            <a:r>
              <a:rPr lang="en-US" altLang="zh-CN" dirty="0"/>
              <a:t>)_____; as a consequence of these competing feelings, she sent very (ii)_____ signals to friends and colleagues.</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36985669"/>
              </p:ext>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gridCol w="3771901"/>
              </a:tblGrid>
              <a:tr h="492363">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92363">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solitude</a:t>
                      </a:r>
                      <a:r>
                        <a:rPr lang="zh-CN" altLang="en-US" sz="1800" u="none" kern="1200" baseline="0" dirty="0" smtClean="0">
                          <a:solidFill>
                            <a:schemeClr val="dk1"/>
                          </a:solidFill>
                          <a:latin typeface="+mn-lt"/>
                          <a:ea typeface="+mn-ea"/>
                          <a:cs typeface="+mn-cs"/>
                        </a:rPr>
                        <a:t>（独处）</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direct</a:t>
                      </a:r>
                      <a:r>
                        <a:rPr lang="zh-CN" altLang="en-US" sz="1800" u="none" kern="1200" baseline="0" dirty="0" smtClean="0">
                          <a:solidFill>
                            <a:schemeClr val="dk1"/>
                          </a:solidFill>
                          <a:latin typeface="+mn-lt"/>
                          <a:ea typeface="+mn-ea"/>
                          <a:cs typeface="+mn-cs"/>
                        </a:rPr>
                        <a:t>（直接）</a:t>
                      </a:r>
                      <a:endParaRPr lang="zh-CN" altLang="en-US" dirty="0"/>
                    </a:p>
                  </a:txBody>
                  <a:tcPr/>
                </a:tc>
              </a:tr>
              <a:tr h="492363">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obeisance</a:t>
                      </a:r>
                      <a:r>
                        <a:rPr lang="zh-CN" altLang="en-US" sz="1800" u="none" kern="1200" baseline="0" dirty="0" smtClean="0">
                          <a:solidFill>
                            <a:schemeClr val="dk1"/>
                          </a:solidFill>
                          <a:latin typeface="+mn-lt"/>
                          <a:ea typeface="+mn-ea"/>
                          <a:cs typeface="+mn-cs"/>
                        </a:rPr>
                        <a:t>（敬礼）</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subtle</a:t>
                      </a:r>
                      <a:r>
                        <a:rPr lang="zh-CN" altLang="en-US" sz="1800" u="none" kern="1200" baseline="0" dirty="0" smtClean="0">
                          <a:solidFill>
                            <a:schemeClr val="dk1"/>
                          </a:solidFill>
                          <a:latin typeface="+mn-lt"/>
                          <a:ea typeface="+mn-ea"/>
                          <a:cs typeface="+mn-cs"/>
                        </a:rPr>
                        <a:t>（不明显）</a:t>
                      </a:r>
                      <a:endParaRPr lang="zh-CN" altLang="en-US" dirty="0"/>
                    </a:p>
                  </a:txBody>
                  <a:tcPr/>
                </a:tc>
              </a:tr>
              <a:tr h="492363">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clarity</a:t>
                      </a:r>
                      <a:r>
                        <a:rPr lang="zh-CN" altLang="en-US" sz="1800" u="none" kern="1200" baseline="0" dirty="0" smtClean="0">
                          <a:solidFill>
                            <a:schemeClr val="dk1"/>
                          </a:solidFill>
                          <a:latin typeface="+mn-lt"/>
                          <a:ea typeface="+mn-ea"/>
                          <a:cs typeface="+mn-cs"/>
                        </a:rPr>
                        <a:t>（清晰）</a:t>
                      </a:r>
                      <a:endParaRPr lang="zh-CN" altLang="en-US" dirty="0"/>
                    </a:p>
                  </a:txBody>
                  <a:tcPr/>
                </a:tc>
                <a:tc>
                  <a:txBody>
                    <a:bodyPr/>
                    <a:lstStyle/>
                    <a:p>
                      <a:r>
                        <a:rPr lang="en-US" altLang="zh-CN" dirty="0" smtClean="0"/>
                        <a:t>F</a:t>
                      </a:r>
                      <a:r>
                        <a:rPr lang="zh-CN" altLang="en-US" baseline="0" dirty="0" smtClean="0"/>
                        <a:t> </a:t>
                      </a:r>
                      <a:r>
                        <a:rPr lang="en-US" altLang="zh-CN" sz="1800" u="none" kern="1200" baseline="0" dirty="0" smtClean="0">
                          <a:solidFill>
                            <a:schemeClr val="dk1"/>
                          </a:solidFill>
                          <a:latin typeface="+mn-lt"/>
                          <a:ea typeface="+mn-ea"/>
                          <a:cs typeface="+mn-cs"/>
                        </a:rPr>
                        <a:t>mixed</a:t>
                      </a:r>
                      <a:r>
                        <a:rPr lang="zh-CN" altLang="en-US" sz="1800" u="none" kern="1200" baseline="0" dirty="0" smtClean="0">
                          <a:solidFill>
                            <a:schemeClr val="dk1"/>
                          </a:solidFill>
                          <a:latin typeface="+mn-lt"/>
                          <a:ea typeface="+mn-ea"/>
                          <a:cs typeface="+mn-cs"/>
                        </a:rPr>
                        <a:t>（矛盾的，混合的）</a:t>
                      </a:r>
                      <a:endParaRPr lang="zh-CN" altLang="en-US" dirty="0"/>
                    </a:p>
                  </a:txBody>
                  <a:tcPr/>
                </a:tc>
              </a:tr>
            </a:tbl>
          </a:graphicData>
        </a:graphic>
      </p:graphicFrame>
      <p:sp>
        <p:nvSpPr>
          <p:cNvPr id="5" name="文本框 4"/>
          <p:cNvSpPr txBox="1"/>
          <p:nvPr/>
        </p:nvSpPr>
        <p:spPr>
          <a:xfrm>
            <a:off x="3779912" y="5373216"/>
            <a:ext cx="2016224" cy="369332"/>
          </a:xfrm>
          <a:prstGeom prst="rect">
            <a:avLst/>
          </a:prstGeom>
          <a:noFill/>
        </p:spPr>
        <p:txBody>
          <a:bodyPr wrap="square" rtlCol="0">
            <a:spAutoFit/>
          </a:bodyPr>
          <a:lstStyle/>
          <a:p>
            <a:r>
              <a:rPr kumimoji="1" lang="zh-CN" altLang="en-US" dirty="0" smtClean="0"/>
              <a:t>答案：</a:t>
            </a:r>
            <a:r>
              <a:rPr kumimoji="1" lang="en-US" altLang="zh-CN" dirty="0" smtClean="0"/>
              <a:t>BF</a:t>
            </a:r>
            <a:endParaRPr kumimoji="1" lang="zh-CN" altLang="en-US" dirty="0"/>
          </a:p>
        </p:txBody>
      </p:sp>
    </p:spTree>
    <p:extLst>
      <p:ext uri="{BB962C8B-B14F-4D97-AF65-F5344CB8AC3E}">
        <p14:creationId xmlns:p14="http://schemas.microsoft.com/office/powerpoint/2010/main" val="5978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a:t>
            </a:r>
            <a:r>
              <a:rPr kumimoji="1" lang="en-US" altLang="zh-CN" dirty="0" smtClean="0"/>
              <a:t>undane</a:t>
            </a:r>
          </a:p>
          <a:p>
            <a:r>
              <a:rPr kumimoji="1" lang="zh-CN" altLang="en-US" dirty="0" smtClean="0"/>
              <a:t>韦氏释义</a:t>
            </a:r>
            <a:r>
              <a:rPr kumimoji="1" lang="en-US" altLang="zh-CN" dirty="0" smtClean="0"/>
              <a:t>:</a:t>
            </a:r>
            <a:r>
              <a:rPr kumimoji="1" lang="zh-CN" altLang="en-US" dirty="0" smtClean="0"/>
              <a:t> </a:t>
            </a:r>
            <a:r>
              <a:rPr kumimoji="1" lang="en-US" altLang="zh-CN" dirty="0" smtClean="0"/>
              <a:t>dull</a:t>
            </a:r>
            <a:r>
              <a:rPr kumimoji="1" lang="zh-CN" altLang="en-US" dirty="0" smtClean="0"/>
              <a:t> </a:t>
            </a:r>
            <a:r>
              <a:rPr kumimoji="1" lang="en-US" altLang="zh-CN" dirty="0" smtClean="0"/>
              <a:t>and</a:t>
            </a:r>
            <a:r>
              <a:rPr kumimoji="1" lang="zh-CN" altLang="en-US" dirty="0" smtClean="0"/>
              <a:t> </a:t>
            </a:r>
            <a:r>
              <a:rPr kumimoji="1" lang="en-US" altLang="zh-CN" dirty="0" smtClean="0"/>
              <a:t>ordinary</a:t>
            </a:r>
            <a:endParaRPr kumimoji="1" lang="zh-CN" altLang="en-US" dirty="0"/>
          </a:p>
        </p:txBody>
      </p:sp>
    </p:spTree>
    <p:extLst>
      <p:ext uri="{BB962C8B-B14F-4D97-AF65-F5344CB8AC3E}">
        <p14:creationId xmlns:p14="http://schemas.microsoft.com/office/powerpoint/2010/main" val="657414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平凡，世俗</a:t>
            </a:r>
            <a:endParaRPr kumimoji="1" lang="zh-CN" altLang="en-US" dirty="0"/>
          </a:p>
        </p:txBody>
      </p:sp>
      <p:sp>
        <p:nvSpPr>
          <p:cNvPr id="3" name="内容占位符 2"/>
          <p:cNvSpPr>
            <a:spLocks noGrp="1"/>
          </p:cNvSpPr>
          <p:nvPr>
            <p:ph idx="1"/>
          </p:nvPr>
        </p:nvSpPr>
        <p:spPr/>
        <p:txBody>
          <a:bodyPr/>
          <a:lstStyle/>
          <a:p>
            <a:r>
              <a:rPr kumimoji="1" lang="en-US" altLang="zh-CN" dirty="0" smtClean="0"/>
              <a:t>mundane</a:t>
            </a:r>
          </a:p>
          <a:p>
            <a:r>
              <a:rPr kumimoji="1" lang="en-US" altLang="zh-CN" dirty="0" smtClean="0"/>
              <a:t>jejune</a:t>
            </a:r>
          </a:p>
          <a:p>
            <a:r>
              <a:rPr kumimoji="1" lang="en-US" altLang="zh-CN" dirty="0" smtClean="0"/>
              <a:t>commonplace</a:t>
            </a:r>
          </a:p>
          <a:p>
            <a:r>
              <a:rPr kumimoji="1" lang="en-US" altLang="zh-CN" dirty="0" smtClean="0"/>
              <a:t>earthly</a:t>
            </a:r>
          </a:p>
          <a:p>
            <a:r>
              <a:rPr kumimoji="1" lang="en-US" altLang="zh-CN" dirty="0" smtClean="0"/>
              <a:t>prosaic</a:t>
            </a:r>
          </a:p>
          <a:p>
            <a:endParaRPr kumimoji="1" lang="zh-CN" altLang="en-US" dirty="0"/>
          </a:p>
        </p:txBody>
      </p:sp>
    </p:spTree>
    <p:extLst>
      <p:ext uri="{BB962C8B-B14F-4D97-AF65-F5344CB8AC3E}">
        <p14:creationId xmlns:p14="http://schemas.microsoft.com/office/powerpoint/2010/main" val="697694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Reading chunks of Shapiro’s verse in one sitting, it must be said, exposes the _____ nature of his writing: scads of poems are too glancing to strike a nerve, scarcely worth a second reading. </a:t>
            </a:r>
            <a:endParaRPr lang="en-US" altLang="zh-CN" dirty="0" smtClean="0"/>
          </a:p>
          <a:p>
            <a:r>
              <a:rPr lang="en-US" altLang="zh-CN" dirty="0" smtClean="0"/>
              <a:t>A</a:t>
            </a:r>
            <a:r>
              <a:rPr lang="en-US" altLang="zh-CN" dirty="0"/>
              <a:t>. jejune </a:t>
            </a:r>
            <a:endParaRPr lang="en-US" altLang="zh-CN" dirty="0" smtClean="0"/>
          </a:p>
          <a:p>
            <a:r>
              <a:rPr lang="en-US" altLang="zh-CN" dirty="0" smtClean="0"/>
              <a:t>B</a:t>
            </a:r>
            <a:r>
              <a:rPr lang="en-US" altLang="zh-CN" dirty="0"/>
              <a:t>. esoteric </a:t>
            </a:r>
          </a:p>
          <a:p>
            <a:r>
              <a:rPr lang="en-US" altLang="zh-CN" dirty="0"/>
              <a:t>C. corrosive </a:t>
            </a:r>
          </a:p>
          <a:p>
            <a:r>
              <a:rPr lang="en-US" altLang="zh-CN" dirty="0"/>
              <a:t>D. finicky </a:t>
            </a:r>
          </a:p>
          <a:p>
            <a:r>
              <a:rPr lang="en-US" altLang="zh-CN" dirty="0"/>
              <a:t>E. indiscreet</a:t>
            </a:r>
          </a:p>
          <a:p>
            <a:endParaRPr kumimoji="1" lang="zh-CN" altLang="en-US" dirty="0"/>
          </a:p>
        </p:txBody>
      </p:sp>
    </p:spTree>
    <p:extLst>
      <p:ext uri="{BB962C8B-B14F-4D97-AF65-F5344CB8AC3E}">
        <p14:creationId xmlns:p14="http://schemas.microsoft.com/office/powerpoint/2010/main" val="1087098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Reading chunks of Shapiro’s verse in one sitting, it must be said, exposes the _____ nature of his writing: scads of poems are too glancing to strike a nerve, scarcely worth a second reading. </a:t>
            </a:r>
            <a:endParaRPr lang="en-US" altLang="zh-CN" dirty="0" smtClean="0"/>
          </a:p>
          <a:p>
            <a:r>
              <a:rPr lang="en-US" altLang="zh-CN" dirty="0" smtClean="0"/>
              <a:t>A</a:t>
            </a:r>
            <a:r>
              <a:rPr lang="en-US" altLang="zh-CN" dirty="0"/>
              <a:t>. </a:t>
            </a:r>
            <a:r>
              <a:rPr lang="en-US" altLang="zh-CN" dirty="0" smtClean="0"/>
              <a:t>jejune</a:t>
            </a:r>
            <a:r>
              <a:rPr lang="zh-CN" altLang="en-US" dirty="0" smtClean="0"/>
              <a:t>（平凡的）</a:t>
            </a:r>
            <a:endParaRPr lang="en-US" altLang="zh-CN" dirty="0" smtClean="0"/>
          </a:p>
          <a:p>
            <a:r>
              <a:rPr lang="en-US" altLang="zh-CN" dirty="0" smtClean="0"/>
              <a:t>B</a:t>
            </a:r>
            <a:r>
              <a:rPr lang="en-US" altLang="zh-CN" dirty="0"/>
              <a:t>. </a:t>
            </a:r>
            <a:r>
              <a:rPr lang="en-US" altLang="zh-CN" dirty="0" smtClean="0"/>
              <a:t>esoteric</a:t>
            </a:r>
            <a:r>
              <a:rPr lang="zh-CN" altLang="en-US" dirty="0" smtClean="0"/>
              <a:t>（晦涩的）</a:t>
            </a:r>
            <a:endParaRPr lang="en-US" altLang="zh-CN" dirty="0"/>
          </a:p>
          <a:p>
            <a:r>
              <a:rPr lang="en-US" altLang="zh-CN" dirty="0"/>
              <a:t>C. </a:t>
            </a:r>
            <a:r>
              <a:rPr lang="en-US" altLang="zh-CN" dirty="0" smtClean="0"/>
              <a:t>corrosive</a:t>
            </a:r>
            <a:r>
              <a:rPr lang="zh-CN" altLang="en-US" dirty="0" smtClean="0"/>
              <a:t>（腐蚀性的）</a:t>
            </a:r>
            <a:endParaRPr lang="en-US" altLang="zh-CN" dirty="0"/>
          </a:p>
          <a:p>
            <a:r>
              <a:rPr lang="en-US" altLang="zh-CN" dirty="0"/>
              <a:t>D. </a:t>
            </a:r>
            <a:r>
              <a:rPr lang="en-US" altLang="zh-CN" dirty="0" smtClean="0"/>
              <a:t>finicky</a:t>
            </a:r>
            <a:r>
              <a:rPr lang="zh-CN" altLang="en-US" dirty="0" smtClean="0"/>
              <a:t>（过分讲究的）</a:t>
            </a:r>
            <a:endParaRPr lang="en-US" altLang="zh-CN" dirty="0"/>
          </a:p>
          <a:p>
            <a:r>
              <a:rPr lang="en-US" altLang="zh-CN" dirty="0"/>
              <a:t>E. </a:t>
            </a:r>
            <a:r>
              <a:rPr lang="en-US" altLang="zh-CN" dirty="0" smtClean="0"/>
              <a:t>indiscreet</a:t>
            </a:r>
            <a:r>
              <a:rPr lang="zh-CN" altLang="en-US" dirty="0" smtClean="0"/>
              <a:t>（不谨慎的）</a:t>
            </a:r>
            <a:endParaRPr lang="en-US" altLang="zh-CN" dirty="0"/>
          </a:p>
          <a:p>
            <a:endParaRPr kumimoji="1" lang="zh-CN" altLang="en-US" dirty="0"/>
          </a:p>
        </p:txBody>
      </p:sp>
      <p:sp>
        <p:nvSpPr>
          <p:cNvPr id="4" name="文本框 3"/>
          <p:cNvSpPr txBox="1"/>
          <p:nvPr/>
        </p:nvSpPr>
        <p:spPr>
          <a:xfrm>
            <a:off x="4932040" y="3501008"/>
            <a:ext cx="1656184" cy="369332"/>
          </a:xfrm>
          <a:prstGeom prst="rect">
            <a:avLst/>
          </a:prstGeom>
          <a:noFill/>
        </p:spPr>
        <p:txBody>
          <a:bodyPr wrap="square" rtlCol="0">
            <a:spAutoFit/>
          </a:bodyPr>
          <a:lstStyle/>
          <a:p>
            <a:r>
              <a:rPr kumimoji="1" lang="zh-CN" altLang="en-US" dirty="0" smtClean="0"/>
              <a:t>答案：</a:t>
            </a:r>
            <a:r>
              <a:rPr kumimoji="1" lang="en-US" altLang="zh-CN" dirty="0" smtClean="0"/>
              <a:t>A</a:t>
            </a:r>
            <a:endParaRPr kumimoji="1" lang="zh-CN" altLang="en-US" dirty="0"/>
          </a:p>
        </p:txBody>
      </p:sp>
    </p:spTree>
    <p:extLst>
      <p:ext uri="{BB962C8B-B14F-4D97-AF65-F5344CB8AC3E}">
        <p14:creationId xmlns:p14="http://schemas.microsoft.com/office/powerpoint/2010/main" val="65753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In order to cultivate new repertoire, the music industry is providing a hearing for previously _____ composers.</a:t>
            </a:r>
          </a:p>
          <a:p>
            <a:r>
              <a:rPr lang="en-US" altLang="zh-CN" dirty="0"/>
              <a:t>A. idle</a:t>
            </a:r>
          </a:p>
          <a:p>
            <a:r>
              <a:rPr lang="en-US" altLang="zh-CN" dirty="0"/>
              <a:t>B. thwarted</a:t>
            </a:r>
          </a:p>
          <a:p>
            <a:r>
              <a:rPr lang="en-US" altLang="zh-CN" dirty="0"/>
              <a:t>C. celebrated</a:t>
            </a:r>
          </a:p>
          <a:p>
            <a:r>
              <a:rPr lang="en-US" altLang="zh-CN" dirty="0"/>
              <a:t>D. renowned</a:t>
            </a:r>
          </a:p>
          <a:p>
            <a:r>
              <a:rPr lang="en-US" altLang="zh-CN" dirty="0"/>
              <a:t>E. anonymous</a:t>
            </a:r>
          </a:p>
          <a:p>
            <a:r>
              <a:rPr lang="en-US" altLang="zh-CN" dirty="0"/>
              <a:t>F. obscure</a:t>
            </a:r>
            <a:endParaRPr kumimoji="1" lang="zh-CN" altLang="en-US" dirty="0"/>
          </a:p>
        </p:txBody>
      </p:sp>
    </p:spTree>
    <p:extLst>
      <p:ext uri="{BB962C8B-B14F-4D97-AF65-F5344CB8AC3E}">
        <p14:creationId xmlns:p14="http://schemas.microsoft.com/office/powerpoint/2010/main" val="1905275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In order to cultivate new repertoire, the music industry is providing a hearing for previously _____ composers.</a:t>
            </a:r>
          </a:p>
          <a:p>
            <a:r>
              <a:rPr lang="en-US" altLang="zh-CN" dirty="0"/>
              <a:t>A. </a:t>
            </a:r>
            <a:r>
              <a:rPr lang="en-US" altLang="zh-CN" dirty="0" smtClean="0"/>
              <a:t>idle</a:t>
            </a:r>
            <a:r>
              <a:rPr lang="zh-CN" altLang="en-US" dirty="0" smtClean="0"/>
              <a:t>（闲置的）</a:t>
            </a:r>
            <a:endParaRPr lang="en-US" altLang="zh-CN" dirty="0"/>
          </a:p>
          <a:p>
            <a:r>
              <a:rPr lang="en-US" altLang="zh-CN" dirty="0"/>
              <a:t>B. </a:t>
            </a:r>
            <a:r>
              <a:rPr lang="en-US" altLang="zh-CN" dirty="0" smtClean="0"/>
              <a:t>thwarted</a:t>
            </a:r>
            <a:r>
              <a:rPr lang="zh-CN" altLang="en-US" dirty="0" smtClean="0"/>
              <a:t>（挫败的）</a:t>
            </a:r>
            <a:endParaRPr lang="en-US" altLang="zh-CN" dirty="0"/>
          </a:p>
          <a:p>
            <a:r>
              <a:rPr lang="en-US" altLang="zh-CN" dirty="0"/>
              <a:t>C. </a:t>
            </a:r>
            <a:r>
              <a:rPr lang="en-US" altLang="zh-CN" dirty="0" smtClean="0"/>
              <a:t>celebrated</a:t>
            </a:r>
            <a:r>
              <a:rPr lang="zh-CN" altLang="en-US" dirty="0" smtClean="0"/>
              <a:t>（称赞的）</a:t>
            </a:r>
            <a:endParaRPr lang="en-US" altLang="zh-CN" dirty="0"/>
          </a:p>
          <a:p>
            <a:r>
              <a:rPr lang="en-US" altLang="zh-CN" dirty="0"/>
              <a:t>D. </a:t>
            </a:r>
            <a:r>
              <a:rPr lang="en-US" altLang="zh-CN" dirty="0" smtClean="0"/>
              <a:t>renowned</a:t>
            </a:r>
            <a:r>
              <a:rPr lang="zh-CN" altLang="en-US" dirty="0" smtClean="0"/>
              <a:t>（有名声的）</a:t>
            </a:r>
            <a:endParaRPr lang="en-US" altLang="zh-CN" dirty="0"/>
          </a:p>
          <a:p>
            <a:r>
              <a:rPr lang="en-US" altLang="zh-CN" dirty="0"/>
              <a:t>E. </a:t>
            </a:r>
            <a:r>
              <a:rPr lang="en-US" altLang="zh-CN" dirty="0" smtClean="0"/>
              <a:t>anonymous</a:t>
            </a:r>
            <a:r>
              <a:rPr lang="zh-CN" altLang="en-US" dirty="0" smtClean="0"/>
              <a:t>（无名的）</a:t>
            </a:r>
            <a:endParaRPr lang="en-US" altLang="zh-CN" dirty="0"/>
          </a:p>
          <a:p>
            <a:r>
              <a:rPr lang="en-US" altLang="zh-CN" dirty="0"/>
              <a:t>F. </a:t>
            </a:r>
            <a:r>
              <a:rPr lang="en-US" altLang="zh-CN" dirty="0" smtClean="0"/>
              <a:t>obscure</a:t>
            </a:r>
            <a:r>
              <a:rPr lang="zh-CN" altLang="en-US" dirty="0" smtClean="0"/>
              <a:t>（不出名的）</a:t>
            </a:r>
            <a:endParaRPr kumimoji="1" lang="zh-CN" altLang="en-US" dirty="0"/>
          </a:p>
        </p:txBody>
      </p:sp>
      <p:sp>
        <p:nvSpPr>
          <p:cNvPr id="4" name="文本框 3"/>
          <p:cNvSpPr txBox="1"/>
          <p:nvPr/>
        </p:nvSpPr>
        <p:spPr>
          <a:xfrm>
            <a:off x="5076056" y="3429000"/>
            <a:ext cx="1584176" cy="369332"/>
          </a:xfrm>
          <a:prstGeom prst="rect">
            <a:avLst/>
          </a:prstGeom>
          <a:noFill/>
        </p:spPr>
        <p:txBody>
          <a:bodyPr wrap="square" rtlCol="0">
            <a:spAutoFit/>
          </a:bodyPr>
          <a:lstStyle/>
          <a:p>
            <a:r>
              <a:rPr kumimoji="1" lang="zh-CN" altLang="en-US" dirty="0" smtClean="0"/>
              <a:t>答案：</a:t>
            </a:r>
            <a:r>
              <a:rPr kumimoji="1" lang="en-US" altLang="zh-CN" dirty="0" smtClean="0"/>
              <a:t>EF</a:t>
            </a:r>
            <a:endParaRPr kumimoji="1" lang="zh-CN" altLang="en-US" dirty="0"/>
          </a:p>
        </p:txBody>
      </p:sp>
    </p:spTree>
    <p:extLst>
      <p:ext uri="{BB962C8B-B14F-4D97-AF65-F5344CB8AC3E}">
        <p14:creationId xmlns:p14="http://schemas.microsoft.com/office/powerpoint/2010/main" val="18224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o</a:t>
            </a:r>
            <a:r>
              <a:rPr kumimoji="1" lang="en-US" altLang="zh-CN" dirty="0" smtClean="0"/>
              <a:t>bscure</a:t>
            </a:r>
          </a:p>
          <a:p>
            <a:r>
              <a:rPr kumimoji="1" lang="zh-CN" altLang="en-US" dirty="0" smtClean="0"/>
              <a:t>韦氏释义</a:t>
            </a:r>
            <a:r>
              <a:rPr kumimoji="1" lang="en-US" altLang="zh-CN" dirty="0" smtClean="0"/>
              <a:t>:</a:t>
            </a:r>
            <a:r>
              <a:rPr kumimoji="1" lang="zh-CN" altLang="en-US" dirty="0" smtClean="0"/>
              <a:t> </a:t>
            </a:r>
            <a:endParaRPr kumimoji="1" lang="en-US" altLang="zh-CN" dirty="0" smtClean="0"/>
          </a:p>
          <a:p>
            <a:r>
              <a:rPr kumimoji="1" lang="en-US" altLang="zh-CN" dirty="0" smtClean="0"/>
              <a:t>(1)</a:t>
            </a:r>
            <a:r>
              <a:rPr kumimoji="1" lang="zh-CN" altLang="en-US" dirty="0" smtClean="0"/>
              <a:t> </a:t>
            </a:r>
            <a:r>
              <a:rPr kumimoji="1" lang="en-US" altLang="zh-CN" dirty="0" smtClean="0"/>
              <a:t>not</a:t>
            </a:r>
            <a:r>
              <a:rPr kumimoji="1" lang="zh-CN" altLang="en-US" dirty="0" smtClean="0"/>
              <a:t> </a:t>
            </a:r>
            <a:r>
              <a:rPr kumimoji="1" lang="en-US" altLang="zh-CN" dirty="0" smtClean="0"/>
              <a:t>well-known</a:t>
            </a:r>
          </a:p>
          <a:p>
            <a:r>
              <a:rPr kumimoji="1" lang="en-US" altLang="zh-CN" dirty="0" smtClean="0"/>
              <a:t>(2)</a:t>
            </a:r>
            <a:r>
              <a:rPr kumimoji="1" lang="zh-CN" altLang="en-US" dirty="0" smtClean="0"/>
              <a:t> </a:t>
            </a:r>
            <a:r>
              <a:rPr kumimoji="1" lang="en-US" altLang="zh-CN" dirty="0" smtClean="0"/>
              <a:t>difficult</a:t>
            </a:r>
            <a:r>
              <a:rPr kumimoji="1" lang="zh-CN" altLang="en-US" dirty="0" smtClean="0"/>
              <a:t> </a:t>
            </a:r>
            <a:r>
              <a:rPr kumimoji="1" lang="en-US" altLang="zh-CN" dirty="0" smtClean="0"/>
              <a:t>to</a:t>
            </a:r>
            <a:r>
              <a:rPr kumimoji="1" lang="zh-CN" altLang="en-US" dirty="0" smtClean="0"/>
              <a:t> </a:t>
            </a:r>
            <a:r>
              <a:rPr kumimoji="1" lang="en-US" altLang="zh-CN" dirty="0" smtClean="0"/>
              <a:t>understand</a:t>
            </a:r>
          </a:p>
          <a:p>
            <a:r>
              <a:rPr kumimoji="1" lang="en-US" altLang="zh-CN" dirty="0" smtClean="0"/>
              <a:t>(3)</a:t>
            </a:r>
            <a:r>
              <a:rPr kumimoji="1" lang="zh-CN" altLang="en-US" dirty="0" smtClean="0"/>
              <a:t> </a:t>
            </a:r>
            <a:r>
              <a:rPr kumimoji="1" lang="en-US" altLang="zh-CN" dirty="0" smtClean="0"/>
              <a:t>dark,</a:t>
            </a:r>
            <a:r>
              <a:rPr kumimoji="1" lang="zh-CN" altLang="en-US" dirty="0" smtClean="0"/>
              <a:t> </a:t>
            </a:r>
            <a:r>
              <a:rPr kumimoji="1" lang="en-US" altLang="zh-CN" dirty="0" smtClean="0"/>
              <a:t>dim</a:t>
            </a:r>
          </a:p>
          <a:p>
            <a:endParaRPr kumimoji="1" lang="zh-CN" altLang="en-US" dirty="0"/>
          </a:p>
        </p:txBody>
      </p:sp>
    </p:spTree>
    <p:extLst>
      <p:ext uri="{BB962C8B-B14F-4D97-AF65-F5344CB8AC3E}">
        <p14:creationId xmlns:p14="http://schemas.microsoft.com/office/powerpoint/2010/main" val="207017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a:t>
            </a:r>
            <a:r>
              <a:rPr lang="en-US" altLang="zh-CN" dirty="0" smtClean="0"/>
              <a:t>ronic</a:t>
            </a:r>
          </a:p>
          <a:p>
            <a:r>
              <a:rPr lang="zh-CN" altLang="en-US" dirty="0" smtClean="0"/>
              <a:t>韦氏释义</a:t>
            </a:r>
            <a:r>
              <a:rPr lang="en-US" altLang="zh-CN" dirty="0" smtClean="0"/>
              <a:t>:</a:t>
            </a:r>
            <a:r>
              <a:rPr lang="zh-CN" altLang="en-US" dirty="0" smtClean="0"/>
              <a:t> </a:t>
            </a:r>
            <a:r>
              <a:rPr lang="en-US" altLang="zh-CN" dirty="0" smtClean="0"/>
              <a:t>strange</a:t>
            </a:r>
            <a:r>
              <a:rPr lang="zh-CN" altLang="en-US" dirty="0" smtClean="0"/>
              <a:t> </a:t>
            </a:r>
            <a:r>
              <a:rPr lang="en-US" altLang="zh-CN" dirty="0" smtClean="0"/>
              <a:t>or</a:t>
            </a:r>
            <a:r>
              <a:rPr lang="zh-CN" altLang="en-US" dirty="0" smtClean="0"/>
              <a:t> </a:t>
            </a:r>
            <a:r>
              <a:rPr lang="en-US" altLang="zh-CN" dirty="0" smtClean="0"/>
              <a:t>funny</a:t>
            </a:r>
            <a:r>
              <a:rPr lang="zh-CN" altLang="en-US" dirty="0" smtClean="0"/>
              <a:t> </a:t>
            </a:r>
            <a:r>
              <a:rPr lang="en-US" altLang="zh-CN" dirty="0" smtClean="0"/>
              <a:t>because</a:t>
            </a:r>
            <a:r>
              <a:rPr lang="zh-CN" altLang="en-US" dirty="0" smtClean="0"/>
              <a:t> </a:t>
            </a:r>
            <a:r>
              <a:rPr lang="en-US" altLang="zh-CN" dirty="0" smtClean="0"/>
              <a:t>something</a:t>
            </a:r>
            <a:r>
              <a:rPr lang="zh-CN" altLang="en-US" dirty="0" smtClean="0"/>
              <a:t> </a:t>
            </a:r>
            <a:r>
              <a:rPr lang="en-US" altLang="zh-CN" dirty="0" smtClean="0"/>
              <a:t>is</a:t>
            </a:r>
            <a:r>
              <a:rPr lang="zh-CN" altLang="en-US" dirty="0" smtClean="0"/>
              <a:t> </a:t>
            </a:r>
            <a:r>
              <a:rPr lang="en-US" altLang="zh-CN" dirty="0" smtClean="0"/>
              <a:t>different</a:t>
            </a:r>
            <a:r>
              <a:rPr lang="zh-CN" altLang="en-US" dirty="0" smtClean="0"/>
              <a:t> </a:t>
            </a:r>
            <a:r>
              <a:rPr lang="en-US" altLang="zh-CN" dirty="0" smtClean="0"/>
              <a:t>from</a:t>
            </a:r>
            <a:r>
              <a:rPr lang="zh-CN" altLang="en-US" dirty="0" smtClean="0"/>
              <a:t> </a:t>
            </a:r>
            <a:r>
              <a:rPr lang="en-US" altLang="zh-CN" dirty="0" smtClean="0"/>
              <a:t>what</a:t>
            </a:r>
            <a:r>
              <a:rPr lang="zh-CN" altLang="en-US" dirty="0" smtClean="0"/>
              <a:t> </a:t>
            </a:r>
            <a:r>
              <a:rPr lang="en-US" altLang="zh-CN" dirty="0" smtClean="0"/>
              <a:t>you</a:t>
            </a:r>
            <a:r>
              <a:rPr lang="zh-CN" altLang="en-US" dirty="0" smtClean="0"/>
              <a:t> </a:t>
            </a:r>
            <a:r>
              <a:rPr lang="en-US" altLang="zh-CN" dirty="0" smtClean="0"/>
              <a:t>expected</a:t>
            </a:r>
          </a:p>
          <a:p>
            <a:endParaRPr lang="en-US" altLang="zh-CN" dirty="0" smtClean="0"/>
          </a:p>
          <a:p>
            <a:r>
              <a:rPr lang="en-US" altLang="zh-CN" dirty="0"/>
              <a:t>i</a:t>
            </a:r>
            <a:r>
              <a:rPr lang="en-US" altLang="zh-CN" dirty="0" smtClean="0"/>
              <a:t>renic</a:t>
            </a:r>
          </a:p>
          <a:p>
            <a:r>
              <a:rPr lang="zh-CN" altLang="en-US" dirty="0" smtClean="0"/>
              <a:t>韦氏释义</a:t>
            </a:r>
            <a:r>
              <a:rPr lang="en-US" altLang="zh-CN" dirty="0" smtClean="0"/>
              <a:t>:</a:t>
            </a:r>
            <a:r>
              <a:rPr lang="zh-CN" altLang="en-US" dirty="0" smtClean="0"/>
              <a:t> </a:t>
            </a:r>
            <a:r>
              <a:rPr lang="en-US" altLang="zh-CN" dirty="0" smtClean="0"/>
              <a:t>favoring,</a:t>
            </a:r>
            <a:r>
              <a:rPr lang="zh-CN" altLang="en-US" dirty="0" smtClean="0"/>
              <a:t> </a:t>
            </a:r>
            <a:r>
              <a:rPr lang="en-US" altLang="zh-CN" dirty="0" smtClean="0"/>
              <a:t>conducive</a:t>
            </a:r>
            <a:r>
              <a:rPr lang="zh-CN" altLang="en-US" dirty="0" smtClean="0"/>
              <a:t> </a:t>
            </a:r>
            <a:r>
              <a:rPr lang="en-US" altLang="zh-CN" dirty="0" smtClean="0"/>
              <a:t>to,</a:t>
            </a:r>
            <a:r>
              <a:rPr lang="zh-CN" altLang="en-US" dirty="0" smtClean="0"/>
              <a:t> </a:t>
            </a:r>
            <a:r>
              <a:rPr lang="en-US" altLang="zh-CN" dirty="0" smtClean="0"/>
              <a:t>or</a:t>
            </a:r>
            <a:r>
              <a:rPr lang="zh-CN" altLang="en-US" dirty="0" smtClean="0"/>
              <a:t> </a:t>
            </a:r>
            <a:r>
              <a:rPr lang="en-US" altLang="zh-CN" dirty="0" smtClean="0"/>
              <a:t>operating</a:t>
            </a:r>
            <a:r>
              <a:rPr lang="zh-CN" altLang="en-US" dirty="0" smtClean="0"/>
              <a:t> </a:t>
            </a:r>
            <a:r>
              <a:rPr lang="en-US" altLang="zh-CN" dirty="0" smtClean="0"/>
              <a:t>toward</a:t>
            </a:r>
            <a:r>
              <a:rPr lang="zh-CN" altLang="en-US" dirty="0" smtClean="0"/>
              <a:t> </a:t>
            </a:r>
            <a:r>
              <a:rPr lang="en-US" altLang="zh-CN" dirty="0" smtClean="0"/>
              <a:t>peace,</a:t>
            </a:r>
            <a:r>
              <a:rPr lang="zh-CN" altLang="en-US" dirty="0" smtClean="0"/>
              <a:t> </a:t>
            </a:r>
            <a:r>
              <a:rPr lang="en-US" altLang="zh-CN" dirty="0" smtClean="0"/>
              <a:t>moderation</a:t>
            </a:r>
            <a:r>
              <a:rPr lang="zh-CN" altLang="en-US" dirty="0" smtClean="0"/>
              <a:t> </a:t>
            </a:r>
            <a:r>
              <a:rPr lang="en-US" altLang="zh-CN" dirty="0" smtClean="0"/>
              <a:t>or</a:t>
            </a:r>
            <a:r>
              <a:rPr lang="zh-CN" altLang="en-US" dirty="0" smtClean="0"/>
              <a:t> </a:t>
            </a:r>
            <a:r>
              <a:rPr lang="en-US" altLang="zh-CN" dirty="0" smtClean="0"/>
              <a:t>conciliation</a:t>
            </a:r>
          </a:p>
          <a:p>
            <a:endParaRPr lang="en-US" altLang="zh-CN" dirty="0"/>
          </a:p>
          <a:p>
            <a:r>
              <a:rPr lang="zh-CN" altLang="en-US" dirty="0" smtClean="0"/>
              <a:t>同义词</a:t>
            </a:r>
            <a:r>
              <a:rPr lang="en-US" altLang="zh-CN" dirty="0" smtClean="0"/>
              <a:t>:</a:t>
            </a:r>
            <a:r>
              <a:rPr lang="zh-CN" altLang="en-US" dirty="0" smtClean="0"/>
              <a:t> </a:t>
            </a:r>
            <a:r>
              <a:rPr lang="en-US" altLang="zh-CN" dirty="0" smtClean="0"/>
              <a:t>pacific,</a:t>
            </a:r>
            <a:r>
              <a:rPr lang="zh-CN" altLang="en-US" dirty="0" smtClean="0"/>
              <a:t> </a:t>
            </a:r>
            <a:r>
              <a:rPr lang="en-US" altLang="zh-CN" dirty="0" smtClean="0"/>
              <a:t>peaceful,</a:t>
            </a:r>
            <a:r>
              <a:rPr lang="zh-CN" altLang="en-US" dirty="0" smtClean="0"/>
              <a:t> </a:t>
            </a:r>
            <a:r>
              <a:rPr lang="en-US" altLang="zh-CN" dirty="0" smtClean="0"/>
              <a:t>dovish,</a:t>
            </a:r>
            <a:r>
              <a:rPr lang="zh-CN" altLang="en-US" dirty="0" smtClean="0"/>
              <a:t> </a:t>
            </a:r>
            <a:r>
              <a:rPr lang="en-US" altLang="zh-CN" dirty="0" smtClean="0"/>
              <a:t>placatory</a:t>
            </a:r>
            <a:endParaRPr lang="zh-CN" altLang="en-US" dirty="0"/>
          </a:p>
        </p:txBody>
      </p:sp>
    </p:spTree>
    <p:extLst>
      <p:ext uri="{BB962C8B-B14F-4D97-AF65-F5344CB8AC3E}">
        <p14:creationId xmlns:p14="http://schemas.microsoft.com/office/powerpoint/2010/main" val="1804857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晦涩难懂</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t>o</a:t>
            </a:r>
            <a:r>
              <a:rPr kumimoji="1" lang="en-US" altLang="zh-CN" dirty="0" smtClean="0"/>
              <a:t>bscure</a:t>
            </a:r>
          </a:p>
          <a:p>
            <a:r>
              <a:rPr kumimoji="1" lang="en-US" altLang="zh-CN" dirty="0"/>
              <a:t>e</a:t>
            </a:r>
            <a:r>
              <a:rPr kumimoji="1" lang="en-US" altLang="zh-CN" dirty="0" smtClean="0"/>
              <a:t>nigmatic</a:t>
            </a:r>
          </a:p>
          <a:p>
            <a:r>
              <a:rPr kumimoji="1" lang="en-US" altLang="zh-CN" dirty="0"/>
              <a:t>r</a:t>
            </a:r>
            <a:r>
              <a:rPr kumimoji="1" lang="en-US" altLang="zh-CN" dirty="0" smtClean="0"/>
              <a:t>econdite</a:t>
            </a:r>
          </a:p>
          <a:p>
            <a:r>
              <a:rPr kumimoji="1" lang="en-US" altLang="zh-CN" dirty="0"/>
              <a:t>c</a:t>
            </a:r>
            <a:r>
              <a:rPr kumimoji="1" lang="en-US" altLang="zh-CN" dirty="0" smtClean="0"/>
              <a:t>ryptic</a:t>
            </a:r>
          </a:p>
          <a:p>
            <a:r>
              <a:rPr kumimoji="1" lang="en-US" altLang="zh-CN" dirty="0"/>
              <a:t>o</a:t>
            </a:r>
            <a:r>
              <a:rPr kumimoji="1" lang="en-US" altLang="zh-CN" dirty="0" smtClean="0"/>
              <a:t>ccult</a:t>
            </a:r>
          </a:p>
          <a:p>
            <a:r>
              <a:rPr kumimoji="1" lang="en-US" altLang="zh-CN" dirty="0"/>
              <a:t>a</a:t>
            </a:r>
            <a:r>
              <a:rPr kumimoji="1" lang="en-US" altLang="zh-CN" dirty="0" smtClean="0"/>
              <a:t>bstruse</a:t>
            </a:r>
          </a:p>
          <a:p>
            <a:r>
              <a:rPr kumimoji="1" lang="en-US" altLang="zh-CN" dirty="0"/>
              <a:t>a</a:t>
            </a:r>
            <a:r>
              <a:rPr kumimoji="1" lang="en-US" altLang="zh-CN" dirty="0" smtClean="0"/>
              <a:t>rcane</a:t>
            </a:r>
          </a:p>
          <a:p>
            <a:r>
              <a:rPr kumimoji="1" lang="en-US" altLang="zh-CN" dirty="0"/>
              <a:t>e</a:t>
            </a:r>
            <a:r>
              <a:rPr kumimoji="1" lang="en-US" altLang="zh-CN" dirty="0" smtClean="0"/>
              <a:t>soteric</a:t>
            </a:r>
          </a:p>
          <a:p>
            <a:r>
              <a:rPr kumimoji="1" lang="en-US" altLang="zh-CN" dirty="0" smtClean="0"/>
              <a:t>hermetic</a:t>
            </a:r>
          </a:p>
          <a:p>
            <a:r>
              <a:rPr kumimoji="1" lang="en-US" altLang="zh-CN" dirty="0" smtClean="0"/>
              <a:t>abstract</a:t>
            </a:r>
            <a:endParaRPr kumimoji="1" lang="zh-CN" altLang="en-US" dirty="0"/>
          </a:p>
        </p:txBody>
      </p:sp>
    </p:spTree>
    <p:extLst>
      <p:ext uri="{BB962C8B-B14F-4D97-AF65-F5344CB8AC3E}">
        <p14:creationId xmlns:p14="http://schemas.microsoft.com/office/powerpoint/2010/main" val="1025938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a:t>
            </a:r>
            <a:r>
              <a:rPr kumimoji="1" lang="en-US" altLang="zh-CN" dirty="0" smtClean="0"/>
              <a:t>anacea</a:t>
            </a:r>
          </a:p>
          <a:p>
            <a:r>
              <a:rPr kumimoji="1" lang="zh-CN" altLang="en-US" dirty="0" smtClean="0"/>
              <a:t>韦氏释义</a:t>
            </a:r>
            <a:r>
              <a:rPr kumimoji="1" lang="en-US" altLang="zh-CN" dirty="0" smtClean="0"/>
              <a:t>:</a:t>
            </a:r>
            <a:r>
              <a:rPr kumimoji="1" lang="zh-CN" altLang="en-US" dirty="0" smtClean="0"/>
              <a:t> </a:t>
            </a:r>
            <a:r>
              <a:rPr kumimoji="1" lang="en-US" altLang="zh-CN" dirty="0" smtClean="0"/>
              <a:t>something</a:t>
            </a:r>
            <a:r>
              <a:rPr kumimoji="1" lang="zh-CN" altLang="en-US" dirty="0" smtClean="0"/>
              <a:t> </a:t>
            </a:r>
            <a:r>
              <a:rPr kumimoji="1" lang="en-US" altLang="zh-CN" dirty="0" smtClean="0"/>
              <a:t>that</a:t>
            </a:r>
            <a:r>
              <a:rPr kumimoji="1" lang="zh-CN" altLang="en-US" dirty="0" smtClean="0"/>
              <a:t> </a:t>
            </a:r>
            <a:r>
              <a:rPr kumimoji="1" lang="en-US" altLang="zh-CN" dirty="0" smtClean="0"/>
              <a:t>will</a:t>
            </a:r>
            <a:r>
              <a:rPr kumimoji="1" lang="zh-CN" altLang="en-US" dirty="0" smtClean="0"/>
              <a:t> </a:t>
            </a:r>
            <a:r>
              <a:rPr kumimoji="1" lang="en-US" altLang="zh-CN" dirty="0" smtClean="0"/>
              <a:t>make</a:t>
            </a:r>
            <a:r>
              <a:rPr kumimoji="1" lang="zh-CN" altLang="en-US" dirty="0" smtClean="0"/>
              <a:t> </a:t>
            </a:r>
            <a:r>
              <a:rPr kumimoji="1" lang="en-US" altLang="zh-CN" dirty="0" smtClean="0"/>
              <a:t>everything</a:t>
            </a:r>
            <a:r>
              <a:rPr kumimoji="1" lang="zh-CN" altLang="en-US" dirty="0" smtClean="0"/>
              <a:t> </a:t>
            </a:r>
            <a:r>
              <a:rPr kumimoji="1" lang="en-US" altLang="zh-CN" dirty="0" smtClean="0"/>
              <a:t>about</a:t>
            </a:r>
            <a:r>
              <a:rPr kumimoji="1" lang="zh-CN" altLang="en-US" dirty="0" smtClean="0"/>
              <a:t> </a:t>
            </a:r>
            <a:r>
              <a:rPr kumimoji="1" lang="en-US" altLang="zh-CN" dirty="0" smtClean="0"/>
              <a:t>a</a:t>
            </a:r>
            <a:r>
              <a:rPr kumimoji="1" lang="zh-CN" altLang="en-US" dirty="0" smtClean="0"/>
              <a:t> </a:t>
            </a:r>
            <a:r>
              <a:rPr kumimoji="1" lang="en-US" altLang="zh-CN" dirty="0" smtClean="0"/>
              <a:t>situation</a:t>
            </a:r>
            <a:r>
              <a:rPr kumimoji="1" lang="zh-CN" altLang="en-US" dirty="0" smtClean="0"/>
              <a:t> </a:t>
            </a:r>
            <a:r>
              <a:rPr kumimoji="1" lang="en-US" altLang="zh-CN" dirty="0" smtClean="0"/>
              <a:t>better</a:t>
            </a:r>
            <a:endParaRPr kumimoji="1" lang="zh-CN" altLang="en-US" dirty="0"/>
          </a:p>
        </p:txBody>
      </p:sp>
    </p:spTree>
    <p:extLst>
      <p:ext uri="{BB962C8B-B14F-4D97-AF65-F5344CB8AC3E}">
        <p14:creationId xmlns:p14="http://schemas.microsoft.com/office/powerpoint/2010/main" val="877511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万能药</a:t>
            </a:r>
            <a:endParaRPr kumimoji="1" lang="zh-CN" altLang="en-US" dirty="0"/>
          </a:p>
        </p:txBody>
      </p:sp>
      <p:sp>
        <p:nvSpPr>
          <p:cNvPr id="3" name="内容占位符 2"/>
          <p:cNvSpPr>
            <a:spLocks noGrp="1"/>
          </p:cNvSpPr>
          <p:nvPr>
            <p:ph idx="1"/>
          </p:nvPr>
        </p:nvSpPr>
        <p:spPr/>
        <p:txBody>
          <a:bodyPr/>
          <a:lstStyle/>
          <a:p>
            <a:r>
              <a:rPr kumimoji="1" lang="en-US" altLang="zh-CN" dirty="0" smtClean="0"/>
              <a:t>panacea</a:t>
            </a:r>
          </a:p>
          <a:p>
            <a:r>
              <a:rPr kumimoji="1" lang="en-US" altLang="zh-CN" dirty="0" smtClean="0"/>
              <a:t>cure-all</a:t>
            </a:r>
          </a:p>
          <a:p>
            <a:r>
              <a:rPr kumimoji="1" lang="en-US" altLang="zh-CN" dirty="0" smtClean="0"/>
              <a:t>elixir</a:t>
            </a:r>
          </a:p>
          <a:p>
            <a:r>
              <a:rPr kumimoji="1" lang="en-US" altLang="zh-CN" dirty="0" smtClean="0"/>
              <a:t>nostrum</a:t>
            </a:r>
            <a:r>
              <a:rPr kumimoji="1" lang="zh-CN" altLang="en-US" dirty="0" smtClean="0"/>
              <a:t>（那是传闻）</a:t>
            </a:r>
            <a:endParaRPr kumimoji="1" lang="zh-CN" altLang="en-US" dirty="0"/>
          </a:p>
        </p:txBody>
      </p:sp>
    </p:spTree>
    <p:extLst>
      <p:ext uri="{BB962C8B-B14F-4D97-AF65-F5344CB8AC3E}">
        <p14:creationId xmlns:p14="http://schemas.microsoft.com/office/powerpoint/2010/main" val="355278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-pan</a:t>
            </a:r>
            <a:r>
              <a:rPr kumimoji="1" lang="zh-CN" altLang="en-US" dirty="0" smtClean="0"/>
              <a:t> 全</a:t>
            </a:r>
            <a:endParaRPr kumimoji="1" lang="en-US" altLang="zh-CN" dirty="0" smtClean="0"/>
          </a:p>
          <a:p>
            <a:r>
              <a:rPr kumimoji="1" lang="en-US" altLang="zh-CN" dirty="0" smtClean="0"/>
              <a:t>panoply</a:t>
            </a:r>
            <a:r>
              <a:rPr kumimoji="1" lang="zh-CN" altLang="en-US" dirty="0" smtClean="0"/>
              <a:t> 全副武装</a:t>
            </a:r>
            <a:endParaRPr kumimoji="1" lang="en-US" altLang="zh-CN" dirty="0" smtClean="0"/>
          </a:p>
          <a:p>
            <a:r>
              <a:rPr kumimoji="1" lang="en-US" altLang="zh-CN" dirty="0" smtClean="0"/>
              <a:t>pandemic</a:t>
            </a:r>
            <a:r>
              <a:rPr kumimoji="1" lang="zh-CN" altLang="en-US" dirty="0" smtClean="0"/>
              <a:t> 广泛流行的</a:t>
            </a:r>
            <a:endParaRPr kumimoji="1" lang="en-US" altLang="zh-CN" dirty="0" smtClean="0"/>
          </a:p>
          <a:p>
            <a:r>
              <a:rPr kumimoji="1" lang="en-US" altLang="zh-CN" dirty="0" err="1" smtClean="0"/>
              <a:t>pansophic</a:t>
            </a:r>
            <a:r>
              <a:rPr kumimoji="1" lang="zh-CN" altLang="en-US" dirty="0" smtClean="0"/>
              <a:t> 无所不知的</a:t>
            </a:r>
            <a:endParaRPr kumimoji="1" lang="en-US" altLang="zh-CN" dirty="0" smtClean="0"/>
          </a:p>
          <a:p>
            <a:r>
              <a:rPr kumimoji="1" lang="en-US" altLang="zh-CN" dirty="0" smtClean="0"/>
              <a:t>pantheon</a:t>
            </a:r>
            <a:r>
              <a:rPr kumimoji="1" lang="zh-CN" altLang="en-US" dirty="0" smtClean="0"/>
              <a:t> 万神殿</a:t>
            </a:r>
            <a:endParaRPr kumimoji="1" lang="en-US" altLang="zh-CN" dirty="0" smtClean="0"/>
          </a:p>
          <a:p>
            <a:r>
              <a:rPr kumimoji="1" lang="en-US" altLang="zh-CN" dirty="0" smtClean="0"/>
              <a:t>panorama</a:t>
            </a:r>
            <a:r>
              <a:rPr kumimoji="1" lang="zh-CN" altLang="en-US" dirty="0" smtClean="0"/>
              <a:t> 全景</a:t>
            </a:r>
            <a:endParaRPr kumimoji="1" lang="zh-CN" altLang="en-US" dirty="0"/>
          </a:p>
        </p:txBody>
      </p:sp>
    </p:spTree>
    <p:extLst>
      <p:ext uri="{BB962C8B-B14F-4D97-AF65-F5344CB8AC3E}">
        <p14:creationId xmlns:p14="http://schemas.microsoft.com/office/powerpoint/2010/main" val="1545947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Mark Messina’s book The Simple Soybean and Your Health exudes recognition much less unrestrained in the description of the soy's medical efficiency than its versatility, but the author cautions against soy to be a _____. </a:t>
            </a:r>
          </a:p>
          <a:p>
            <a:r>
              <a:rPr lang="en-US" altLang="zh-CN" dirty="0"/>
              <a:t>A. cure-all </a:t>
            </a:r>
          </a:p>
          <a:p>
            <a:r>
              <a:rPr lang="en-US" altLang="zh-CN" dirty="0"/>
              <a:t>B. solitude </a:t>
            </a:r>
          </a:p>
          <a:p>
            <a:r>
              <a:rPr lang="en-US" altLang="zh-CN" dirty="0"/>
              <a:t>C. efficacy </a:t>
            </a:r>
          </a:p>
          <a:p>
            <a:r>
              <a:rPr lang="en-US" altLang="zh-CN" dirty="0"/>
              <a:t>D. effectuality </a:t>
            </a:r>
          </a:p>
          <a:p>
            <a:r>
              <a:rPr lang="en-US" altLang="zh-CN" dirty="0"/>
              <a:t>E. panacea </a:t>
            </a:r>
          </a:p>
          <a:p>
            <a:r>
              <a:rPr lang="en-US" altLang="zh-CN" dirty="0"/>
              <a:t>F. placebo</a:t>
            </a:r>
            <a:endParaRPr kumimoji="1" lang="zh-CN" altLang="en-US" dirty="0"/>
          </a:p>
        </p:txBody>
      </p:sp>
    </p:spTree>
    <p:extLst>
      <p:ext uri="{BB962C8B-B14F-4D97-AF65-F5344CB8AC3E}">
        <p14:creationId xmlns:p14="http://schemas.microsoft.com/office/powerpoint/2010/main" val="2132831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smtClean="0"/>
              <a:t>真题</a:t>
            </a:r>
            <a:endParaRPr kumimoji="1" lang="zh-CN" altLang="en-US"/>
          </a:p>
        </p:txBody>
      </p:sp>
      <p:sp>
        <p:nvSpPr>
          <p:cNvPr id="3" name="内容占位符 2"/>
          <p:cNvSpPr>
            <a:spLocks noGrp="1"/>
          </p:cNvSpPr>
          <p:nvPr>
            <p:ph idx="1"/>
          </p:nvPr>
        </p:nvSpPr>
        <p:spPr/>
        <p:txBody>
          <a:bodyPr/>
          <a:lstStyle/>
          <a:p>
            <a:r>
              <a:rPr lang="en-US" altLang="zh-CN" dirty="0"/>
              <a:t>Mark Messina’s book The Simple Soybean and Your Health exudes recognition much less unrestrained in the description of the soy's medical efficiency than its versatility, but the author cautions against soy to be a _____. </a:t>
            </a:r>
          </a:p>
          <a:p>
            <a:r>
              <a:rPr lang="en-US" altLang="zh-CN" dirty="0"/>
              <a:t>A. </a:t>
            </a:r>
            <a:r>
              <a:rPr lang="en-US" altLang="zh-CN" dirty="0" smtClean="0"/>
              <a:t>cure-all</a:t>
            </a:r>
            <a:r>
              <a:rPr lang="zh-CN" altLang="en-US" dirty="0" smtClean="0"/>
              <a:t>（万能药）</a:t>
            </a:r>
            <a:endParaRPr lang="en-US" altLang="zh-CN" dirty="0"/>
          </a:p>
          <a:p>
            <a:r>
              <a:rPr lang="en-US" altLang="zh-CN" dirty="0"/>
              <a:t>B. </a:t>
            </a:r>
            <a:r>
              <a:rPr lang="en-US" altLang="zh-CN" dirty="0" smtClean="0"/>
              <a:t>solitude</a:t>
            </a:r>
            <a:r>
              <a:rPr lang="zh-CN" altLang="en-US" dirty="0" smtClean="0"/>
              <a:t>（孤独）</a:t>
            </a:r>
            <a:endParaRPr lang="en-US" altLang="zh-CN" dirty="0"/>
          </a:p>
          <a:p>
            <a:r>
              <a:rPr lang="en-US" altLang="zh-CN" dirty="0"/>
              <a:t>C. </a:t>
            </a:r>
            <a:r>
              <a:rPr lang="en-US" altLang="zh-CN" dirty="0" smtClean="0"/>
              <a:t>efficacy</a:t>
            </a:r>
            <a:r>
              <a:rPr lang="zh-CN" altLang="en-US" dirty="0" smtClean="0"/>
              <a:t>（有效）</a:t>
            </a:r>
            <a:endParaRPr lang="en-US" altLang="zh-CN" dirty="0"/>
          </a:p>
          <a:p>
            <a:r>
              <a:rPr lang="en-US" altLang="zh-CN" dirty="0"/>
              <a:t>D. </a:t>
            </a:r>
            <a:r>
              <a:rPr lang="en-US" altLang="zh-CN" dirty="0" smtClean="0"/>
              <a:t>effectuality</a:t>
            </a:r>
            <a:r>
              <a:rPr lang="zh-CN" altLang="en-US" dirty="0" smtClean="0"/>
              <a:t>（有效性）</a:t>
            </a:r>
            <a:endParaRPr lang="en-US" altLang="zh-CN" dirty="0"/>
          </a:p>
          <a:p>
            <a:r>
              <a:rPr lang="en-US" altLang="zh-CN" dirty="0"/>
              <a:t>E. </a:t>
            </a:r>
            <a:r>
              <a:rPr lang="en-US" altLang="zh-CN" dirty="0" smtClean="0"/>
              <a:t>panacea</a:t>
            </a:r>
            <a:r>
              <a:rPr lang="zh-CN" altLang="en-US" dirty="0" smtClean="0"/>
              <a:t>（万能药）</a:t>
            </a:r>
            <a:endParaRPr lang="en-US" altLang="zh-CN" dirty="0"/>
          </a:p>
          <a:p>
            <a:r>
              <a:rPr lang="en-US" altLang="zh-CN" dirty="0"/>
              <a:t>F. </a:t>
            </a:r>
            <a:r>
              <a:rPr lang="en-US" altLang="zh-CN" dirty="0" smtClean="0"/>
              <a:t>placebo</a:t>
            </a:r>
            <a:r>
              <a:rPr lang="zh-CN" altLang="en-US" dirty="0" smtClean="0"/>
              <a:t>（安慰剂）</a:t>
            </a:r>
            <a:endParaRPr kumimoji="1" lang="zh-CN" altLang="en-US" dirty="0"/>
          </a:p>
        </p:txBody>
      </p:sp>
      <p:sp>
        <p:nvSpPr>
          <p:cNvPr id="4" name="文本框 3"/>
          <p:cNvSpPr txBox="1"/>
          <p:nvPr/>
        </p:nvSpPr>
        <p:spPr>
          <a:xfrm>
            <a:off x="4283968" y="3505486"/>
            <a:ext cx="2272963" cy="369332"/>
          </a:xfrm>
          <a:prstGeom prst="rect">
            <a:avLst/>
          </a:prstGeom>
          <a:noFill/>
        </p:spPr>
        <p:txBody>
          <a:bodyPr wrap="square" rtlCol="0">
            <a:spAutoFit/>
          </a:bodyPr>
          <a:lstStyle/>
          <a:p>
            <a:r>
              <a:rPr kumimoji="1" lang="zh-CN" altLang="en-US" dirty="0" smtClean="0"/>
              <a:t>答案：</a:t>
            </a:r>
            <a:r>
              <a:rPr kumimoji="1" lang="en-US" altLang="zh-CN" dirty="0" smtClean="0"/>
              <a:t>AE</a:t>
            </a:r>
            <a:endParaRPr kumimoji="1" lang="zh-CN" altLang="en-US" dirty="0"/>
          </a:p>
        </p:txBody>
      </p:sp>
    </p:spTree>
    <p:extLst>
      <p:ext uri="{BB962C8B-B14F-4D97-AF65-F5344CB8AC3E}">
        <p14:creationId xmlns:p14="http://schemas.microsoft.com/office/powerpoint/2010/main" val="89196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a:t>
            </a:r>
            <a:r>
              <a:rPr kumimoji="1" lang="en-US" altLang="zh-CN" dirty="0" smtClean="0"/>
              <a:t>resage</a:t>
            </a:r>
          </a:p>
          <a:p>
            <a:r>
              <a:rPr kumimoji="1" lang="zh-CN" altLang="en-US" dirty="0" smtClean="0"/>
              <a:t>韦氏释义</a:t>
            </a:r>
            <a:r>
              <a:rPr kumimoji="1" lang="en-US" altLang="zh-CN" dirty="0" smtClean="0"/>
              <a:t>:</a:t>
            </a:r>
            <a:r>
              <a:rPr kumimoji="1" lang="zh-CN" altLang="en-US" dirty="0" smtClean="0"/>
              <a:t> </a:t>
            </a:r>
            <a:r>
              <a:rPr kumimoji="1" lang="en-US" altLang="zh-CN" dirty="0" smtClean="0"/>
              <a:t>to</a:t>
            </a:r>
            <a:r>
              <a:rPr kumimoji="1" lang="zh-CN" altLang="en-US" dirty="0" smtClean="0"/>
              <a:t> </a:t>
            </a:r>
            <a:r>
              <a:rPr kumimoji="1" lang="en-US" altLang="zh-CN" dirty="0" smtClean="0"/>
              <a:t>give</a:t>
            </a:r>
            <a:r>
              <a:rPr kumimoji="1" lang="zh-CN" altLang="en-US" dirty="0" smtClean="0"/>
              <a:t> </a:t>
            </a:r>
            <a:r>
              <a:rPr kumimoji="1" lang="en-US" altLang="zh-CN" dirty="0" smtClean="0"/>
              <a:t>or</a:t>
            </a:r>
            <a:r>
              <a:rPr kumimoji="1" lang="zh-CN" altLang="en-US" dirty="0" smtClean="0"/>
              <a:t> </a:t>
            </a:r>
            <a:r>
              <a:rPr kumimoji="1" lang="en-US" altLang="zh-CN" dirty="0" smtClean="0"/>
              <a:t>be</a:t>
            </a:r>
            <a:r>
              <a:rPr kumimoji="1" lang="zh-CN" altLang="en-US" dirty="0" smtClean="0"/>
              <a:t> </a:t>
            </a:r>
            <a:r>
              <a:rPr kumimoji="1" lang="en-US" altLang="zh-CN" dirty="0" smtClean="0"/>
              <a:t>a</a:t>
            </a:r>
            <a:r>
              <a:rPr kumimoji="1" lang="zh-CN" altLang="en-US" dirty="0" smtClean="0"/>
              <a:t> </a:t>
            </a:r>
            <a:r>
              <a:rPr kumimoji="1" lang="en-US" altLang="zh-CN" dirty="0" smtClean="0"/>
              <a:t>sign</a:t>
            </a:r>
            <a:r>
              <a:rPr kumimoji="1" lang="zh-CN" altLang="en-US" dirty="0" smtClean="0"/>
              <a:t> </a:t>
            </a:r>
            <a:r>
              <a:rPr kumimoji="1" lang="en-US" altLang="zh-CN" dirty="0" smtClean="0"/>
              <a:t>of</a:t>
            </a:r>
            <a:r>
              <a:rPr kumimoji="1" lang="zh-CN" altLang="en-US" dirty="0" smtClean="0"/>
              <a:t> </a:t>
            </a:r>
            <a:r>
              <a:rPr kumimoji="1" lang="en-US" altLang="zh-CN" dirty="0" smtClean="0"/>
              <a:t>(something</a:t>
            </a:r>
            <a:r>
              <a:rPr kumimoji="1" lang="zh-CN" altLang="en-US" dirty="0" smtClean="0"/>
              <a:t> </a:t>
            </a:r>
            <a:r>
              <a:rPr kumimoji="1" lang="en-US" altLang="zh-CN" dirty="0" smtClean="0"/>
              <a:t>that</a:t>
            </a:r>
            <a:r>
              <a:rPr kumimoji="1" lang="zh-CN" altLang="en-US" dirty="0" smtClean="0"/>
              <a:t> </a:t>
            </a:r>
            <a:r>
              <a:rPr kumimoji="1" lang="en-US" altLang="zh-CN" dirty="0" smtClean="0"/>
              <a:t>will</a:t>
            </a:r>
            <a:r>
              <a:rPr kumimoji="1" lang="zh-CN" altLang="en-US" dirty="0" smtClean="0"/>
              <a:t> </a:t>
            </a:r>
            <a:r>
              <a:rPr kumimoji="1" lang="en-US" altLang="zh-CN" dirty="0" smtClean="0"/>
              <a:t>happen</a:t>
            </a:r>
            <a:r>
              <a:rPr kumimoji="1" lang="zh-CN" altLang="en-US" dirty="0" smtClean="0"/>
              <a:t> </a:t>
            </a:r>
            <a:r>
              <a:rPr kumimoji="1" lang="en-US" altLang="zh-CN" dirty="0" smtClean="0"/>
              <a:t>or</a:t>
            </a:r>
            <a:r>
              <a:rPr kumimoji="1" lang="zh-CN" altLang="en-US" dirty="0" smtClean="0"/>
              <a:t> </a:t>
            </a:r>
            <a:r>
              <a:rPr kumimoji="1" lang="en-US" altLang="zh-CN" dirty="0" smtClean="0"/>
              <a:t>develop</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future</a:t>
            </a:r>
            <a:endParaRPr kumimoji="1" lang="zh-CN" altLang="en-US" dirty="0"/>
          </a:p>
        </p:txBody>
      </p:sp>
    </p:spTree>
    <p:extLst>
      <p:ext uri="{BB962C8B-B14F-4D97-AF65-F5344CB8AC3E}">
        <p14:creationId xmlns:p14="http://schemas.microsoft.com/office/powerpoint/2010/main" val="1760897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预言，先知</a:t>
            </a:r>
            <a:endParaRPr kumimoji="1" lang="zh-CN" altLang="en-US" dirty="0"/>
          </a:p>
        </p:txBody>
      </p:sp>
      <p:sp>
        <p:nvSpPr>
          <p:cNvPr id="3" name="内容占位符 2"/>
          <p:cNvSpPr>
            <a:spLocks noGrp="1"/>
          </p:cNvSpPr>
          <p:nvPr>
            <p:ph idx="1"/>
          </p:nvPr>
        </p:nvSpPr>
        <p:spPr/>
        <p:txBody>
          <a:bodyPr/>
          <a:lstStyle/>
          <a:p>
            <a:r>
              <a:rPr kumimoji="1" lang="en-US" altLang="zh-CN" dirty="0" smtClean="0"/>
              <a:t>presage</a:t>
            </a:r>
          </a:p>
          <a:p>
            <a:r>
              <a:rPr kumimoji="1" lang="en-US" altLang="zh-CN" dirty="0"/>
              <a:t>f</a:t>
            </a:r>
            <a:r>
              <a:rPr kumimoji="1" lang="en-US" altLang="zh-CN" dirty="0" smtClean="0"/>
              <a:t>oreshadow</a:t>
            </a:r>
          </a:p>
          <a:p>
            <a:r>
              <a:rPr kumimoji="1" lang="en-US" altLang="zh-CN" dirty="0"/>
              <a:t>f</a:t>
            </a:r>
            <a:r>
              <a:rPr kumimoji="1" lang="en-US" altLang="zh-CN" dirty="0" smtClean="0"/>
              <a:t>oretell</a:t>
            </a:r>
          </a:p>
          <a:p>
            <a:r>
              <a:rPr kumimoji="1" lang="en-US" altLang="zh-CN" dirty="0"/>
              <a:t>f</a:t>
            </a:r>
            <a:r>
              <a:rPr kumimoji="1" lang="en-US" altLang="zh-CN" dirty="0" smtClean="0"/>
              <a:t>orecast</a:t>
            </a:r>
          </a:p>
          <a:p>
            <a:r>
              <a:rPr kumimoji="1" lang="en-US" altLang="zh-CN" dirty="0"/>
              <a:t>a</a:t>
            </a:r>
            <a:r>
              <a:rPr kumimoji="1" lang="en-US" altLang="zh-CN" dirty="0" smtClean="0"/>
              <a:t>ugur</a:t>
            </a:r>
          </a:p>
          <a:p>
            <a:r>
              <a:rPr kumimoji="1" lang="en-US" altLang="zh-CN" dirty="0"/>
              <a:t>p</a:t>
            </a:r>
            <a:r>
              <a:rPr kumimoji="1" lang="en-US" altLang="zh-CN" dirty="0" smtClean="0"/>
              <a:t>rognosticate</a:t>
            </a:r>
          </a:p>
          <a:p>
            <a:r>
              <a:rPr kumimoji="1" lang="en-US" altLang="zh-CN" dirty="0"/>
              <a:t>p</a:t>
            </a:r>
            <a:r>
              <a:rPr kumimoji="1" lang="en-US" altLang="zh-CN" dirty="0" smtClean="0"/>
              <a:t>rophesy</a:t>
            </a:r>
          </a:p>
          <a:p>
            <a:r>
              <a:rPr kumimoji="1" lang="en-US" altLang="zh-CN" dirty="0"/>
              <a:t>h</a:t>
            </a:r>
            <a:r>
              <a:rPr kumimoji="1" lang="en-US" altLang="zh-CN" dirty="0" smtClean="0"/>
              <a:t>arbinger</a:t>
            </a:r>
          </a:p>
          <a:p>
            <a:r>
              <a:rPr kumimoji="1" lang="en-US" altLang="zh-CN" dirty="0"/>
              <a:t>p</a:t>
            </a:r>
            <a:r>
              <a:rPr kumimoji="1" lang="en-US" altLang="zh-CN" dirty="0" smtClean="0"/>
              <a:t>ortend</a:t>
            </a:r>
          </a:p>
          <a:p>
            <a:endParaRPr kumimoji="1" lang="zh-CN" altLang="en-US" dirty="0"/>
          </a:p>
        </p:txBody>
      </p:sp>
    </p:spTree>
    <p:extLst>
      <p:ext uri="{BB962C8B-B14F-4D97-AF65-F5344CB8AC3E}">
        <p14:creationId xmlns:p14="http://schemas.microsoft.com/office/powerpoint/2010/main" val="551846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The maps in this volume are meant not as guides but as _____: they are designed to make the reader think anew about the city.</a:t>
            </a:r>
          </a:p>
          <a:p>
            <a:r>
              <a:rPr lang="en-US" altLang="zh-CN" dirty="0"/>
              <a:t>A. adornments</a:t>
            </a:r>
          </a:p>
          <a:p>
            <a:r>
              <a:rPr lang="en-US" altLang="zh-CN" dirty="0"/>
              <a:t>B. references</a:t>
            </a:r>
          </a:p>
          <a:p>
            <a:r>
              <a:rPr lang="en-US" altLang="zh-CN" dirty="0"/>
              <a:t>C. truisms</a:t>
            </a:r>
          </a:p>
          <a:p>
            <a:r>
              <a:rPr lang="en-US" altLang="zh-CN" dirty="0"/>
              <a:t>D. provocations</a:t>
            </a:r>
          </a:p>
          <a:p>
            <a:r>
              <a:rPr lang="en-US" altLang="zh-CN" dirty="0"/>
              <a:t>E. valedictions </a:t>
            </a:r>
          </a:p>
          <a:p>
            <a:endParaRPr kumimoji="1" lang="zh-CN" altLang="en-US" dirty="0"/>
          </a:p>
        </p:txBody>
      </p:sp>
    </p:spTree>
    <p:extLst>
      <p:ext uri="{BB962C8B-B14F-4D97-AF65-F5344CB8AC3E}">
        <p14:creationId xmlns:p14="http://schemas.microsoft.com/office/powerpoint/2010/main" val="1145671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The maps in this volume are meant not as guides but as _____: they are designed to make the reader think anew about the city.</a:t>
            </a:r>
          </a:p>
          <a:p>
            <a:r>
              <a:rPr lang="en-US" altLang="zh-CN" dirty="0"/>
              <a:t>A. </a:t>
            </a:r>
            <a:r>
              <a:rPr lang="en-US" altLang="zh-CN" dirty="0" smtClean="0"/>
              <a:t>adornments</a:t>
            </a:r>
            <a:r>
              <a:rPr lang="zh-CN" altLang="en-US" dirty="0" smtClean="0"/>
              <a:t>（装饰）</a:t>
            </a:r>
            <a:endParaRPr lang="en-US" altLang="zh-CN" dirty="0"/>
          </a:p>
          <a:p>
            <a:r>
              <a:rPr lang="en-US" altLang="zh-CN" dirty="0"/>
              <a:t>B. </a:t>
            </a:r>
            <a:r>
              <a:rPr lang="en-US" altLang="zh-CN" dirty="0" smtClean="0"/>
              <a:t>references</a:t>
            </a:r>
            <a:r>
              <a:rPr lang="zh-CN" altLang="en-US" dirty="0" smtClean="0"/>
              <a:t>（参考）</a:t>
            </a:r>
            <a:endParaRPr lang="en-US" altLang="zh-CN" dirty="0"/>
          </a:p>
          <a:p>
            <a:r>
              <a:rPr lang="en-US" altLang="zh-CN" dirty="0"/>
              <a:t>C. </a:t>
            </a:r>
            <a:r>
              <a:rPr lang="en-US" altLang="zh-CN" dirty="0" smtClean="0"/>
              <a:t>truisms</a:t>
            </a:r>
            <a:r>
              <a:rPr lang="zh-CN" altLang="en-US" dirty="0" smtClean="0"/>
              <a:t>（陈腐）</a:t>
            </a:r>
            <a:endParaRPr lang="en-US" altLang="zh-CN" dirty="0"/>
          </a:p>
          <a:p>
            <a:r>
              <a:rPr lang="en-US" altLang="zh-CN" dirty="0"/>
              <a:t>D. </a:t>
            </a:r>
            <a:r>
              <a:rPr lang="en-US" altLang="zh-CN" dirty="0" smtClean="0"/>
              <a:t>provocations</a:t>
            </a:r>
            <a:r>
              <a:rPr lang="zh-CN" altLang="en-US" dirty="0" smtClean="0"/>
              <a:t>（挑衅，引发）</a:t>
            </a:r>
            <a:endParaRPr lang="en-US" altLang="zh-CN" dirty="0"/>
          </a:p>
          <a:p>
            <a:r>
              <a:rPr lang="en-US" altLang="zh-CN" dirty="0"/>
              <a:t>E. </a:t>
            </a:r>
            <a:r>
              <a:rPr lang="en-US" altLang="zh-CN" dirty="0" smtClean="0"/>
              <a:t>valedictions</a:t>
            </a:r>
            <a:r>
              <a:rPr lang="zh-CN" altLang="en-US" dirty="0" smtClean="0"/>
              <a:t>（告别词）</a:t>
            </a:r>
            <a:r>
              <a:rPr lang="en-US" altLang="zh-CN" dirty="0" smtClean="0"/>
              <a:t> </a:t>
            </a:r>
            <a:endParaRPr lang="en-US" altLang="zh-CN" dirty="0"/>
          </a:p>
          <a:p>
            <a:endParaRPr kumimoji="1" lang="zh-CN" altLang="en-US" dirty="0"/>
          </a:p>
        </p:txBody>
      </p:sp>
      <p:sp>
        <p:nvSpPr>
          <p:cNvPr id="4" name="文本框 3"/>
          <p:cNvSpPr txBox="1"/>
          <p:nvPr/>
        </p:nvSpPr>
        <p:spPr>
          <a:xfrm>
            <a:off x="5148064" y="3429000"/>
            <a:ext cx="1872208" cy="369332"/>
          </a:xfrm>
          <a:prstGeom prst="rect">
            <a:avLst/>
          </a:prstGeom>
          <a:noFill/>
        </p:spPr>
        <p:txBody>
          <a:bodyPr wrap="square" rtlCol="0">
            <a:spAutoFit/>
          </a:bodyPr>
          <a:lstStyle/>
          <a:p>
            <a:r>
              <a:rPr kumimoji="1" lang="zh-CN" altLang="en-US" dirty="0" smtClean="0"/>
              <a:t>答案：</a:t>
            </a:r>
            <a:r>
              <a:rPr kumimoji="1" lang="en-US" altLang="zh-CN" dirty="0" smtClean="0"/>
              <a:t>D</a:t>
            </a:r>
            <a:endParaRPr kumimoji="1" lang="zh-CN" altLang="en-US" dirty="0"/>
          </a:p>
        </p:txBody>
      </p:sp>
    </p:spTree>
    <p:extLst>
      <p:ext uri="{BB962C8B-B14F-4D97-AF65-F5344CB8AC3E}">
        <p14:creationId xmlns:p14="http://schemas.microsoft.com/office/powerpoint/2010/main" val="15884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Although in his new book he tends to repeat himself like a _____ uncle, </a:t>
            </a:r>
            <a:r>
              <a:rPr lang="en-US" altLang="zh-CN" dirty="0" err="1"/>
              <a:t>McHughen</a:t>
            </a:r>
            <a:r>
              <a:rPr lang="en-US" altLang="zh-CN" dirty="0"/>
              <a:t> makes a persuasive case for the safety of tinkering with genes to create new foods.</a:t>
            </a:r>
          </a:p>
          <a:p>
            <a:r>
              <a:rPr lang="en-US" altLang="zh-CN" dirty="0"/>
              <a:t>A. </a:t>
            </a:r>
            <a:r>
              <a:rPr lang="en-US" altLang="zh-CN" dirty="0" smtClean="0"/>
              <a:t>taciturn</a:t>
            </a:r>
            <a:r>
              <a:rPr lang="zh-CN" altLang="en-US" dirty="0" smtClean="0"/>
              <a:t>（沉默寡言的）</a:t>
            </a:r>
            <a:endParaRPr lang="en-US" altLang="zh-CN" dirty="0"/>
          </a:p>
          <a:p>
            <a:r>
              <a:rPr lang="en-US" altLang="zh-CN" dirty="0"/>
              <a:t>B. </a:t>
            </a:r>
            <a:r>
              <a:rPr lang="en-US" altLang="zh-CN" dirty="0" smtClean="0"/>
              <a:t>reserved</a:t>
            </a:r>
            <a:r>
              <a:rPr lang="zh-CN" altLang="en-US" dirty="0" smtClean="0"/>
              <a:t>（沉默寡言的）</a:t>
            </a:r>
            <a:endParaRPr lang="en-US" altLang="zh-CN" dirty="0"/>
          </a:p>
          <a:p>
            <a:r>
              <a:rPr lang="en-US" altLang="zh-CN" dirty="0"/>
              <a:t>C. </a:t>
            </a:r>
            <a:r>
              <a:rPr lang="en-US" altLang="zh-CN" dirty="0" smtClean="0"/>
              <a:t>prototypical</a:t>
            </a:r>
            <a:r>
              <a:rPr lang="zh-CN" altLang="en-US" dirty="0" smtClean="0"/>
              <a:t>（典型的）</a:t>
            </a:r>
            <a:endParaRPr lang="en-US" altLang="zh-CN" dirty="0"/>
          </a:p>
          <a:p>
            <a:r>
              <a:rPr lang="en-US" altLang="zh-CN" dirty="0"/>
              <a:t>D. </a:t>
            </a:r>
            <a:r>
              <a:rPr lang="en-US" altLang="zh-CN" dirty="0" smtClean="0"/>
              <a:t>cantankerous</a:t>
            </a:r>
            <a:r>
              <a:rPr lang="zh-CN" altLang="en-US" dirty="0" smtClean="0"/>
              <a:t>（脾气差的）</a:t>
            </a:r>
            <a:endParaRPr lang="en-US" altLang="zh-CN" dirty="0"/>
          </a:p>
          <a:p>
            <a:r>
              <a:rPr lang="en-US" altLang="zh-CN" dirty="0"/>
              <a:t>E. </a:t>
            </a:r>
            <a:r>
              <a:rPr lang="en-US" altLang="zh-CN" dirty="0" smtClean="0"/>
              <a:t>loquacious</a:t>
            </a:r>
            <a:r>
              <a:rPr lang="zh-CN" altLang="en-US" dirty="0" smtClean="0"/>
              <a:t>（爱</a:t>
            </a:r>
            <a:r>
              <a:rPr lang="en-US" altLang="zh-CN" dirty="0" smtClean="0"/>
              <a:t>BB</a:t>
            </a:r>
            <a:r>
              <a:rPr lang="zh-CN" altLang="en-US" dirty="0" smtClean="0"/>
              <a:t>的）</a:t>
            </a:r>
            <a:endParaRPr lang="en-US" altLang="zh-CN" dirty="0"/>
          </a:p>
          <a:p>
            <a:r>
              <a:rPr lang="en-US" altLang="zh-CN" dirty="0"/>
              <a:t>F. </a:t>
            </a:r>
            <a:r>
              <a:rPr lang="en-US" altLang="zh-CN" dirty="0" smtClean="0"/>
              <a:t>garrulous</a:t>
            </a:r>
            <a:r>
              <a:rPr lang="zh-CN" altLang="en-US" dirty="0" smtClean="0"/>
              <a:t>（爱</a:t>
            </a:r>
            <a:r>
              <a:rPr lang="en-US" altLang="zh-CN" dirty="0" smtClean="0"/>
              <a:t>BB</a:t>
            </a:r>
            <a:r>
              <a:rPr lang="zh-CN" altLang="en-US" dirty="0" smtClean="0"/>
              <a:t>的）</a:t>
            </a:r>
            <a:endParaRPr kumimoji="1" lang="zh-CN" altLang="en-US" dirty="0"/>
          </a:p>
        </p:txBody>
      </p:sp>
      <p:sp>
        <p:nvSpPr>
          <p:cNvPr id="4" name="文本框 3"/>
          <p:cNvSpPr txBox="1"/>
          <p:nvPr/>
        </p:nvSpPr>
        <p:spPr>
          <a:xfrm>
            <a:off x="3347864" y="5661248"/>
            <a:ext cx="2088232" cy="369332"/>
          </a:xfrm>
          <a:prstGeom prst="rect">
            <a:avLst/>
          </a:prstGeom>
          <a:noFill/>
        </p:spPr>
        <p:txBody>
          <a:bodyPr wrap="square" rtlCol="0">
            <a:spAutoFit/>
          </a:bodyPr>
          <a:lstStyle/>
          <a:p>
            <a:r>
              <a:rPr kumimoji="1" lang="zh-CN" altLang="en-US" dirty="0" smtClean="0"/>
              <a:t>答案：</a:t>
            </a:r>
            <a:r>
              <a:rPr kumimoji="1" lang="en-US" altLang="zh-CN" dirty="0" smtClean="0"/>
              <a:t>EF</a:t>
            </a:r>
            <a:endParaRPr kumimoji="1" lang="zh-CN" altLang="en-US" dirty="0"/>
          </a:p>
        </p:txBody>
      </p:sp>
    </p:spTree>
    <p:extLst>
      <p:ext uri="{BB962C8B-B14F-4D97-AF65-F5344CB8AC3E}">
        <p14:creationId xmlns:p14="http://schemas.microsoft.com/office/powerpoint/2010/main" val="178541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a:t>
            </a:r>
            <a:r>
              <a:rPr kumimoji="1" lang="en-US" altLang="zh-CN" dirty="0" smtClean="0"/>
              <a:t>rovoke</a:t>
            </a:r>
          </a:p>
          <a:p>
            <a:r>
              <a:rPr kumimoji="1" lang="zh-CN" altLang="en-US" dirty="0" smtClean="0"/>
              <a:t>韦氏释义：</a:t>
            </a:r>
            <a:endParaRPr kumimoji="1" lang="en-US" altLang="zh-CN" dirty="0" smtClean="0"/>
          </a:p>
          <a:p>
            <a:r>
              <a:rPr kumimoji="1" lang="en-US" altLang="zh-CN" dirty="0" smtClean="0"/>
              <a:t>(1)</a:t>
            </a:r>
            <a:r>
              <a:rPr kumimoji="1" lang="zh-CN" altLang="en-US" dirty="0" smtClean="0"/>
              <a:t> </a:t>
            </a:r>
            <a:r>
              <a:rPr kumimoji="1" lang="en-US" altLang="zh-CN" dirty="0" smtClean="0"/>
              <a:t>to</a:t>
            </a:r>
            <a:r>
              <a:rPr kumimoji="1" lang="zh-CN" altLang="en-US" dirty="0" smtClean="0"/>
              <a:t> </a:t>
            </a:r>
            <a:r>
              <a:rPr kumimoji="1" lang="en-US" altLang="zh-CN" dirty="0" smtClean="0"/>
              <a:t>cause</a:t>
            </a:r>
            <a:r>
              <a:rPr kumimoji="1" lang="zh-CN" altLang="en-US" dirty="0" smtClean="0"/>
              <a:t> </a:t>
            </a:r>
            <a:r>
              <a:rPr kumimoji="1" lang="en-US" altLang="zh-CN" dirty="0" smtClean="0"/>
              <a:t>(a</a:t>
            </a:r>
            <a:r>
              <a:rPr kumimoji="1" lang="zh-CN" altLang="en-US" dirty="0" smtClean="0"/>
              <a:t> </a:t>
            </a:r>
            <a:r>
              <a:rPr kumimoji="1" lang="en-US" altLang="zh-CN" dirty="0" smtClean="0"/>
              <a:t>person</a:t>
            </a:r>
            <a:r>
              <a:rPr kumimoji="1" lang="zh-CN" altLang="en-US" dirty="0" smtClean="0"/>
              <a:t> </a:t>
            </a:r>
            <a:r>
              <a:rPr kumimoji="1" lang="en-US" altLang="zh-CN" dirty="0" smtClean="0"/>
              <a:t>or</a:t>
            </a:r>
            <a:r>
              <a:rPr kumimoji="1" lang="zh-CN" altLang="en-US" dirty="0" smtClean="0"/>
              <a:t> </a:t>
            </a:r>
            <a:r>
              <a:rPr kumimoji="1" lang="en-US" altLang="zh-CN" dirty="0" smtClean="0"/>
              <a:t>animal)</a:t>
            </a:r>
            <a:r>
              <a:rPr kumimoji="1" lang="zh-CN" altLang="en-US" dirty="0" smtClean="0"/>
              <a:t> </a:t>
            </a:r>
            <a:r>
              <a:rPr kumimoji="1" lang="en-US" altLang="zh-CN" dirty="0" smtClean="0"/>
              <a:t>to</a:t>
            </a:r>
            <a:r>
              <a:rPr kumimoji="1" lang="zh-CN" altLang="en-US" dirty="0" smtClean="0"/>
              <a:t> </a:t>
            </a:r>
            <a:r>
              <a:rPr kumimoji="1" lang="en-US" altLang="zh-CN" dirty="0" smtClean="0"/>
              <a:t>become</a:t>
            </a:r>
            <a:r>
              <a:rPr kumimoji="1" lang="zh-CN" altLang="en-US" dirty="0" smtClean="0"/>
              <a:t> </a:t>
            </a:r>
            <a:r>
              <a:rPr kumimoji="1" lang="en-US" altLang="zh-CN" dirty="0" smtClean="0"/>
              <a:t>angry,</a:t>
            </a:r>
            <a:r>
              <a:rPr kumimoji="1" lang="zh-CN" altLang="en-US" dirty="0" smtClean="0"/>
              <a:t> </a:t>
            </a:r>
            <a:r>
              <a:rPr kumimoji="1" lang="en-US" altLang="zh-CN" dirty="0" smtClean="0"/>
              <a:t>violent,</a:t>
            </a:r>
            <a:r>
              <a:rPr kumimoji="1" lang="zh-CN" altLang="en-US" dirty="0" smtClean="0"/>
              <a:t> </a:t>
            </a:r>
            <a:r>
              <a:rPr kumimoji="1" lang="en-US" altLang="zh-CN" dirty="0" smtClean="0"/>
              <a:t>etc.</a:t>
            </a:r>
          </a:p>
          <a:p>
            <a:r>
              <a:rPr kumimoji="1" lang="en-US" altLang="zh-CN" dirty="0" smtClean="0"/>
              <a:t>(2)</a:t>
            </a:r>
            <a:r>
              <a:rPr kumimoji="1" lang="zh-CN" altLang="en-US" dirty="0" smtClean="0"/>
              <a:t> </a:t>
            </a:r>
            <a:r>
              <a:rPr kumimoji="1" lang="en-US" altLang="zh-CN" dirty="0" smtClean="0"/>
              <a:t>to</a:t>
            </a:r>
            <a:r>
              <a:rPr kumimoji="1" lang="zh-CN" altLang="en-US" dirty="0" smtClean="0"/>
              <a:t> </a:t>
            </a:r>
            <a:r>
              <a:rPr kumimoji="1" lang="en-US" altLang="zh-CN" dirty="0" smtClean="0"/>
              <a:t>cause</a:t>
            </a:r>
            <a:r>
              <a:rPr kumimoji="1" lang="zh-CN" altLang="en-US" dirty="0" smtClean="0"/>
              <a:t> </a:t>
            </a:r>
            <a:r>
              <a:rPr kumimoji="1" lang="en-US" altLang="zh-CN" dirty="0" smtClean="0"/>
              <a:t>the</a:t>
            </a:r>
            <a:r>
              <a:rPr kumimoji="1" lang="zh-CN" altLang="en-US" dirty="0" smtClean="0"/>
              <a:t> </a:t>
            </a:r>
            <a:r>
              <a:rPr kumimoji="1" lang="en-US" altLang="zh-CN" dirty="0" smtClean="0"/>
              <a:t>occurrence</a:t>
            </a:r>
            <a:r>
              <a:rPr kumimoji="1" lang="zh-CN" altLang="en-US" dirty="0" smtClean="0"/>
              <a:t> </a:t>
            </a:r>
            <a:r>
              <a:rPr kumimoji="1" lang="en-US" altLang="zh-CN" dirty="0" smtClean="0"/>
              <a:t>of</a:t>
            </a:r>
            <a:r>
              <a:rPr kumimoji="1" lang="zh-CN" altLang="en-US" dirty="0" smtClean="0"/>
              <a:t> </a:t>
            </a:r>
            <a:r>
              <a:rPr kumimoji="1" lang="en-US" altLang="zh-CN" dirty="0" smtClean="0"/>
              <a:t>(a</a:t>
            </a:r>
            <a:r>
              <a:rPr kumimoji="1" lang="zh-CN" altLang="en-US" dirty="0" smtClean="0"/>
              <a:t> </a:t>
            </a:r>
            <a:r>
              <a:rPr kumimoji="1" lang="en-US" altLang="zh-CN" dirty="0" smtClean="0"/>
              <a:t>feeling</a:t>
            </a:r>
            <a:r>
              <a:rPr kumimoji="1" lang="zh-CN" altLang="en-US" dirty="0" smtClean="0"/>
              <a:t> </a:t>
            </a:r>
            <a:r>
              <a:rPr kumimoji="1" lang="en-US" altLang="zh-CN" dirty="0" smtClean="0"/>
              <a:t>or</a:t>
            </a:r>
            <a:r>
              <a:rPr kumimoji="1" lang="zh-CN" altLang="en-US" dirty="0" smtClean="0"/>
              <a:t> </a:t>
            </a:r>
            <a:r>
              <a:rPr kumimoji="1" lang="en-US" altLang="zh-CN" dirty="0" smtClean="0"/>
              <a:t>action)</a:t>
            </a:r>
            <a:endParaRPr kumimoji="1" lang="zh-CN" altLang="en-US" dirty="0"/>
          </a:p>
        </p:txBody>
      </p:sp>
    </p:spTree>
    <p:extLst>
      <p:ext uri="{BB962C8B-B14F-4D97-AF65-F5344CB8AC3E}">
        <p14:creationId xmlns:p14="http://schemas.microsoft.com/office/powerpoint/2010/main" val="726246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q</a:t>
            </a:r>
            <a:r>
              <a:rPr kumimoji="1" lang="en-US" altLang="zh-CN" dirty="0" smtClean="0"/>
              <a:t>ualify</a:t>
            </a:r>
          </a:p>
          <a:p>
            <a:r>
              <a:rPr kumimoji="1" lang="zh-CN" altLang="en-US" dirty="0" smtClean="0"/>
              <a:t>韦氏释义：</a:t>
            </a:r>
            <a:endParaRPr kumimoji="1" lang="en-US" altLang="zh-CN" dirty="0" smtClean="0"/>
          </a:p>
          <a:p>
            <a:r>
              <a:rPr kumimoji="1" lang="en-US" altLang="zh-CN" dirty="0" smtClean="0"/>
              <a:t>(1)</a:t>
            </a:r>
            <a:r>
              <a:rPr kumimoji="1" lang="zh-CN" altLang="en-US" dirty="0" smtClean="0"/>
              <a:t> </a:t>
            </a:r>
            <a:r>
              <a:rPr kumimoji="1" lang="en-US" altLang="zh-CN" dirty="0" smtClean="0"/>
              <a:t>to</a:t>
            </a:r>
            <a:r>
              <a:rPr kumimoji="1" lang="zh-CN" altLang="en-US" dirty="0" smtClean="0"/>
              <a:t> </a:t>
            </a:r>
            <a:r>
              <a:rPr kumimoji="1" lang="en-US" altLang="zh-CN" dirty="0" smtClean="0"/>
              <a:t>give</a:t>
            </a:r>
            <a:r>
              <a:rPr kumimoji="1" lang="zh-CN" altLang="en-US" dirty="0" smtClean="0"/>
              <a:t> </a:t>
            </a:r>
            <a:r>
              <a:rPr kumimoji="1" lang="en-US" altLang="zh-CN" dirty="0" smtClean="0"/>
              <a:t>(someone)</a:t>
            </a:r>
            <a:r>
              <a:rPr kumimoji="1" lang="zh-CN" altLang="en-US" dirty="0" smtClean="0"/>
              <a:t> </a:t>
            </a:r>
            <a:r>
              <a:rPr kumimoji="1" lang="en-US" altLang="zh-CN" dirty="0" smtClean="0"/>
              <a:t>the</a:t>
            </a:r>
            <a:r>
              <a:rPr kumimoji="1" lang="zh-CN" altLang="en-US" dirty="0" smtClean="0"/>
              <a:t> </a:t>
            </a:r>
            <a:r>
              <a:rPr kumimoji="1" lang="en-US" altLang="zh-CN" dirty="0" smtClean="0"/>
              <a:t>necessary</a:t>
            </a:r>
            <a:r>
              <a:rPr kumimoji="1" lang="zh-CN" altLang="en-US" dirty="0" smtClean="0"/>
              <a:t> </a:t>
            </a:r>
            <a:r>
              <a:rPr kumimoji="1" lang="en-US" altLang="zh-CN" dirty="0" smtClean="0"/>
              <a:t>skill</a:t>
            </a:r>
            <a:r>
              <a:rPr kumimoji="1" lang="zh-CN" altLang="en-US" dirty="0" smtClean="0"/>
              <a:t> </a:t>
            </a:r>
            <a:r>
              <a:rPr kumimoji="1" lang="en-US" altLang="zh-CN" dirty="0" smtClean="0"/>
              <a:t>or</a:t>
            </a:r>
            <a:r>
              <a:rPr kumimoji="1" lang="zh-CN" altLang="en-US" dirty="0" smtClean="0"/>
              <a:t> </a:t>
            </a:r>
            <a:r>
              <a:rPr kumimoji="1" lang="en-US" altLang="zh-CN" dirty="0" smtClean="0"/>
              <a:t>knowledge</a:t>
            </a:r>
            <a:r>
              <a:rPr kumimoji="1" lang="zh-CN" altLang="en-US" dirty="0" smtClean="0"/>
              <a:t> </a:t>
            </a:r>
            <a:r>
              <a:rPr kumimoji="1" lang="en-US" altLang="zh-CN" dirty="0" smtClean="0"/>
              <a:t>to</a:t>
            </a:r>
            <a:r>
              <a:rPr kumimoji="1" lang="zh-CN" altLang="en-US" dirty="0" smtClean="0"/>
              <a:t> </a:t>
            </a:r>
            <a:r>
              <a:rPr kumimoji="1" lang="en-US" altLang="zh-CN" dirty="0" smtClean="0"/>
              <a:t>do</a:t>
            </a:r>
            <a:r>
              <a:rPr kumimoji="1" lang="zh-CN" altLang="en-US" dirty="0" smtClean="0"/>
              <a:t> </a:t>
            </a:r>
            <a:r>
              <a:rPr kumimoji="1" lang="en-US" altLang="zh-CN" dirty="0" smtClean="0"/>
              <a:t>a</a:t>
            </a:r>
            <a:r>
              <a:rPr kumimoji="1" lang="zh-CN" altLang="en-US" dirty="0" smtClean="0"/>
              <a:t> </a:t>
            </a:r>
            <a:r>
              <a:rPr kumimoji="1" lang="en-US" altLang="zh-CN" dirty="0" smtClean="0"/>
              <a:t>particular</a:t>
            </a:r>
            <a:r>
              <a:rPr kumimoji="1" lang="zh-CN" altLang="en-US" dirty="0" smtClean="0"/>
              <a:t> </a:t>
            </a:r>
            <a:r>
              <a:rPr kumimoji="1" lang="en-US" altLang="zh-CN" dirty="0" smtClean="0"/>
              <a:t>job</a:t>
            </a:r>
            <a:r>
              <a:rPr kumimoji="1" lang="zh-CN" altLang="en-US" dirty="0" smtClean="0"/>
              <a:t> </a:t>
            </a:r>
            <a:r>
              <a:rPr kumimoji="1" lang="en-US" altLang="zh-CN" dirty="0" smtClean="0"/>
              <a:t>or</a:t>
            </a:r>
            <a:r>
              <a:rPr kumimoji="1" lang="zh-CN" altLang="en-US" dirty="0" smtClean="0"/>
              <a:t> </a:t>
            </a:r>
            <a:r>
              <a:rPr kumimoji="1" lang="en-US" altLang="zh-CN" dirty="0" smtClean="0"/>
              <a:t>activity</a:t>
            </a:r>
          </a:p>
          <a:p>
            <a:r>
              <a:rPr kumimoji="1" lang="en-US" altLang="zh-CN" dirty="0" smtClean="0"/>
              <a:t>(2)</a:t>
            </a:r>
            <a:r>
              <a:rPr kumimoji="1" lang="zh-CN" altLang="en-US" dirty="0" smtClean="0"/>
              <a:t> </a:t>
            </a:r>
            <a:r>
              <a:rPr kumimoji="1" lang="en-US" altLang="zh-CN" dirty="0" smtClean="0"/>
              <a:t>to</a:t>
            </a:r>
            <a:r>
              <a:rPr kumimoji="1" lang="zh-CN" altLang="en-US" dirty="0" smtClean="0"/>
              <a:t> </a:t>
            </a:r>
            <a:r>
              <a:rPr kumimoji="1" lang="en-US" altLang="zh-CN" dirty="0" smtClean="0"/>
              <a:t>reduce</a:t>
            </a:r>
            <a:r>
              <a:rPr kumimoji="1" lang="zh-CN" altLang="en-US" dirty="0" smtClean="0"/>
              <a:t> </a:t>
            </a:r>
            <a:r>
              <a:rPr kumimoji="1" lang="en-US" altLang="zh-CN" dirty="0" smtClean="0"/>
              <a:t>from</a:t>
            </a:r>
            <a:r>
              <a:rPr kumimoji="1" lang="zh-CN" altLang="en-US" dirty="0" smtClean="0"/>
              <a:t> </a:t>
            </a:r>
            <a:r>
              <a:rPr kumimoji="1" lang="en-US" altLang="zh-CN" dirty="0" smtClean="0"/>
              <a:t>a</a:t>
            </a:r>
            <a:r>
              <a:rPr kumimoji="1" lang="zh-CN" altLang="en-US" dirty="0" smtClean="0"/>
              <a:t> </a:t>
            </a:r>
            <a:r>
              <a:rPr kumimoji="1" lang="en-US" altLang="zh-CN" dirty="0" smtClean="0"/>
              <a:t>general</a:t>
            </a:r>
            <a:r>
              <a:rPr kumimoji="1" lang="zh-CN" altLang="en-US" dirty="0" smtClean="0"/>
              <a:t> </a:t>
            </a:r>
            <a:r>
              <a:rPr kumimoji="1" lang="en-US" altLang="zh-CN" dirty="0" smtClean="0"/>
              <a:t>to</a:t>
            </a:r>
            <a:r>
              <a:rPr kumimoji="1" lang="zh-CN" altLang="en-US" dirty="0" smtClean="0"/>
              <a:t> </a:t>
            </a:r>
            <a:r>
              <a:rPr kumimoji="1" lang="en-US" altLang="zh-CN" dirty="0" smtClean="0"/>
              <a:t>a</a:t>
            </a:r>
            <a:r>
              <a:rPr kumimoji="1" lang="zh-CN" altLang="en-US" dirty="0" smtClean="0"/>
              <a:t> </a:t>
            </a:r>
            <a:r>
              <a:rPr kumimoji="1" lang="en-US" altLang="zh-CN" dirty="0" smtClean="0"/>
              <a:t>particular</a:t>
            </a:r>
            <a:r>
              <a:rPr kumimoji="1" lang="zh-CN" altLang="en-US" dirty="0" smtClean="0"/>
              <a:t> </a:t>
            </a:r>
            <a:r>
              <a:rPr kumimoji="1" lang="en-US" altLang="zh-CN" dirty="0" smtClean="0"/>
              <a:t>or</a:t>
            </a:r>
            <a:r>
              <a:rPr kumimoji="1" lang="zh-CN" altLang="en-US" dirty="0" smtClean="0"/>
              <a:t> </a:t>
            </a:r>
            <a:r>
              <a:rPr kumimoji="1" lang="en-US" altLang="zh-CN" dirty="0" smtClean="0"/>
              <a:t>restricted</a:t>
            </a:r>
            <a:r>
              <a:rPr kumimoji="1" lang="zh-CN" altLang="en-US" dirty="0" smtClean="0"/>
              <a:t> </a:t>
            </a:r>
            <a:r>
              <a:rPr kumimoji="1" lang="en-US" altLang="zh-CN" dirty="0" smtClean="0"/>
              <a:t>form</a:t>
            </a:r>
            <a:endParaRPr kumimoji="1" lang="zh-CN" altLang="en-US" dirty="0"/>
          </a:p>
        </p:txBody>
      </p:sp>
    </p:spTree>
    <p:extLst>
      <p:ext uri="{BB962C8B-B14F-4D97-AF65-F5344CB8AC3E}">
        <p14:creationId xmlns:p14="http://schemas.microsoft.com/office/powerpoint/2010/main" val="18807378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unqualified</a:t>
            </a:r>
            <a:r>
              <a:rPr kumimoji="1" lang="zh-CN" altLang="en-US" dirty="0" smtClean="0"/>
              <a:t> 如何理解？</a:t>
            </a:r>
            <a:endParaRPr kumimoji="1" lang="zh-CN" altLang="en-US" dirty="0"/>
          </a:p>
        </p:txBody>
      </p:sp>
    </p:spTree>
    <p:extLst>
      <p:ext uri="{BB962C8B-B14F-4D97-AF65-F5344CB8AC3E}">
        <p14:creationId xmlns:p14="http://schemas.microsoft.com/office/powerpoint/2010/main" val="1865741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For parents, the pleasure of letting children choose which book to read aloud together is not always _____: I well remembered my inner groans when my child would constantly pick my least favorite book from the shelf. </a:t>
            </a:r>
          </a:p>
          <a:p>
            <a:r>
              <a:rPr lang="en-US" altLang="zh-CN" dirty="0"/>
              <a:t>A. intangible </a:t>
            </a:r>
          </a:p>
          <a:p>
            <a:r>
              <a:rPr lang="en-US" altLang="zh-CN" dirty="0"/>
              <a:t>B. enduring</a:t>
            </a:r>
          </a:p>
          <a:p>
            <a:r>
              <a:rPr lang="en-US" altLang="zh-CN" dirty="0"/>
              <a:t>C. impalpable </a:t>
            </a:r>
          </a:p>
          <a:p>
            <a:r>
              <a:rPr lang="en-US" altLang="zh-CN" dirty="0"/>
              <a:t>D. unalloyed</a:t>
            </a:r>
          </a:p>
          <a:p>
            <a:r>
              <a:rPr lang="en-US" altLang="zh-CN" dirty="0"/>
              <a:t>E. ephemeral</a:t>
            </a:r>
          </a:p>
          <a:p>
            <a:r>
              <a:rPr lang="en-US" altLang="zh-CN" dirty="0"/>
              <a:t>F. unqualified</a:t>
            </a:r>
            <a:endParaRPr kumimoji="1" lang="zh-CN" altLang="en-US" dirty="0"/>
          </a:p>
        </p:txBody>
      </p:sp>
    </p:spTree>
    <p:extLst>
      <p:ext uri="{BB962C8B-B14F-4D97-AF65-F5344CB8AC3E}">
        <p14:creationId xmlns:p14="http://schemas.microsoft.com/office/powerpoint/2010/main" val="1099282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For parents, the pleasure of letting children choose which book to read aloud together is not always _____: I well remembered my inner groans when my child would constantly pick my least favorite book from the shelf. </a:t>
            </a:r>
          </a:p>
          <a:p>
            <a:r>
              <a:rPr lang="en-US" altLang="zh-CN" dirty="0"/>
              <a:t>A. </a:t>
            </a:r>
            <a:r>
              <a:rPr lang="en-US" altLang="zh-CN" dirty="0" smtClean="0"/>
              <a:t>intangible</a:t>
            </a:r>
            <a:r>
              <a:rPr lang="zh-CN" altLang="en-US" dirty="0" smtClean="0"/>
              <a:t>（难以触摸的）</a:t>
            </a:r>
            <a:endParaRPr lang="en-US" altLang="zh-CN" dirty="0"/>
          </a:p>
          <a:p>
            <a:r>
              <a:rPr lang="en-US" altLang="zh-CN" dirty="0"/>
              <a:t>B. </a:t>
            </a:r>
            <a:r>
              <a:rPr lang="en-US" altLang="zh-CN" dirty="0" smtClean="0"/>
              <a:t>enduring</a:t>
            </a:r>
            <a:r>
              <a:rPr lang="zh-CN" altLang="en-US" dirty="0" smtClean="0"/>
              <a:t>（持久的）</a:t>
            </a:r>
            <a:endParaRPr lang="en-US" altLang="zh-CN" dirty="0"/>
          </a:p>
          <a:p>
            <a:r>
              <a:rPr lang="en-US" altLang="zh-CN" dirty="0"/>
              <a:t>C. </a:t>
            </a:r>
            <a:r>
              <a:rPr lang="en-US" altLang="zh-CN" dirty="0" smtClean="0"/>
              <a:t>impalpable</a:t>
            </a:r>
            <a:r>
              <a:rPr lang="zh-CN" altLang="en-US" dirty="0" smtClean="0"/>
              <a:t>（难以触摸的）</a:t>
            </a:r>
            <a:endParaRPr lang="en-US" altLang="zh-CN" dirty="0"/>
          </a:p>
          <a:p>
            <a:r>
              <a:rPr lang="en-US" altLang="zh-CN" dirty="0"/>
              <a:t>D. </a:t>
            </a:r>
            <a:r>
              <a:rPr lang="en-US" altLang="zh-CN" dirty="0" smtClean="0"/>
              <a:t>unalloyed</a:t>
            </a:r>
            <a:r>
              <a:rPr lang="zh-CN" altLang="en-US" dirty="0" smtClean="0"/>
              <a:t>（纯粹的）</a:t>
            </a:r>
            <a:endParaRPr lang="en-US" altLang="zh-CN" dirty="0"/>
          </a:p>
          <a:p>
            <a:r>
              <a:rPr lang="en-US" altLang="zh-CN" dirty="0"/>
              <a:t>E. </a:t>
            </a:r>
            <a:r>
              <a:rPr lang="en-US" altLang="zh-CN" dirty="0" smtClean="0"/>
              <a:t>ephemeral</a:t>
            </a:r>
            <a:r>
              <a:rPr lang="zh-CN" altLang="en-US" dirty="0" smtClean="0"/>
              <a:t>（短暂的）</a:t>
            </a:r>
            <a:endParaRPr lang="en-US" altLang="zh-CN" dirty="0"/>
          </a:p>
          <a:p>
            <a:r>
              <a:rPr lang="en-US" altLang="zh-CN" dirty="0"/>
              <a:t>F. </a:t>
            </a:r>
            <a:r>
              <a:rPr lang="en-US" altLang="zh-CN" dirty="0" smtClean="0"/>
              <a:t>unqualified</a:t>
            </a:r>
            <a:r>
              <a:rPr lang="zh-CN" altLang="en-US" dirty="0" smtClean="0"/>
              <a:t>（纯粹的，绝对的）</a:t>
            </a:r>
            <a:endParaRPr kumimoji="1" lang="zh-CN" altLang="en-US" dirty="0"/>
          </a:p>
        </p:txBody>
      </p:sp>
      <p:sp>
        <p:nvSpPr>
          <p:cNvPr id="4" name="文本框 3"/>
          <p:cNvSpPr txBox="1"/>
          <p:nvPr/>
        </p:nvSpPr>
        <p:spPr>
          <a:xfrm>
            <a:off x="5148064" y="3717032"/>
            <a:ext cx="1584176" cy="369332"/>
          </a:xfrm>
          <a:prstGeom prst="rect">
            <a:avLst/>
          </a:prstGeom>
          <a:noFill/>
        </p:spPr>
        <p:txBody>
          <a:bodyPr wrap="square" rtlCol="0">
            <a:spAutoFit/>
          </a:bodyPr>
          <a:lstStyle/>
          <a:p>
            <a:r>
              <a:rPr kumimoji="1" lang="zh-CN" altLang="en-US" dirty="0" smtClean="0"/>
              <a:t>答案：</a:t>
            </a:r>
            <a:r>
              <a:rPr kumimoji="1" lang="en-US" altLang="zh-CN" dirty="0" smtClean="0"/>
              <a:t>DF</a:t>
            </a:r>
            <a:endParaRPr kumimoji="1" lang="zh-CN" altLang="en-US" dirty="0"/>
          </a:p>
        </p:txBody>
      </p:sp>
    </p:spTree>
    <p:extLst>
      <p:ext uri="{BB962C8B-B14F-4D97-AF65-F5344CB8AC3E}">
        <p14:creationId xmlns:p14="http://schemas.microsoft.com/office/powerpoint/2010/main" val="1692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q</a:t>
            </a:r>
            <a:r>
              <a:rPr kumimoji="1" lang="en-US" altLang="zh-CN" dirty="0" smtClean="0"/>
              <a:t>uixotic</a:t>
            </a:r>
          </a:p>
          <a:p>
            <a:r>
              <a:rPr kumimoji="1" lang="zh-CN" altLang="en-US" dirty="0" smtClean="0"/>
              <a:t>韦氏释义</a:t>
            </a:r>
            <a:r>
              <a:rPr kumimoji="1" lang="en-US" altLang="zh-CN" dirty="0" smtClean="0"/>
              <a:t>:</a:t>
            </a:r>
            <a:r>
              <a:rPr kumimoji="1" lang="zh-CN" altLang="en-US" dirty="0" smtClean="0"/>
              <a:t> </a:t>
            </a:r>
            <a:r>
              <a:rPr kumimoji="1" lang="en-US" altLang="zh-CN" dirty="0" smtClean="0"/>
              <a:t>hopeful</a:t>
            </a:r>
            <a:r>
              <a:rPr kumimoji="1" lang="zh-CN" altLang="en-US" dirty="0" smtClean="0"/>
              <a:t> </a:t>
            </a:r>
            <a:r>
              <a:rPr kumimoji="1" lang="en-US" altLang="zh-CN" dirty="0" smtClean="0"/>
              <a:t>or</a:t>
            </a:r>
            <a:r>
              <a:rPr kumimoji="1" lang="zh-CN" altLang="en-US" dirty="0" smtClean="0"/>
              <a:t> </a:t>
            </a:r>
            <a:r>
              <a:rPr kumimoji="1" lang="en-US" altLang="zh-CN" dirty="0" smtClean="0"/>
              <a:t>romantic</a:t>
            </a:r>
            <a:r>
              <a:rPr kumimoji="1" lang="zh-CN" altLang="en-US" dirty="0" smtClean="0"/>
              <a:t> </a:t>
            </a:r>
            <a:r>
              <a:rPr kumimoji="1" lang="en-US" altLang="zh-CN" dirty="0" smtClean="0"/>
              <a:t>in</a:t>
            </a:r>
            <a:r>
              <a:rPr kumimoji="1" lang="zh-CN" altLang="en-US" dirty="0" smtClean="0"/>
              <a:t> </a:t>
            </a:r>
            <a:r>
              <a:rPr kumimoji="1" lang="en-US" altLang="zh-CN" dirty="0" smtClean="0"/>
              <a:t>a</a:t>
            </a:r>
            <a:r>
              <a:rPr kumimoji="1" lang="zh-CN" altLang="en-US" dirty="0" smtClean="0"/>
              <a:t> </a:t>
            </a:r>
            <a:r>
              <a:rPr kumimoji="1" lang="en-US" altLang="zh-CN" dirty="0" smtClean="0"/>
              <a:t>way</a:t>
            </a:r>
            <a:r>
              <a:rPr kumimoji="1" lang="zh-CN" altLang="en-US" dirty="0" smtClean="0"/>
              <a:t> </a:t>
            </a:r>
            <a:r>
              <a:rPr kumimoji="1" lang="en-US" altLang="zh-CN" dirty="0" smtClean="0"/>
              <a:t>that</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practical</a:t>
            </a:r>
          </a:p>
          <a:p>
            <a:endParaRPr kumimoji="1" lang="en-US" altLang="zh-CN" dirty="0"/>
          </a:p>
          <a:p>
            <a:endParaRPr kumimoji="1" lang="en-US" altLang="zh-CN" dirty="0" smtClean="0"/>
          </a:p>
        </p:txBody>
      </p:sp>
    </p:spTree>
    <p:extLst>
      <p:ext uri="{BB962C8B-B14F-4D97-AF65-F5344CB8AC3E}">
        <p14:creationId xmlns:p14="http://schemas.microsoft.com/office/powerpoint/2010/main" val="749059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音译词</a:t>
            </a:r>
            <a:endParaRPr kumimoji="1" lang="zh-CN" altLang="en-US" dirty="0"/>
          </a:p>
        </p:txBody>
      </p:sp>
      <p:sp>
        <p:nvSpPr>
          <p:cNvPr id="3" name="内容占位符 2"/>
          <p:cNvSpPr>
            <a:spLocks noGrp="1"/>
          </p:cNvSpPr>
          <p:nvPr>
            <p:ph idx="1"/>
          </p:nvPr>
        </p:nvSpPr>
        <p:spPr/>
        <p:txBody>
          <a:bodyPr/>
          <a:lstStyle/>
          <a:p>
            <a:r>
              <a:rPr kumimoji="1" lang="zh-CN" altLang="en-US" dirty="0" smtClean="0"/>
              <a:t>唐吉坷德</a:t>
            </a:r>
            <a:endParaRPr kumimoji="1" lang="en-US" altLang="zh-CN" dirty="0" smtClean="0"/>
          </a:p>
          <a:p>
            <a:r>
              <a:rPr kumimoji="1" lang="zh-CN" altLang="en-US" dirty="0" smtClean="0"/>
              <a:t>乌托邦</a:t>
            </a:r>
            <a:endParaRPr kumimoji="1" lang="en-US" altLang="zh-CN" dirty="0" smtClean="0"/>
          </a:p>
          <a:p>
            <a:r>
              <a:rPr kumimoji="1" lang="zh-CN" altLang="en-US" dirty="0" smtClean="0"/>
              <a:t>霓虹</a:t>
            </a:r>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1105193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r</a:t>
            </a:r>
            <a:r>
              <a:rPr kumimoji="1" lang="en-US" altLang="zh-CN" dirty="0" smtClean="0"/>
              <a:t>esonate</a:t>
            </a:r>
          </a:p>
          <a:p>
            <a:r>
              <a:rPr kumimoji="1" lang="zh-CN" altLang="en-US" dirty="0" smtClean="0"/>
              <a:t>韦氏释义</a:t>
            </a:r>
            <a:r>
              <a:rPr kumimoji="1" lang="en-US" altLang="zh-CN" dirty="0" smtClean="0"/>
              <a:t>:</a:t>
            </a:r>
            <a:r>
              <a:rPr kumimoji="1" lang="zh-CN" altLang="en-US" dirty="0" smtClean="0"/>
              <a:t> </a:t>
            </a:r>
            <a:endParaRPr kumimoji="1" lang="en-US" altLang="zh-CN" dirty="0" smtClean="0"/>
          </a:p>
          <a:p>
            <a:r>
              <a:rPr kumimoji="1" lang="en-US" altLang="zh-CN" dirty="0" smtClean="0"/>
              <a:t>(1)</a:t>
            </a:r>
            <a:r>
              <a:rPr kumimoji="1" lang="zh-CN" altLang="en-US" dirty="0" smtClean="0"/>
              <a:t> </a:t>
            </a:r>
            <a:r>
              <a:rPr kumimoji="1" lang="en-US" altLang="zh-CN" dirty="0" smtClean="0"/>
              <a:t>to</a:t>
            </a:r>
            <a:r>
              <a:rPr kumimoji="1" lang="zh-CN" altLang="en-US" dirty="0" smtClean="0"/>
              <a:t> </a:t>
            </a:r>
            <a:r>
              <a:rPr kumimoji="1" lang="en-US" altLang="zh-CN" dirty="0" smtClean="0"/>
              <a:t>continue</a:t>
            </a:r>
            <a:r>
              <a:rPr kumimoji="1" lang="zh-CN" altLang="en-US" dirty="0" smtClean="0"/>
              <a:t> </a:t>
            </a:r>
            <a:r>
              <a:rPr kumimoji="1" lang="en-US" altLang="zh-CN" dirty="0" smtClean="0"/>
              <a:t>to</a:t>
            </a:r>
            <a:r>
              <a:rPr kumimoji="1" lang="zh-CN" altLang="en-US" dirty="0" smtClean="0"/>
              <a:t> </a:t>
            </a:r>
            <a:r>
              <a:rPr kumimoji="1" lang="en-US" altLang="zh-CN" dirty="0" smtClean="0"/>
              <a:t>produce</a:t>
            </a:r>
            <a:r>
              <a:rPr kumimoji="1" lang="zh-CN" altLang="en-US" dirty="0" smtClean="0"/>
              <a:t> </a:t>
            </a:r>
            <a:r>
              <a:rPr kumimoji="1" lang="en-US" altLang="zh-CN" dirty="0" smtClean="0"/>
              <a:t>a</a:t>
            </a:r>
            <a:r>
              <a:rPr kumimoji="1" lang="zh-CN" altLang="en-US" dirty="0" smtClean="0"/>
              <a:t> </a:t>
            </a:r>
            <a:r>
              <a:rPr kumimoji="1" lang="en-US" altLang="zh-CN" dirty="0" smtClean="0"/>
              <a:t>loud,</a:t>
            </a:r>
            <a:r>
              <a:rPr kumimoji="1" lang="zh-CN" altLang="en-US" dirty="0" smtClean="0"/>
              <a:t> </a:t>
            </a:r>
            <a:r>
              <a:rPr kumimoji="1" lang="en-US" altLang="zh-CN" dirty="0" smtClean="0"/>
              <a:t>clear,</a:t>
            </a:r>
            <a:r>
              <a:rPr kumimoji="1" lang="zh-CN" altLang="en-US" dirty="0" smtClean="0"/>
              <a:t> </a:t>
            </a:r>
            <a:r>
              <a:rPr kumimoji="1" lang="en-US" altLang="zh-CN" dirty="0" smtClean="0"/>
              <a:t>deep</a:t>
            </a:r>
            <a:r>
              <a:rPr kumimoji="1" lang="zh-CN" altLang="en-US" dirty="0" smtClean="0"/>
              <a:t> </a:t>
            </a:r>
            <a:r>
              <a:rPr kumimoji="1" lang="en-US" altLang="zh-CN" dirty="0" smtClean="0"/>
              <a:t>sound</a:t>
            </a:r>
            <a:r>
              <a:rPr kumimoji="1" lang="zh-CN" altLang="en-US" dirty="0" smtClean="0"/>
              <a:t> </a:t>
            </a:r>
            <a:r>
              <a:rPr kumimoji="1" lang="en-US" altLang="zh-CN" dirty="0" smtClean="0"/>
              <a:t>for</a:t>
            </a:r>
            <a:r>
              <a:rPr kumimoji="1" lang="zh-CN" altLang="en-US" dirty="0" smtClean="0"/>
              <a:t> </a:t>
            </a:r>
            <a:r>
              <a:rPr kumimoji="1" lang="en-US" altLang="zh-CN" dirty="0" smtClean="0"/>
              <a:t>a</a:t>
            </a:r>
            <a:r>
              <a:rPr kumimoji="1" lang="zh-CN" altLang="en-US" dirty="0" smtClean="0"/>
              <a:t> </a:t>
            </a:r>
            <a:r>
              <a:rPr kumimoji="1" lang="en-US" altLang="zh-CN" dirty="0" smtClean="0"/>
              <a:t>long</a:t>
            </a:r>
            <a:r>
              <a:rPr kumimoji="1" lang="zh-CN" altLang="en-US" dirty="0" smtClean="0"/>
              <a:t> </a:t>
            </a:r>
            <a:r>
              <a:rPr kumimoji="1" lang="en-US" altLang="zh-CN" dirty="0" smtClean="0"/>
              <a:t>time</a:t>
            </a:r>
          </a:p>
          <a:p>
            <a:r>
              <a:rPr kumimoji="1" lang="en-US" altLang="zh-CN" dirty="0" smtClean="0"/>
              <a:t>(2)</a:t>
            </a:r>
            <a:r>
              <a:rPr kumimoji="1" lang="zh-CN" altLang="en-US" dirty="0" smtClean="0"/>
              <a:t> </a:t>
            </a:r>
            <a:r>
              <a:rPr kumimoji="1" lang="en-US" altLang="zh-CN" dirty="0" smtClean="0"/>
              <a:t>to</a:t>
            </a:r>
            <a:r>
              <a:rPr kumimoji="1" lang="zh-CN" altLang="en-US" dirty="0" smtClean="0"/>
              <a:t> </a:t>
            </a:r>
            <a:r>
              <a:rPr kumimoji="1" lang="en-US" altLang="zh-CN" dirty="0" smtClean="0"/>
              <a:t>have</a:t>
            </a:r>
            <a:r>
              <a:rPr kumimoji="1" lang="zh-CN" altLang="en-US" dirty="0" smtClean="0"/>
              <a:t> </a:t>
            </a:r>
            <a:r>
              <a:rPr kumimoji="1" lang="en-US" altLang="zh-CN" dirty="0" smtClean="0"/>
              <a:t>particular</a:t>
            </a:r>
            <a:r>
              <a:rPr kumimoji="1" lang="zh-CN" altLang="en-US" dirty="0" smtClean="0"/>
              <a:t> </a:t>
            </a:r>
            <a:r>
              <a:rPr kumimoji="1" lang="en-US" altLang="zh-CN" dirty="0" smtClean="0"/>
              <a:t>meaning</a:t>
            </a:r>
            <a:r>
              <a:rPr kumimoji="1" lang="zh-CN" altLang="en-US" dirty="0" smtClean="0"/>
              <a:t> </a:t>
            </a:r>
            <a:r>
              <a:rPr kumimoji="1" lang="en-US" altLang="zh-CN" dirty="0" smtClean="0"/>
              <a:t>or</a:t>
            </a:r>
            <a:r>
              <a:rPr kumimoji="1" lang="zh-CN" altLang="en-US" dirty="0" smtClean="0"/>
              <a:t> </a:t>
            </a:r>
            <a:r>
              <a:rPr kumimoji="1" lang="en-US" altLang="zh-CN" dirty="0" smtClean="0"/>
              <a:t>importance</a:t>
            </a:r>
            <a:r>
              <a:rPr kumimoji="1" lang="zh-CN" altLang="en-US" dirty="0" smtClean="0"/>
              <a:t> </a:t>
            </a:r>
            <a:r>
              <a:rPr kumimoji="1" lang="en-US" altLang="zh-CN" dirty="0" smtClean="0"/>
              <a:t>for</a:t>
            </a:r>
            <a:r>
              <a:rPr kumimoji="1" lang="zh-CN" altLang="en-US" dirty="0" smtClean="0"/>
              <a:t> </a:t>
            </a:r>
            <a:r>
              <a:rPr kumimoji="1" lang="en-US" altLang="zh-CN" dirty="0" smtClean="0"/>
              <a:t>someone</a:t>
            </a:r>
          </a:p>
          <a:p>
            <a:r>
              <a:rPr kumimoji="1" lang="en-US" altLang="zh-CN" dirty="0" smtClean="0"/>
              <a:t>(3)</a:t>
            </a:r>
            <a:r>
              <a:rPr kumimoji="1" lang="zh-CN" altLang="en-US" dirty="0" smtClean="0"/>
              <a:t> </a:t>
            </a:r>
            <a:r>
              <a:rPr kumimoji="1" lang="en-US" altLang="zh-CN" dirty="0" smtClean="0"/>
              <a:t>to</a:t>
            </a:r>
            <a:r>
              <a:rPr kumimoji="1" lang="zh-CN" altLang="en-US" dirty="0" smtClean="0"/>
              <a:t> </a:t>
            </a:r>
            <a:r>
              <a:rPr kumimoji="1" lang="en-US" altLang="zh-CN" dirty="0" smtClean="0"/>
              <a:t>relate</a:t>
            </a:r>
            <a:r>
              <a:rPr kumimoji="1" lang="zh-CN" altLang="en-US" dirty="0" smtClean="0"/>
              <a:t> </a:t>
            </a:r>
            <a:r>
              <a:rPr kumimoji="1" lang="en-US" altLang="zh-CN" dirty="0" smtClean="0"/>
              <a:t>harmoniously</a:t>
            </a:r>
            <a:endParaRPr kumimoji="1" lang="zh-CN" altLang="en-US" dirty="0"/>
          </a:p>
        </p:txBody>
      </p:sp>
    </p:spTree>
    <p:extLst>
      <p:ext uri="{BB962C8B-B14F-4D97-AF65-F5344CB8AC3E}">
        <p14:creationId xmlns:p14="http://schemas.microsoft.com/office/powerpoint/2010/main" val="900264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59" y="0"/>
            <a:ext cx="7543801" cy="5869094"/>
          </a:xfrm>
        </p:spPr>
        <p:txBody>
          <a:bodyPr/>
          <a:lstStyle/>
          <a:p>
            <a:r>
              <a:rPr lang="en-US" altLang="zh-CN" dirty="0"/>
              <a:t>The characters in this comic strip fret about the (</a:t>
            </a:r>
            <a:r>
              <a:rPr lang="en-US" altLang="zh-CN" dirty="0" err="1"/>
              <a:t>i</a:t>
            </a:r>
            <a:r>
              <a:rPr lang="en-US" altLang="zh-CN" dirty="0"/>
              <a:t>)_____ of their “little counterculture lives”, especially when terrible things are happening in the world, but the cartoonist makes their lives (ii)_____ in ways that do not seem (iii)_____ at all. Real things happen here—births, deaths, adoptions, affairs, breakups, commitments, ceremonies, civil union—and they matter.</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4467351"/>
              </p:ext>
            </p:extLst>
          </p:nvPr>
        </p:nvGraphicFramePr>
        <p:xfrm>
          <a:off x="822959" y="1700808"/>
          <a:ext cx="7543800" cy="2088232"/>
        </p:xfrm>
        <a:graphic>
          <a:graphicData uri="http://schemas.openxmlformats.org/drawingml/2006/table">
            <a:tbl>
              <a:tblPr firstRow="1" bandRow="1">
                <a:tableStyleId>{5C22544A-7EE6-4342-B048-85BDC9FD1C3A}</a:tableStyleId>
              </a:tblPr>
              <a:tblGrid>
                <a:gridCol w="2514600"/>
                <a:gridCol w="2514600"/>
                <a:gridCol w="2514600"/>
              </a:tblGrid>
              <a:tr h="522058">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c>
                  <a:txBody>
                    <a:bodyPr/>
                    <a:lstStyle/>
                    <a:p>
                      <a:r>
                        <a:rPr lang="en-US" altLang="zh-CN" dirty="0" smtClean="0"/>
                        <a:t>Blank(iii)</a:t>
                      </a:r>
                      <a:endParaRPr lang="zh-CN" altLang="en-US" dirty="0"/>
                    </a:p>
                  </a:txBody>
                  <a:tcPr/>
                </a:tc>
              </a:tr>
              <a:tr h="522058">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unpredictability</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stagnate</a:t>
                      </a:r>
                      <a:endParaRPr lang="zh-CN" altLang="en-US" dirty="0"/>
                    </a:p>
                  </a:txBody>
                  <a:tcPr/>
                </a:tc>
                <a:tc>
                  <a:txBody>
                    <a:bodyPr/>
                    <a:lstStyle/>
                    <a:p>
                      <a:r>
                        <a:rPr lang="en-US" altLang="zh-CN" dirty="0" smtClean="0"/>
                        <a:t>G</a:t>
                      </a:r>
                      <a:r>
                        <a:rPr lang="zh-CN" altLang="en-US" dirty="0" smtClean="0"/>
                        <a:t> </a:t>
                      </a:r>
                      <a:r>
                        <a:rPr lang="en-US" altLang="zh-CN" sz="1800" u="none" kern="1200" baseline="0" dirty="0" smtClean="0">
                          <a:solidFill>
                            <a:schemeClr val="dk1"/>
                          </a:solidFill>
                          <a:latin typeface="+mn-lt"/>
                          <a:ea typeface="+mn-ea"/>
                          <a:cs typeface="+mn-cs"/>
                        </a:rPr>
                        <a:t>outlandish</a:t>
                      </a:r>
                      <a:endParaRPr lang="zh-CN" altLang="en-US" dirty="0"/>
                    </a:p>
                  </a:txBody>
                  <a:tcPr/>
                </a:tc>
              </a:tr>
              <a:tr h="522058">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arduousness</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resonate</a:t>
                      </a:r>
                      <a:endParaRPr lang="zh-CN" altLang="en-US" dirty="0"/>
                    </a:p>
                  </a:txBody>
                  <a:tcPr/>
                </a:tc>
                <a:tc>
                  <a:txBody>
                    <a:bodyPr/>
                    <a:lstStyle/>
                    <a:p>
                      <a:r>
                        <a:rPr lang="en-US" altLang="zh-CN" dirty="0" smtClean="0"/>
                        <a:t>H</a:t>
                      </a:r>
                      <a:r>
                        <a:rPr lang="zh-CN" altLang="en-US" dirty="0" smtClean="0"/>
                        <a:t> </a:t>
                      </a:r>
                      <a:r>
                        <a:rPr lang="en-US" altLang="zh-CN" sz="1800" u="none" kern="1200" baseline="0" dirty="0" smtClean="0">
                          <a:solidFill>
                            <a:schemeClr val="dk1"/>
                          </a:solidFill>
                          <a:latin typeface="+mn-lt"/>
                          <a:ea typeface="+mn-ea"/>
                          <a:cs typeface="+mn-cs"/>
                        </a:rPr>
                        <a:t>inconsequential</a:t>
                      </a:r>
                      <a:endParaRPr lang="zh-CN" altLang="en-US" dirty="0"/>
                    </a:p>
                  </a:txBody>
                  <a:tcPr/>
                </a:tc>
              </a:tr>
              <a:tr h="522058">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triviality</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compete</a:t>
                      </a:r>
                      <a:endParaRPr lang="zh-CN" altLang="en-US" dirty="0"/>
                    </a:p>
                  </a:txBody>
                  <a:tcPr/>
                </a:tc>
                <a:tc>
                  <a:txBody>
                    <a:bodyPr/>
                    <a:lstStyle/>
                    <a:p>
                      <a:r>
                        <a:rPr lang="en-US" altLang="zh-CN" dirty="0" smtClean="0"/>
                        <a:t>I</a:t>
                      </a:r>
                      <a:r>
                        <a:rPr lang="zh-CN" altLang="en-US" dirty="0" smtClean="0"/>
                        <a:t> </a:t>
                      </a:r>
                      <a:r>
                        <a:rPr lang="en-US" altLang="zh-CN" sz="1800" u="none" kern="1200" baseline="0" dirty="0" smtClean="0">
                          <a:solidFill>
                            <a:schemeClr val="dk1"/>
                          </a:solidFill>
                          <a:latin typeface="+mn-lt"/>
                          <a:ea typeface="+mn-ea"/>
                          <a:cs typeface="+mn-cs"/>
                        </a:rPr>
                        <a:t>intangible</a:t>
                      </a:r>
                      <a:endParaRPr lang="zh-CN" altLang="en-US" dirty="0"/>
                    </a:p>
                  </a:txBody>
                  <a:tcPr/>
                </a:tc>
              </a:tr>
            </a:tbl>
          </a:graphicData>
        </a:graphic>
      </p:graphicFrame>
    </p:spTree>
    <p:extLst>
      <p:ext uri="{BB962C8B-B14F-4D97-AF65-F5344CB8AC3E}">
        <p14:creationId xmlns:p14="http://schemas.microsoft.com/office/powerpoint/2010/main" val="2100300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59" y="0"/>
            <a:ext cx="7543801" cy="5869094"/>
          </a:xfrm>
        </p:spPr>
        <p:txBody>
          <a:bodyPr/>
          <a:lstStyle/>
          <a:p>
            <a:r>
              <a:rPr lang="en-US" altLang="zh-CN" dirty="0"/>
              <a:t>The characters in this comic strip fret about the (</a:t>
            </a:r>
            <a:r>
              <a:rPr lang="en-US" altLang="zh-CN" dirty="0" err="1"/>
              <a:t>i</a:t>
            </a:r>
            <a:r>
              <a:rPr lang="en-US" altLang="zh-CN" dirty="0"/>
              <a:t>)_____ of their “little counterculture lives”, especially when terrible things are happening in the world, but the cartoonist makes their lives (ii)_____ in ways that do not seem (iii)_____ at all. Real things happen here—births, deaths, adoptions, affairs, breakups, commitments, ceremonies, civil union—and they matter.</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19936881"/>
              </p:ext>
            </p:extLst>
          </p:nvPr>
        </p:nvGraphicFramePr>
        <p:xfrm>
          <a:off x="822959" y="1700808"/>
          <a:ext cx="7543800" cy="2324276"/>
        </p:xfrm>
        <a:graphic>
          <a:graphicData uri="http://schemas.openxmlformats.org/drawingml/2006/table">
            <a:tbl>
              <a:tblPr firstRow="1" bandRow="1">
                <a:tableStyleId>{5C22544A-7EE6-4342-B048-85BDC9FD1C3A}</a:tableStyleId>
              </a:tblPr>
              <a:tblGrid>
                <a:gridCol w="2514600"/>
                <a:gridCol w="2514600"/>
                <a:gridCol w="2514600"/>
              </a:tblGrid>
              <a:tr h="522058">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c>
                  <a:txBody>
                    <a:bodyPr/>
                    <a:lstStyle/>
                    <a:p>
                      <a:r>
                        <a:rPr lang="en-US" altLang="zh-CN" dirty="0" smtClean="0"/>
                        <a:t>Blank(iii)</a:t>
                      </a:r>
                      <a:endParaRPr lang="zh-CN" altLang="en-US" dirty="0"/>
                    </a:p>
                  </a:txBody>
                  <a:tcPr/>
                </a:tc>
              </a:tr>
              <a:tr h="522058">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unpredictability</a:t>
                      </a:r>
                      <a:r>
                        <a:rPr lang="zh-CN" altLang="en-US" sz="1800" u="none" kern="1200" baseline="0" dirty="0" smtClean="0">
                          <a:solidFill>
                            <a:schemeClr val="dk1"/>
                          </a:solidFill>
                          <a:latin typeface="+mn-lt"/>
                          <a:ea typeface="+mn-ea"/>
                          <a:cs typeface="+mn-cs"/>
                        </a:rPr>
                        <a:t>（难以预测）</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stagnate</a:t>
                      </a:r>
                      <a:r>
                        <a:rPr lang="zh-CN" altLang="en-US" sz="1800" u="none" kern="1200" baseline="0" dirty="0" smtClean="0">
                          <a:solidFill>
                            <a:schemeClr val="dk1"/>
                          </a:solidFill>
                          <a:latin typeface="+mn-lt"/>
                          <a:ea typeface="+mn-ea"/>
                          <a:cs typeface="+mn-cs"/>
                        </a:rPr>
                        <a:t>（停滞）</a:t>
                      </a:r>
                      <a:endParaRPr lang="zh-CN" altLang="en-US" dirty="0"/>
                    </a:p>
                  </a:txBody>
                  <a:tcPr/>
                </a:tc>
                <a:tc>
                  <a:txBody>
                    <a:bodyPr/>
                    <a:lstStyle/>
                    <a:p>
                      <a:r>
                        <a:rPr lang="en-US" altLang="zh-CN" dirty="0" smtClean="0"/>
                        <a:t>G</a:t>
                      </a:r>
                      <a:r>
                        <a:rPr lang="zh-CN" altLang="en-US" dirty="0" smtClean="0"/>
                        <a:t> </a:t>
                      </a:r>
                      <a:r>
                        <a:rPr lang="en-US" altLang="zh-CN" sz="1800" u="none" kern="1200" baseline="0" dirty="0" smtClean="0">
                          <a:solidFill>
                            <a:schemeClr val="dk1"/>
                          </a:solidFill>
                          <a:latin typeface="+mn-lt"/>
                          <a:ea typeface="+mn-ea"/>
                          <a:cs typeface="+mn-cs"/>
                        </a:rPr>
                        <a:t>outlandish</a:t>
                      </a:r>
                      <a:r>
                        <a:rPr lang="zh-CN" altLang="en-US" sz="1800" u="none" kern="1200" baseline="0" dirty="0" smtClean="0">
                          <a:solidFill>
                            <a:schemeClr val="dk1"/>
                          </a:solidFill>
                          <a:latin typeface="+mn-lt"/>
                          <a:ea typeface="+mn-ea"/>
                          <a:cs typeface="+mn-cs"/>
                        </a:rPr>
                        <a:t>（奇怪的）</a:t>
                      </a:r>
                      <a:endParaRPr lang="zh-CN" altLang="en-US" dirty="0"/>
                    </a:p>
                  </a:txBody>
                  <a:tcPr/>
                </a:tc>
              </a:tr>
              <a:tr h="522058">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arduousness</a:t>
                      </a:r>
                      <a:r>
                        <a:rPr lang="zh-CN" altLang="en-US" sz="1800" u="none" kern="1200" baseline="0" dirty="0" smtClean="0">
                          <a:solidFill>
                            <a:schemeClr val="dk1"/>
                          </a:solidFill>
                          <a:latin typeface="+mn-lt"/>
                          <a:ea typeface="+mn-ea"/>
                          <a:cs typeface="+mn-cs"/>
                        </a:rPr>
                        <a:t>（艰难）</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resonate</a:t>
                      </a:r>
                      <a:r>
                        <a:rPr lang="zh-CN" altLang="en-US" sz="1800" u="none" kern="1200" baseline="0" dirty="0" smtClean="0">
                          <a:solidFill>
                            <a:schemeClr val="dk1"/>
                          </a:solidFill>
                          <a:latin typeface="+mn-lt"/>
                          <a:ea typeface="+mn-ea"/>
                          <a:cs typeface="+mn-cs"/>
                        </a:rPr>
                        <a:t>（有重要意义）</a:t>
                      </a:r>
                      <a:endParaRPr lang="zh-CN" altLang="en-US" dirty="0"/>
                    </a:p>
                  </a:txBody>
                  <a:tcPr/>
                </a:tc>
                <a:tc>
                  <a:txBody>
                    <a:bodyPr/>
                    <a:lstStyle/>
                    <a:p>
                      <a:r>
                        <a:rPr lang="en-US" altLang="zh-CN" dirty="0" smtClean="0"/>
                        <a:t>H</a:t>
                      </a:r>
                      <a:r>
                        <a:rPr lang="zh-CN" altLang="en-US" dirty="0" smtClean="0"/>
                        <a:t> </a:t>
                      </a:r>
                      <a:r>
                        <a:rPr lang="en-US" altLang="zh-CN" sz="1800" u="none" kern="1200" baseline="0" dirty="0" smtClean="0">
                          <a:solidFill>
                            <a:schemeClr val="dk1"/>
                          </a:solidFill>
                          <a:latin typeface="+mn-lt"/>
                          <a:ea typeface="+mn-ea"/>
                          <a:cs typeface="+mn-cs"/>
                        </a:rPr>
                        <a:t>inconsequential</a:t>
                      </a:r>
                      <a:r>
                        <a:rPr lang="zh-CN" altLang="en-US" sz="1800" u="none" kern="1200" baseline="0" dirty="0" smtClean="0">
                          <a:solidFill>
                            <a:schemeClr val="dk1"/>
                          </a:solidFill>
                          <a:latin typeface="+mn-lt"/>
                          <a:ea typeface="+mn-ea"/>
                          <a:cs typeface="+mn-cs"/>
                        </a:rPr>
                        <a:t>（不重要的）</a:t>
                      </a:r>
                      <a:endParaRPr lang="zh-CN" altLang="en-US" dirty="0"/>
                    </a:p>
                  </a:txBody>
                  <a:tcPr/>
                </a:tc>
              </a:tr>
              <a:tr h="522058">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triviality</a:t>
                      </a:r>
                      <a:r>
                        <a:rPr lang="zh-CN" altLang="en-US" sz="1800" u="none" kern="1200" baseline="0" dirty="0" smtClean="0">
                          <a:solidFill>
                            <a:schemeClr val="dk1"/>
                          </a:solidFill>
                          <a:latin typeface="+mn-lt"/>
                          <a:ea typeface="+mn-ea"/>
                          <a:cs typeface="+mn-cs"/>
                        </a:rPr>
                        <a:t>（不重要）</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compete</a:t>
                      </a:r>
                      <a:r>
                        <a:rPr lang="zh-CN" altLang="en-US" sz="1800" u="none" kern="1200" baseline="0" dirty="0" smtClean="0">
                          <a:solidFill>
                            <a:schemeClr val="dk1"/>
                          </a:solidFill>
                          <a:latin typeface="+mn-lt"/>
                          <a:ea typeface="+mn-ea"/>
                          <a:cs typeface="+mn-cs"/>
                        </a:rPr>
                        <a:t>（竞争）</a:t>
                      </a:r>
                      <a:endParaRPr lang="zh-CN" altLang="en-US" dirty="0"/>
                    </a:p>
                  </a:txBody>
                  <a:tcPr/>
                </a:tc>
                <a:tc>
                  <a:txBody>
                    <a:bodyPr/>
                    <a:lstStyle/>
                    <a:p>
                      <a:r>
                        <a:rPr lang="en-US" altLang="zh-CN" dirty="0" smtClean="0"/>
                        <a:t>I</a:t>
                      </a:r>
                      <a:r>
                        <a:rPr lang="zh-CN" altLang="en-US" dirty="0" smtClean="0"/>
                        <a:t> </a:t>
                      </a:r>
                      <a:r>
                        <a:rPr lang="en-US" altLang="zh-CN" sz="1800" u="none" kern="1200" baseline="0" dirty="0" smtClean="0">
                          <a:solidFill>
                            <a:schemeClr val="dk1"/>
                          </a:solidFill>
                          <a:latin typeface="+mn-lt"/>
                          <a:ea typeface="+mn-ea"/>
                          <a:cs typeface="+mn-cs"/>
                        </a:rPr>
                        <a:t>intangible</a:t>
                      </a:r>
                      <a:r>
                        <a:rPr lang="zh-CN" altLang="en-US" sz="1800" u="none" kern="1200" baseline="0" dirty="0" smtClean="0">
                          <a:solidFill>
                            <a:schemeClr val="dk1"/>
                          </a:solidFill>
                          <a:latin typeface="+mn-lt"/>
                          <a:ea typeface="+mn-ea"/>
                          <a:cs typeface="+mn-cs"/>
                        </a:rPr>
                        <a:t>（难触摸的）</a:t>
                      </a:r>
                      <a:endParaRPr lang="zh-CN" altLang="en-US" dirty="0"/>
                    </a:p>
                  </a:txBody>
                  <a:tcPr/>
                </a:tc>
              </a:tr>
            </a:tbl>
          </a:graphicData>
        </a:graphic>
      </p:graphicFrame>
      <p:sp>
        <p:nvSpPr>
          <p:cNvPr id="2" name="文本框 1"/>
          <p:cNvSpPr txBox="1"/>
          <p:nvPr/>
        </p:nvSpPr>
        <p:spPr>
          <a:xfrm>
            <a:off x="3131840" y="4581128"/>
            <a:ext cx="2664296" cy="369332"/>
          </a:xfrm>
          <a:prstGeom prst="rect">
            <a:avLst/>
          </a:prstGeom>
          <a:noFill/>
        </p:spPr>
        <p:txBody>
          <a:bodyPr wrap="square" rtlCol="0">
            <a:spAutoFit/>
          </a:bodyPr>
          <a:lstStyle/>
          <a:p>
            <a:r>
              <a:rPr kumimoji="1" lang="zh-CN" altLang="en-US" dirty="0" smtClean="0"/>
              <a:t>答案：</a:t>
            </a:r>
            <a:r>
              <a:rPr kumimoji="1" lang="en-US" altLang="zh-CN" dirty="0" smtClean="0"/>
              <a:t>CEH</a:t>
            </a:r>
            <a:endParaRPr kumimoji="1" lang="zh-CN" altLang="en-US" dirty="0"/>
          </a:p>
        </p:txBody>
      </p:sp>
    </p:spTree>
    <p:extLst>
      <p:ext uri="{BB962C8B-B14F-4D97-AF65-F5344CB8AC3E}">
        <p14:creationId xmlns:p14="http://schemas.microsoft.com/office/powerpoint/2010/main" val="8673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l</a:t>
            </a:r>
            <a:r>
              <a:rPr lang="en-US" altLang="zh-CN" dirty="0" smtClean="0"/>
              <a:t>oquacious</a:t>
            </a:r>
          </a:p>
          <a:p>
            <a:r>
              <a:rPr lang="zh-CN" altLang="en-US" dirty="0" smtClean="0"/>
              <a:t>韦氏释义</a:t>
            </a:r>
            <a:r>
              <a:rPr lang="en-US" altLang="zh-CN" dirty="0" smtClean="0"/>
              <a:t>:</a:t>
            </a:r>
            <a:r>
              <a:rPr lang="zh-CN" altLang="en-US" dirty="0" smtClean="0"/>
              <a:t> </a:t>
            </a:r>
            <a:r>
              <a:rPr lang="en-US" altLang="zh-CN" dirty="0" smtClean="0"/>
              <a:t> full</a:t>
            </a:r>
            <a:r>
              <a:rPr lang="zh-CN" altLang="en-US" dirty="0" smtClean="0"/>
              <a:t> </a:t>
            </a:r>
            <a:r>
              <a:rPr lang="en-US" altLang="zh-CN" dirty="0" smtClean="0"/>
              <a:t>of</a:t>
            </a:r>
            <a:r>
              <a:rPr lang="zh-CN" altLang="en-US" dirty="0" smtClean="0"/>
              <a:t> </a:t>
            </a:r>
            <a:r>
              <a:rPr lang="en-US" altLang="zh-CN" dirty="0" smtClean="0"/>
              <a:t>excessive</a:t>
            </a:r>
            <a:r>
              <a:rPr lang="zh-CN" altLang="en-US" dirty="0" smtClean="0"/>
              <a:t> </a:t>
            </a:r>
            <a:r>
              <a:rPr lang="en-US" altLang="zh-CN" dirty="0" smtClean="0"/>
              <a:t>talk</a:t>
            </a:r>
            <a:endParaRPr lang="zh-CN" altLang="en-US" dirty="0"/>
          </a:p>
        </p:txBody>
      </p:sp>
    </p:spTree>
    <p:extLst>
      <p:ext uri="{BB962C8B-B14F-4D97-AF65-F5344CB8AC3E}">
        <p14:creationId xmlns:p14="http://schemas.microsoft.com/office/powerpoint/2010/main" val="1028833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robust</a:t>
            </a:r>
          </a:p>
          <a:p>
            <a:r>
              <a:rPr kumimoji="1" lang="zh-CN" altLang="en-US" dirty="0" smtClean="0"/>
              <a:t>韦氏释义</a:t>
            </a:r>
            <a:r>
              <a:rPr kumimoji="1" lang="en-US" altLang="zh-CN" dirty="0" smtClean="0"/>
              <a:t>:</a:t>
            </a:r>
            <a:r>
              <a:rPr kumimoji="1" lang="zh-CN" altLang="en-US" dirty="0" smtClean="0"/>
              <a:t> </a:t>
            </a:r>
            <a:r>
              <a:rPr kumimoji="1" lang="en-US" altLang="zh-CN" dirty="0" smtClean="0"/>
              <a:t>strong</a:t>
            </a:r>
            <a:r>
              <a:rPr kumimoji="1" lang="zh-CN" altLang="en-US" dirty="0" smtClean="0"/>
              <a:t> </a:t>
            </a:r>
            <a:r>
              <a:rPr kumimoji="1" lang="en-US" altLang="zh-CN" dirty="0" smtClean="0"/>
              <a:t>and</a:t>
            </a:r>
            <a:r>
              <a:rPr kumimoji="1" lang="zh-CN" altLang="en-US" dirty="0" smtClean="0"/>
              <a:t> </a:t>
            </a:r>
            <a:r>
              <a:rPr kumimoji="1" lang="en-US" altLang="zh-CN" dirty="0" smtClean="0"/>
              <a:t>healthy</a:t>
            </a:r>
          </a:p>
        </p:txBody>
      </p:sp>
    </p:spTree>
    <p:extLst>
      <p:ext uri="{BB962C8B-B14F-4D97-AF65-F5344CB8AC3E}">
        <p14:creationId xmlns:p14="http://schemas.microsoft.com/office/powerpoint/2010/main" val="1722250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品牌中的</a:t>
            </a:r>
            <a:r>
              <a:rPr kumimoji="1" lang="en-US" altLang="zh-CN" dirty="0" smtClean="0"/>
              <a:t>GRE</a:t>
            </a:r>
            <a:r>
              <a:rPr kumimoji="1" lang="zh-CN" altLang="en-US" dirty="0" smtClean="0"/>
              <a:t>词汇</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rejoice</a:t>
            </a:r>
            <a:r>
              <a:rPr kumimoji="1" lang="zh-CN" altLang="en-US" dirty="0" smtClean="0"/>
              <a:t> 高兴</a:t>
            </a:r>
            <a:endParaRPr kumimoji="1" lang="en-US" altLang="zh-CN" dirty="0" smtClean="0"/>
          </a:p>
          <a:p>
            <a:r>
              <a:rPr kumimoji="1" lang="en-US" altLang="zh-CN" dirty="0"/>
              <a:t>c</a:t>
            </a:r>
            <a:r>
              <a:rPr kumimoji="1" lang="en-US" altLang="zh-CN" dirty="0" smtClean="0"/>
              <a:t>rest</a:t>
            </a:r>
            <a:r>
              <a:rPr kumimoji="1" lang="zh-CN" altLang="en-US" dirty="0" smtClean="0"/>
              <a:t> 顶峰</a:t>
            </a:r>
            <a:endParaRPr kumimoji="1" lang="en-US" altLang="zh-CN" dirty="0" smtClean="0"/>
          </a:p>
          <a:p>
            <a:r>
              <a:rPr kumimoji="1" lang="en-US" altLang="zh-CN" dirty="0" smtClean="0"/>
              <a:t>Kindle</a:t>
            </a:r>
            <a:r>
              <a:rPr kumimoji="1" lang="zh-CN" altLang="en-US" dirty="0" smtClean="0"/>
              <a:t> 点燃</a:t>
            </a:r>
            <a:endParaRPr kumimoji="1" lang="en-US" altLang="zh-CN" dirty="0" smtClean="0"/>
          </a:p>
          <a:p>
            <a:r>
              <a:rPr kumimoji="1" lang="en-US" altLang="zh-CN" dirty="0"/>
              <a:t>d</a:t>
            </a:r>
            <a:r>
              <a:rPr kumimoji="1" lang="en-US" altLang="zh-CN" dirty="0" smtClean="0"/>
              <a:t>odge</a:t>
            </a:r>
            <a:r>
              <a:rPr kumimoji="1" lang="zh-CN" altLang="en-US" dirty="0" smtClean="0"/>
              <a:t> 躲避</a:t>
            </a:r>
            <a:endParaRPr kumimoji="1" lang="en-US" altLang="zh-CN" dirty="0" smtClean="0"/>
          </a:p>
          <a:p>
            <a:r>
              <a:rPr kumimoji="1" lang="en-US" altLang="zh-CN" dirty="0"/>
              <a:t>b</a:t>
            </a:r>
            <a:r>
              <a:rPr kumimoji="1" lang="en-US" altLang="zh-CN" dirty="0" smtClean="0"/>
              <a:t>adger</a:t>
            </a:r>
            <a:r>
              <a:rPr kumimoji="1" lang="zh-CN" altLang="en-US" dirty="0" smtClean="0"/>
              <a:t> </a:t>
            </a:r>
            <a:r>
              <a:rPr lang="zh-CN" altLang="en-US" dirty="0" smtClean="0"/>
              <a:t>獾</a:t>
            </a:r>
            <a:endParaRPr lang="en-US" altLang="zh-CN" dirty="0" smtClean="0"/>
          </a:p>
          <a:p>
            <a:r>
              <a:rPr kumimoji="1" lang="en-US" altLang="zh-CN" dirty="0"/>
              <a:t>c</a:t>
            </a:r>
            <a:r>
              <a:rPr kumimoji="1" lang="en-US" altLang="zh-CN" dirty="0" smtClean="0"/>
              <a:t>onverse</a:t>
            </a:r>
            <a:r>
              <a:rPr kumimoji="1" lang="zh-CN" altLang="en-US" dirty="0" smtClean="0"/>
              <a:t> 相反</a:t>
            </a:r>
            <a:endParaRPr kumimoji="1" lang="en-US" altLang="zh-CN" dirty="0" smtClean="0"/>
          </a:p>
          <a:p>
            <a:r>
              <a:rPr kumimoji="1" lang="en-US" altLang="zh-CN" dirty="0" err="1"/>
              <a:t>c</a:t>
            </a:r>
            <a:r>
              <a:rPr kumimoji="1" lang="en-US" altLang="zh-CN" dirty="0" err="1" smtClean="0"/>
              <a:t>olgate</a:t>
            </a:r>
            <a:r>
              <a:rPr kumimoji="1" lang="zh-CN" altLang="en-US" dirty="0" smtClean="0"/>
              <a:t> </a:t>
            </a:r>
            <a:endParaRPr kumimoji="1" lang="en-US" altLang="zh-CN" dirty="0" smtClean="0"/>
          </a:p>
          <a:p>
            <a:r>
              <a:rPr kumimoji="1" lang="en-US" altLang="zh-CN" dirty="0"/>
              <a:t>c</a:t>
            </a:r>
            <a:r>
              <a:rPr kumimoji="1" lang="en-US" altLang="zh-CN" dirty="0" smtClean="0"/>
              <a:t>anon</a:t>
            </a:r>
            <a:r>
              <a:rPr kumimoji="1" lang="zh-CN" altLang="en-US" dirty="0" smtClean="0"/>
              <a:t> 经典</a:t>
            </a:r>
            <a:endParaRPr kumimoji="1" lang="en-US" altLang="zh-CN" dirty="0" smtClean="0"/>
          </a:p>
          <a:p>
            <a:r>
              <a:rPr kumimoji="1" lang="en-US" altLang="zh-CN" dirty="0" err="1"/>
              <a:t>c</a:t>
            </a:r>
            <a:r>
              <a:rPr kumimoji="1" lang="en-US" altLang="zh-CN" dirty="0" err="1" smtClean="0"/>
              <a:t>arrefour</a:t>
            </a:r>
            <a:r>
              <a:rPr kumimoji="1" lang="zh-CN" altLang="en-US" dirty="0" smtClean="0"/>
              <a:t> 十字路口</a:t>
            </a:r>
            <a:endParaRPr kumimoji="1" lang="zh-CN" altLang="en-US" dirty="0"/>
          </a:p>
        </p:txBody>
      </p:sp>
    </p:spTree>
    <p:extLst>
      <p:ext uri="{BB962C8B-B14F-4D97-AF65-F5344CB8AC3E}">
        <p14:creationId xmlns:p14="http://schemas.microsoft.com/office/powerpoint/2010/main" val="13341990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scaremonger</a:t>
            </a:r>
          </a:p>
          <a:p>
            <a:r>
              <a:rPr kumimoji="1" lang="zh-CN" altLang="en-US" dirty="0" smtClean="0"/>
              <a:t>韦氏释义</a:t>
            </a:r>
            <a:r>
              <a:rPr kumimoji="1" lang="en-US" altLang="zh-CN" dirty="0" smtClean="0"/>
              <a:t>:</a:t>
            </a:r>
            <a:r>
              <a:rPr kumimoji="1" lang="zh-CN" altLang="en-US" dirty="0" smtClean="0"/>
              <a:t> </a:t>
            </a:r>
            <a:r>
              <a:rPr kumimoji="1" lang="en-US" altLang="zh-CN" dirty="0" smtClean="0"/>
              <a:t>one</a:t>
            </a:r>
            <a:r>
              <a:rPr kumimoji="1" lang="zh-CN" altLang="en-US" dirty="0" smtClean="0"/>
              <a:t> </a:t>
            </a:r>
            <a:r>
              <a:rPr kumimoji="1" lang="en-US" altLang="zh-CN" dirty="0" smtClean="0"/>
              <a:t>inclined</a:t>
            </a:r>
            <a:r>
              <a:rPr kumimoji="1" lang="zh-CN" altLang="en-US" dirty="0" smtClean="0"/>
              <a:t> </a:t>
            </a:r>
            <a:r>
              <a:rPr kumimoji="1" lang="en-US" altLang="zh-CN" dirty="0" smtClean="0"/>
              <a:t>to</a:t>
            </a:r>
            <a:r>
              <a:rPr kumimoji="1" lang="zh-CN" altLang="en-US" dirty="0" smtClean="0"/>
              <a:t> </a:t>
            </a:r>
            <a:r>
              <a:rPr kumimoji="1" lang="en-US" altLang="zh-CN" dirty="0" smtClean="0"/>
              <a:t>raise</a:t>
            </a:r>
            <a:r>
              <a:rPr kumimoji="1" lang="zh-CN" altLang="en-US" dirty="0" smtClean="0"/>
              <a:t> </a:t>
            </a:r>
            <a:r>
              <a:rPr kumimoji="1" lang="en-US" altLang="zh-CN" dirty="0" smtClean="0"/>
              <a:t>to</a:t>
            </a:r>
            <a:r>
              <a:rPr kumimoji="1" lang="zh-CN" altLang="en-US" dirty="0" smtClean="0"/>
              <a:t> </a:t>
            </a:r>
            <a:r>
              <a:rPr kumimoji="1" lang="en-US" altLang="zh-CN" dirty="0" smtClean="0"/>
              <a:t>excite</a:t>
            </a:r>
            <a:r>
              <a:rPr kumimoji="1" lang="zh-CN" altLang="en-US" dirty="0" smtClean="0"/>
              <a:t> </a:t>
            </a:r>
            <a:r>
              <a:rPr kumimoji="1" lang="en-US" altLang="zh-CN" dirty="0" smtClean="0"/>
              <a:t>alarms</a:t>
            </a:r>
            <a:r>
              <a:rPr kumimoji="1" lang="zh-CN" altLang="en-US" dirty="0" smtClean="0"/>
              <a:t> </a:t>
            </a:r>
            <a:r>
              <a:rPr kumimoji="1" lang="en-US" altLang="zh-CN" dirty="0" smtClean="0"/>
              <a:t>especially</a:t>
            </a:r>
            <a:r>
              <a:rPr kumimoji="1" lang="zh-CN" altLang="en-US" dirty="0" smtClean="0"/>
              <a:t> </a:t>
            </a:r>
            <a:r>
              <a:rPr kumimoji="1" lang="en-US" altLang="zh-CN" dirty="0" smtClean="0"/>
              <a:t>needlessly</a:t>
            </a:r>
          </a:p>
          <a:p>
            <a:endParaRPr kumimoji="1" lang="en-US" altLang="zh-CN" dirty="0" smtClean="0"/>
          </a:p>
          <a:p>
            <a:r>
              <a:rPr kumimoji="1" lang="en-US" altLang="zh-CN" dirty="0" err="1" smtClean="0"/>
              <a:t>profitmonger</a:t>
            </a:r>
            <a:endParaRPr kumimoji="1" lang="en-US" altLang="zh-CN" dirty="0" smtClean="0"/>
          </a:p>
          <a:p>
            <a:r>
              <a:rPr kumimoji="1" lang="en-US" altLang="zh-CN" dirty="0" smtClean="0"/>
              <a:t>warmonger</a:t>
            </a:r>
          </a:p>
        </p:txBody>
      </p:sp>
    </p:spTree>
    <p:extLst>
      <p:ext uri="{BB962C8B-B14F-4D97-AF65-F5344CB8AC3E}">
        <p14:creationId xmlns:p14="http://schemas.microsoft.com/office/powerpoint/2010/main" val="20847189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In one theory, as people learn things throughout the day, connections between neurons get strengthened, but during sleep then all synapses are weakened, tenuous connections are _____ and only the strongest bonds could remain.</a:t>
            </a:r>
          </a:p>
          <a:p>
            <a:r>
              <a:rPr lang="en-US" altLang="zh-CN" dirty="0"/>
              <a:t>A. reinforced</a:t>
            </a:r>
          </a:p>
          <a:p>
            <a:r>
              <a:rPr lang="en-US" altLang="zh-CN" dirty="0"/>
              <a:t>B. reproduced</a:t>
            </a:r>
          </a:p>
          <a:p>
            <a:r>
              <a:rPr lang="en-US" altLang="zh-CN" dirty="0"/>
              <a:t>C. replaced</a:t>
            </a:r>
          </a:p>
          <a:p>
            <a:r>
              <a:rPr lang="en-US" altLang="zh-CN" dirty="0"/>
              <a:t>D. stimulated</a:t>
            </a:r>
          </a:p>
          <a:p>
            <a:r>
              <a:rPr lang="en-US" altLang="zh-CN" dirty="0"/>
              <a:t>E. severed</a:t>
            </a:r>
            <a:endParaRPr kumimoji="1" lang="zh-CN" altLang="en-US" dirty="0"/>
          </a:p>
        </p:txBody>
      </p:sp>
    </p:spTree>
    <p:extLst>
      <p:ext uri="{BB962C8B-B14F-4D97-AF65-F5344CB8AC3E}">
        <p14:creationId xmlns:p14="http://schemas.microsoft.com/office/powerpoint/2010/main" val="373536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a:t>
            </a:r>
            <a:endParaRPr kumimoji="1" lang="zh-CN" altLang="en-US" dirty="0"/>
          </a:p>
        </p:txBody>
      </p:sp>
      <p:sp>
        <p:nvSpPr>
          <p:cNvPr id="3" name="内容占位符 2"/>
          <p:cNvSpPr>
            <a:spLocks noGrp="1"/>
          </p:cNvSpPr>
          <p:nvPr>
            <p:ph idx="1"/>
          </p:nvPr>
        </p:nvSpPr>
        <p:spPr/>
        <p:txBody>
          <a:bodyPr/>
          <a:lstStyle/>
          <a:p>
            <a:r>
              <a:rPr lang="en-US" altLang="zh-CN" dirty="0"/>
              <a:t>In one theory, as people learn things throughout the day, connections between neurons get strengthened, but during sleep then all synapses are weakened, tenuous connections are _____ and only the strongest bonds could remain.</a:t>
            </a:r>
          </a:p>
          <a:p>
            <a:r>
              <a:rPr lang="en-US" altLang="zh-CN" dirty="0"/>
              <a:t>A. </a:t>
            </a:r>
            <a:r>
              <a:rPr lang="en-US" altLang="zh-CN" dirty="0" smtClean="0"/>
              <a:t>reinforced</a:t>
            </a:r>
            <a:r>
              <a:rPr lang="zh-CN" altLang="en-US" dirty="0" smtClean="0"/>
              <a:t>（加强）</a:t>
            </a:r>
            <a:endParaRPr lang="en-US" altLang="zh-CN" dirty="0"/>
          </a:p>
          <a:p>
            <a:r>
              <a:rPr lang="en-US" altLang="zh-CN" dirty="0"/>
              <a:t>B. </a:t>
            </a:r>
            <a:r>
              <a:rPr lang="en-US" altLang="zh-CN" dirty="0" smtClean="0"/>
              <a:t>reproduced</a:t>
            </a:r>
            <a:r>
              <a:rPr lang="zh-CN" altLang="en-US" dirty="0" smtClean="0"/>
              <a:t>（复制）</a:t>
            </a:r>
            <a:endParaRPr lang="en-US" altLang="zh-CN" dirty="0"/>
          </a:p>
          <a:p>
            <a:r>
              <a:rPr lang="en-US" altLang="zh-CN" dirty="0"/>
              <a:t>C. </a:t>
            </a:r>
            <a:r>
              <a:rPr lang="en-US" altLang="zh-CN" dirty="0" smtClean="0"/>
              <a:t>replaced</a:t>
            </a:r>
            <a:r>
              <a:rPr lang="zh-CN" altLang="en-US" dirty="0" smtClean="0"/>
              <a:t>（替代）</a:t>
            </a:r>
            <a:endParaRPr lang="en-US" altLang="zh-CN" dirty="0"/>
          </a:p>
          <a:p>
            <a:r>
              <a:rPr lang="en-US" altLang="zh-CN" dirty="0"/>
              <a:t>D. </a:t>
            </a:r>
            <a:r>
              <a:rPr lang="en-US" altLang="zh-CN" dirty="0" smtClean="0"/>
              <a:t>stimulated</a:t>
            </a:r>
            <a:r>
              <a:rPr lang="zh-CN" altLang="en-US" dirty="0" smtClean="0"/>
              <a:t>（激励）</a:t>
            </a:r>
            <a:endParaRPr lang="en-US" altLang="zh-CN" dirty="0"/>
          </a:p>
          <a:p>
            <a:r>
              <a:rPr lang="en-US" altLang="zh-CN" dirty="0"/>
              <a:t>E. </a:t>
            </a:r>
            <a:r>
              <a:rPr lang="en-US" altLang="zh-CN" dirty="0" smtClean="0"/>
              <a:t>severed</a:t>
            </a:r>
            <a:r>
              <a:rPr lang="zh-CN" altLang="en-US" dirty="0" smtClean="0"/>
              <a:t>（切断）</a:t>
            </a:r>
            <a:endParaRPr kumimoji="1" lang="zh-CN" altLang="en-US" dirty="0"/>
          </a:p>
        </p:txBody>
      </p:sp>
      <p:sp>
        <p:nvSpPr>
          <p:cNvPr id="4" name="文本框 3"/>
          <p:cNvSpPr txBox="1"/>
          <p:nvPr/>
        </p:nvSpPr>
        <p:spPr>
          <a:xfrm>
            <a:off x="5004048" y="3501008"/>
            <a:ext cx="1872208" cy="369332"/>
          </a:xfrm>
          <a:prstGeom prst="rect">
            <a:avLst/>
          </a:prstGeom>
          <a:noFill/>
        </p:spPr>
        <p:txBody>
          <a:bodyPr wrap="square" rtlCol="0">
            <a:spAutoFit/>
          </a:bodyPr>
          <a:lstStyle/>
          <a:p>
            <a:r>
              <a:rPr kumimoji="1" lang="zh-CN" altLang="en-US" dirty="0" smtClean="0"/>
              <a:t>答案：</a:t>
            </a:r>
            <a:r>
              <a:rPr kumimoji="1" lang="en-US" altLang="zh-CN" dirty="0" smtClean="0"/>
              <a:t>E</a:t>
            </a:r>
            <a:endParaRPr kumimoji="1" lang="zh-CN" altLang="en-US" dirty="0"/>
          </a:p>
        </p:txBody>
      </p:sp>
    </p:spTree>
    <p:extLst>
      <p:ext uri="{BB962C8B-B14F-4D97-AF65-F5344CB8AC3E}">
        <p14:creationId xmlns:p14="http://schemas.microsoft.com/office/powerpoint/2010/main" val="6601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a:t>
            </a:r>
            <a:r>
              <a:rPr kumimoji="1" lang="en-US" altLang="zh-CN" dirty="0" smtClean="0"/>
              <a:t>ever</a:t>
            </a:r>
          </a:p>
          <a:p>
            <a:r>
              <a:rPr kumimoji="1" lang="zh-CN" altLang="en-US" dirty="0" smtClean="0"/>
              <a:t>韦氏释义</a:t>
            </a:r>
            <a:r>
              <a:rPr kumimoji="1" lang="en-US" altLang="zh-CN" dirty="0" smtClean="0"/>
              <a:t>:</a:t>
            </a:r>
            <a:r>
              <a:rPr kumimoji="1" lang="zh-CN" altLang="en-US" dirty="0" smtClean="0"/>
              <a:t> </a:t>
            </a:r>
            <a:r>
              <a:rPr kumimoji="1" lang="en-US" altLang="zh-CN" dirty="0" smtClean="0"/>
              <a:t>to</a:t>
            </a:r>
            <a:r>
              <a:rPr kumimoji="1" lang="zh-CN" altLang="en-US" dirty="0" smtClean="0"/>
              <a:t> </a:t>
            </a:r>
            <a:r>
              <a:rPr kumimoji="1" lang="en-US" altLang="zh-CN" dirty="0" smtClean="0"/>
              <a:t>cut</a:t>
            </a:r>
            <a:r>
              <a:rPr kumimoji="1" lang="zh-CN" altLang="en-US" dirty="0" smtClean="0"/>
              <a:t> </a:t>
            </a:r>
            <a:r>
              <a:rPr kumimoji="1" lang="en-US" altLang="zh-CN" dirty="0" smtClean="0"/>
              <a:t>off</a:t>
            </a:r>
            <a:r>
              <a:rPr kumimoji="1" lang="zh-CN" altLang="en-US" dirty="0" smtClean="0"/>
              <a:t> </a:t>
            </a:r>
            <a:r>
              <a:rPr kumimoji="1" lang="en-US" altLang="zh-CN" dirty="0" smtClean="0"/>
              <a:t>(something)</a:t>
            </a:r>
          </a:p>
          <a:p>
            <a:endParaRPr kumimoji="1" lang="en-US" altLang="zh-CN" dirty="0"/>
          </a:p>
          <a:p>
            <a:r>
              <a:rPr kumimoji="1" lang="en-US" altLang="zh-CN" dirty="0"/>
              <a:t>s</a:t>
            </a:r>
            <a:r>
              <a:rPr kumimoji="1" lang="en-US" altLang="zh-CN" dirty="0" smtClean="0"/>
              <a:t>evere</a:t>
            </a:r>
          </a:p>
          <a:p>
            <a:r>
              <a:rPr kumimoji="1" lang="zh-CN" altLang="en-US" dirty="0" smtClean="0"/>
              <a:t>韦氏释义</a:t>
            </a:r>
            <a:r>
              <a:rPr kumimoji="1" lang="en-US" altLang="zh-CN" dirty="0" smtClean="0"/>
              <a:t>:</a:t>
            </a:r>
            <a:r>
              <a:rPr kumimoji="1" lang="zh-CN" altLang="en-US" dirty="0" smtClean="0"/>
              <a:t> </a:t>
            </a:r>
            <a:r>
              <a:rPr kumimoji="1" lang="en-US" altLang="zh-CN" dirty="0" smtClean="0"/>
              <a:t>very</a:t>
            </a:r>
            <a:r>
              <a:rPr kumimoji="1" lang="zh-CN" altLang="en-US" dirty="0"/>
              <a:t> </a:t>
            </a:r>
            <a:r>
              <a:rPr kumimoji="1" lang="en-US" altLang="zh-CN" dirty="0" smtClean="0"/>
              <a:t>harsh</a:t>
            </a:r>
            <a:endParaRPr kumimoji="1" lang="zh-CN" altLang="en-US" dirty="0"/>
          </a:p>
        </p:txBody>
      </p:sp>
    </p:spTree>
    <p:extLst>
      <p:ext uri="{BB962C8B-B14F-4D97-AF65-F5344CB8AC3E}">
        <p14:creationId xmlns:p14="http://schemas.microsoft.com/office/powerpoint/2010/main" val="1676246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a:t>
            </a:r>
            <a:r>
              <a:rPr kumimoji="1" lang="en-US" altLang="zh-CN" dirty="0" smtClean="0"/>
              <a:t>ullen</a:t>
            </a:r>
          </a:p>
          <a:p>
            <a:r>
              <a:rPr kumimoji="1" lang="zh-CN" altLang="en-US" dirty="0" smtClean="0"/>
              <a:t>韦氏释义</a:t>
            </a:r>
            <a:r>
              <a:rPr kumimoji="1" lang="en-US" altLang="zh-CN" dirty="0" smtClean="0"/>
              <a:t>:</a:t>
            </a:r>
            <a:r>
              <a:rPr kumimoji="1" lang="zh-CN" altLang="en-US" dirty="0" smtClean="0"/>
              <a:t> </a:t>
            </a:r>
            <a:r>
              <a:rPr kumimoji="1" lang="en-US" altLang="zh-CN" dirty="0" smtClean="0"/>
              <a:t>dismal,</a:t>
            </a:r>
            <a:r>
              <a:rPr kumimoji="1" lang="zh-CN" altLang="en-US" dirty="0" smtClean="0"/>
              <a:t> </a:t>
            </a:r>
            <a:r>
              <a:rPr kumimoji="1" lang="en-US" altLang="zh-CN" dirty="0" smtClean="0"/>
              <a:t>gloomy</a:t>
            </a:r>
            <a:endParaRPr kumimoji="1" lang="zh-CN" altLang="en-US" dirty="0"/>
          </a:p>
        </p:txBody>
      </p:sp>
    </p:spTree>
    <p:extLst>
      <p:ext uri="{BB962C8B-B14F-4D97-AF65-F5344CB8AC3E}">
        <p14:creationId xmlns:p14="http://schemas.microsoft.com/office/powerpoint/2010/main" val="1984040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忧郁</a:t>
            </a:r>
            <a:endParaRPr kumimoji="1" lang="zh-CN" altLang="en-US" dirty="0"/>
          </a:p>
        </p:txBody>
      </p:sp>
      <p:sp>
        <p:nvSpPr>
          <p:cNvPr id="3" name="内容占位符 2"/>
          <p:cNvSpPr>
            <a:spLocks noGrp="1"/>
          </p:cNvSpPr>
          <p:nvPr>
            <p:ph idx="1"/>
          </p:nvPr>
        </p:nvSpPr>
        <p:spPr/>
        <p:txBody>
          <a:bodyPr/>
          <a:lstStyle/>
          <a:p>
            <a:r>
              <a:rPr kumimoji="1" lang="en-US" altLang="zh-CN" dirty="0"/>
              <a:t>s</a:t>
            </a:r>
            <a:r>
              <a:rPr kumimoji="1" lang="en-US" altLang="zh-CN" dirty="0" smtClean="0"/>
              <a:t>ullen</a:t>
            </a:r>
          </a:p>
          <a:p>
            <a:r>
              <a:rPr kumimoji="1" lang="en-US" altLang="zh-CN" dirty="0" smtClean="0"/>
              <a:t>dismal</a:t>
            </a:r>
          </a:p>
          <a:p>
            <a:r>
              <a:rPr kumimoji="1" lang="en-US" altLang="zh-CN" dirty="0"/>
              <a:t>d</a:t>
            </a:r>
            <a:r>
              <a:rPr kumimoji="1" lang="en-US" altLang="zh-CN" dirty="0" smtClean="0"/>
              <a:t>our</a:t>
            </a:r>
          </a:p>
          <a:p>
            <a:r>
              <a:rPr kumimoji="1" lang="en-US" altLang="zh-CN" dirty="0"/>
              <a:t>g</a:t>
            </a:r>
            <a:r>
              <a:rPr kumimoji="1" lang="en-US" altLang="zh-CN" dirty="0" smtClean="0"/>
              <a:t>loomy</a:t>
            </a:r>
          </a:p>
          <a:p>
            <a:r>
              <a:rPr kumimoji="1" lang="en-US" altLang="zh-CN" dirty="0"/>
              <a:t>g</a:t>
            </a:r>
            <a:r>
              <a:rPr kumimoji="1" lang="en-US" altLang="zh-CN" dirty="0" smtClean="0"/>
              <a:t>lum</a:t>
            </a:r>
          </a:p>
          <a:p>
            <a:r>
              <a:rPr kumimoji="1" lang="en-US" altLang="zh-CN" dirty="0"/>
              <a:t>s</a:t>
            </a:r>
            <a:r>
              <a:rPr kumimoji="1" lang="en-US" altLang="zh-CN" dirty="0" smtClean="0"/>
              <a:t>aturnine</a:t>
            </a:r>
          </a:p>
          <a:p>
            <a:r>
              <a:rPr kumimoji="1" lang="en-US" altLang="zh-CN" dirty="0" smtClean="0"/>
              <a:t>melancholy</a:t>
            </a:r>
            <a:endParaRPr kumimoji="1" lang="zh-CN" altLang="en-US" dirty="0"/>
          </a:p>
        </p:txBody>
      </p:sp>
    </p:spTree>
    <p:extLst>
      <p:ext uri="{BB962C8B-B14F-4D97-AF65-F5344CB8AC3E}">
        <p14:creationId xmlns:p14="http://schemas.microsoft.com/office/powerpoint/2010/main" val="59253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Saturn</a:t>
            </a:r>
            <a:r>
              <a:rPr kumimoji="1" lang="zh-CN" altLang="en-US" dirty="0" smtClean="0"/>
              <a:t> 土星</a:t>
            </a:r>
            <a:endParaRPr kumimoji="1" lang="en-US" altLang="zh-CN" dirty="0" smtClean="0"/>
          </a:p>
          <a:p>
            <a:r>
              <a:rPr kumimoji="1" lang="en-US" altLang="zh-CN" dirty="0" smtClean="0"/>
              <a:t>Mercury</a:t>
            </a:r>
            <a:r>
              <a:rPr kumimoji="1" lang="zh-CN" altLang="en-US" dirty="0" smtClean="0"/>
              <a:t> 水星</a:t>
            </a:r>
            <a:endParaRPr kumimoji="1" lang="en-US" altLang="zh-CN" dirty="0" smtClean="0"/>
          </a:p>
          <a:p>
            <a:r>
              <a:rPr kumimoji="1" lang="en-US" altLang="zh-CN" dirty="0" smtClean="0"/>
              <a:t>Mars</a:t>
            </a:r>
            <a:r>
              <a:rPr kumimoji="1" lang="zh-CN" altLang="en-US" dirty="0" smtClean="0"/>
              <a:t> 火星</a:t>
            </a:r>
            <a:endParaRPr kumimoji="1" lang="en-US" altLang="zh-CN" dirty="0" smtClean="0"/>
          </a:p>
          <a:p>
            <a:endParaRPr kumimoji="1" lang="zh-CN" altLang="en-US" dirty="0"/>
          </a:p>
        </p:txBody>
      </p:sp>
    </p:spTree>
    <p:extLst>
      <p:ext uri="{BB962C8B-B14F-4D97-AF65-F5344CB8AC3E}">
        <p14:creationId xmlns:p14="http://schemas.microsoft.com/office/powerpoint/2010/main" val="491937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t</a:t>
            </a:r>
            <a:r>
              <a:rPr kumimoji="1" lang="en-US" altLang="zh-CN" dirty="0" smtClean="0"/>
              <a:t>rivial</a:t>
            </a:r>
          </a:p>
          <a:p>
            <a:r>
              <a:rPr kumimoji="1" lang="zh-CN" altLang="en-US" dirty="0" smtClean="0"/>
              <a:t>韦氏释义</a:t>
            </a:r>
            <a:r>
              <a:rPr kumimoji="1" lang="en-US" altLang="zh-CN" dirty="0" smtClean="0"/>
              <a:t>:</a:t>
            </a:r>
            <a:r>
              <a:rPr kumimoji="1" lang="zh-CN" altLang="en-US" dirty="0" smtClean="0"/>
              <a:t> </a:t>
            </a:r>
            <a:r>
              <a:rPr kumimoji="1" lang="en-US" altLang="zh-CN" dirty="0" smtClean="0"/>
              <a:t>not</a:t>
            </a:r>
            <a:r>
              <a:rPr kumimoji="1" lang="zh-CN" altLang="en-US" dirty="0" smtClean="0"/>
              <a:t> </a:t>
            </a:r>
            <a:r>
              <a:rPr kumimoji="1" lang="en-US" altLang="zh-CN" dirty="0" smtClean="0"/>
              <a:t>important</a:t>
            </a:r>
            <a:endParaRPr kumimoji="1" lang="zh-CN" altLang="en-US" dirty="0"/>
          </a:p>
        </p:txBody>
      </p:sp>
    </p:spTree>
    <p:extLst>
      <p:ext uri="{BB962C8B-B14F-4D97-AF65-F5344CB8AC3E}">
        <p14:creationId xmlns:p14="http://schemas.microsoft.com/office/powerpoint/2010/main" val="179490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话多</a:t>
            </a:r>
            <a:endParaRPr kumimoji="1" lang="zh-CN" altLang="en-US" dirty="0"/>
          </a:p>
        </p:txBody>
      </p:sp>
      <p:sp>
        <p:nvSpPr>
          <p:cNvPr id="3" name="内容占位符 2"/>
          <p:cNvSpPr>
            <a:spLocks noGrp="1"/>
          </p:cNvSpPr>
          <p:nvPr>
            <p:ph idx="1"/>
          </p:nvPr>
        </p:nvSpPr>
        <p:spPr/>
        <p:txBody>
          <a:bodyPr/>
          <a:lstStyle/>
          <a:p>
            <a:r>
              <a:rPr kumimoji="1" lang="en-US" altLang="zh-CN" dirty="0" smtClean="0"/>
              <a:t>loquacious</a:t>
            </a:r>
          </a:p>
          <a:p>
            <a:r>
              <a:rPr kumimoji="1" lang="en-US" altLang="zh-CN" dirty="0" smtClean="0"/>
              <a:t>garrulous</a:t>
            </a:r>
          </a:p>
          <a:p>
            <a:r>
              <a:rPr kumimoji="1" lang="en-US" altLang="zh-CN" dirty="0" smtClean="0"/>
              <a:t>prolix</a:t>
            </a:r>
          </a:p>
          <a:p>
            <a:r>
              <a:rPr kumimoji="1" lang="en-US" altLang="zh-CN" dirty="0" smtClean="0"/>
              <a:t>verbose</a:t>
            </a:r>
          </a:p>
          <a:p>
            <a:r>
              <a:rPr kumimoji="1" lang="en-US" altLang="zh-CN" dirty="0" smtClean="0"/>
              <a:t>voluble</a:t>
            </a:r>
          </a:p>
          <a:p>
            <a:r>
              <a:rPr kumimoji="1" lang="en-US" altLang="zh-CN" dirty="0" smtClean="0"/>
              <a:t>talkative</a:t>
            </a:r>
          </a:p>
          <a:p>
            <a:r>
              <a:rPr kumimoji="1" lang="en-US" altLang="zh-CN" dirty="0" smtClean="0"/>
              <a:t>wordy</a:t>
            </a:r>
          </a:p>
          <a:p>
            <a:r>
              <a:rPr kumimoji="1" lang="en-US" altLang="zh-CN" dirty="0" smtClean="0"/>
              <a:t>gabby</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792" y="2276872"/>
            <a:ext cx="4589968" cy="2481064"/>
          </a:xfrm>
          <a:prstGeom prst="rect">
            <a:avLst/>
          </a:prstGeom>
        </p:spPr>
      </p:pic>
    </p:spTree>
    <p:extLst>
      <p:ext uri="{BB962C8B-B14F-4D97-AF65-F5344CB8AC3E}">
        <p14:creationId xmlns:p14="http://schemas.microsoft.com/office/powerpoint/2010/main" val="593507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不重要</a:t>
            </a:r>
            <a:endParaRPr kumimoji="1" lang="zh-CN" altLang="en-US" dirty="0"/>
          </a:p>
        </p:txBody>
      </p:sp>
      <p:sp>
        <p:nvSpPr>
          <p:cNvPr id="3" name="内容占位符 2"/>
          <p:cNvSpPr>
            <a:spLocks noGrp="1"/>
          </p:cNvSpPr>
          <p:nvPr>
            <p:ph idx="1"/>
          </p:nvPr>
        </p:nvSpPr>
        <p:spPr/>
        <p:txBody>
          <a:bodyPr/>
          <a:lstStyle/>
          <a:p>
            <a:r>
              <a:rPr kumimoji="1" lang="en-US" altLang="zh-CN" dirty="0"/>
              <a:t>t</a:t>
            </a:r>
            <a:r>
              <a:rPr kumimoji="1" lang="en-US" altLang="zh-CN" dirty="0" smtClean="0"/>
              <a:t>rivial</a:t>
            </a:r>
          </a:p>
          <a:p>
            <a:r>
              <a:rPr kumimoji="1" lang="en-US" altLang="zh-CN" dirty="0"/>
              <a:t>t</a:t>
            </a:r>
            <a:r>
              <a:rPr kumimoji="1" lang="en-US" altLang="zh-CN" dirty="0" smtClean="0"/>
              <a:t>rifling</a:t>
            </a:r>
          </a:p>
          <a:p>
            <a:r>
              <a:rPr kumimoji="1" lang="en-US" altLang="zh-CN" dirty="0"/>
              <a:t>n</a:t>
            </a:r>
            <a:r>
              <a:rPr kumimoji="1" lang="en-US" altLang="zh-CN" dirty="0" smtClean="0"/>
              <a:t>egligible</a:t>
            </a:r>
          </a:p>
          <a:p>
            <a:r>
              <a:rPr kumimoji="1" lang="en-US" altLang="zh-CN" dirty="0"/>
              <a:t>f</a:t>
            </a:r>
            <a:r>
              <a:rPr kumimoji="1" lang="en-US" altLang="zh-CN" dirty="0" smtClean="0"/>
              <a:t>rivolous</a:t>
            </a:r>
          </a:p>
          <a:p>
            <a:r>
              <a:rPr kumimoji="1" lang="en-US" altLang="zh-CN" dirty="0"/>
              <a:t>i</a:t>
            </a:r>
            <a:r>
              <a:rPr kumimoji="1" lang="en-US" altLang="zh-CN" dirty="0" smtClean="0"/>
              <a:t>nconsequential</a:t>
            </a:r>
          </a:p>
          <a:p>
            <a:r>
              <a:rPr kumimoji="1" lang="en-US" altLang="zh-CN" dirty="0"/>
              <a:t>s</a:t>
            </a:r>
            <a:r>
              <a:rPr kumimoji="1" lang="en-US" altLang="zh-CN" dirty="0" smtClean="0"/>
              <a:t>light</a:t>
            </a:r>
          </a:p>
          <a:p>
            <a:endParaRPr kumimoji="1" lang="en-US" altLang="zh-CN" dirty="0" smtClean="0"/>
          </a:p>
          <a:p>
            <a:endParaRPr kumimoji="1" lang="zh-CN" altLang="en-US" dirty="0"/>
          </a:p>
        </p:txBody>
      </p:sp>
    </p:spTree>
    <p:extLst>
      <p:ext uri="{BB962C8B-B14F-4D97-AF65-F5344CB8AC3E}">
        <p14:creationId xmlns:p14="http://schemas.microsoft.com/office/powerpoint/2010/main" val="14690755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sailors realized too late that winds had shifted the ice in such a way as to obstruct the ship’s path; this process had been so _____ that it was completed by the time they discovered the effect. </a:t>
            </a:r>
          </a:p>
          <a:p>
            <a:r>
              <a:rPr lang="en-US" altLang="zh-CN" dirty="0"/>
              <a:t>A. gradual</a:t>
            </a:r>
          </a:p>
          <a:p>
            <a:r>
              <a:rPr lang="en-US" altLang="zh-CN" dirty="0"/>
              <a:t>B. negligible</a:t>
            </a:r>
          </a:p>
          <a:p>
            <a:r>
              <a:rPr lang="en-US" altLang="zh-CN" dirty="0"/>
              <a:t>C. unpredictable</a:t>
            </a:r>
          </a:p>
          <a:p>
            <a:r>
              <a:rPr lang="en-US" altLang="zh-CN" dirty="0"/>
              <a:t>D. time-consuming</a:t>
            </a:r>
          </a:p>
          <a:p>
            <a:r>
              <a:rPr lang="en-US" altLang="zh-CN" dirty="0"/>
              <a:t>E. inconsequential</a:t>
            </a:r>
          </a:p>
          <a:p>
            <a:r>
              <a:rPr lang="en-US" altLang="zh-CN" dirty="0"/>
              <a:t>F. imperceptible</a:t>
            </a:r>
            <a:endParaRPr kumimoji="1" lang="zh-CN" altLang="en-US" dirty="0"/>
          </a:p>
        </p:txBody>
      </p:sp>
    </p:spTree>
    <p:extLst>
      <p:ext uri="{BB962C8B-B14F-4D97-AF65-F5344CB8AC3E}">
        <p14:creationId xmlns:p14="http://schemas.microsoft.com/office/powerpoint/2010/main" val="1607514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sailors realized too late that winds had shifted the ice in such a way as to obstruct the ship’s path; this process had been so _____ that it was completed by the time they discovered the effect. </a:t>
            </a:r>
          </a:p>
          <a:p>
            <a:r>
              <a:rPr lang="en-US" altLang="zh-CN" dirty="0"/>
              <a:t>A. </a:t>
            </a:r>
            <a:r>
              <a:rPr lang="en-US" altLang="zh-CN" dirty="0" smtClean="0"/>
              <a:t>gradual</a:t>
            </a:r>
            <a:r>
              <a:rPr lang="zh-CN" altLang="en-US" dirty="0" smtClean="0"/>
              <a:t>（逐渐的，难以觉察的）</a:t>
            </a:r>
            <a:endParaRPr lang="en-US" altLang="zh-CN" dirty="0"/>
          </a:p>
          <a:p>
            <a:r>
              <a:rPr lang="en-US" altLang="zh-CN" dirty="0"/>
              <a:t>B. </a:t>
            </a:r>
            <a:r>
              <a:rPr lang="en-US" altLang="zh-CN" dirty="0" smtClean="0"/>
              <a:t>negligible</a:t>
            </a:r>
            <a:r>
              <a:rPr lang="zh-CN" altLang="en-US" dirty="0" smtClean="0"/>
              <a:t>（不重要的）</a:t>
            </a:r>
            <a:endParaRPr lang="en-US" altLang="zh-CN" dirty="0"/>
          </a:p>
          <a:p>
            <a:r>
              <a:rPr lang="en-US" altLang="zh-CN" dirty="0"/>
              <a:t>C. </a:t>
            </a:r>
            <a:r>
              <a:rPr lang="en-US" altLang="zh-CN" dirty="0" smtClean="0"/>
              <a:t>unpredictable</a:t>
            </a:r>
            <a:r>
              <a:rPr lang="zh-CN" altLang="en-US" dirty="0" smtClean="0"/>
              <a:t>（难以预测的）</a:t>
            </a:r>
            <a:endParaRPr lang="en-US" altLang="zh-CN" dirty="0"/>
          </a:p>
          <a:p>
            <a:r>
              <a:rPr lang="en-US" altLang="zh-CN" dirty="0"/>
              <a:t>D. </a:t>
            </a:r>
            <a:r>
              <a:rPr lang="en-US" altLang="zh-CN" dirty="0" smtClean="0"/>
              <a:t>time-consuming</a:t>
            </a:r>
            <a:r>
              <a:rPr lang="zh-CN" altLang="en-US" dirty="0" smtClean="0"/>
              <a:t>（耗时的）</a:t>
            </a:r>
            <a:endParaRPr lang="en-US" altLang="zh-CN" dirty="0"/>
          </a:p>
          <a:p>
            <a:r>
              <a:rPr lang="en-US" altLang="zh-CN" dirty="0"/>
              <a:t>E. </a:t>
            </a:r>
            <a:r>
              <a:rPr lang="en-US" altLang="zh-CN" dirty="0" smtClean="0"/>
              <a:t>inconsequential</a:t>
            </a:r>
            <a:r>
              <a:rPr lang="zh-CN" altLang="en-US" dirty="0" smtClean="0"/>
              <a:t>（不重要的）</a:t>
            </a:r>
            <a:endParaRPr lang="en-US" altLang="zh-CN" dirty="0"/>
          </a:p>
          <a:p>
            <a:r>
              <a:rPr lang="en-US" altLang="zh-CN" dirty="0"/>
              <a:t>F. </a:t>
            </a:r>
            <a:r>
              <a:rPr lang="en-US" altLang="zh-CN" dirty="0" smtClean="0"/>
              <a:t>imperceptible</a:t>
            </a:r>
            <a:r>
              <a:rPr lang="zh-CN" altLang="en-US" dirty="0" smtClean="0"/>
              <a:t>（难以觉察的）</a:t>
            </a:r>
            <a:endParaRPr kumimoji="1" lang="zh-CN" altLang="en-US" dirty="0"/>
          </a:p>
        </p:txBody>
      </p:sp>
      <p:sp>
        <p:nvSpPr>
          <p:cNvPr id="4" name="文本框 3"/>
          <p:cNvSpPr txBox="1"/>
          <p:nvPr/>
        </p:nvSpPr>
        <p:spPr>
          <a:xfrm>
            <a:off x="5724128" y="3861048"/>
            <a:ext cx="1728192" cy="369332"/>
          </a:xfrm>
          <a:prstGeom prst="rect">
            <a:avLst/>
          </a:prstGeom>
          <a:noFill/>
        </p:spPr>
        <p:txBody>
          <a:bodyPr wrap="square" rtlCol="0">
            <a:spAutoFit/>
          </a:bodyPr>
          <a:lstStyle/>
          <a:p>
            <a:r>
              <a:rPr kumimoji="1" lang="zh-CN" altLang="en-US" dirty="0" smtClean="0"/>
              <a:t>答案：</a:t>
            </a:r>
            <a:r>
              <a:rPr kumimoji="1" lang="en-US" altLang="zh-CN" dirty="0" smtClean="0"/>
              <a:t>AF</a:t>
            </a:r>
            <a:endParaRPr kumimoji="1" lang="zh-CN" altLang="en-US" dirty="0"/>
          </a:p>
        </p:txBody>
      </p:sp>
    </p:spTree>
    <p:extLst>
      <p:ext uri="{BB962C8B-B14F-4D97-AF65-F5344CB8AC3E}">
        <p14:creationId xmlns:p14="http://schemas.microsoft.com/office/powerpoint/2010/main" val="26614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w</a:t>
            </a:r>
            <a:r>
              <a:rPr kumimoji="1" lang="en-US" altLang="zh-CN" dirty="0" smtClean="0"/>
              <a:t>elter</a:t>
            </a:r>
          </a:p>
          <a:p>
            <a:r>
              <a:rPr kumimoji="1" lang="zh-CN" altLang="en-US" dirty="0" smtClean="0"/>
              <a:t>韦氏释义</a:t>
            </a:r>
            <a:r>
              <a:rPr kumimoji="1" lang="en-US" altLang="zh-CN" dirty="0" smtClean="0"/>
              <a:t>:</a:t>
            </a:r>
            <a:r>
              <a:rPr kumimoji="1" lang="zh-CN" altLang="en-US" dirty="0" smtClean="0"/>
              <a:t> </a:t>
            </a:r>
            <a:r>
              <a:rPr kumimoji="1" lang="en-US" altLang="zh-CN" dirty="0" smtClean="0"/>
              <a:t>a</a:t>
            </a:r>
            <a:r>
              <a:rPr kumimoji="1" lang="zh-CN" altLang="en-US" dirty="0" smtClean="0"/>
              <a:t> </a:t>
            </a:r>
            <a:r>
              <a:rPr kumimoji="1" lang="en-US" altLang="zh-CN" dirty="0" smtClean="0"/>
              <a:t>state</a:t>
            </a:r>
            <a:r>
              <a:rPr kumimoji="1" lang="zh-CN" altLang="en-US" dirty="0" smtClean="0"/>
              <a:t> </a:t>
            </a:r>
            <a:r>
              <a:rPr kumimoji="1" lang="en-US" altLang="zh-CN" dirty="0" smtClean="0"/>
              <a:t>of</a:t>
            </a:r>
            <a:r>
              <a:rPr kumimoji="1" lang="zh-CN" altLang="en-US" dirty="0" smtClean="0"/>
              <a:t> </a:t>
            </a:r>
            <a:r>
              <a:rPr kumimoji="1" lang="en-US" altLang="zh-CN" dirty="0" smtClean="0"/>
              <a:t>wild</a:t>
            </a:r>
            <a:r>
              <a:rPr kumimoji="1" lang="zh-CN" altLang="en-US" dirty="0" smtClean="0"/>
              <a:t> </a:t>
            </a:r>
            <a:r>
              <a:rPr kumimoji="1" lang="en-US" altLang="zh-CN" dirty="0" smtClean="0"/>
              <a:t>disorder:</a:t>
            </a:r>
            <a:r>
              <a:rPr kumimoji="1" lang="zh-CN" altLang="en-US" dirty="0" smtClean="0"/>
              <a:t> </a:t>
            </a:r>
            <a:r>
              <a:rPr kumimoji="1" lang="en-US" altLang="zh-CN" dirty="0" smtClean="0"/>
              <a:t>turmoil</a:t>
            </a:r>
            <a:endParaRPr kumimoji="1" lang="zh-CN" altLang="en-US" dirty="0"/>
          </a:p>
        </p:txBody>
      </p:sp>
    </p:spTree>
    <p:extLst>
      <p:ext uri="{BB962C8B-B14F-4D97-AF65-F5344CB8AC3E}">
        <p14:creationId xmlns:p14="http://schemas.microsoft.com/office/powerpoint/2010/main" val="12375283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混乱</a:t>
            </a:r>
            <a:endParaRPr kumimoji="1" lang="zh-CN" altLang="en-US" dirty="0"/>
          </a:p>
        </p:txBody>
      </p:sp>
      <p:sp>
        <p:nvSpPr>
          <p:cNvPr id="3" name="内容占位符 2"/>
          <p:cNvSpPr>
            <a:spLocks noGrp="1"/>
          </p:cNvSpPr>
          <p:nvPr>
            <p:ph idx="1"/>
          </p:nvPr>
        </p:nvSpPr>
        <p:spPr/>
        <p:txBody>
          <a:bodyPr/>
          <a:lstStyle/>
          <a:p>
            <a:r>
              <a:rPr kumimoji="1" lang="en-US" altLang="zh-CN" dirty="0" smtClean="0"/>
              <a:t>welter</a:t>
            </a:r>
          </a:p>
          <a:p>
            <a:r>
              <a:rPr kumimoji="1" lang="en-US" altLang="zh-CN" dirty="0"/>
              <a:t>t</a:t>
            </a:r>
            <a:r>
              <a:rPr kumimoji="1" lang="en-US" altLang="zh-CN" dirty="0" smtClean="0"/>
              <a:t>urmoil</a:t>
            </a:r>
          </a:p>
          <a:p>
            <a:r>
              <a:rPr kumimoji="1" lang="en-US" altLang="zh-CN" dirty="0"/>
              <a:t>a</a:t>
            </a:r>
            <a:r>
              <a:rPr kumimoji="1" lang="en-US" altLang="zh-CN" dirty="0" smtClean="0"/>
              <a:t>gitation</a:t>
            </a:r>
          </a:p>
          <a:p>
            <a:r>
              <a:rPr kumimoji="1" lang="en-US" altLang="zh-CN" dirty="0"/>
              <a:t>c</a:t>
            </a:r>
            <a:r>
              <a:rPr kumimoji="1" lang="en-US" altLang="zh-CN" dirty="0" smtClean="0"/>
              <a:t>onvulsion</a:t>
            </a:r>
          </a:p>
          <a:p>
            <a:r>
              <a:rPr kumimoji="1" lang="en-US" altLang="zh-CN" dirty="0"/>
              <a:t>c</a:t>
            </a:r>
            <a:r>
              <a:rPr kumimoji="1" lang="en-US" altLang="zh-CN" dirty="0" smtClean="0"/>
              <a:t>ommotion</a:t>
            </a:r>
          </a:p>
          <a:p>
            <a:r>
              <a:rPr kumimoji="1" lang="en-US" altLang="zh-CN" dirty="0"/>
              <a:t>t</a:t>
            </a:r>
            <a:r>
              <a:rPr kumimoji="1" lang="en-US" altLang="zh-CN" dirty="0" smtClean="0"/>
              <a:t>umult</a:t>
            </a:r>
          </a:p>
          <a:p>
            <a:endParaRPr kumimoji="1" lang="zh-CN" altLang="en-US" dirty="0"/>
          </a:p>
        </p:txBody>
      </p:sp>
    </p:spTree>
    <p:extLst>
      <p:ext uri="{BB962C8B-B14F-4D97-AF65-F5344CB8AC3E}">
        <p14:creationId xmlns:p14="http://schemas.microsoft.com/office/powerpoint/2010/main" val="6836030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串讲</a:t>
            </a:r>
            <a:r>
              <a:rPr kumimoji="1" lang="en-US" altLang="zh-CN" dirty="0" smtClean="0"/>
              <a:t>PPT</a:t>
            </a:r>
            <a:r>
              <a:rPr kumimoji="1" lang="zh-CN" altLang="en-US" dirty="0" smtClean="0"/>
              <a:t>下载，</a:t>
            </a:r>
            <a:r>
              <a:rPr kumimoji="1" lang="en-US" altLang="zh-CN" dirty="0" smtClean="0"/>
              <a:t>GRE</a:t>
            </a:r>
            <a:r>
              <a:rPr kumimoji="1" lang="zh-CN" altLang="en-US" dirty="0" smtClean="0"/>
              <a:t>资料下载</a:t>
            </a:r>
            <a:endParaRPr kumimoji="1" lang="zh-CN" altLang="en-US" dirty="0"/>
          </a:p>
        </p:txBody>
      </p:sp>
      <p:sp>
        <p:nvSpPr>
          <p:cNvPr id="3" name="内容占位符 2"/>
          <p:cNvSpPr>
            <a:spLocks noGrp="1"/>
          </p:cNvSpPr>
          <p:nvPr>
            <p:ph idx="1"/>
          </p:nvPr>
        </p:nvSpPr>
        <p:spPr/>
        <p:txBody>
          <a:bodyPr/>
          <a:lstStyle/>
          <a:p>
            <a:r>
              <a:rPr kumimoji="1" lang="zh-CN" altLang="en-US" dirty="0" smtClean="0"/>
              <a:t>公众号：张巍老师</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8210903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考满分</a:t>
            </a:r>
            <a:r>
              <a:rPr kumimoji="1" lang="en-US" altLang="zh-CN" dirty="0" smtClean="0"/>
              <a:t>GRE</a:t>
            </a:r>
            <a:r>
              <a:rPr kumimoji="1" lang="zh-CN" altLang="en-US" dirty="0" smtClean="0"/>
              <a:t>课程介绍</a:t>
            </a:r>
            <a:endParaRPr kumimoji="1" lang="zh-CN" altLang="en-US" dirty="0"/>
          </a:p>
        </p:txBody>
      </p:sp>
      <p:sp>
        <p:nvSpPr>
          <p:cNvPr id="3" name="内容占位符 2"/>
          <p:cNvSpPr>
            <a:spLocks noGrp="1"/>
          </p:cNvSpPr>
          <p:nvPr>
            <p:ph idx="1"/>
          </p:nvPr>
        </p:nvSpPr>
        <p:spPr/>
        <p:txBody>
          <a:bodyPr/>
          <a:lstStyle/>
          <a:p>
            <a:r>
              <a:rPr kumimoji="1" lang="en-US" altLang="zh-CN" dirty="0" smtClean="0"/>
              <a:t>All</a:t>
            </a:r>
            <a:r>
              <a:rPr kumimoji="1" lang="zh-CN" altLang="en-US" dirty="0" smtClean="0"/>
              <a:t> </a:t>
            </a:r>
            <a:r>
              <a:rPr kumimoji="1" lang="en-US" altLang="zh-CN" dirty="0" smtClean="0"/>
              <a:t>In</a:t>
            </a:r>
            <a:r>
              <a:rPr kumimoji="1" lang="zh-CN" altLang="en-US" dirty="0" smtClean="0"/>
              <a:t> </a:t>
            </a:r>
            <a:r>
              <a:rPr kumimoji="1" lang="en-US" altLang="zh-CN" dirty="0" smtClean="0"/>
              <a:t>One</a:t>
            </a:r>
            <a:r>
              <a:rPr kumimoji="1" lang="zh-CN" altLang="en-US" dirty="0" smtClean="0"/>
              <a:t>课程</a:t>
            </a:r>
            <a:endParaRPr kumimoji="1" lang="en-US" altLang="zh-CN" dirty="0" smtClean="0"/>
          </a:p>
          <a:p>
            <a:endParaRPr kumimoji="1" lang="en-US" altLang="zh-CN" dirty="0"/>
          </a:p>
          <a:p>
            <a:r>
              <a:rPr kumimoji="1" lang="zh-CN" altLang="en-US" dirty="0" smtClean="0"/>
              <a:t>考前冲刺班</a:t>
            </a:r>
            <a:endParaRPr kumimoji="1" lang="zh-CN" altLang="en-US" dirty="0"/>
          </a:p>
        </p:txBody>
      </p:sp>
    </p:spTree>
    <p:extLst>
      <p:ext uri="{BB962C8B-B14F-4D97-AF65-F5344CB8AC3E}">
        <p14:creationId xmlns:p14="http://schemas.microsoft.com/office/powerpoint/2010/main" val="1554927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话少</a:t>
            </a:r>
            <a:endParaRPr kumimoji="1" lang="zh-CN" altLang="en-US" dirty="0"/>
          </a:p>
        </p:txBody>
      </p:sp>
      <p:sp>
        <p:nvSpPr>
          <p:cNvPr id="3" name="内容占位符 2"/>
          <p:cNvSpPr>
            <a:spLocks noGrp="1"/>
          </p:cNvSpPr>
          <p:nvPr>
            <p:ph idx="1"/>
          </p:nvPr>
        </p:nvSpPr>
        <p:spPr/>
        <p:txBody>
          <a:bodyPr/>
          <a:lstStyle/>
          <a:p>
            <a:r>
              <a:rPr kumimoji="1" lang="en-US" altLang="zh-CN" dirty="0" smtClean="0"/>
              <a:t>curt</a:t>
            </a:r>
          </a:p>
          <a:p>
            <a:r>
              <a:rPr kumimoji="1" lang="en-US" altLang="zh-CN" dirty="0" smtClean="0"/>
              <a:t>laconic</a:t>
            </a:r>
          </a:p>
          <a:p>
            <a:r>
              <a:rPr kumimoji="1" lang="en-US" altLang="zh-CN" dirty="0" smtClean="0"/>
              <a:t>reserved</a:t>
            </a:r>
          </a:p>
          <a:p>
            <a:r>
              <a:rPr kumimoji="1" lang="en-US" altLang="zh-CN" dirty="0" smtClean="0"/>
              <a:t>reticent</a:t>
            </a:r>
          </a:p>
          <a:p>
            <a:r>
              <a:rPr kumimoji="1" lang="en-US" altLang="zh-CN" dirty="0" smtClean="0"/>
              <a:t>taciturn</a:t>
            </a:r>
            <a:endParaRPr kumimoji="1" lang="zh-CN" altLang="en-US" dirty="0"/>
          </a:p>
        </p:txBody>
      </p:sp>
    </p:spTree>
    <p:extLst>
      <p:ext uri="{BB962C8B-B14F-4D97-AF65-F5344CB8AC3E}">
        <p14:creationId xmlns:p14="http://schemas.microsoft.com/office/powerpoint/2010/main" val="1075777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Although in his new book he tends to repeat himself like a _____ uncle, </a:t>
            </a:r>
            <a:r>
              <a:rPr lang="en-US" altLang="zh-CN" dirty="0" err="1"/>
              <a:t>McHughen</a:t>
            </a:r>
            <a:r>
              <a:rPr lang="en-US" altLang="zh-CN" dirty="0"/>
              <a:t> makes a persuasive case for the safety of tinkering with genes to create new foods.</a:t>
            </a:r>
          </a:p>
          <a:p>
            <a:r>
              <a:rPr lang="en-US" altLang="zh-CN" dirty="0"/>
              <a:t>A. taciturn</a:t>
            </a:r>
          </a:p>
          <a:p>
            <a:r>
              <a:rPr lang="en-US" altLang="zh-CN" dirty="0"/>
              <a:t>B. reserved</a:t>
            </a:r>
          </a:p>
          <a:p>
            <a:r>
              <a:rPr lang="en-US" altLang="zh-CN" dirty="0"/>
              <a:t>C. prototypical</a:t>
            </a:r>
          </a:p>
          <a:p>
            <a:r>
              <a:rPr lang="en-US" altLang="zh-CN" dirty="0"/>
              <a:t>D. cantankerous</a:t>
            </a:r>
          </a:p>
          <a:p>
            <a:r>
              <a:rPr lang="en-US" altLang="zh-CN" dirty="0"/>
              <a:t>E. loquacious</a:t>
            </a:r>
          </a:p>
          <a:p>
            <a:r>
              <a:rPr lang="en-US" altLang="zh-CN" dirty="0"/>
              <a:t>F. garrulous</a:t>
            </a:r>
            <a:endParaRPr kumimoji="1" lang="zh-CN" altLang="en-US" dirty="0"/>
          </a:p>
        </p:txBody>
      </p:sp>
    </p:spTree>
    <p:extLst>
      <p:ext uri="{BB962C8B-B14F-4D97-AF65-F5344CB8AC3E}">
        <p14:creationId xmlns:p14="http://schemas.microsoft.com/office/powerpoint/2010/main" val="927584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maverick</a:t>
            </a:r>
          </a:p>
          <a:p>
            <a:r>
              <a:rPr kumimoji="1" lang="zh-CN" altLang="en-US" dirty="0" smtClean="0"/>
              <a:t>韦氏释义</a:t>
            </a:r>
            <a:r>
              <a:rPr kumimoji="1" lang="en-US" altLang="zh-CN" dirty="0" smtClean="0"/>
              <a:t>:</a:t>
            </a:r>
            <a:r>
              <a:rPr kumimoji="1" lang="zh-CN" altLang="en-US" dirty="0"/>
              <a:t> </a:t>
            </a:r>
            <a:r>
              <a:rPr kumimoji="1" lang="en-US" altLang="zh-CN" dirty="0" smtClean="0"/>
              <a:t>a</a:t>
            </a:r>
            <a:r>
              <a:rPr kumimoji="1" lang="zh-CN" altLang="en-US" dirty="0" smtClean="0"/>
              <a:t> </a:t>
            </a:r>
            <a:r>
              <a:rPr kumimoji="1" lang="en-US" altLang="zh-CN" dirty="0" smtClean="0"/>
              <a:t>person</a:t>
            </a:r>
            <a:r>
              <a:rPr kumimoji="1" lang="zh-CN" altLang="en-US" dirty="0" smtClean="0"/>
              <a:t> </a:t>
            </a:r>
            <a:r>
              <a:rPr kumimoji="1" lang="en-US" altLang="zh-CN" dirty="0" smtClean="0"/>
              <a:t>who</a:t>
            </a:r>
            <a:r>
              <a:rPr kumimoji="1" lang="zh-CN" altLang="en-US" dirty="0" smtClean="0"/>
              <a:t> </a:t>
            </a:r>
            <a:r>
              <a:rPr kumimoji="1" lang="en-US" altLang="zh-CN" dirty="0" smtClean="0"/>
              <a:t>refuses</a:t>
            </a:r>
            <a:r>
              <a:rPr kumimoji="1" lang="zh-CN" altLang="en-US" dirty="0" smtClean="0"/>
              <a:t> </a:t>
            </a:r>
            <a:r>
              <a:rPr kumimoji="1" lang="en-US" altLang="zh-CN" dirty="0" smtClean="0"/>
              <a:t>to</a:t>
            </a:r>
            <a:r>
              <a:rPr kumimoji="1" lang="zh-CN" altLang="en-US" dirty="0" smtClean="0"/>
              <a:t> </a:t>
            </a:r>
            <a:r>
              <a:rPr kumimoji="1" lang="en-US" altLang="zh-CN" dirty="0" smtClean="0"/>
              <a:t>follow</a:t>
            </a:r>
            <a:r>
              <a:rPr kumimoji="1" lang="zh-CN" altLang="en-US" dirty="0" smtClean="0"/>
              <a:t> </a:t>
            </a:r>
            <a:r>
              <a:rPr kumimoji="1" lang="en-US" altLang="zh-CN" dirty="0" smtClean="0"/>
              <a:t>the</a:t>
            </a:r>
            <a:r>
              <a:rPr kumimoji="1" lang="zh-CN" altLang="en-US" dirty="0" smtClean="0"/>
              <a:t> </a:t>
            </a:r>
            <a:r>
              <a:rPr kumimoji="1" lang="en-US" altLang="zh-CN" dirty="0" smtClean="0"/>
              <a:t>customs</a:t>
            </a:r>
            <a:r>
              <a:rPr kumimoji="1" lang="zh-CN" altLang="en-US" dirty="0" smtClean="0"/>
              <a:t> </a:t>
            </a:r>
            <a:r>
              <a:rPr kumimoji="1" lang="en-US" altLang="zh-CN" dirty="0" smtClean="0"/>
              <a:t>or</a:t>
            </a:r>
            <a:r>
              <a:rPr kumimoji="1" lang="zh-CN" altLang="en-US" dirty="0" smtClean="0"/>
              <a:t> </a:t>
            </a:r>
            <a:r>
              <a:rPr kumimoji="1" lang="en-US" altLang="zh-CN" dirty="0" smtClean="0"/>
              <a:t>rules</a:t>
            </a:r>
            <a:r>
              <a:rPr kumimoji="1" lang="zh-CN" altLang="en-US" dirty="0" smtClean="0"/>
              <a:t> </a:t>
            </a:r>
            <a:r>
              <a:rPr kumimoji="1" lang="en-US" altLang="zh-CN" dirty="0" smtClean="0"/>
              <a:t>of</a:t>
            </a:r>
            <a:r>
              <a:rPr kumimoji="1" lang="zh-CN" altLang="en-US" dirty="0" smtClean="0"/>
              <a:t> </a:t>
            </a:r>
            <a:r>
              <a:rPr kumimoji="1" lang="en-US" altLang="zh-CN" dirty="0" smtClean="0"/>
              <a:t>a</a:t>
            </a:r>
            <a:r>
              <a:rPr kumimoji="1" lang="zh-CN" altLang="en-US" dirty="0" smtClean="0"/>
              <a:t> </a:t>
            </a:r>
            <a:r>
              <a:rPr kumimoji="1" lang="en-US" altLang="zh-CN" dirty="0" smtClean="0"/>
              <a:t>group</a:t>
            </a:r>
            <a:endParaRPr kumimoji="1" lang="en-US" altLang="zh-CN" dirty="0"/>
          </a:p>
        </p:txBody>
      </p:sp>
    </p:spTree>
    <p:extLst>
      <p:ext uri="{BB962C8B-B14F-4D97-AF65-F5344CB8AC3E}">
        <p14:creationId xmlns:p14="http://schemas.microsoft.com/office/powerpoint/2010/main" val="1956529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663</TotalTime>
  <Words>2352</Words>
  <Application>Microsoft Macintosh PowerPoint</Application>
  <PresentationFormat>全屏显示(4:3)</PresentationFormat>
  <Paragraphs>409</Paragraphs>
  <Slides>66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66</vt:i4>
      </vt:variant>
    </vt:vector>
  </HeadingPairs>
  <TitlesOfParts>
    <vt:vector size="70" baseType="lpstr">
      <vt:lpstr>Calibri</vt:lpstr>
      <vt:lpstr>Calibri Light</vt:lpstr>
      <vt:lpstr>宋体</vt:lpstr>
      <vt:lpstr>回顾</vt:lpstr>
      <vt:lpstr>GRE镇考机经词串讲班（下）</vt:lpstr>
      <vt:lpstr>串讲PPT下载，GRE资料下载</vt:lpstr>
      <vt:lpstr>PowerPoint 演示文稿</vt:lpstr>
      <vt:lpstr>GRE真题</vt:lpstr>
      <vt:lpstr>PowerPoint 演示文稿</vt:lpstr>
      <vt:lpstr>话多</vt:lpstr>
      <vt:lpstr>话少</vt:lpstr>
      <vt:lpstr>GRE真题</vt:lpstr>
      <vt:lpstr>PowerPoint 演示文稿</vt:lpstr>
      <vt:lpstr>奇葩，反传统</vt:lpstr>
      <vt:lpstr>GRE真题</vt:lpstr>
      <vt:lpstr>GRE真题</vt:lpstr>
      <vt:lpstr>先做题</vt:lpstr>
      <vt:lpstr>先做题</vt:lpstr>
      <vt:lpstr>PowerPoint 演示文稿</vt:lpstr>
      <vt:lpstr>同根不同义词</vt:lpstr>
      <vt:lpstr>PowerPoint 演示文稿</vt:lpstr>
      <vt:lpstr>PowerPoint 演示文稿</vt:lpstr>
      <vt:lpstr>GRE真题</vt:lpstr>
      <vt:lpstr>GRE真题</vt:lpstr>
      <vt:lpstr>GRE真题</vt:lpstr>
      <vt:lpstr>GRE真题</vt:lpstr>
      <vt:lpstr>PowerPoint 演示文稿</vt:lpstr>
      <vt:lpstr>平凡，世俗</vt:lpstr>
      <vt:lpstr>PowerPoint 演示文稿</vt:lpstr>
      <vt:lpstr>PowerPoint 演示文稿</vt:lpstr>
      <vt:lpstr>先做题</vt:lpstr>
      <vt:lpstr>先做题</vt:lpstr>
      <vt:lpstr>PowerPoint 演示文稿</vt:lpstr>
      <vt:lpstr>晦涩难懂</vt:lpstr>
      <vt:lpstr>PowerPoint 演示文稿</vt:lpstr>
      <vt:lpstr>万能药</vt:lpstr>
      <vt:lpstr>PowerPoint 演示文稿</vt:lpstr>
      <vt:lpstr>GRE真题</vt:lpstr>
      <vt:lpstr>GRE真题</vt:lpstr>
      <vt:lpstr>PowerPoint 演示文稿</vt:lpstr>
      <vt:lpstr>预言，先知</vt:lpstr>
      <vt:lpstr>先做题</vt:lpstr>
      <vt:lpstr>先做题</vt:lpstr>
      <vt:lpstr>PowerPoint 演示文稿</vt:lpstr>
      <vt:lpstr>PowerPoint 演示文稿</vt:lpstr>
      <vt:lpstr>PowerPoint 演示文稿</vt:lpstr>
      <vt:lpstr>GRE真题</vt:lpstr>
      <vt:lpstr>GRE真题</vt:lpstr>
      <vt:lpstr>PowerPoint 演示文稿</vt:lpstr>
      <vt:lpstr>音译词</vt:lpstr>
      <vt:lpstr>PowerPoint 演示文稿</vt:lpstr>
      <vt:lpstr>PowerPoint 演示文稿</vt:lpstr>
      <vt:lpstr>PowerPoint 演示文稿</vt:lpstr>
      <vt:lpstr>PowerPoint 演示文稿</vt:lpstr>
      <vt:lpstr>品牌中的GRE词汇</vt:lpstr>
      <vt:lpstr>PowerPoint 演示文稿</vt:lpstr>
      <vt:lpstr>先做题</vt:lpstr>
      <vt:lpstr>先做题</vt:lpstr>
      <vt:lpstr>PowerPoint 演示文稿</vt:lpstr>
      <vt:lpstr>PowerPoint 演示文稿</vt:lpstr>
      <vt:lpstr>忧郁</vt:lpstr>
      <vt:lpstr>PowerPoint 演示文稿</vt:lpstr>
      <vt:lpstr>PowerPoint 演示文稿</vt:lpstr>
      <vt:lpstr>不重要</vt:lpstr>
      <vt:lpstr>GRE真题</vt:lpstr>
      <vt:lpstr>GRE真题</vt:lpstr>
      <vt:lpstr>PowerPoint 演示文稿</vt:lpstr>
      <vt:lpstr>混乱</vt:lpstr>
      <vt:lpstr>串讲PPT下载，GRE资料下载</vt:lpstr>
      <vt:lpstr>考满分GRE课程介绍</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XXX课程主题XXX</dc:title>
  <dc:creator>雯旭</dc:creator>
  <cp:lastModifiedBy>张巍</cp:lastModifiedBy>
  <cp:revision>208</cp:revision>
  <dcterms:created xsi:type="dcterms:W3CDTF">2016-11-25T09:56:19Z</dcterms:created>
  <dcterms:modified xsi:type="dcterms:W3CDTF">2017-03-03T03:02:15Z</dcterms:modified>
</cp:coreProperties>
</file>