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Oswald"/>
      <p:regular r:id="rId51"/>
      <p:bold r:id="rId5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regular.fntdata"/><Relationship Id="rId50" Type="http://schemas.openxmlformats.org/officeDocument/2006/relationships/slide" Target="slides/slide45.xml"/><Relationship Id="rId52"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 White">
    <p:spTree>
      <p:nvGrpSpPr>
        <p:cNvPr id="11" name="Shape 11"/>
        <p:cNvGrpSpPr/>
        <p:nvPr/>
      </p:nvGrpSpPr>
      <p:grpSpPr>
        <a:xfrm>
          <a:off x="0" y="0"/>
          <a:ext cx="0" cy="0"/>
          <a:chOff x="0" y="0"/>
          <a:chExt cx="0" cy="0"/>
        </a:xfrm>
      </p:grpSpPr>
      <p:sp>
        <p:nvSpPr>
          <p:cNvPr id="12" name="Shape 12"/>
          <p:cNvSpPr txBox="1"/>
          <p:nvPr>
            <p:ph type="ctrTitle"/>
          </p:nvPr>
        </p:nvSpPr>
        <p:spPr>
          <a:xfrm>
            <a:off x="296049" y="548200"/>
            <a:ext cx="8311800" cy="1852199"/>
          </a:xfrm>
          <a:prstGeom prst="rect">
            <a:avLst/>
          </a:prstGeom>
        </p:spPr>
        <p:txBody>
          <a:bodyPr anchorCtr="0" anchor="t" bIns="91425" lIns="91425" rIns="91425" tIns="91425"/>
          <a:lstStyle>
            <a:lvl1pPr rtl="0">
              <a:spcBef>
                <a:spcPts val="0"/>
              </a:spcBef>
              <a:buSzPct val="100000"/>
              <a:buFont typeface="Oswald"/>
              <a:defRPr b="1" sz="4800">
                <a:latin typeface="Oswald"/>
                <a:ea typeface="Oswald"/>
                <a:cs typeface="Oswald"/>
                <a:sym typeface="Oswald"/>
              </a:defRPr>
            </a:lvl1pPr>
            <a:lvl2pPr rtl="0">
              <a:spcBef>
                <a:spcPts val="0"/>
              </a:spcBef>
              <a:buSzPct val="100000"/>
              <a:buFont typeface="Oswald"/>
              <a:defRPr sz="4800">
                <a:latin typeface="Oswald"/>
                <a:ea typeface="Oswald"/>
                <a:cs typeface="Oswald"/>
                <a:sym typeface="Oswald"/>
              </a:defRPr>
            </a:lvl2pPr>
            <a:lvl3pPr rtl="0">
              <a:spcBef>
                <a:spcPts val="0"/>
              </a:spcBef>
              <a:buSzPct val="100000"/>
              <a:buFont typeface="Oswald"/>
              <a:defRPr sz="4800">
                <a:latin typeface="Oswald"/>
                <a:ea typeface="Oswald"/>
                <a:cs typeface="Oswald"/>
                <a:sym typeface="Oswald"/>
              </a:defRPr>
            </a:lvl3pPr>
            <a:lvl4pPr rtl="0">
              <a:spcBef>
                <a:spcPts val="0"/>
              </a:spcBef>
              <a:buSzPct val="100000"/>
              <a:buFont typeface="Oswald"/>
              <a:defRPr sz="4800">
                <a:latin typeface="Oswald"/>
                <a:ea typeface="Oswald"/>
                <a:cs typeface="Oswald"/>
                <a:sym typeface="Oswald"/>
              </a:defRPr>
            </a:lvl4pPr>
            <a:lvl5pPr rtl="0">
              <a:spcBef>
                <a:spcPts val="0"/>
              </a:spcBef>
              <a:buSzPct val="100000"/>
              <a:buFont typeface="Oswald"/>
              <a:defRPr sz="4800">
                <a:latin typeface="Oswald"/>
                <a:ea typeface="Oswald"/>
                <a:cs typeface="Oswald"/>
                <a:sym typeface="Oswald"/>
              </a:defRPr>
            </a:lvl5pPr>
            <a:lvl6pPr rtl="0">
              <a:spcBef>
                <a:spcPts val="0"/>
              </a:spcBef>
              <a:buSzPct val="100000"/>
              <a:buFont typeface="Oswald"/>
              <a:defRPr sz="4800">
                <a:latin typeface="Oswald"/>
                <a:ea typeface="Oswald"/>
                <a:cs typeface="Oswald"/>
                <a:sym typeface="Oswald"/>
              </a:defRPr>
            </a:lvl6pPr>
            <a:lvl7pPr rtl="0">
              <a:spcBef>
                <a:spcPts val="0"/>
              </a:spcBef>
              <a:buSzPct val="100000"/>
              <a:buFont typeface="Oswald"/>
              <a:defRPr sz="4800">
                <a:latin typeface="Oswald"/>
                <a:ea typeface="Oswald"/>
                <a:cs typeface="Oswald"/>
                <a:sym typeface="Oswald"/>
              </a:defRPr>
            </a:lvl7pPr>
            <a:lvl8pPr rtl="0">
              <a:spcBef>
                <a:spcPts val="0"/>
              </a:spcBef>
              <a:buSzPct val="100000"/>
              <a:buFont typeface="Oswald"/>
              <a:defRPr sz="4800">
                <a:latin typeface="Oswald"/>
                <a:ea typeface="Oswald"/>
                <a:cs typeface="Oswald"/>
                <a:sym typeface="Oswald"/>
              </a:defRPr>
            </a:lvl8pPr>
            <a:lvl9pPr rtl="0">
              <a:spcBef>
                <a:spcPts val="0"/>
              </a:spcBef>
              <a:buSzPct val="100000"/>
              <a:buFont typeface="Oswald"/>
              <a:defRPr sz="4800">
                <a:latin typeface="Oswald"/>
                <a:ea typeface="Oswald"/>
                <a:cs typeface="Oswald"/>
                <a:sym typeface="Oswald"/>
              </a:defRPr>
            </a:lvl9pPr>
          </a:lstStyle>
          <a:p/>
        </p:txBody>
      </p:sp>
      <p:sp>
        <p:nvSpPr>
          <p:cNvPr id="13" name="Shape 13"/>
          <p:cNvSpPr/>
          <p:nvPr/>
        </p:nvSpPr>
        <p:spPr>
          <a:xfrm>
            <a:off x="416100" y="349375"/>
            <a:ext cx="8272800" cy="130800"/>
          </a:xfrm>
          <a:prstGeom prst="rect">
            <a:avLst/>
          </a:prstGeom>
          <a:solidFill>
            <a:srgbClr val="0000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lack">
    <p:bg>
      <p:bgPr>
        <a:solidFill>
          <a:srgbClr val="000000"/>
        </a:solidFill>
      </p:bgPr>
    </p:bg>
    <p:spTree>
      <p:nvGrpSpPr>
        <p:cNvPr id="14" name="Shape 14"/>
        <p:cNvGrpSpPr/>
        <p:nvPr/>
      </p:nvGrpSpPr>
      <p:grpSpPr>
        <a:xfrm>
          <a:off x="0" y="0"/>
          <a:ext cx="0" cy="0"/>
          <a:chOff x="0" y="0"/>
          <a:chExt cx="0" cy="0"/>
        </a:xfrm>
      </p:grpSpPr>
      <p:sp>
        <p:nvSpPr>
          <p:cNvPr id="15" name="Shape 15"/>
          <p:cNvSpPr txBox="1"/>
          <p:nvPr>
            <p:ph type="ctrTitle"/>
          </p:nvPr>
        </p:nvSpPr>
        <p:spPr>
          <a:xfrm>
            <a:off x="302518" y="548200"/>
            <a:ext cx="8311800" cy="1852199"/>
          </a:xfrm>
          <a:prstGeom prst="rect">
            <a:avLst/>
          </a:prstGeom>
        </p:spPr>
        <p:txBody>
          <a:bodyPr anchorCtr="0" anchor="t" bIns="91425" lIns="91425" rIns="91425" tIns="91425"/>
          <a:lstStyle>
            <a:lvl1pPr rtl="0">
              <a:spcBef>
                <a:spcPts val="0"/>
              </a:spcBef>
              <a:buClr>
                <a:srgbClr val="F3F3F3"/>
              </a:buClr>
              <a:buSzPct val="100000"/>
              <a:buFont typeface="Oswald"/>
              <a:defRPr b="1" sz="4800">
                <a:solidFill>
                  <a:srgbClr val="F3F3F3"/>
                </a:solidFill>
                <a:latin typeface="Oswald"/>
                <a:ea typeface="Oswald"/>
                <a:cs typeface="Oswald"/>
                <a:sym typeface="Oswald"/>
              </a:defRPr>
            </a:lvl1pPr>
            <a:lvl2pPr rtl="0">
              <a:spcBef>
                <a:spcPts val="0"/>
              </a:spcBef>
              <a:buSzPct val="100000"/>
              <a:buFont typeface="Oswald"/>
              <a:defRPr sz="4800">
                <a:latin typeface="Oswald"/>
                <a:ea typeface="Oswald"/>
                <a:cs typeface="Oswald"/>
                <a:sym typeface="Oswald"/>
              </a:defRPr>
            </a:lvl2pPr>
            <a:lvl3pPr rtl="0">
              <a:spcBef>
                <a:spcPts val="0"/>
              </a:spcBef>
              <a:buSzPct val="100000"/>
              <a:buFont typeface="Oswald"/>
              <a:defRPr sz="4800">
                <a:latin typeface="Oswald"/>
                <a:ea typeface="Oswald"/>
                <a:cs typeface="Oswald"/>
                <a:sym typeface="Oswald"/>
              </a:defRPr>
            </a:lvl3pPr>
            <a:lvl4pPr rtl="0">
              <a:spcBef>
                <a:spcPts val="0"/>
              </a:spcBef>
              <a:buSzPct val="100000"/>
              <a:buFont typeface="Oswald"/>
              <a:defRPr sz="4800">
                <a:latin typeface="Oswald"/>
                <a:ea typeface="Oswald"/>
                <a:cs typeface="Oswald"/>
                <a:sym typeface="Oswald"/>
              </a:defRPr>
            </a:lvl4pPr>
            <a:lvl5pPr rtl="0">
              <a:spcBef>
                <a:spcPts val="0"/>
              </a:spcBef>
              <a:buSzPct val="100000"/>
              <a:buFont typeface="Oswald"/>
              <a:defRPr sz="4800">
                <a:latin typeface="Oswald"/>
                <a:ea typeface="Oswald"/>
                <a:cs typeface="Oswald"/>
                <a:sym typeface="Oswald"/>
              </a:defRPr>
            </a:lvl5pPr>
            <a:lvl6pPr rtl="0">
              <a:spcBef>
                <a:spcPts val="0"/>
              </a:spcBef>
              <a:buSzPct val="100000"/>
              <a:buFont typeface="Oswald"/>
              <a:defRPr sz="4800">
                <a:latin typeface="Oswald"/>
                <a:ea typeface="Oswald"/>
                <a:cs typeface="Oswald"/>
                <a:sym typeface="Oswald"/>
              </a:defRPr>
            </a:lvl6pPr>
            <a:lvl7pPr rtl="0">
              <a:spcBef>
                <a:spcPts val="0"/>
              </a:spcBef>
              <a:buSzPct val="100000"/>
              <a:buFont typeface="Oswald"/>
              <a:defRPr sz="4800">
                <a:latin typeface="Oswald"/>
                <a:ea typeface="Oswald"/>
                <a:cs typeface="Oswald"/>
                <a:sym typeface="Oswald"/>
              </a:defRPr>
            </a:lvl7pPr>
            <a:lvl8pPr rtl="0">
              <a:spcBef>
                <a:spcPts val="0"/>
              </a:spcBef>
              <a:buSzPct val="100000"/>
              <a:buFont typeface="Oswald"/>
              <a:defRPr sz="4800">
                <a:latin typeface="Oswald"/>
                <a:ea typeface="Oswald"/>
                <a:cs typeface="Oswald"/>
                <a:sym typeface="Oswald"/>
              </a:defRPr>
            </a:lvl8pPr>
            <a:lvl9pPr rtl="0">
              <a:spcBef>
                <a:spcPts val="0"/>
              </a:spcBef>
              <a:buSzPct val="100000"/>
              <a:buFont typeface="Oswald"/>
              <a:defRPr sz="4800">
                <a:latin typeface="Oswald"/>
                <a:ea typeface="Oswald"/>
                <a:cs typeface="Oswald"/>
                <a:sym typeface="Oswald"/>
              </a:defRPr>
            </a:lvl9pPr>
          </a:lstStyle>
          <a:p/>
        </p:txBody>
      </p:sp>
      <p:sp>
        <p:nvSpPr>
          <p:cNvPr id="16" name="Shape 16"/>
          <p:cNvSpPr/>
          <p:nvPr/>
        </p:nvSpPr>
        <p:spPr>
          <a:xfrm>
            <a:off x="416100" y="349375"/>
            <a:ext cx="8272800" cy="1308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17" name="Shape 17"/>
          <p:cNvSpPr txBox="1"/>
          <p:nvPr/>
        </p:nvSpPr>
        <p:spPr>
          <a:xfrm>
            <a:off x="272500" y="4709350"/>
            <a:ext cx="8407500" cy="395399"/>
          </a:xfrm>
          <a:prstGeom prst="rect">
            <a:avLst/>
          </a:prstGeom>
          <a:solidFill>
            <a:srgbClr val="000000"/>
          </a:solidFill>
          <a:ln>
            <a:noFill/>
          </a:ln>
        </p:spPr>
        <p:txBody>
          <a:bodyPr anchorCtr="0" anchor="t" bIns="91425" lIns="91425" rIns="91425" tIns="91425">
            <a:noAutofit/>
          </a:bodyPr>
          <a:lstStyle/>
          <a:p>
            <a:pPr lvl="0" rtl="0">
              <a:spcBef>
                <a:spcPts val="0"/>
              </a:spcBef>
              <a:buNone/>
            </a:pPr>
            <a:r>
              <a:rPr b="1" lang="en" sz="800">
                <a:solidFill>
                  <a:srgbClr val="FFFFFF"/>
                </a:solidFill>
                <a:latin typeface="Oswald"/>
                <a:ea typeface="Oswald"/>
                <a:cs typeface="Oswald"/>
                <a:sym typeface="Oswald"/>
              </a:rPr>
              <a:t>PRODUCT</a:t>
            </a:r>
          </a:p>
          <a:p>
            <a:pPr lvl="0" rtl="0">
              <a:spcBef>
                <a:spcPts val="0"/>
              </a:spcBef>
              <a:buNone/>
            </a:pPr>
            <a:r>
              <a:rPr b="1" lang="en" sz="800">
                <a:solidFill>
                  <a:srgbClr val="FFFFFF"/>
                </a:solidFill>
                <a:latin typeface="Oswald"/>
                <a:ea typeface="Oswald"/>
                <a:cs typeface="Oswald"/>
                <a:sym typeface="Oswald"/>
              </a:rPr>
              <a:t>GENERAL ASSEMBLY	</a:t>
            </a:r>
          </a:p>
        </p:txBody>
      </p:sp>
      <p:cxnSp>
        <p:nvCxnSpPr>
          <p:cNvPr id="18" name="Shape 18"/>
          <p:cNvCxnSpPr/>
          <p:nvPr/>
        </p:nvCxnSpPr>
        <p:spPr>
          <a:xfrm>
            <a:off x="368200" y="4736806"/>
            <a:ext cx="8311800" cy="0"/>
          </a:xfrm>
          <a:prstGeom prst="straightConnector1">
            <a:avLst/>
          </a:prstGeom>
          <a:noFill/>
          <a:ln cap="flat" cmpd="sng" w="9525">
            <a:solidFill>
              <a:srgbClr val="FFFFFF"/>
            </a:solidFill>
            <a:prstDash val="solid"/>
            <a:round/>
            <a:headEnd len="lg" w="lg" type="none"/>
            <a:tailEnd len="lg" w="lg" type="none"/>
          </a:ln>
        </p:spPr>
      </p:cxnSp>
      <p:pic>
        <p:nvPicPr>
          <p:cNvPr id="19" name="Shape 19"/>
          <p:cNvPicPr preferRelativeResize="0"/>
          <p:nvPr/>
        </p:nvPicPr>
        <p:blipFill>
          <a:blip r:embed="rId2">
            <a:alphaModFix/>
          </a:blip>
          <a:stretch>
            <a:fillRect/>
          </a:stretch>
        </p:blipFill>
        <p:spPr>
          <a:xfrm>
            <a:off x="8469250" y="4793524"/>
            <a:ext cx="210750" cy="210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Red">
    <p:bg>
      <p:bgPr>
        <a:solidFill>
          <a:srgbClr val="E51B24"/>
        </a:solidFill>
      </p:bgPr>
    </p:bg>
    <p:spTree>
      <p:nvGrpSpPr>
        <p:cNvPr id="20" name="Shape 20"/>
        <p:cNvGrpSpPr/>
        <p:nvPr/>
      </p:nvGrpSpPr>
      <p:grpSpPr>
        <a:xfrm>
          <a:off x="0" y="0"/>
          <a:ext cx="0" cy="0"/>
          <a:chOff x="0" y="0"/>
          <a:chExt cx="0" cy="0"/>
        </a:xfrm>
      </p:grpSpPr>
      <p:sp>
        <p:nvSpPr>
          <p:cNvPr id="21" name="Shape 21"/>
          <p:cNvSpPr txBox="1"/>
          <p:nvPr>
            <p:ph type="ctrTitle"/>
          </p:nvPr>
        </p:nvSpPr>
        <p:spPr>
          <a:xfrm>
            <a:off x="302518" y="548200"/>
            <a:ext cx="8311800" cy="1852199"/>
          </a:xfrm>
          <a:prstGeom prst="rect">
            <a:avLst/>
          </a:prstGeom>
        </p:spPr>
        <p:txBody>
          <a:bodyPr anchorCtr="0" anchor="t" bIns="91425" lIns="91425" rIns="91425" tIns="91425"/>
          <a:lstStyle>
            <a:lvl1pPr rtl="0">
              <a:spcBef>
                <a:spcPts val="0"/>
              </a:spcBef>
              <a:buClr>
                <a:srgbClr val="F3F3F3"/>
              </a:buClr>
              <a:buSzPct val="100000"/>
              <a:buFont typeface="Oswald"/>
              <a:defRPr b="1" sz="4800">
                <a:solidFill>
                  <a:srgbClr val="F3F3F3"/>
                </a:solidFill>
                <a:latin typeface="Oswald"/>
                <a:ea typeface="Oswald"/>
                <a:cs typeface="Oswald"/>
                <a:sym typeface="Oswald"/>
              </a:defRPr>
            </a:lvl1pPr>
            <a:lvl2pPr rtl="0">
              <a:spcBef>
                <a:spcPts val="0"/>
              </a:spcBef>
              <a:buSzPct val="100000"/>
              <a:buFont typeface="Oswald"/>
              <a:defRPr sz="4800">
                <a:latin typeface="Oswald"/>
                <a:ea typeface="Oswald"/>
                <a:cs typeface="Oswald"/>
                <a:sym typeface="Oswald"/>
              </a:defRPr>
            </a:lvl2pPr>
            <a:lvl3pPr rtl="0">
              <a:spcBef>
                <a:spcPts val="0"/>
              </a:spcBef>
              <a:buSzPct val="100000"/>
              <a:buFont typeface="Oswald"/>
              <a:defRPr sz="4800">
                <a:latin typeface="Oswald"/>
                <a:ea typeface="Oswald"/>
                <a:cs typeface="Oswald"/>
                <a:sym typeface="Oswald"/>
              </a:defRPr>
            </a:lvl3pPr>
            <a:lvl4pPr rtl="0">
              <a:spcBef>
                <a:spcPts val="0"/>
              </a:spcBef>
              <a:buSzPct val="100000"/>
              <a:buFont typeface="Oswald"/>
              <a:defRPr sz="4800">
                <a:latin typeface="Oswald"/>
                <a:ea typeface="Oswald"/>
                <a:cs typeface="Oswald"/>
                <a:sym typeface="Oswald"/>
              </a:defRPr>
            </a:lvl4pPr>
            <a:lvl5pPr rtl="0">
              <a:spcBef>
                <a:spcPts val="0"/>
              </a:spcBef>
              <a:buSzPct val="100000"/>
              <a:buFont typeface="Oswald"/>
              <a:defRPr sz="4800">
                <a:latin typeface="Oswald"/>
                <a:ea typeface="Oswald"/>
                <a:cs typeface="Oswald"/>
                <a:sym typeface="Oswald"/>
              </a:defRPr>
            </a:lvl5pPr>
            <a:lvl6pPr rtl="0">
              <a:spcBef>
                <a:spcPts val="0"/>
              </a:spcBef>
              <a:buSzPct val="100000"/>
              <a:buFont typeface="Oswald"/>
              <a:defRPr sz="4800">
                <a:latin typeface="Oswald"/>
                <a:ea typeface="Oswald"/>
                <a:cs typeface="Oswald"/>
                <a:sym typeface="Oswald"/>
              </a:defRPr>
            </a:lvl6pPr>
            <a:lvl7pPr rtl="0">
              <a:spcBef>
                <a:spcPts val="0"/>
              </a:spcBef>
              <a:buSzPct val="100000"/>
              <a:buFont typeface="Oswald"/>
              <a:defRPr sz="4800">
                <a:latin typeface="Oswald"/>
                <a:ea typeface="Oswald"/>
                <a:cs typeface="Oswald"/>
                <a:sym typeface="Oswald"/>
              </a:defRPr>
            </a:lvl7pPr>
            <a:lvl8pPr rtl="0">
              <a:spcBef>
                <a:spcPts val="0"/>
              </a:spcBef>
              <a:buSzPct val="100000"/>
              <a:buFont typeface="Oswald"/>
              <a:defRPr sz="4800">
                <a:latin typeface="Oswald"/>
                <a:ea typeface="Oswald"/>
                <a:cs typeface="Oswald"/>
                <a:sym typeface="Oswald"/>
              </a:defRPr>
            </a:lvl8pPr>
            <a:lvl9pPr rtl="0">
              <a:spcBef>
                <a:spcPts val="0"/>
              </a:spcBef>
              <a:buSzPct val="100000"/>
              <a:buFont typeface="Oswald"/>
              <a:defRPr sz="4800">
                <a:latin typeface="Oswald"/>
                <a:ea typeface="Oswald"/>
                <a:cs typeface="Oswald"/>
                <a:sym typeface="Oswald"/>
              </a:defRPr>
            </a:lvl9pPr>
          </a:lstStyle>
          <a:p/>
        </p:txBody>
      </p:sp>
      <p:sp>
        <p:nvSpPr>
          <p:cNvPr id="22" name="Shape 22"/>
          <p:cNvSpPr/>
          <p:nvPr/>
        </p:nvSpPr>
        <p:spPr>
          <a:xfrm>
            <a:off x="416100" y="349375"/>
            <a:ext cx="8272800" cy="1308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23" name="Shape 23"/>
          <p:cNvSpPr txBox="1"/>
          <p:nvPr/>
        </p:nvSpPr>
        <p:spPr>
          <a:xfrm>
            <a:off x="272500" y="4709350"/>
            <a:ext cx="8407500" cy="434100"/>
          </a:xfrm>
          <a:prstGeom prst="rect">
            <a:avLst/>
          </a:prstGeom>
          <a:solidFill>
            <a:srgbClr val="E51B24"/>
          </a:solidFill>
          <a:ln>
            <a:noFill/>
          </a:ln>
        </p:spPr>
        <p:txBody>
          <a:bodyPr anchorCtr="0" anchor="t" bIns="91425" lIns="91425" rIns="91425" tIns="91425">
            <a:noAutofit/>
          </a:bodyPr>
          <a:lstStyle/>
          <a:p>
            <a:pPr lvl="0" rtl="0">
              <a:spcBef>
                <a:spcPts val="0"/>
              </a:spcBef>
              <a:buNone/>
            </a:pPr>
            <a:r>
              <a:rPr b="1" lang="en" sz="800">
                <a:solidFill>
                  <a:srgbClr val="FFFFFF"/>
                </a:solidFill>
                <a:latin typeface="Oswald"/>
                <a:ea typeface="Oswald"/>
                <a:cs typeface="Oswald"/>
                <a:sym typeface="Oswald"/>
              </a:rPr>
              <a:t>PRODUCT</a:t>
            </a:r>
          </a:p>
          <a:p>
            <a:pPr lvl="0" rtl="0">
              <a:spcBef>
                <a:spcPts val="0"/>
              </a:spcBef>
              <a:buNone/>
            </a:pPr>
            <a:r>
              <a:rPr b="1" lang="en" sz="800">
                <a:solidFill>
                  <a:srgbClr val="FFFFFF"/>
                </a:solidFill>
                <a:latin typeface="Oswald"/>
                <a:ea typeface="Oswald"/>
                <a:cs typeface="Oswald"/>
                <a:sym typeface="Oswald"/>
              </a:rPr>
              <a:t>GENERAL ASSEMBLY	</a:t>
            </a:r>
          </a:p>
        </p:txBody>
      </p:sp>
      <p:cxnSp>
        <p:nvCxnSpPr>
          <p:cNvPr id="24" name="Shape 24"/>
          <p:cNvCxnSpPr/>
          <p:nvPr/>
        </p:nvCxnSpPr>
        <p:spPr>
          <a:xfrm>
            <a:off x="368200" y="4736806"/>
            <a:ext cx="8311800" cy="0"/>
          </a:xfrm>
          <a:prstGeom prst="straightConnector1">
            <a:avLst/>
          </a:prstGeom>
          <a:noFill/>
          <a:ln cap="flat" cmpd="sng" w="9525">
            <a:solidFill>
              <a:srgbClr val="FFFFFF"/>
            </a:solidFill>
            <a:prstDash val="solid"/>
            <a:round/>
            <a:headEnd len="lg" w="lg" type="none"/>
            <a:tailEnd len="lg" w="lg" type="none"/>
          </a:ln>
        </p:spPr>
      </p:cxnSp>
      <p:pic>
        <p:nvPicPr>
          <p:cNvPr id="25" name="Shape 25"/>
          <p:cNvPicPr preferRelativeResize="0"/>
          <p:nvPr/>
        </p:nvPicPr>
        <p:blipFill>
          <a:blip r:embed="rId2">
            <a:alphaModFix/>
          </a:blip>
          <a:stretch>
            <a:fillRect/>
          </a:stretch>
        </p:blipFill>
        <p:spPr>
          <a:xfrm>
            <a:off x="8469250" y="4793524"/>
            <a:ext cx="210750" cy="2107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Body Copy">
    <p:spTree>
      <p:nvGrpSpPr>
        <p:cNvPr id="26" name="Shape 26"/>
        <p:cNvGrpSpPr/>
        <p:nvPr/>
      </p:nvGrpSpPr>
      <p:grpSpPr>
        <a:xfrm>
          <a:off x="0" y="0"/>
          <a:ext cx="0" cy="0"/>
          <a:chOff x="0" y="0"/>
          <a:chExt cx="0" cy="0"/>
        </a:xfrm>
      </p:grpSpPr>
      <p:sp>
        <p:nvSpPr>
          <p:cNvPr id="27" name="Shape 27"/>
          <p:cNvSpPr txBox="1"/>
          <p:nvPr>
            <p:ph type="title"/>
          </p:nvPr>
        </p:nvSpPr>
        <p:spPr>
          <a:xfrm>
            <a:off x="320275" y="517575"/>
            <a:ext cx="8407500" cy="4592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subTitle"/>
          </p:nvPr>
        </p:nvSpPr>
        <p:spPr>
          <a:xfrm>
            <a:off x="320275" y="941000"/>
            <a:ext cx="8362200" cy="3775499"/>
          </a:xfrm>
          <a:prstGeom prst="rect">
            <a:avLst/>
          </a:prstGeom>
        </p:spPr>
        <p:txBody>
          <a:bodyPr anchorCtr="0" anchor="t" bIns="91425" lIns="91425" rIns="91425" tIns="91425"/>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List">
    <p:spTree>
      <p:nvGrpSpPr>
        <p:cNvPr id="29" name="Shape 29"/>
        <p:cNvGrpSpPr/>
        <p:nvPr/>
      </p:nvGrpSpPr>
      <p:grpSpPr>
        <a:xfrm>
          <a:off x="0" y="0"/>
          <a:ext cx="0" cy="0"/>
          <a:chOff x="0" y="0"/>
          <a:chExt cx="0" cy="0"/>
        </a:xfrm>
      </p:grpSpPr>
      <p:sp>
        <p:nvSpPr>
          <p:cNvPr id="30" name="Shape 30"/>
          <p:cNvSpPr txBox="1"/>
          <p:nvPr>
            <p:ph type="title"/>
          </p:nvPr>
        </p:nvSpPr>
        <p:spPr>
          <a:xfrm>
            <a:off x="320275" y="517575"/>
            <a:ext cx="8407500" cy="4592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x="204164" y="939200"/>
            <a:ext cx="8491199" cy="3797700"/>
          </a:xfrm>
          <a:prstGeom prst="rect">
            <a:avLst/>
          </a:prstGeom>
        </p:spPr>
        <p:txBody>
          <a:bodyPr anchorCtr="0" anchor="t" bIns="91425" lIns="91425" rIns="91425" tIns="91425"/>
          <a:lstStyle>
            <a:lvl1pPr rtl="0">
              <a:lnSpc>
                <a:spcPct val="115000"/>
              </a:lnSpc>
              <a:spcBef>
                <a:spcPts val="600"/>
              </a:spcBef>
              <a:buSzPct val="100000"/>
              <a:buFont typeface="Georgia"/>
              <a:buChar char="▸"/>
              <a:defRPr sz="1800">
                <a:latin typeface="Georgia"/>
                <a:ea typeface="Georgia"/>
                <a:cs typeface="Georgia"/>
                <a:sym typeface="Georgia"/>
              </a:defRPr>
            </a:lvl1pPr>
            <a:lvl2pPr rtl="0">
              <a:lnSpc>
                <a:spcPct val="115000"/>
              </a:lnSpc>
              <a:spcBef>
                <a:spcPts val="480"/>
              </a:spcBef>
              <a:buFont typeface="Georgia"/>
              <a:buChar char="●"/>
              <a:defRPr>
                <a:latin typeface="Georgia"/>
                <a:ea typeface="Georgia"/>
                <a:cs typeface="Georgia"/>
                <a:sym typeface="Georgia"/>
              </a:defRPr>
            </a:lvl2pPr>
            <a:lvl3pPr rtl="0">
              <a:lnSpc>
                <a:spcPct val="115000"/>
              </a:lnSpc>
              <a:spcBef>
                <a:spcPts val="480"/>
              </a:spcBef>
              <a:buFont typeface="Georgia"/>
              <a:buChar char="●"/>
              <a:defRPr>
                <a:latin typeface="Georgia"/>
                <a:ea typeface="Georgia"/>
                <a:cs typeface="Georgia"/>
                <a:sym typeface="Georgia"/>
              </a:defRPr>
            </a:lvl3pPr>
            <a:lvl4pPr rtl="0">
              <a:lnSpc>
                <a:spcPct val="115000"/>
              </a:lnSpc>
              <a:spcBef>
                <a:spcPts val="360"/>
              </a:spcBef>
              <a:buFont typeface="Georgia"/>
              <a:buChar char="●"/>
              <a:defRPr>
                <a:latin typeface="Georgia"/>
                <a:ea typeface="Georgia"/>
                <a:cs typeface="Georgia"/>
                <a:sym typeface="Georgia"/>
              </a:defRPr>
            </a:lvl4pPr>
            <a:lvl5pPr rtl="0">
              <a:lnSpc>
                <a:spcPct val="115000"/>
              </a:lnSpc>
              <a:spcBef>
                <a:spcPts val="360"/>
              </a:spcBef>
              <a:buFont typeface="Georgia"/>
              <a:defRPr>
                <a:latin typeface="Georgia"/>
                <a:ea typeface="Georgia"/>
                <a:cs typeface="Georgia"/>
                <a:sym typeface="Georgia"/>
              </a:defRPr>
            </a:lvl5pPr>
            <a:lvl6pPr rtl="0">
              <a:lnSpc>
                <a:spcPct val="115000"/>
              </a:lnSpc>
              <a:spcBef>
                <a:spcPts val="360"/>
              </a:spcBef>
              <a:buFont typeface="Georgia"/>
              <a:defRPr>
                <a:latin typeface="Georgia"/>
                <a:ea typeface="Georgia"/>
                <a:cs typeface="Georgia"/>
                <a:sym typeface="Georgia"/>
              </a:defRPr>
            </a:lvl6pPr>
            <a:lvl7pPr rtl="0">
              <a:lnSpc>
                <a:spcPct val="115000"/>
              </a:lnSpc>
              <a:spcBef>
                <a:spcPts val="360"/>
              </a:spcBef>
              <a:buFont typeface="Georgia"/>
              <a:buChar char="●"/>
              <a:defRPr>
                <a:latin typeface="Georgia"/>
                <a:ea typeface="Georgia"/>
                <a:cs typeface="Georgia"/>
                <a:sym typeface="Georgia"/>
              </a:defRPr>
            </a:lvl7pPr>
            <a:lvl8pPr rtl="0">
              <a:lnSpc>
                <a:spcPct val="115000"/>
              </a:lnSpc>
              <a:spcBef>
                <a:spcPts val="360"/>
              </a:spcBef>
              <a:buFont typeface="Georgia"/>
              <a:defRPr>
                <a:latin typeface="Georgia"/>
                <a:ea typeface="Georgia"/>
                <a:cs typeface="Georgia"/>
                <a:sym typeface="Georgia"/>
              </a:defRPr>
            </a:lvl8pPr>
            <a:lvl9pPr rtl="0">
              <a:lnSpc>
                <a:spcPct val="115000"/>
              </a:lnSpc>
              <a:spcBef>
                <a:spcPts val="360"/>
              </a:spcBef>
              <a:buFont typeface="Georgia"/>
              <a:defRPr>
                <a:latin typeface="Georgia"/>
                <a:ea typeface="Georgia"/>
                <a:cs typeface="Georgia"/>
                <a:sym typeface="Georgi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ody Copy - Red">
    <p:bg>
      <p:bgPr>
        <a:solidFill>
          <a:srgbClr val="E51B2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320275" y="517575"/>
            <a:ext cx="8407500" cy="459299"/>
          </a:xfrm>
          <a:prstGeom prst="rect">
            <a:avLst/>
          </a:prstGeom>
        </p:spPr>
        <p:txBody>
          <a:bodyPr anchorCtr="0" anchor="t" bIns="91425" lIns="91425" rIns="91425" tIns="91425"/>
          <a:lstStyle>
            <a:lvl1pPr rtl="0">
              <a:spcBef>
                <a:spcPts val="0"/>
              </a:spcBef>
              <a:buClr>
                <a:srgbClr val="FFFFFF"/>
              </a:buClr>
              <a:defRPr>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subTitle"/>
          </p:nvPr>
        </p:nvSpPr>
        <p:spPr>
          <a:xfrm>
            <a:off x="320275" y="1067525"/>
            <a:ext cx="8313599" cy="1928100"/>
          </a:xfrm>
          <a:prstGeom prst="rect">
            <a:avLst/>
          </a:prstGeom>
        </p:spPr>
        <p:txBody>
          <a:bodyPr anchorCtr="0" anchor="t" bIns="91425" lIns="91425" rIns="91425" tIns="91425"/>
          <a:lstStyle>
            <a:lvl1pPr rtl="0">
              <a:spcBef>
                <a:spcPts val="0"/>
              </a:spcBef>
              <a:buNone/>
              <a:defRPr>
                <a:solidFill>
                  <a:srgbClr val="FFFFFF"/>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p:txBody>
      </p:sp>
      <p:sp>
        <p:nvSpPr>
          <p:cNvPr id="35" name="Shape 35"/>
          <p:cNvSpPr/>
          <p:nvPr/>
        </p:nvSpPr>
        <p:spPr>
          <a:xfrm>
            <a:off x="409625" y="347850"/>
            <a:ext cx="619200" cy="1308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36" name="Shape 36"/>
          <p:cNvSpPr txBox="1"/>
          <p:nvPr/>
        </p:nvSpPr>
        <p:spPr>
          <a:xfrm>
            <a:off x="272500" y="4709350"/>
            <a:ext cx="8407500" cy="434100"/>
          </a:xfrm>
          <a:prstGeom prst="rect">
            <a:avLst/>
          </a:prstGeom>
          <a:solidFill>
            <a:srgbClr val="E51B24"/>
          </a:solidFill>
          <a:ln>
            <a:noFill/>
          </a:ln>
        </p:spPr>
        <p:txBody>
          <a:bodyPr anchorCtr="0" anchor="t" bIns="91425" lIns="91425" rIns="91425" tIns="91425">
            <a:noAutofit/>
          </a:bodyPr>
          <a:lstStyle/>
          <a:p>
            <a:pPr lvl="0" rtl="0">
              <a:spcBef>
                <a:spcPts val="0"/>
              </a:spcBef>
              <a:buNone/>
            </a:pPr>
            <a:r>
              <a:rPr b="1" lang="en" sz="800">
                <a:solidFill>
                  <a:srgbClr val="FFFFFF"/>
                </a:solidFill>
                <a:latin typeface="Oswald"/>
                <a:ea typeface="Oswald"/>
                <a:cs typeface="Oswald"/>
                <a:sym typeface="Oswald"/>
              </a:rPr>
              <a:t>PRODUCT</a:t>
            </a:r>
          </a:p>
          <a:p>
            <a:pPr lvl="0" rtl="0">
              <a:spcBef>
                <a:spcPts val="0"/>
              </a:spcBef>
              <a:buNone/>
            </a:pPr>
            <a:r>
              <a:rPr b="1" lang="en" sz="800">
                <a:solidFill>
                  <a:srgbClr val="FFFFFF"/>
                </a:solidFill>
                <a:latin typeface="Oswald"/>
                <a:ea typeface="Oswald"/>
                <a:cs typeface="Oswald"/>
                <a:sym typeface="Oswald"/>
              </a:rPr>
              <a:t>GENERAL ASSEMBLY	</a:t>
            </a:r>
          </a:p>
        </p:txBody>
      </p:sp>
      <p:cxnSp>
        <p:nvCxnSpPr>
          <p:cNvPr id="37" name="Shape 37"/>
          <p:cNvCxnSpPr/>
          <p:nvPr/>
        </p:nvCxnSpPr>
        <p:spPr>
          <a:xfrm>
            <a:off x="368200" y="4736806"/>
            <a:ext cx="8311800" cy="0"/>
          </a:xfrm>
          <a:prstGeom prst="straightConnector1">
            <a:avLst/>
          </a:prstGeom>
          <a:noFill/>
          <a:ln cap="flat" cmpd="sng" w="9525">
            <a:solidFill>
              <a:srgbClr val="FFFFFF"/>
            </a:solidFill>
            <a:prstDash val="solid"/>
            <a:round/>
            <a:headEnd len="lg" w="lg" type="none"/>
            <a:tailEnd len="lg" w="lg" type="none"/>
          </a:ln>
        </p:spPr>
      </p:cxnSp>
      <p:pic>
        <p:nvPicPr>
          <p:cNvPr id="38" name="Shape 38"/>
          <p:cNvPicPr preferRelativeResize="0"/>
          <p:nvPr/>
        </p:nvPicPr>
        <p:blipFill>
          <a:blip r:embed="rId2">
            <a:alphaModFix/>
          </a:blip>
          <a:stretch>
            <a:fillRect/>
          </a:stretch>
        </p:blipFill>
        <p:spPr>
          <a:xfrm>
            <a:off x="8469250" y="4793524"/>
            <a:ext cx="210750" cy="2107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arge Text 1">
    <p:spTree>
      <p:nvGrpSpPr>
        <p:cNvPr id="39" name="Shape 39"/>
        <p:cNvGrpSpPr/>
        <p:nvPr/>
      </p:nvGrpSpPr>
      <p:grpSpPr>
        <a:xfrm>
          <a:off x="0" y="0"/>
          <a:ext cx="0" cy="0"/>
          <a:chOff x="0" y="0"/>
          <a:chExt cx="0" cy="0"/>
        </a:xfrm>
      </p:grpSpPr>
      <p:sp>
        <p:nvSpPr>
          <p:cNvPr id="40" name="Shape 40"/>
          <p:cNvSpPr txBox="1"/>
          <p:nvPr>
            <p:ph type="title"/>
          </p:nvPr>
        </p:nvSpPr>
        <p:spPr>
          <a:xfrm>
            <a:off x="320275" y="517575"/>
            <a:ext cx="8407500" cy="4592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subTitle"/>
          </p:nvPr>
        </p:nvSpPr>
        <p:spPr>
          <a:xfrm>
            <a:off x="320275" y="1067525"/>
            <a:ext cx="8313599" cy="1928100"/>
          </a:xfrm>
          <a:prstGeom prst="rect">
            <a:avLst/>
          </a:prstGeom>
        </p:spPr>
        <p:txBody>
          <a:bodyPr anchorCtr="0" anchor="t" bIns="91425" lIns="91425" rIns="91425" tIns="91425"/>
          <a:lstStyle>
            <a:lvl1pPr rtl="0">
              <a:spcBef>
                <a:spcPts val="0"/>
              </a:spcBef>
              <a:buNone/>
              <a:defRPr sz="2400"/>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42" name="Shape 42"/>
        <p:cNvGrpSpPr/>
        <p:nvPr/>
      </p:nvGrpSpPr>
      <p:grpSpPr>
        <a:xfrm>
          <a:off x="0" y="0"/>
          <a:ext cx="0" cy="0"/>
          <a:chOff x="0" y="0"/>
          <a:chExt cx="0" cy="0"/>
        </a:xfrm>
      </p:grpSpPr>
      <p:sp>
        <p:nvSpPr>
          <p:cNvPr id="43" name="Shape 43"/>
          <p:cNvSpPr txBox="1"/>
          <p:nvPr>
            <p:ph type="title"/>
          </p:nvPr>
        </p:nvSpPr>
        <p:spPr>
          <a:xfrm>
            <a:off x="320275" y="517575"/>
            <a:ext cx="8407500" cy="4592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LORS/SHAPES">
    <p:spTree>
      <p:nvGrpSpPr>
        <p:cNvPr id="44" name="Shape 44"/>
        <p:cNvGrpSpPr/>
        <p:nvPr/>
      </p:nvGrpSpPr>
      <p:grpSpPr>
        <a:xfrm>
          <a:off x="0" y="0"/>
          <a:ext cx="0" cy="0"/>
          <a:chOff x="0" y="0"/>
          <a:chExt cx="0" cy="0"/>
        </a:xfrm>
      </p:grpSpPr>
      <p:sp>
        <p:nvSpPr>
          <p:cNvPr id="45" name="Shape 45"/>
          <p:cNvSpPr txBox="1"/>
          <p:nvPr>
            <p:ph type="title"/>
          </p:nvPr>
        </p:nvSpPr>
        <p:spPr>
          <a:xfrm>
            <a:off x="320275" y="517575"/>
            <a:ext cx="8407500" cy="4592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p:nvPr/>
        </p:nvSpPr>
        <p:spPr>
          <a:xfrm>
            <a:off x="472300" y="1081900"/>
            <a:ext cx="1287599" cy="1287599"/>
          </a:xfrm>
          <a:prstGeom prst="rect">
            <a:avLst/>
          </a:prstGeom>
          <a:solidFill>
            <a:srgbClr val="000000"/>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BLACK</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0/0/0/100</a:t>
            </a:r>
          </a:p>
          <a:p>
            <a:pPr lvl="0" rtl="0">
              <a:spcBef>
                <a:spcPts val="0"/>
              </a:spcBef>
              <a:buNone/>
            </a:pPr>
            <a:r>
              <a:rPr lang="en" sz="900">
                <a:solidFill>
                  <a:srgbClr val="FFFFFF"/>
                </a:solidFill>
                <a:latin typeface="Georgia"/>
                <a:ea typeface="Georgia"/>
                <a:cs typeface="Georgia"/>
                <a:sym typeface="Georgia"/>
              </a:rPr>
              <a:t>RGB 0/0/0</a:t>
            </a:r>
          </a:p>
          <a:p>
            <a:pPr lvl="0" rtl="0">
              <a:spcBef>
                <a:spcPts val="0"/>
              </a:spcBef>
              <a:buNone/>
            </a:pPr>
            <a:r>
              <a:rPr lang="en" sz="900">
                <a:solidFill>
                  <a:srgbClr val="FFFFFF"/>
                </a:solidFill>
                <a:latin typeface="Georgia"/>
                <a:ea typeface="Georgia"/>
                <a:cs typeface="Georgia"/>
                <a:sym typeface="Georgia"/>
              </a:rPr>
              <a:t>HEX 000000</a:t>
            </a:r>
          </a:p>
          <a:p>
            <a:pPr lvl="0" rtl="0">
              <a:spcBef>
                <a:spcPts val="0"/>
              </a:spcBef>
              <a:buNone/>
            </a:pPr>
            <a:r>
              <a:rPr lang="en" sz="900">
                <a:solidFill>
                  <a:srgbClr val="FFFFFF"/>
                </a:solidFill>
                <a:latin typeface="Georgia"/>
                <a:ea typeface="Georgia"/>
                <a:cs typeface="Georgia"/>
                <a:sym typeface="Georgia"/>
              </a:rPr>
              <a:t>PMS Process Black C</a:t>
            </a:r>
          </a:p>
          <a:p>
            <a:pPr lvl="0" rtl="0">
              <a:spcBef>
                <a:spcPts val="0"/>
              </a:spcBef>
              <a:buNone/>
            </a:pPr>
            <a:r>
              <a:t/>
            </a:r>
            <a:endParaRPr sz="1000">
              <a:solidFill>
                <a:srgbClr val="FFFFFF"/>
              </a:solidFill>
            </a:endParaRPr>
          </a:p>
        </p:txBody>
      </p:sp>
      <p:sp>
        <p:nvSpPr>
          <p:cNvPr id="47" name="Shape 47"/>
          <p:cNvSpPr/>
          <p:nvPr/>
        </p:nvSpPr>
        <p:spPr>
          <a:xfrm>
            <a:off x="1892800" y="1081900"/>
            <a:ext cx="1287599" cy="12875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WHITE</a:t>
            </a:r>
          </a:p>
          <a:p>
            <a:pPr lvl="0" rtl="0">
              <a:spcBef>
                <a:spcPts val="0"/>
              </a:spcBef>
              <a:buNone/>
            </a:pPr>
            <a:r>
              <a:rPr lang="en" sz="1000">
                <a:latin typeface="Georgia"/>
                <a:ea typeface="Georgia"/>
                <a:cs typeface="Georgia"/>
                <a:sym typeface="Georgia"/>
              </a:rPr>
              <a:t>--</a:t>
            </a:r>
          </a:p>
          <a:p>
            <a:pPr lvl="0" rtl="0">
              <a:spcBef>
                <a:spcPts val="0"/>
              </a:spcBef>
              <a:buNone/>
            </a:pPr>
            <a:r>
              <a:rPr lang="en" sz="900">
                <a:latin typeface="Georgia"/>
                <a:ea typeface="Georgia"/>
                <a:cs typeface="Georgia"/>
                <a:sym typeface="Georgia"/>
              </a:rPr>
              <a:t>CMYK 0/0/0/0</a:t>
            </a:r>
          </a:p>
          <a:p>
            <a:pPr lvl="0" rtl="0">
              <a:spcBef>
                <a:spcPts val="0"/>
              </a:spcBef>
              <a:buNone/>
            </a:pPr>
            <a:r>
              <a:rPr lang="en" sz="900">
                <a:latin typeface="Georgia"/>
                <a:ea typeface="Georgia"/>
                <a:cs typeface="Georgia"/>
                <a:sym typeface="Georgia"/>
              </a:rPr>
              <a:t>RGB 255/255/255</a:t>
            </a:r>
          </a:p>
          <a:p>
            <a:pPr lvl="0" rtl="0">
              <a:spcBef>
                <a:spcPts val="0"/>
              </a:spcBef>
              <a:buNone/>
            </a:pPr>
            <a:r>
              <a:rPr lang="en" sz="900">
                <a:latin typeface="Georgia"/>
                <a:ea typeface="Georgia"/>
                <a:cs typeface="Georgia"/>
                <a:sym typeface="Georgia"/>
              </a:rPr>
              <a:t>HEX FFFFFF</a:t>
            </a:r>
          </a:p>
          <a:p>
            <a:pPr lvl="0" rtl="0">
              <a:spcBef>
                <a:spcPts val="0"/>
              </a:spcBef>
              <a:buNone/>
            </a:pPr>
            <a:r>
              <a:rPr lang="en" sz="900">
                <a:latin typeface="Georgia"/>
                <a:ea typeface="Georgia"/>
                <a:cs typeface="Georgia"/>
                <a:sym typeface="Georgia"/>
              </a:rPr>
              <a:t>PMS -</a:t>
            </a:r>
          </a:p>
          <a:p>
            <a:pPr lvl="0" rtl="0">
              <a:spcBef>
                <a:spcPts val="0"/>
              </a:spcBef>
              <a:buNone/>
            </a:pPr>
            <a:r>
              <a:t/>
            </a:r>
            <a:endParaRPr sz="1000"/>
          </a:p>
        </p:txBody>
      </p:sp>
      <p:sp>
        <p:nvSpPr>
          <p:cNvPr id="48" name="Shape 48"/>
          <p:cNvSpPr/>
          <p:nvPr/>
        </p:nvSpPr>
        <p:spPr>
          <a:xfrm>
            <a:off x="3313300" y="1081900"/>
            <a:ext cx="1287599" cy="1287599"/>
          </a:xfrm>
          <a:prstGeom prst="rect">
            <a:avLst/>
          </a:prstGeom>
          <a:solidFill>
            <a:srgbClr val="E51B24"/>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RED</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0/0/0/100</a:t>
            </a:r>
          </a:p>
          <a:p>
            <a:pPr lvl="0" rtl="0">
              <a:spcBef>
                <a:spcPts val="0"/>
              </a:spcBef>
              <a:buNone/>
            </a:pPr>
            <a:r>
              <a:rPr lang="en" sz="900">
                <a:solidFill>
                  <a:srgbClr val="FFFFFF"/>
                </a:solidFill>
                <a:latin typeface="Georgia"/>
                <a:ea typeface="Georgia"/>
                <a:cs typeface="Georgia"/>
                <a:sym typeface="Georgia"/>
              </a:rPr>
              <a:t>RGB 0/0/0</a:t>
            </a:r>
          </a:p>
          <a:p>
            <a:pPr lvl="0" rtl="0">
              <a:spcBef>
                <a:spcPts val="0"/>
              </a:spcBef>
              <a:buNone/>
            </a:pPr>
            <a:r>
              <a:rPr lang="en" sz="900">
                <a:solidFill>
                  <a:srgbClr val="FFFFFF"/>
                </a:solidFill>
                <a:latin typeface="Georgia"/>
                <a:ea typeface="Georgia"/>
                <a:cs typeface="Georgia"/>
                <a:sym typeface="Georgia"/>
              </a:rPr>
              <a:t>HEX 000000</a:t>
            </a:r>
          </a:p>
          <a:p>
            <a:pPr lvl="0" rtl="0">
              <a:spcBef>
                <a:spcPts val="0"/>
              </a:spcBef>
              <a:buNone/>
            </a:pPr>
            <a:r>
              <a:rPr lang="en" sz="900">
                <a:solidFill>
                  <a:srgbClr val="FFFFFF"/>
                </a:solidFill>
                <a:latin typeface="Georgia"/>
                <a:ea typeface="Georgia"/>
                <a:cs typeface="Georgia"/>
                <a:sym typeface="Georgia"/>
              </a:rPr>
              <a:t>PMS Process Black C</a:t>
            </a:r>
          </a:p>
          <a:p>
            <a:pPr lvl="0" rtl="0">
              <a:spcBef>
                <a:spcPts val="0"/>
              </a:spcBef>
              <a:buNone/>
            </a:pPr>
            <a:r>
              <a:t/>
            </a:r>
            <a:endParaRPr sz="1000">
              <a:solidFill>
                <a:srgbClr val="FFFFFF"/>
              </a:solidFill>
            </a:endParaRPr>
          </a:p>
        </p:txBody>
      </p:sp>
      <p:sp>
        <p:nvSpPr>
          <p:cNvPr id="49" name="Shape 49"/>
          <p:cNvSpPr/>
          <p:nvPr/>
        </p:nvSpPr>
        <p:spPr>
          <a:xfrm>
            <a:off x="472300" y="2473625"/>
            <a:ext cx="1002900" cy="1002900"/>
          </a:xfrm>
          <a:prstGeom prst="rect">
            <a:avLst/>
          </a:prstGeom>
          <a:solidFill>
            <a:srgbClr val="FFDB00"/>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YELLOW</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000000</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50" name="Shape 50"/>
          <p:cNvSpPr/>
          <p:nvPr/>
        </p:nvSpPr>
        <p:spPr>
          <a:xfrm>
            <a:off x="1596237" y="2473625"/>
            <a:ext cx="1002900" cy="1002900"/>
          </a:xfrm>
          <a:prstGeom prst="rect">
            <a:avLst/>
          </a:prstGeom>
          <a:solidFill>
            <a:srgbClr val="85E8DA"/>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MINT</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85e8da</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51" name="Shape 51"/>
          <p:cNvSpPr/>
          <p:nvPr/>
        </p:nvSpPr>
        <p:spPr>
          <a:xfrm>
            <a:off x="2720175" y="2473625"/>
            <a:ext cx="1002900" cy="1002900"/>
          </a:xfrm>
          <a:prstGeom prst="rect">
            <a:avLst/>
          </a:prstGeom>
          <a:solidFill>
            <a:srgbClr val="1ECAC7"/>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TEAL</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1ecac7</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52" name="Shape 52"/>
          <p:cNvSpPr/>
          <p:nvPr/>
        </p:nvSpPr>
        <p:spPr>
          <a:xfrm>
            <a:off x="472312" y="3597100"/>
            <a:ext cx="1002900" cy="1002900"/>
          </a:xfrm>
          <a:prstGeom prst="rect">
            <a:avLst/>
          </a:prstGeom>
          <a:solidFill>
            <a:srgbClr val="FFAEC2"/>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PINK</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ffaec2</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53" name="Shape 53"/>
          <p:cNvSpPr/>
          <p:nvPr/>
        </p:nvSpPr>
        <p:spPr>
          <a:xfrm>
            <a:off x="1596250" y="3597100"/>
            <a:ext cx="1002900" cy="1002900"/>
          </a:xfrm>
          <a:prstGeom prst="rect">
            <a:avLst/>
          </a:prstGeom>
          <a:solidFill>
            <a:srgbClr val="EAEAEA"/>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LIGHT GREY</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eaeaea</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54" name="Shape 54"/>
          <p:cNvSpPr/>
          <p:nvPr/>
        </p:nvSpPr>
        <p:spPr>
          <a:xfrm>
            <a:off x="3844112" y="2473625"/>
            <a:ext cx="1002900" cy="1002900"/>
          </a:xfrm>
          <a:prstGeom prst="rect">
            <a:avLst/>
          </a:prstGeom>
          <a:solidFill>
            <a:srgbClr val="7A1743"/>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BURGUNDY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0/0/0/100</a:t>
            </a:r>
          </a:p>
          <a:p>
            <a:pPr lvl="0" rtl="0">
              <a:spcBef>
                <a:spcPts val="0"/>
              </a:spcBef>
              <a:buNone/>
            </a:pPr>
            <a:r>
              <a:rPr lang="en" sz="700">
                <a:solidFill>
                  <a:srgbClr val="FFFFFF"/>
                </a:solidFill>
                <a:latin typeface="Georgia"/>
                <a:ea typeface="Georgia"/>
                <a:cs typeface="Georgia"/>
                <a:sym typeface="Georgia"/>
              </a:rPr>
              <a:t>RGB 0/0/0</a:t>
            </a:r>
          </a:p>
          <a:p>
            <a:pPr lvl="0" rtl="0">
              <a:spcBef>
                <a:spcPts val="0"/>
              </a:spcBef>
              <a:buNone/>
            </a:pPr>
            <a:r>
              <a:rPr lang="en" sz="700">
                <a:solidFill>
                  <a:srgbClr val="FFFFFF"/>
                </a:solidFill>
                <a:latin typeface="Georgia"/>
                <a:ea typeface="Georgia"/>
                <a:cs typeface="Georgia"/>
                <a:sym typeface="Georgia"/>
              </a:rPr>
              <a:t>HEX 7a1743</a:t>
            </a:r>
          </a:p>
          <a:p>
            <a:pPr lvl="0" rtl="0">
              <a:spcBef>
                <a:spcPts val="0"/>
              </a:spcBef>
              <a:buNone/>
            </a:pPr>
            <a:r>
              <a:rPr lang="en" sz="700">
                <a:solidFill>
                  <a:srgbClr val="FFFFFF"/>
                </a:solidFill>
                <a:latin typeface="Georgia"/>
                <a:ea typeface="Georgia"/>
                <a:cs typeface="Georgia"/>
                <a:sym typeface="Georgia"/>
              </a:rPr>
              <a:t>PMS Process Black C</a:t>
            </a:r>
          </a:p>
          <a:p>
            <a:pPr lvl="0" rtl="0">
              <a:spcBef>
                <a:spcPts val="0"/>
              </a:spcBef>
              <a:buNone/>
            </a:pPr>
            <a:r>
              <a:t/>
            </a:r>
            <a:endParaRPr sz="1000">
              <a:solidFill>
                <a:srgbClr val="FFFFFF"/>
              </a:solidFill>
            </a:endParaRPr>
          </a:p>
        </p:txBody>
      </p:sp>
      <p:sp>
        <p:nvSpPr>
          <p:cNvPr id="55" name="Shape 55"/>
          <p:cNvSpPr/>
          <p:nvPr/>
        </p:nvSpPr>
        <p:spPr>
          <a:xfrm>
            <a:off x="2720187" y="3597100"/>
            <a:ext cx="1002900" cy="1002900"/>
          </a:xfrm>
          <a:prstGeom prst="rect">
            <a:avLst/>
          </a:prstGeom>
          <a:solidFill>
            <a:srgbClr val="333333"/>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DARK GREY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0/0/0/100</a:t>
            </a:r>
          </a:p>
          <a:p>
            <a:pPr lvl="0" rtl="0">
              <a:spcBef>
                <a:spcPts val="0"/>
              </a:spcBef>
              <a:buNone/>
            </a:pPr>
            <a:r>
              <a:rPr lang="en" sz="700">
                <a:solidFill>
                  <a:srgbClr val="FFFFFF"/>
                </a:solidFill>
                <a:latin typeface="Georgia"/>
                <a:ea typeface="Georgia"/>
                <a:cs typeface="Georgia"/>
                <a:sym typeface="Georgia"/>
              </a:rPr>
              <a:t>RGB 0/0/0</a:t>
            </a:r>
          </a:p>
          <a:p>
            <a:pPr lvl="0" rtl="0">
              <a:spcBef>
                <a:spcPts val="0"/>
              </a:spcBef>
              <a:buNone/>
            </a:pPr>
            <a:r>
              <a:rPr lang="en" sz="700">
                <a:solidFill>
                  <a:srgbClr val="FFFFFF"/>
                </a:solidFill>
                <a:latin typeface="Georgia"/>
                <a:ea typeface="Georgia"/>
                <a:cs typeface="Georgia"/>
                <a:sym typeface="Georgia"/>
              </a:rPr>
              <a:t>HEX 333333</a:t>
            </a:r>
          </a:p>
          <a:p>
            <a:pPr lvl="0" rtl="0">
              <a:spcBef>
                <a:spcPts val="0"/>
              </a:spcBef>
              <a:buNone/>
            </a:pPr>
            <a:r>
              <a:rPr lang="en" sz="700">
                <a:solidFill>
                  <a:srgbClr val="FFFFFF"/>
                </a:solidFill>
                <a:latin typeface="Georgia"/>
                <a:ea typeface="Georgia"/>
                <a:cs typeface="Georgia"/>
                <a:sym typeface="Georgia"/>
              </a:rPr>
              <a:t>PMS Process Black C</a:t>
            </a:r>
          </a:p>
          <a:p>
            <a:pPr lvl="0" rtl="0">
              <a:spcBef>
                <a:spcPts val="0"/>
              </a:spcBef>
              <a:buNone/>
            </a:pPr>
            <a:r>
              <a:t/>
            </a:r>
            <a:endParaRPr sz="1000">
              <a:solidFill>
                <a:srgbClr val="FFFFFF"/>
              </a:solidFill>
            </a:endParaRPr>
          </a:p>
        </p:txBody>
      </p:sp>
      <p:grpSp>
        <p:nvGrpSpPr>
          <p:cNvPr id="56" name="Shape 56"/>
          <p:cNvGrpSpPr/>
          <p:nvPr/>
        </p:nvGrpSpPr>
        <p:grpSpPr>
          <a:xfrm>
            <a:off x="6194125" y="1158100"/>
            <a:ext cx="1839646" cy="1910613"/>
            <a:chOff x="1020750" y="2355030"/>
            <a:chExt cx="1839646" cy="1910613"/>
          </a:xfrm>
        </p:grpSpPr>
        <p:sp>
          <p:nvSpPr>
            <p:cNvPr id="57" name="Shape 57"/>
            <p:cNvSpPr/>
            <p:nvPr/>
          </p:nvSpPr>
          <p:spPr>
            <a:xfrm>
              <a:off x="1020750" y="2355030"/>
              <a:ext cx="1822500" cy="1902000"/>
            </a:xfrm>
            <a:prstGeom prst="rect">
              <a:avLst/>
            </a:prstGeom>
            <a:solidFill>
              <a:srgbClr val="FFDB00"/>
            </a:solidFill>
            <a:ln>
              <a:noFill/>
            </a:ln>
          </p:spPr>
          <p:txBody>
            <a:bodyPr anchorCtr="0" anchor="t" bIns="91425" lIns="91425" rIns="91425" tIns="91425">
              <a:noAutofit/>
            </a:bodyPr>
            <a:lstStyle/>
            <a:p>
              <a:pPr lvl="0" rtl="0">
                <a:spcBef>
                  <a:spcPts val="0"/>
                </a:spcBef>
                <a:buNone/>
              </a:pPr>
              <a:r>
                <a:rPr b="1" lang="en">
                  <a:latin typeface="Oswald"/>
                  <a:ea typeface="Oswald"/>
                  <a:cs typeface="Oswald"/>
                  <a:sym typeface="Oswald"/>
                </a:rPr>
                <a:t>INSERT TERM</a:t>
              </a:r>
            </a:p>
            <a:p>
              <a:pPr lvl="0" rtl="0">
                <a:lnSpc>
                  <a:spcPct val="115000"/>
                </a:lnSpc>
                <a:spcBef>
                  <a:spcPts val="0"/>
                </a:spcBef>
                <a:buNone/>
              </a:pPr>
              <a:r>
                <a:t/>
              </a:r>
              <a:endParaRPr sz="600">
                <a:latin typeface="Georgia"/>
                <a:ea typeface="Georgia"/>
                <a:cs typeface="Georgia"/>
                <a:sym typeface="Georgia"/>
              </a:endParaRPr>
            </a:p>
            <a:p>
              <a:pPr lvl="0" rtl="0">
                <a:lnSpc>
                  <a:spcPct val="115000"/>
                </a:lnSpc>
                <a:spcBef>
                  <a:spcPts val="0"/>
                </a:spcBef>
                <a:buClr>
                  <a:srgbClr val="000000"/>
                </a:buClr>
                <a:buSzPct val="78571"/>
                <a:buFont typeface="Arial"/>
                <a:buNone/>
              </a:pPr>
              <a:r>
                <a:rPr lang="en">
                  <a:latin typeface="Georgia"/>
                  <a:ea typeface="Georgia"/>
                  <a:cs typeface="Georgia"/>
                  <a:sym typeface="Georgia"/>
                </a:rPr>
                <a:t>Ipsum dolor sit amet...</a:t>
              </a:r>
            </a:p>
            <a:p>
              <a:pPr lvl="0" rtl="0">
                <a:lnSpc>
                  <a:spcPct val="115000"/>
                </a:lnSpc>
                <a:spcBef>
                  <a:spcPts val="0"/>
                </a:spcBef>
                <a:buNone/>
              </a:pPr>
              <a:r>
                <a:t/>
              </a:r>
              <a:endParaRPr>
                <a:solidFill>
                  <a:srgbClr val="000000"/>
                </a:solidFill>
                <a:latin typeface="Georgia"/>
                <a:ea typeface="Georgia"/>
                <a:cs typeface="Georgia"/>
                <a:sym typeface="Georgia"/>
              </a:endParaRPr>
            </a:p>
          </p:txBody>
        </p:sp>
        <p:grpSp>
          <p:nvGrpSpPr>
            <p:cNvPr id="58" name="Shape 58"/>
            <p:cNvGrpSpPr/>
            <p:nvPr/>
          </p:nvGrpSpPr>
          <p:grpSpPr>
            <a:xfrm>
              <a:off x="2584713" y="3989961"/>
              <a:ext cx="275682" cy="275682"/>
              <a:chOff x="2893512" y="3993856"/>
              <a:chExt cx="275682" cy="275682"/>
            </a:xfrm>
          </p:grpSpPr>
          <p:sp>
            <p:nvSpPr>
              <p:cNvPr id="59" name="Shape 59"/>
              <p:cNvSpPr/>
              <p:nvPr/>
            </p:nvSpPr>
            <p:spPr>
              <a:xfrm rot="-5400000">
                <a:off x="2893512" y="3999838"/>
                <a:ext cx="269700" cy="269700"/>
              </a:xfrm>
              <a:prstGeom prst="rtTriangle">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60" name="Shape 60"/>
              <p:cNvSpPr/>
              <p:nvPr/>
            </p:nvSpPr>
            <p:spPr>
              <a:xfrm rot="5400000">
                <a:off x="2899494" y="3993856"/>
                <a:ext cx="269700" cy="269700"/>
              </a:xfrm>
              <a:prstGeom prst="rtTriangle">
                <a:avLst/>
              </a:prstGeom>
              <a:solidFill>
                <a:srgbClr val="FFFFFF">
                  <a:alpha val="50770"/>
                </a:srgbClr>
              </a:solidFill>
              <a:ln>
                <a:noFill/>
              </a:ln>
            </p:spPr>
            <p:txBody>
              <a:bodyPr anchorCtr="0" anchor="ctr" bIns="91425" lIns="91425" rIns="91425" tIns="91425">
                <a:noAutofit/>
              </a:bodyPr>
              <a:lstStyle/>
              <a:p>
                <a:pPr>
                  <a:spcBef>
                    <a:spcPts val="0"/>
                  </a:spcBef>
                  <a:buNone/>
                </a:pPr>
                <a:r>
                  <a:t/>
                </a:r>
                <a:endParaRPr/>
              </a:p>
            </p:txBody>
          </p:sp>
        </p:grpSp>
      </p:grpSp>
      <p:grpSp>
        <p:nvGrpSpPr>
          <p:cNvPr id="61" name="Shape 61"/>
          <p:cNvGrpSpPr/>
          <p:nvPr/>
        </p:nvGrpSpPr>
        <p:grpSpPr>
          <a:xfrm>
            <a:off x="5891750" y="3157975"/>
            <a:ext cx="2444400" cy="1518225"/>
            <a:chOff x="5540475" y="1141525"/>
            <a:chExt cx="2444400" cy="1518225"/>
          </a:xfrm>
        </p:grpSpPr>
        <p:sp>
          <p:nvSpPr>
            <p:cNvPr id="62" name="Shape 62"/>
            <p:cNvSpPr/>
            <p:nvPr/>
          </p:nvSpPr>
          <p:spPr>
            <a:xfrm>
              <a:off x="5540475" y="1141525"/>
              <a:ext cx="2444400" cy="1324199"/>
            </a:xfrm>
            <a:prstGeom prst="roundRect">
              <a:avLst>
                <a:gd fmla="val 16667" name="adj"/>
              </a:avLst>
            </a:prstGeom>
            <a:solidFill>
              <a:srgbClr val="E51B24"/>
            </a:solidFill>
            <a:ln>
              <a:noFill/>
            </a:ln>
          </p:spPr>
          <p:txBody>
            <a:bodyPr anchorCtr="0" anchor="t" bIns="91425" lIns="91425" rIns="91425" tIns="91425">
              <a:noAutofit/>
            </a:bodyPr>
            <a:lstStyle/>
            <a:p>
              <a:pPr lvl="0" rtl="0">
                <a:lnSpc>
                  <a:spcPct val="115000"/>
                </a:lnSpc>
                <a:spcBef>
                  <a:spcPts val="0"/>
                </a:spcBef>
                <a:buNone/>
              </a:pPr>
              <a:r>
                <a:rPr lang="en" sz="1200">
                  <a:solidFill>
                    <a:srgbClr val="FFFFFF"/>
                  </a:solidFill>
                  <a:latin typeface="Georgia"/>
                  <a:ea typeface="Georgia"/>
                  <a:cs typeface="Georgia"/>
                  <a:sym typeface="Georgia"/>
                </a:rPr>
                <a:t>Ipsum dolor sit amet...</a:t>
              </a:r>
            </a:p>
          </p:txBody>
        </p:sp>
        <p:sp>
          <p:nvSpPr>
            <p:cNvPr id="63" name="Shape 63"/>
            <p:cNvSpPr/>
            <p:nvPr/>
          </p:nvSpPr>
          <p:spPr>
            <a:xfrm rot="10800000">
              <a:off x="6647474" y="2390950"/>
              <a:ext cx="230400" cy="268799"/>
            </a:xfrm>
            <a:prstGeom prst="triangle">
              <a:avLst>
                <a:gd fmla="val 50000" name="adj"/>
              </a:avLst>
            </a:prstGeom>
            <a:solidFill>
              <a:srgbClr val="E51B24"/>
            </a:solidFill>
            <a:ln>
              <a:noFill/>
            </a:ln>
          </p:spPr>
          <p:txBody>
            <a:bodyPr anchorCtr="0" anchor="ctr" bIns="91425" lIns="91425" rIns="91425" tIns="91425">
              <a:noAutofit/>
            </a:bodyPr>
            <a:lstStyle/>
            <a:p>
              <a:pPr>
                <a:spcBef>
                  <a:spcPts val="0"/>
                </a:spcBef>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x="0" y="0"/>
          <a:ext cx="0" cy="0"/>
          <a:chOff x="0" y="0"/>
          <a:chExt cx="0" cy="0"/>
        </a:xfrm>
      </p:grpSpPr>
      <p:sp>
        <p:nvSpPr>
          <p:cNvPr id="5" name="Shape 5"/>
          <p:cNvSpPr txBox="1"/>
          <p:nvPr>
            <p:ph idx="1" type="body"/>
          </p:nvPr>
        </p:nvSpPr>
        <p:spPr>
          <a:xfrm>
            <a:off x="202720" y="939200"/>
            <a:ext cx="8311800" cy="3797700"/>
          </a:xfrm>
          <a:prstGeom prst="rect">
            <a:avLst/>
          </a:prstGeom>
          <a:noFill/>
          <a:ln>
            <a:noFill/>
          </a:ln>
        </p:spPr>
        <p:txBody>
          <a:bodyPr anchorCtr="0" anchor="t" bIns="91425" lIns="91425" rIns="91425" tIns="91425"/>
          <a:lstStyle>
            <a:lvl1pPr rtl="0">
              <a:spcBef>
                <a:spcPts val="600"/>
              </a:spcBef>
              <a:buSzPct val="100000"/>
              <a:buFont typeface="Georgia"/>
              <a:buChar char="▸"/>
              <a:defRPr sz="1800">
                <a:latin typeface="Georgia"/>
                <a:ea typeface="Georgia"/>
                <a:cs typeface="Georgia"/>
                <a:sym typeface="Georgia"/>
              </a:defRPr>
            </a:lvl1pPr>
            <a:lvl2pPr rtl="0">
              <a:spcBef>
                <a:spcPts val="480"/>
              </a:spcBef>
              <a:buFont typeface="Georgia"/>
              <a:buChar char="●"/>
              <a:defRPr>
                <a:latin typeface="Georgia"/>
                <a:ea typeface="Georgia"/>
                <a:cs typeface="Georgia"/>
                <a:sym typeface="Georgia"/>
              </a:defRPr>
            </a:lvl2pPr>
            <a:lvl3pPr rtl="0">
              <a:spcBef>
                <a:spcPts val="480"/>
              </a:spcBef>
              <a:buFont typeface="Georgia"/>
              <a:buChar char="●"/>
              <a:defRPr>
                <a:latin typeface="Georgia"/>
                <a:ea typeface="Georgia"/>
                <a:cs typeface="Georgia"/>
                <a:sym typeface="Georgia"/>
              </a:defRPr>
            </a:lvl3pPr>
            <a:lvl4pPr rtl="0">
              <a:spcBef>
                <a:spcPts val="360"/>
              </a:spcBef>
              <a:buFont typeface="Georgia"/>
              <a:defRPr>
                <a:latin typeface="Georgia"/>
                <a:ea typeface="Georgia"/>
                <a:cs typeface="Georgia"/>
                <a:sym typeface="Georgia"/>
              </a:defRPr>
            </a:lvl4pPr>
            <a:lvl5pPr rtl="0">
              <a:spcBef>
                <a:spcPts val="360"/>
              </a:spcBef>
              <a:buFont typeface="Georgia"/>
              <a:buChar char="●"/>
              <a:defRPr>
                <a:latin typeface="Georgia"/>
                <a:ea typeface="Georgia"/>
                <a:cs typeface="Georgia"/>
                <a:sym typeface="Georgia"/>
              </a:defRPr>
            </a:lvl5pPr>
            <a:lvl6pPr rtl="0">
              <a:spcBef>
                <a:spcPts val="360"/>
              </a:spcBef>
              <a:buFont typeface="Georgia"/>
              <a:buChar char="●"/>
              <a:defRPr>
                <a:latin typeface="Georgia"/>
                <a:ea typeface="Georgia"/>
                <a:cs typeface="Georgia"/>
                <a:sym typeface="Georgia"/>
              </a:defRPr>
            </a:lvl6pPr>
            <a:lvl7pPr rtl="0">
              <a:spcBef>
                <a:spcPts val="360"/>
              </a:spcBef>
              <a:buFont typeface="Georgia"/>
              <a:defRPr>
                <a:latin typeface="Georgia"/>
                <a:ea typeface="Georgia"/>
                <a:cs typeface="Georgia"/>
                <a:sym typeface="Georgia"/>
              </a:defRPr>
            </a:lvl7pPr>
            <a:lvl8pPr rtl="0">
              <a:spcBef>
                <a:spcPts val="360"/>
              </a:spcBef>
              <a:buFont typeface="Georgia"/>
              <a:buChar char="●"/>
              <a:defRPr>
                <a:latin typeface="Georgia"/>
                <a:ea typeface="Georgia"/>
                <a:cs typeface="Georgia"/>
                <a:sym typeface="Georgia"/>
              </a:defRPr>
            </a:lvl8pPr>
            <a:lvl9pPr rtl="0">
              <a:spcBef>
                <a:spcPts val="360"/>
              </a:spcBef>
              <a:buFont typeface="Georgia"/>
              <a:buChar char="●"/>
              <a:defRPr>
                <a:latin typeface="Georgia"/>
                <a:ea typeface="Georgia"/>
                <a:cs typeface="Georgia"/>
                <a:sym typeface="Georgia"/>
              </a:defRPr>
            </a:lvl9pPr>
          </a:lstStyle>
          <a:p/>
        </p:txBody>
      </p:sp>
      <p:sp>
        <p:nvSpPr>
          <p:cNvPr id="6" name="Shape 6"/>
          <p:cNvSpPr txBox="1"/>
          <p:nvPr>
            <p:ph type="title"/>
          </p:nvPr>
        </p:nvSpPr>
        <p:spPr>
          <a:xfrm>
            <a:off x="320275" y="517575"/>
            <a:ext cx="8407500" cy="459299"/>
          </a:xfrm>
          <a:prstGeom prst="rect">
            <a:avLst/>
          </a:prstGeom>
          <a:noFill/>
          <a:ln>
            <a:noFill/>
          </a:ln>
        </p:spPr>
        <p:txBody>
          <a:bodyPr anchorCtr="0" anchor="t" bIns="91425" lIns="91425" rIns="91425" tIns="91425"/>
          <a:lstStyle>
            <a:lvl1pPr rtl="0">
              <a:spcBef>
                <a:spcPts val="0"/>
              </a:spcBef>
              <a:buFont typeface="Georgia"/>
              <a:buNone/>
              <a:defRPr>
                <a:latin typeface="Georgia"/>
                <a:ea typeface="Georgia"/>
                <a:cs typeface="Georgia"/>
                <a:sym typeface="Georgia"/>
              </a:defRPr>
            </a:lvl1pPr>
            <a:lvl2pPr rtl="0">
              <a:spcBef>
                <a:spcPts val="0"/>
              </a:spcBef>
              <a:buClr>
                <a:srgbClr val="FFFFFF"/>
              </a:buClr>
              <a:buFont typeface="Georgia"/>
              <a:buNone/>
              <a:defRPr>
                <a:solidFill>
                  <a:srgbClr val="FFFFFF"/>
                </a:solidFill>
                <a:latin typeface="Georgia"/>
                <a:ea typeface="Georgia"/>
                <a:cs typeface="Georgia"/>
                <a:sym typeface="Georgia"/>
              </a:defRPr>
            </a:lvl2pPr>
            <a:lvl3pPr rtl="0">
              <a:spcBef>
                <a:spcPts val="0"/>
              </a:spcBef>
              <a:buClr>
                <a:srgbClr val="FFFFFF"/>
              </a:buClr>
              <a:buFont typeface="Georgia"/>
              <a:buNone/>
              <a:defRPr>
                <a:solidFill>
                  <a:srgbClr val="FFFFFF"/>
                </a:solidFill>
                <a:latin typeface="Georgia"/>
                <a:ea typeface="Georgia"/>
                <a:cs typeface="Georgia"/>
                <a:sym typeface="Georgia"/>
              </a:defRPr>
            </a:lvl3pPr>
            <a:lvl4pPr rtl="0">
              <a:spcBef>
                <a:spcPts val="0"/>
              </a:spcBef>
              <a:buClr>
                <a:srgbClr val="FFFFFF"/>
              </a:buClr>
              <a:buFont typeface="Georgia"/>
              <a:buNone/>
              <a:defRPr>
                <a:solidFill>
                  <a:srgbClr val="FFFFFF"/>
                </a:solidFill>
                <a:latin typeface="Georgia"/>
                <a:ea typeface="Georgia"/>
                <a:cs typeface="Georgia"/>
                <a:sym typeface="Georgia"/>
              </a:defRPr>
            </a:lvl4pPr>
            <a:lvl5pPr rtl="0">
              <a:spcBef>
                <a:spcPts val="0"/>
              </a:spcBef>
              <a:buClr>
                <a:srgbClr val="FFFFFF"/>
              </a:buClr>
              <a:buFont typeface="Georgia"/>
              <a:buNone/>
              <a:defRPr>
                <a:solidFill>
                  <a:srgbClr val="FFFFFF"/>
                </a:solidFill>
                <a:latin typeface="Georgia"/>
                <a:ea typeface="Georgia"/>
                <a:cs typeface="Georgia"/>
                <a:sym typeface="Georgia"/>
              </a:defRPr>
            </a:lvl5pPr>
            <a:lvl6pPr rtl="0">
              <a:spcBef>
                <a:spcPts val="0"/>
              </a:spcBef>
              <a:buClr>
                <a:srgbClr val="FFFFFF"/>
              </a:buClr>
              <a:buFont typeface="Georgia"/>
              <a:buNone/>
              <a:defRPr>
                <a:solidFill>
                  <a:srgbClr val="FFFFFF"/>
                </a:solidFill>
                <a:latin typeface="Georgia"/>
                <a:ea typeface="Georgia"/>
                <a:cs typeface="Georgia"/>
                <a:sym typeface="Georgia"/>
              </a:defRPr>
            </a:lvl6pPr>
            <a:lvl7pPr rtl="0">
              <a:spcBef>
                <a:spcPts val="0"/>
              </a:spcBef>
              <a:buClr>
                <a:srgbClr val="FFFFFF"/>
              </a:buClr>
              <a:buFont typeface="Georgia"/>
              <a:buNone/>
              <a:defRPr>
                <a:solidFill>
                  <a:srgbClr val="FFFFFF"/>
                </a:solidFill>
                <a:latin typeface="Georgia"/>
                <a:ea typeface="Georgia"/>
                <a:cs typeface="Georgia"/>
                <a:sym typeface="Georgia"/>
              </a:defRPr>
            </a:lvl7pPr>
            <a:lvl8pPr rtl="0">
              <a:spcBef>
                <a:spcPts val="0"/>
              </a:spcBef>
              <a:buClr>
                <a:srgbClr val="FFFFFF"/>
              </a:buClr>
              <a:buFont typeface="Georgia"/>
              <a:buNone/>
              <a:defRPr>
                <a:solidFill>
                  <a:srgbClr val="FFFFFF"/>
                </a:solidFill>
                <a:latin typeface="Georgia"/>
                <a:ea typeface="Georgia"/>
                <a:cs typeface="Georgia"/>
                <a:sym typeface="Georgia"/>
              </a:defRPr>
            </a:lvl8pPr>
            <a:lvl9pPr rtl="0">
              <a:spcBef>
                <a:spcPts val="0"/>
              </a:spcBef>
              <a:buClr>
                <a:srgbClr val="FFFFFF"/>
              </a:buClr>
              <a:buFont typeface="Georgia"/>
              <a:buNone/>
              <a:defRPr>
                <a:solidFill>
                  <a:srgbClr val="FFFFFF"/>
                </a:solidFill>
                <a:latin typeface="Georgia"/>
                <a:ea typeface="Georgia"/>
                <a:cs typeface="Georgia"/>
                <a:sym typeface="Georgia"/>
              </a:defRPr>
            </a:lvl9pPr>
          </a:lstStyle>
          <a:p/>
        </p:txBody>
      </p:sp>
      <p:sp>
        <p:nvSpPr>
          <p:cNvPr id="7" name="Shape 7"/>
          <p:cNvSpPr/>
          <p:nvPr/>
        </p:nvSpPr>
        <p:spPr>
          <a:xfrm>
            <a:off x="416100" y="354325"/>
            <a:ext cx="606000" cy="119100"/>
          </a:xfrm>
          <a:prstGeom prst="rect">
            <a:avLst/>
          </a:prstGeom>
          <a:solidFill>
            <a:srgbClr val="000000"/>
          </a:solidFill>
          <a:ln>
            <a:noFill/>
          </a:ln>
        </p:spPr>
        <p:txBody>
          <a:bodyPr anchorCtr="0" anchor="ctr" bIns="91425" lIns="91425" rIns="91425" tIns="91425">
            <a:noAutofit/>
          </a:bodyPr>
          <a:lstStyle/>
          <a:p>
            <a:pPr>
              <a:spcBef>
                <a:spcPts val="0"/>
              </a:spcBef>
              <a:buNone/>
            </a:pPr>
            <a:r>
              <a:t/>
            </a:r>
            <a:endParaRPr>
              <a:solidFill>
                <a:srgbClr val="FFFFFF"/>
              </a:solidFill>
            </a:endParaRPr>
          </a:p>
        </p:txBody>
      </p:sp>
      <p:sp>
        <p:nvSpPr>
          <p:cNvPr id="8" name="Shape 8"/>
          <p:cNvSpPr txBox="1"/>
          <p:nvPr/>
        </p:nvSpPr>
        <p:spPr>
          <a:xfrm>
            <a:off x="272500" y="4709351"/>
            <a:ext cx="8407500" cy="452400"/>
          </a:xfrm>
          <a:prstGeom prst="rect">
            <a:avLst/>
          </a:prstGeom>
          <a:noFill/>
          <a:ln>
            <a:noFill/>
          </a:ln>
        </p:spPr>
        <p:txBody>
          <a:bodyPr anchorCtr="0" anchor="t" bIns="91425" lIns="91425" rIns="91425" tIns="91425">
            <a:noAutofit/>
          </a:bodyPr>
          <a:lstStyle/>
          <a:p>
            <a:pPr lvl="0" rtl="0">
              <a:spcBef>
                <a:spcPts val="0"/>
              </a:spcBef>
              <a:buNone/>
            </a:pPr>
            <a:r>
              <a:rPr b="1" lang="en" sz="800">
                <a:latin typeface="Oswald"/>
                <a:ea typeface="Oswald"/>
                <a:cs typeface="Oswald"/>
                <a:sym typeface="Oswald"/>
              </a:rPr>
              <a:t>PRODUCT</a:t>
            </a:r>
          </a:p>
          <a:p>
            <a:pPr lvl="0" rtl="0">
              <a:spcBef>
                <a:spcPts val="0"/>
              </a:spcBef>
              <a:buNone/>
            </a:pPr>
            <a:r>
              <a:rPr b="1" lang="en" sz="800">
                <a:latin typeface="Oswald"/>
                <a:ea typeface="Oswald"/>
                <a:cs typeface="Oswald"/>
                <a:sym typeface="Oswald"/>
              </a:rPr>
              <a:t>GENERAL ASSEMBLY	</a:t>
            </a:r>
          </a:p>
        </p:txBody>
      </p:sp>
      <p:cxnSp>
        <p:nvCxnSpPr>
          <p:cNvPr id="9" name="Shape 9"/>
          <p:cNvCxnSpPr/>
          <p:nvPr/>
        </p:nvCxnSpPr>
        <p:spPr>
          <a:xfrm>
            <a:off x="368200" y="4736806"/>
            <a:ext cx="8311800" cy="0"/>
          </a:xfrm>
          <a:prstGeom prst="straightConnector1">
            <a:avLst/>
          </a:prstGeom>
          <a:noFill/>
          <a:ln cap="flat" cmpd="sng" w="9525">
            <a:solidFill>
              <a:srgbClr val="000000"/>
            </a:solidFill>
            <a:prstDash val="solid"/>
            <a:round/>
            <a:headEnd len="lg" w="lg" type="none"/>
            <a:tailEnd len="lg" w="lg" type="none"/>
          </a:ln>
        </p:spPr>
      </p:cxnSp>
      <p:pic>
        <p:nvPicPr>
          <p:cNvPr id="10" name="Shape 10"/>
          <p:cNvPicPr preferRelativeResize="0"/>
          <p:nvPr/>
        </p:nvPicPr>
        <p:blipFill>
          <a:blip r:embed="rId1">
            <a:alphaModFix/>
          </a:blip>
          <a:stretch>
            <a:fillRect/>
          </a:stretch>
        </p:blipFill>
        <p:spPr>
          <a:xfrm>
            <a:off x="8469250" y="4793524"/>
            <a:ext cx="210750" cy="2107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mailto:davek@generalassemb.l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296049" y="548200"/>
            <a:ext cx="8311800" cy="1852199"/>
          </a:xfrm>
          <a:prstGeom prst="rect">
            <a:avLst/>
          </a:prstGeom>
        </p:spPr>
        <p:txBody>
          <a:bodyPr anchorCtr="0" anchor="t" bIns="91425" lIns="91425" rIns="91425" tIns="91425">
            <a:noAutofit/>
          </a:bodyPr>
          <a:lstStyle/>
          <a:p>
            <a:pPr rtl="0">
              <a:spcBef>
                <a:spcPts val="0"/>
              </a:spcBef>
              <a:buNone/>
            </a:pPr>
            <a:r>
              <a:rPr lang="en"/>
              <a:t>DATA ANALYTICS: </a:t>
            </a:r>
          </a:p>
          <a:p>
            <a:pPr>
              <a:spcBef>
                <a:spcPts val="0"/>
              </a:spcBef>
              <a:buNone/>
            </a:pPr>
            <a:r>
              <a:rPr lang="en"/>
              <a:t>DYNAMIC DATA REFERENCING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20275" y="517575"/>
            <a:ext cx="8407500" cy="459299"/>
          </a:xfrm>
          <a:prstGeom prst="rect">
            <a:avLst/>
          </a:prstGeom>
        </p:spPr>
        <p:txBody>
          <a:bodyPr anchorCtr="0" anchor="t" bIns="91425" lIns="91425" rIns="91425" tIns="91425">
            <a:noAutofit/>
          </a:bodyPr>
          <a:lstStyle/>
          <a:p>
            <a:pPr>
              <a:spcBef>
                <a:spcPts val="0"/>
              </a:spcBef>
              <a:buNone/>
            </a:pPr>
            <a:r>
              <a:rPr lang="en"/>
              <a:t>Intro to new material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Data referencing and aggregation </a:t>
            </a:r>
          </a:p>
        </p:txBody>
      </p:sp>
      <p:sp>
        <p:nvSpPr>
          <p:cNvPr id="124" name="Shape 124"/>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00000"/>
              </a:lnSpc>
              <a:spcBef>
                <a:spcPts val="0"/>
              </a:spcBef>
              <a:buClr>
                <a:srgbClr val="222222"/>
              </a:buClr>
              <a:buSzPct val="100000"/>
            </a:pPr>
            <a:r>
              <a:rPr lang="en" sz="1800">
                <a:solidFill>
                  <a:srgbClr val="222222"/>
                </a:solidFill>
              </a:rPr>
              <a:t>Saved data will be used by managers, statisticians, stakeholders to analyze the workings of software-supported systems and make executive decisions. </a:t>
            </a:r>
          </a:p>
          <a:p>
            <a:pPr lvl="0" rtl="0">
              <a:lnSpc>
                <a:spcPct val="100000"/>
              </a:lnSpc>
              <a:spcBef>
                <a:spcPts val="0"/>
              </a:spcBef>
              <a:buNone/>
            </a:pPr>
            <a:r>
              <a:t/>
            </a:r>
            <a:endParaRPr>
              <a:solidFill>
                <a:srgbClr val="222222"/>
              </a:solidFill>
            </a:endParaRPr>
          </a:p>
          <a:p>
            <a:pPr indent="-228600" lvl="0" marL="457200" rtl="0">
              <a:lnSpc>
                <a:spcPct val="100000"/>
              </a:lnSpc>
              <a:spcBef>
                <a:spcPts val="0"/>
              </a:spcBef>
              <a:buClr>
                <a:srgbClr val="222222"/>
              </a:buClr>
              <a:buSzPct val="100000"/>
            </a:pPr>
            <a:r>
              <a:rPr lang="en" sz="1800">
                <a:solidFill>
                  <a:srgbClr val="222222"/>
                </a:solidFill>
              </a:rPr>
              <a:t>“Analysis can only take place by methods of aggregation.  There's no one in the world who can look at a million rows of raw data and glean insight. The data has to be summed, averaged, standard deviate-ed etc. to make any sense to a human being.” - StackOverflow.com</a:t>
            </a:r>
          </a:p>
          <a:p>
            <a:pPr lvl="0" marR="0" rtl="0" algn="l">
              <a:lnSpc>
                <a:spcPct val="115000"/>
              </a:lnSpc>
              <a:spcBef>
                <a:spcPts val="0"/>
              </a:spcBef>
              <a:spcAft>
                <a:spcPts val="0"/>
              </a:spcAft>
              <a:buNone/>
            </a:pPr>
            <a:r>
              <a:t/>
            </a:r>
            <a:endParaRPr b="1">
              <a:solidFill>
                <a:schemeClr val="dk1"/>
              </a:solidFil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VLOOKUP, HLOOKUP </a:t>
            </a:r>
          </a:p>
        </p:txBody>
      </p:sp>
      <p:sp>
        <p:nvSpPr>
          <p:cNvPr id="130" name="Shape 130"/>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buSzPct val="100000"/>
            </a:pPr>
            <a:r>
              <a:rPr lang="en" sz="1800">
                <a:solidFill>
                  <a:schemeClr val="dk1"/>
                </a:solidFill>
              </a:rPr>
              <a:t>Easy and effective lookup functions that scan rows and columns for the desired data</a:t>
            </a:r>
          </a:p>
          <a:p>
            <a:pPr indent="-228600" lvl="1" marL="914400" rtl="0">
              <a:lnSpc>
                <a:spcPct val="115000"/>
              </a:lnSpc>
              <a:spcBef>
                <a:spcPts val="0"/>
              </a:spcBef>
              <a:buClr>
                <a:schemeClr val="dk1"/>
              </a:buClr>
              <a:buSzPct val="100000"/>
            </a:pPr>
            <a:r>
              <a:rPr lang="en" sz="1800">
                <a:solidFill>
                  <a:schemeClr val="dk1"/>
                </a:solidFill>
              </a:rPr>
              <a:t>They are better than normal searches because they are faster easier to change the query</a:t>
            </a:r>
          </a:p>
          <a:p>
            <a:pPr indent="0" lvl="0" marL="457200" marR="0" rtl="0" algn="l">
              <a:lnSpc>
                <a:spcPct val="115000"/>
              </a:lnSpc>
              <a:spcBef>
                <a:spcPts val="0"/>
              </a:spcBef>
              <a:spcAft>
                <a:spcPts val="0"/>
              </a:spcAft>
              <a:buNone/>
            </a:pPr>
            <a:r>
              <a:t/>
            </a:r>
            <a:endParaRPr>
              <a:solidFill>
                <a:schemeClr val="dk1"/>
              </a:solidFill>
            </a:endParaRPr>
          </a:p>
          <a:p>
            <a:pPr indent="-228600" lvl="0" marL="457200" rtl="0">
              <a:lnSpc>
                <a:spcPct val="115000"/>
              </a:lnSpc>
              <a:spcBef>
                <a:spcPts val="0"/>
              </a:spcBef>
              <a:buClr>
                <a:schemeClr val="dk1"/>
              </a:buClr>
              <a:buSzPct val="100000"/>
            </a:pPr>
            <a:r>
              <a:rPr lang="en" sz="1800">
                <a:solidFill>
                  <a:schemeClr val="dk1"/>
                </a:solidFill>
              </a:rPr>
              <a:t>V-Lookups (vertical lookups) scan columns</a:t>
            </a:r>
          </a:p>
          <a:p>
            <a:pPr indent="-228600" lvl="0" marL="457200" rtl="0">
              <a:lnSpc>
                <a:spcPct val="115000"/>
              </a:lnSpc>
              <a:spcBef>
                <a:spcPts val="0"/>
              </a:spcBef>
              <a:buClr>
                <a:schemeClr val="dk1"/>
              </a:buClr>
              <a:buSzPct val="100000"/>
            </a:pPr>
            <a:r>
              <a:rPr lang="en" sz="1800">
                <a:solidFill>
                  <a:schemeClr val="dk1"/>
                </a:solidFill>
              </a:rPr>
              <a:t>H-lookups (horizontal lookups) scan rows</a:t>
            </a:r>
          </a:p>
          <a:p>
            <a:pPr indent="0" lvl="0" marL="914400" rtl="0">
              <a:lnSpc>
                <a:spcPct val="115000"/>
              </a:lnSpc>
              <a:spcBef>
                <a:spcPts val="0"/>
              </a:spcBef>
              <a:buClr>
                <a:schemeClr val="dk1"/>
              </a:buClr>
              <a:buFont typeface="Arial"/>
              <a:buNone/>
            </a:pPr>
            <a:r>
              <a:t/>
            </a:r>
            <a:endParaRPr sz="1100">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222222"/>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VLOOKUP, HLOOKUP </a:t>
            </a:r>
          </a:p>
        </p:txBody>
      </p:sp>
      <p:sp>
        <p:nvSpPr>
          <p:cNvPr id="136" name="Shape 136"/>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buSzPct val="100000"/>
            </a:pPr>
            <a:r>
              <a:rPr lang="en" sz="1800">
                <a:solidFill>
                  <a:schemeClr val="dk1"/>
                </a:solidFill>
              </a:rPr>
              <a:t>Most often used to perform quick searches for a single object in a long column/row</a:t>
            </a:r>
          </a:p>
          <a:p>
            <a:pPr lvl="0" rtl="0">
              <a:lnSpc>
                <a:spcPct val="115000"/>
              </a:lnSpc>
              <a:spcBef>
                <a:spcPts val="0"/>
              </a:spcBef>
              <a:buNone/>
            </a:pPr>
            <a:r>
              <a:t/>
            </a:r>
            <a:endParaRPr>
              <a:solidFill>
                <a:schemeClr val="dk1"/>
              </a:solidFill>
            </a:endParaRPr>
          </a:p>
          <a:p>
            <a:pPr indent="-228600" lvl="0" marL="457200" rtl="0">
              <a:lnSpc>
                <a:spcPct val="120000"/>
              </a:lnSpc>
              <a:spcBef>
                <a:spcPts val="0"/>
              </a:spcBef>
              <a:buClr>
                <a:schemeClr val="dk1"/>
              </a:buClr>
              <a:buSzPct val="100000"/>
            </a:pPr>
            <a:r>
              <a:rPr b="1" lang="en" sz="1800">
                <a:solidFill>
                  <a:schemeClr val="dk1"/>
                </a:solidFill>
              </a:rPr>
              <a:t>Function:</a:t>
            </a:r>
            <a:r>
              <a:rPr lang="en" sz="1800">
                <a:solidFill>
                  <a:schemeClr val="dk1"/>
                </a:solidFill>
              </a:rPr>
              <a:t> To run a search on a datatable by a value from the first column</a:t>
            </a:r>
          </a:p>
          <a:p>
            <a:pPr indent="-228600" lvl="0" marL="457200" rtl="0">
              <a:lnSpc>
                <a:spcPct val="120000"/>
              </a:lnSpc>
              <a:spcBef>
                <a:spcPts val="0"/>
              </a:spcBef>
              <a:buClr>
                <a:schemeClr val="dk1"/>
              </a:buClr>
              <a:buSzPct val="100000"/>
            </a:pPr>
            <a:r>
              <a:rPr b="1" lang="en" sz="1800">
                <a:solidFill>
                  <a:schemeClr val="dk1"/>
                </a:solidFill>
              </a:rPr>
              <a:t>Output:</a:t>
            </a:r>
            <a:r>
              <a:rPr lang="en" sz="1800">
                <a:solidFill>
                  <a:schemeClr val="dk1"/>
                </a:solidFill>
              </a:rPr>
              <a:t> A value from any cell on the same row from the first column value</a:t>
            </a:r>
          </a:p>
          <a:p>
            <a:pPr indent="-228600" lvl="0" marL="457200" rtl="0">
              <a:lnSpc>
                <a:spcPct val="120000"/>
              </a:lnSpc>
              <a:spcBef>
                <a:spcPts val="0"/>
              </a:spcBef>
              <a:buClr>
                <a:schemeClr val="dk1"/>
              </a:buClr>
              <a:buSzPct val="100000"/>
            </a:pPr>
            <a:r>
              <a:rPr b="1" lang="en" sz="1800">
                <a:solidFill>
                  <a:schemeClr val="dk1"/>
                </a:solidFill>
              </a:rPr>
              <a:t>Importance</a:t>
            </a:r>
            <a:r>
              <a:rPr lang="en" sz="1800">
                <a:solidFill>
                  <a:schemeClr val="dk1"/>
                </a:solidFill>
              </a:rPr>
              <a:t>:  VLOOKUP and HLOOKUP allow you to connect and lookup information from different datasets. </a:t>
            </a:r>
          </a:p>
          <a:p>
            <a:pPr rtl="0">
              <a:lnSpc>
                <a:spcPct val="120000"/>
              </a:lnSpc>
              <a:spcBef>
                <a:spcPts val="0"/>
              </a:spcBef>
              <a:buNone/>
            </a:pPr>
            <a:r>
              <a:t/>
            </a:r>
            <a:endParaRPr b="1">
              <a:solidFill>
                <a:schemeClr val="dk1"/>
              </a:solidFill>
            </a:endParaRPr>
          </a:p>
          <a:p>
            <a:pPr lvl="0" rtl="0">
              <a:lnSpc>
                <a:spcPct val="120000"/>
              </a:lnSpc>
              <a:spcBef>
                <a:spcPts val="0"/>
              </a:spcBef>
              <a:buNone/>
            </a:pPr>
            <a:r>
              <a:rPr lang="en" sz="1800">
                <a:solidFill>
                  <a:schemeClr val="dk1"/>
                </a:solidFill>
              </a:rPr>
              <a:t> =</a:t>
            </a:r>
            <a:r>
              <a:rPr lang="en" sz="1800">
                <a:solidFill>
                  <a:schemeClr val="dk1"/>
                </a:solidFill>
              </a:rPr>
              <a:t>V/HLOOKUP(lookup_value, table_array, col_index_num, [range_lookup])</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Example of using VLOOKUP, HLOOKUP </a:t>
            </a:r>
          </a:p>
        </p:txBody>
      </p:sp>
      <p:sp>
        <p:nvSpPr>
          <p:cNvPr id="142" name="Shape 142"/>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Imagine that you’re a customer service rep needing to find how many purchases a customer had student, using a VLOOKUP we can do this very quickly.  You can create a second sheet and use LOOKUPs across the sheets to bring elements from the first sheet into the other.</a:t>
            </a:r>
          </a:p>
        </p:txBody>
      </p:sp>
      <p:pic>
        <p:nvPicPr>
          <p:cNvPr id="143" name="Shape 143"/>
          <p:cNvPicPr preferRelativeResize="0"/>
          <p:nvPr/>
        </p:nvPicPr>
        <p:blipFill>
          <a:blip r:embed="rId3">
            <a:alphaModFix/>
          </a:blip>
          <a:stretch>
            <a:fillRect/>
          </a:stretch>
        </p:blipFill>
        <p:spPr>
          <a:xfrm>
            <a:off x="1691525" y="2505250"/>
            <a:ext cx="5298249" cy="197834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We Do</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20275" y="517575"/>
            <a:ext cx="8407500" cy="459299"/>
          </a:xfrm>
          <a:prstGeom prst="rect">
            <a:avLst/>
          </a:prstGeom>
        </p:spPr>
        <p:txBody>
          <a:bodyPr anchorCtr="0" anchor="t" bIns="91425" lIns="91425" rIns="91425" tIns="91425">
            <a:noAutofit/>
          </a:bodyPr>
          <a:lstStyle/>
          <a:p>
            <a:pPr>
              <a:spcBef>
                <a:spcPts val="0"/>
              </a:spcBef>
              <a:buNone/>
            </a:pPr>
            <a:r>
              <a:rPr lang="en"/>
              <a:t>Practicing VLOOKUP, HLOOKUP </a:t>
            </a:r>
          </a:p>
        </p:txBody>
      </p:sp>
      <p:sp>
        <p:nvSpPr>
          <p:cNvPr id="154" name="Shape 154"/>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pPr>
            <a:r>
              <a:rPr lang="en">
                <a:solidFill>
                  <a:schemeClr val="dk1"/>
                </a:solidFill>
              </a:rPr>
              <a:t>We’re going to be writing more and more powerful formulas as we progress in this class</a:t>
            </a:r>
          </a:p>
          <a:p>
            <a:pPr indent="-228600" lvl="0" marL="457200" rtl="0">
              <a:lnSpc>
                <a:spcPct val="120000"/>
              </a:lnSpc>
              <a:spcBef>
                <a:spcPts val="0"/>
              </a:spcBef>
              <a:buClr>
                <a:schemeClr val="dk1"/>
              </a:buClr>
            </a:pPr>
            <a:r>
              <a:rPr lang="en">
                <a:solidFill>
                  <a:schemeClr val="dk1"/>
                </a:solidFill>
              </a:rPr>
              <a:t>The goal, as an efficient analyst, is to decrease the amount of work you’re doing - your work should be agile.  If you see a task that is repeatable, you should aim to write a powerful formula to do the work for you in the future.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Practicing VLOOKUP, HLOOKUP </a:t>
            </a:r>
          </a:p>
        </p:txBody>
      </p:sp>
      <p:sp>
        <p:nvSpPr>
          <p:cNvPr id="160" name="Shape 160"/>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solidFill>
                  <a:schemeClr val="dk1"/>
                </a:solidFill>
              </a:rPr>
              <a:t>Open the </a:t>
            </a:r>
            <a:r>
              <a:rPr lang="en">
                <a:solidFill>
                  <a:srgbClr val="0000FF"/>
                </a:solidFill>
              </a:rPr>
              <a:t>AN_Lesson_4_lookup_exercise_student.xlsx </a:t>
            </a:r>
            <a:r>
              <a:rPr lang="en">
                <a:solidFill>
                  <a:schemeClr val="dk1"/>
                </a:solidFill>
              </a:rPr>
              <a:t>to the assignment tab.  Our goal is to provide our hedge fund analysts with a summary tab of information regarding the security ticker, name, address, and GICS sector.  With the instructor, fill in this tab using VLOOKUP for the top table and HLOOKUP for the bottom table. </a:t>
            </a:r>
          </a:p>
          <a:p>
            <a:pPr lvl="0" rtl="0">
              <a:lnSpc>
                <a:spcPct val="120000"/>
              </a:lnSpc>
              <a:spcBef>
                <a:spcPts val="0"/>
              </a:spcBef>
              <a:buNone/>
            </a:pPr>
            <a:r>
              <a:t/>
            </a:r>
            <a:endParaRPr>
              <a:solidFill>
                <a:schemeClr val="dk1"/>
              </a:solidFill>
            </a:endParaRPr>
          </a:p>
          <a:p>
            <a:pPr indent="-228600" lvl="0" marL="457200" rtl="0">
              <a:lnSpc>
                <a:spcPct val="120000"/>
              </a:lnSpc>
              <a:spcBef>
                <a:spcPts val="0"/>
              </a:spcBef>
              <a:buClr>
                <a:schemeClr val="dk1"/>
              </a:buClr>
            </a:pPr>
            <a:r>
              <a:rPr lang="en">
                <a:solidFill>
                  <a:schemeClr val="dk1"/>
                </a:solidFill>
              </a:rPr>
              <a:t>If this tab is filled in properly, we should be able to enter any ticker symbol and populate the remainder of the row. </a:t>
            </a:r>
          </a:p>
          <a:p>
            <a:pPr lvl="0" rtl="0">
              <a:lnSpc>
                <a:spcPct val="120000"/>
              </a:lnSpc>
              <a:spcBef>
                <a:spcPts val="0"/>
              </a:spcBef>
              <a:buNone/>
            </a:pPr>
            <a:r>
              <a:t/>
            </a:r>
            <a:endParaRPr>
              <a:solidFill>
                <a:schemeClr val="dk1"/>
              </a:solidFil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Intro</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What are pivot tables?</a:t>
            </a:r>
          </a:p>
        </p:txBody>
      </p:sp>
      <p:sp>
        <p:nvSpPr>
          <p:cNvPr id="171" name="Shape 171"/>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Aggregation technique for </a:t>
            </a:r>
            <a:r>
              <a:rPr lang="en" u="sng">
                <a:solidFill>
                  <a:schemeClr val="dk1"/>
                </a:solidFill>
              </a:rPr>
              <a:t>clean</a:t>
            </a:r>
            <a:r>
              <a:rPr lang="en">
                <a:solidFill>
                  <a:schemeClr val="dk1"/>
                </a:solidFill>
              </a:rPr>
              <a:t> data that allows us to chart and visualize certain combinations of data.</a:t>
            </a:r>
          </a:p>
          <a:p>
            <a:pPr indent="-228600" lvl="0" marL="457200" rtl="0">
              <a:lnSpc>
                <a:spcPct val="115000"/>
              </a:lnSpc>
              <a:spcBef>
                <a:spcPts val="0"/>
              </a:spcBef>
              <a:buClr>
                <a:schemeClr val="dk1"/>
              </a:buClr>
            </a:pPr>
            <a:r>
              <a:rPr lang="en">
                <a:solidFill>
                  <a:schemeClr val="dk1"/>
                </a:solidFill>
              </a:rPr>
              <a:t>A good tool to find relationships between different columns - and subsets of those columns - in a table.</a:t>
            </a:r>
          </a:p>
          <a:p>
            <a:pPr indent="-228600" lvl="0" marL="457200" rtl="0">
              <a:lnSpc>
                <a:spcPct val="115000"/>
              </a:lnSpc>
              <a:spcBef>
                <a:spcPts val="0"/>
              </a:spcBef>
              <a:buClr>
                <a:schemeClr val="dk1"/>
              </a:buClr>
            </a:pPr>
            <a:r>
              <a:rPr lang="en">
                <a:solidFill>
                  <a:schemeClr val="dk1"/>
                </a:solidFill>
              </a:rPr>
              <a:t>Classifies numeric data in a list based on other fields in the list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ctrTitle"/>
          </p:nvPr>
        </p:nvSpPr>
        <p:spPr>
          <a:xfrm>
            <a:off x="302518" y="548200"/>
            <a:ext cx="8311800" cy="1852199"/>
          </a:xfrm>
          <a:prstGeom prst="rect">
            <a:avLst/>
          </a:prstGeom>
        </p:spPr>
        <p:txBody>
          <a:bodyPr anchorCtr="0" anchor="t" bIns="91425" lIns="91425" rIns="91425" tIns="91425">
            <a:noAutofit/>
          </a:bodyPr>
          <a:lstStyle/>
          <a:p>
            <a:pPr lvl="0" rtl="0">
              <a:spcBef>
                <a:spcPts val="0"/>
              </a:spcBef>
              <a:buNone/>
            </a:pPr>
            <a:r>
              <a:rPr lang="en"/>
              <a:t>LAST CLASS RECAP</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20275" y="517575"/>
            <a:ext cx="8407500" cy="459299"/>
          </a:xfrm>
          <a:prstGeom prst="rect">
            <a:avLst/>
          </a:prstGeom>
        </p:spPr>
        <p:txBody>
          <a:bodyPr anchorCtr="0" anchor="t" bIns="91425" lIns="91425" rIns="91425" tIns="91425">
            <a:noAutofit/>
          </a:bodyPr>
          <a:lstStyle/>
          <a:p>
            <a:pPr>
              <a:spcBef>
                <a:spcPts val="0"/>
              </a:spcBef>
              <a:buNone/>
            </a:pPr>
            <a:r>
              <a:rPr lang="en"/>
              <a:t>What can we do with pivot tables?</a:t>
            </a:r>
          </a:p>
        </p:txBody>
      </p:sp>
      <p:sp>
        <p:nvSpPr>
          <p:cNvPr id="177" name="Shape 177"/>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Quickly summarize data from a worksheet or from an external source - calculate totals, averages, counts, etc. based on any numeric fields in your table</a:t>
            </a:r>
          </a:p>
          <a:p>
            <a:pPr indent="-228600" lvl="0" marL="457200" rtl="0">
              <a:lnSpc>
                <a:spcPct val="120000"/>
              </a:lnSpc>
              <a:spcBef>
                <a:spcPts val="0"/>
              </a:spcBef>
              <a:buClr>
                <a:schemeClr val="dk1"/>
              </a:buClr>
            </a:pPr>
            <a:r>
              <a:rPr lang="en">
                <a:solidFill>
                  <a:schemeClr val="dk1"/>
                </a:solidFill>
              </a:rPr>
              <a:t>Provide the most straightforward way to explore different, multidimensional aggregations in Excel</a:t>
            </a:r>
          </a:p>
          <a:p>
            <a:pPr indent="-228600" lvl="0" marL="457200" rtl="0">
              <a:lnSpc>
                <a:spcPct val="120000"/>
              </a:lnSpc>
              <a:spcBef>
                <a:spcPts val="0"/>
              </a:spcBef>
              <a:buClr>
                <a:schemeClr val="dk1"/>
              </a:buClr>
              <a:buSzPct val="100000"/>
            </a:pPr>
            <a:r>
              <a:rPr lang="en" sz="1800">
                <a:solidFill>
                  <a:schemeClr val="dk1"/>
                </a:solidFill>
              </a:rPr>
              <a:t>Generate charts from your pivot tables</a:t>
            </a:r>
          </a:p>
          <a:p>
            <a:pPr indent="-228600" lvl="0" marL="457200" rtl="0">
              <a:lnSpc>
                <a:spcPct val="115000"/>
              </a:lnSpc>
              <a:spcBef>
                <a:spcPts val="0"/>
              </a:spcBef>
              <a:buClr>
                <a:schemeClr val="dk1"/>
              </a:buClr>
              <a:buSzPct val="100000"/>
            </a:pPr>
            <a:r>
              <a:rPr lang="en" sz="1800">
                <a:solidFill>
                  <a:schemeClr val="dk1"/>
                </a:solidFill>
              </a:rPr>
              <a:t>Find relationships between columns</a:t>
            </a:r>
          </a:p>
          <a:p>
            <a:pPr indent="-228600" lvl="0" marL="457200" rtl="0">
              <a:lnSpc>
                <a:spcPct val="115000"/>
              </a:lnSpc>
              <a:spcBef>
                <a:spcPts val="0"/>
              </a:spcBef>
              <a:buClr>
                <a:schemeClr val="dk1"/>
              </a:buClr>
              <a:buSzPct val="100000"/>
            </a:pPr>
            <a:r>
              <a:rPr lang="en" sz="1800">
                <a:solidFill>
                  <a:schemeClr val="dk1"/>
                </a:solidFill>
              </a:rPr>
              <a:t>Allow users to explore ore about the datasets they’re working with</a:t>
            </a:r>
          </a:p>
          <a:p>
            <a:pPr lvl="0" marR="0" rtl="0" algn="l">
              <a:lnSpc>
                <a:spcPct val="115000"/>
              </a:lnSpc>
              <a:spcBef>
                <a:spcPts val="0"/>
              </a:spcBef>
              <a:spcAft>
                <a:spcPts val="0"/>
              </a:spcAft>
              <a:buNone/>
            </a:pPr>
            <a:r>
              <a:t/>
            </a:r>
            <a:endParaRPr sz="1800">
              <a:solidFill>
                <a:schemeClr val="dk1"/>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When should we create pivot tables?</a:t>
            </a:r>
          </a:p>
        </p:txBody>
      </p:sp>
      <p:sp>
        <p:nvSpPr>
          <p:cNvPr id="183" name="Shape 183"/>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buSzPct val="100000"/>
            </a:pPr>
            <a:r>
              <a:rPr lang="en" sz="1800">
                <a:solidFill>
                  <a:schemeClr val="dk1"/>
                </a:solidFill>
              </a:rPr>
              <a:t>When we want a way to smart autofilter based on advanced criteria</a:t>
            </a:r>
          </a:p>
          <a:p>
            <a:pPr indent="-228600" lvl="0" marL="457200" rtl="0">
              <a:lnSpc>
                <a:spcPct val="115000"/>
              </a:lnSpc>
              <a:spcBef>
                <a:spcPts val="0"/>
              </a:spcBef>
              <a:buClr>
                <a:schemeClr val="dk1"/>
              </a:buClr>
              <a:buSzPct val="100000"/>
            </a:pPr>
            <a:r>
              <a:rPr lang="en">
                <a:solidFill>
                  <a:schemeClr val="dk1"/>
                </a:solidFill>
              </a:rPr>
              <a:t>If we know how to </a:t>
            </a:r>
            <a:r>
              <a:rPr lang="en" sz="1800">
                <a:solidFill>
                  <a:schemeClr val="dk1"/>
                </a:solidFill>
              </a:rPr>
              <a:t>filter/advanced filter, pivot tables can be used in conjunction to: </a:t>
            </a:r>
          </a:p>
          <a:p>
            <a:pPr indent="-228600" lvl="1" marL="914400" rtl="0">
              <a:lnSpc>
                <a:spcPct val="115000"/>
              </a:lnSpc>
              <a:spcBef>
                <a:spcPts val="0"/>
              </a:spcBef>
              <a:buClr>
                <a:schemeClr val="dk1"/>
              </a:buClr>
              <a:buSzPct val="100000"/>
            </a:pPr>
            <a:r>
              <a:rPr lang="en" sz="1800">
                <a:solidFill>
                  <a:schemeClr val="dk1"/>
                </a:solidFill>
              </a:rPr>
              <a:t>Explore and hide extraneous data using table views, Autofilter, and criterion range</a:t>
            </a:r>
          </a:p>
          <a:p>
            <a:pPr indent="-228600" lvl="1" marL="914400" rtl="0">
              <a:lnSpc>
                <a:spcPct val="115000"/>
              </a:lnSpc>
              <a:spcBef>
                <a:spcPts val="0"/>
              </a:spcBef>
              <a:buClr>
                <a:schemeClr val="dk1"/>
              </a:buClr>
              <a:buSzPct val="100000"/>
            </a:pPr>
            <a:r>
              <a:rPr lang="en" sz="1800">
                <a:solidFill>
                  <a:schemeClr val="dk1"/>
                </a:solidFill>
              </a:rPr>
              <a:t>Take larger clean data sets and display specific subsets of data and pivot on it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We Do</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The situation</a:t>
            </a:r>
          </a:p>
        </p:txBody>
      </p:sp>
      <p:sp>
        <p:nvSpPr>
          <p:cNvPr id="194" name="Shape 194"/>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The hedge fund you’re assigned to is considering expanding into other countries.  Again, the analysts you’re working with have asked you to provide aggregated, summarized data on expansion of imports and exports of countries in the world. Given the World Trade Org (WTO) data, create two summary tables that highlights the breakdown of Imports &amp; Exports by sector. The analysts want to be able to toggle by country and by sector.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Our plan</a:t>
            </a:r>
          </a:p>
        </p:txBody>
      </p:sp>
      <p:sp>
        <p:nvSpPr>
          <p:cNvPr id="200" name="Shape 200"/>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Before diving into aggregation, take two minutes to identify, with a partner, the business needs, and what questions you might be able to answer.  </a:t>
            </a:r>
          </a:p>
          <a:p>
            <a:pPr indent="-228600" lvl="0" marL="457200" rtl="0">
              <a:lnSpc>
                <a:spcPct val="115000"/>
              </a:lnSpc>
              <a:spcBef>
                <a:spcPts val="0"/>
              </a:spcBef>
              <a:buClr>
                <a:schemeClr val="dk1"/>
              </a:buClr>
            </a:pPr>
            <a:r>
              <a:rPr lang="en">
                <a:solidFill>
                  <a:schemeClr val="dk1"/>
                </a:solidFill>
              </a:rPr>
              <a:t>After we go over the important questions we’ll be able to answer, we’re going to create two summary charts using separate pivot tables that answer the questions and create the pivot tables in such a way that a user can explore them to get further results.  </a:t>
            </a:r>
          </a:p>
          <a:p>
            <a:pPr indent="-228600" lvl="0" marL="457200" rtl="0">
              <a:lnSpc>
                <a:spcPct val="115000"/>
              </a:lnSpc>
              <a:spcBef>
                <a:spcPts val="0"/>
              </a:spcBef>
              <a:buClr>
                <a:schemeClr val="dk1"/>
              </a:buClr>
            </a:pPr>
            <a:r>
              <a:rPr lang="en">
                <a:solidFill>
                  <a:schemeClr val="dk1"/>
                </a:solidFill>
              </a:rPr>
              <a:t>Then we’ll brainstorm what we could send in an email to our analysts to give them a recap.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Business questions we should be able to answer </a:t>
            </a:r>
          </a:p>
        </p:txBody>
      </p:sp>
      <p:sp>
        <p:nvSpPr>
          <p:cNvPr id="206" name="Shape 206"/>
          <p:cNvSpPr txBox="1"/>
          <p:nvPr>
            <p:ph idx="1" type="body"/>
          </p:nvPr>
        </p:nvSpPr>
        <p:spPr>
          <a:xfrm>
            <a:off x="191264" y="976875"/>
            <a:ext cx="8491199" cy="37977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Overall trend questions:</a:t>
            </a:r>
          </a:p>
          <a:p>
            <a:pPr indent="-228600" lvl="0" marL="457200" rtl="0">
              <a:lnSpc>
                <a:spcPct val="115000"/>
              </a:lnSpc>
              <a:spcBef>
                <a:spcPts val="0"/>
              </a:spcBef>
              <a:buClr>
                <a:schemeClr val="dk1"/>
              </a:buClr>
            </a:pPr>
            <a:r>
              <a:rPr lang="en">
                <a:solidFill>
                  <a:schemeClr val="dk1"/>
                </a:solidFill>
              </a:rPr>
              <a:t>Which countries with the highest import growth in the last 5 years?</a:t>
            </a:r>
          </a:p>
          <a:p>
            <a:pPr indent="-228600" lvl="0" marL="457200" rtl="0">
              <a:lnSpc>
                <a:spcPct val="115000"/>
              </a:lnSpc>
              <a:spcBef>
                <a:spcPts val="0"/>
              </a:spcBef>
              <a:buClr>
                <a:schemeClr val="dk1"/>
              </a:buClr>
            </a:pPr>
            <a:r>
              <a:rPr lang="en">
                <a:solidFill>
                  <a:schemeClr val="dk1"/>
                </a:solidFill>
              </a:rPr>
              <a:t>Which have the lowest (or negative) growth?</a:t>
            </a:r>
          </a:p>
          <a:p>
            <a:pPr indent="-228600" lvl="0" marL="457200" rtl="0">
              <a:lnSpc>
                <a:spcPct val="115000"/>
              </a:lnSpc>
              <a:spcBef>
                <a:spcPts val="0"/>
              </a:spcBef>
              <a:buClr>
                <a:schemeClr val="dk1"/>
              </a:buClr>
            </a:pPr>
            <a:r>
              <a:rPr lang="en">
                <a:solidFill>
                  <a:schemeClr val="dk1"/>
                </a:solidFill>
              </a:rPr>
              <a:t>Which import indicators have the highest volume and which have the highest growth over the time of the data?</a:t>
            </a:r>
          </a:p>
          <a:p>
            <a:pPr lvl="0" rtl="0">
              <a:lnSpc>
                <a:spcPct val="115000"/>
              </a:lnSpc>
              <a:spcBef>
                <a:spcPts val="0"/>
              </a:spcBef>
              <a:buNone/>
            </a:pPr>
            <a:r>
              <a:rPr lang="en">
                <a:solidFill>
                  <a:schemeClr val="dk1"/>
                </a:solidFill>
              </a:rPr>
              <a:t>Using toggle by country table: </a:t>
            </a:r>
          </a:p>
          <a:p>
            <a:pPr indent="-228600" lvl="0" marL="457200" rtl="0">
              <a:lnSpc>
                <a:spcPct val="115000"/>
              </a:lnSpc>
              <a:spcBef>
                <a:spcPts val="0"/>
              </a:spcBef>
              <a:buClr>
                <a:schemeClr val="dk1"/>
              </a:buClr>
            </a:pPr>
            <a:r>
              <a:rPr lang="en">
                <a:solidFill>
                  <a:schemeClr val="dk1"/>
                </a:solidFill>
              </a:rPr>
              <a:t>What were Clothing Exports In Germany in 2007? </a:t>
            </a:r>
          </a:p>
          <a:p>
            <a:pPr indent="-228600" lvl="0" marL="457200" rtl="0">
              <a:lnSpc>
                <a:spcPct val="115000"/>
              </a:lnSpc>
              <a:spcBef>
                <a:spcPts val="0"/>
              </a:spcBef>
              <a:buClr>
                <a:schemeClr val="dk1"/>
              </a:buClr>
            </a:pPr>
            <a:r>
              <a:rPr lang="en">
                <a:solidFill>
                  <a:schemeClr val="dk1"/>
                </a:solidFill>
              </a:rPr>
              <a:t>What were total Imports in the the US in 2009?</a:t>
            </a:r>
          </a:p>
          <a:p>
            <a:pPr lvl="0" rtl="0">
              <a:lnSpc>
                <a:spcPct val="115000"/>
              </a:lnSpc>
              <a:spcBef>
                <a:spcPts val="0"/>
              </a:spcBef>
              <a:buNone/>
            </a:pPr>
            <a:r>
              <a:rPr lang="en">
                <a:solidFill>
                  <a:schemeClr val="dk1"/>
                </a:solidFill>
              </a:rPr>
              <a:t>Using toggle by sector table: </a:t>
            </a:r>
          </a:p>
          <a:p>
            <a:pPr indent="-228600" lvl="0" marL="457200" rtl="0">
              <a:lnSpc>
                <a:spcPct val="115000"/>
              </a:lnSpc>
              <a:spcBef>
                <a:spcPts val="0"/>
              </a:spcBef>
              <a:buClr>
                <a:schemeClr val="dk1"/>
              </a:buClr>
            </a:pPr>
            <a:r>
              <a:rPr lang="en">
                <a:solidFill>
                  <a:schemeClr val="dk1"/>
                </a:solidFill>
              </a:rPr>
              <a:t>Who were the three largest total exporters in the data in 2013?</a:t>
            </a:r>
          </a:p>
          <a:p>
            <a:pPr indent="-228600" lvl="0" marL="457200" rtl="0">
              <a:lnSpc>
                <a:spcPct val="115000"/>
              </a:lnSpc>
              <a:spcBef>
                <a:spcPts val="0"/>
              </a:spcBef>
              <a:buClr>
                <a:schemeClr val="dk1"/>
              </a:buClr>
            </a:pPr>
            <a:r>
              <a:rPr lang="en">
                <a:solidFill>
                  <a:schemeClr val="dk1"/>
                </a:solidFill>
              </a:rPr>
              <a:t>Who imported more fuel in 2011, the US or China?</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Intro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What is a scatter plot?</a:t>
            </a:r>
          </a:p>
        </p:txBody>
      </p:sp>
      <p:sp>
        <p:nvSpPr>
          <p:cNvPr id="217" name="Shape 217"/>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A scatter plot is a chart obtained by mapping </a:t>
            </a:r>
            <a:r>
              <a:rPr lang="en" u="sng">
                <a:solidFill>
                  <a:schemeClr val="dk1"/>
                </a:solidFill>
              </a:rPr>
              <a:t>numeric</a:t>
            </a:r>
            <a:r>
              <a:rPr lang="en">
                <a:solidFill>
                  <a:schemeClr val="dk1"/>
                </a:solidFill>
              </a:rPr>
              <a:t> values to a pair of orthogonal axes.</a:t>
            </a:r>
          </a:p>
          <a:p>
            <a:pPr indent="-228600" lvl="0" marL="457200" rtl="0">
              <a:lnSpc>
                <a:spcPct val="115000"/>
              </a:lnSpc>
              <a:spcBef>
                <a:spcPts val="0"/>
              </a:spcBef>
              <a:buClr>
                <a:schemeClr val="dk1"/>
              </a:buClr>
            </a:pPr>
            <a:r>
              <a:rPr lang="en">
                <a:solidFill>
                  <a:schemeClr val="dk1"/>
                </a:solidFill>
              </a:rPr>
              <a:t>Dots represent a data point in the data set and its position is given by the x and y position obtained by using the values of the two attributes that are mapped to the two scatter plot axes.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[insert slides]</a:t>
            </a:r>
          </a:p>
        </p:txBody>
      </p:sp>
      <p:sp>
        <p:nvSpPr>
          <p:cNvPr id="223" name="Shape 223"/>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Georgia"/>
            </a:pPr>
            <a:r>
              <a:rPr lang="en">
                <a:solidFill>
                  <a:schemeClr val="dk1"/>
                </a:solidFill>
              </a:rPr>
              <a:t>[insert slides using provided figures and your explanation]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[insert slides]</a:t>
            </a:r>
          </a:p>
        </p:txBody>
      </p:sp>
      <p:sp>
        <p:nvSpPr>
          <p:cNvPr id="229" name="Shape 229"/>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Georgia"/>
            </a:pPr>
            <a:r>
              <a:rPr lang="en">
                <a:solidFill>
                  <a:schemeClr val="dk1"/>
                </a:solidFill>
              </a:rPr>
              <a:t>[insert slides using provided figures and your explanation]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20275" y="517575"/>
            <a:ext cx="8407500" cy="459299"/>
          </a:xfrm>
          <a:prstGeom prst="rect">
            <a:avLst/>
          </a:prstGeom>
        </p:spPr>
        <p:txBody>
          <a:bodyPr anchorCtr="0" anchor="t" bIns="91425" lIns="91425" rIns="91425" tIns="91425">
            <a:noAutofit/>
          </a:bodyPr>
          <a:lstStyle/>
          <a:p>
            <a:pPr>
              <a:spcBef>
                <a:spcPts val="0"/>
              </a:spcBef>
              <a:buNone/>
            </a:pPr>
            <a:r>
              <a:rPr lang="en"/>
              <a:t>[INSERT YOUR RECAP OF LAST CLASS]	</a:t>
            </a:r>
          </a:p>
        </p:txBody>
      </p:sp>
      <p:sp>
        <p:nvSpPr>
          <p:cNvPr id="76" name="Shape 76"/>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spcBef>
                <a:spcPts val="0"/>
              </a:spcBef>
            </a:pPr>
            <a:r>
              <a:rPr lang="en"/>
              <a:t>[DATA FROM EXIT TICKETS]</a:t>
            </a:r>
          </a:p>
          <a:p>
            <a:pPr indent="-228600" lvl="0" marL="457200">
              <a:spcBef>
                <a:spcPts val="0"/>
              </a:spcBef>
            </a:pPr>
            <a:r>
              <a:rPr lang="en"/>
              <a:t>[FOLLOW UP QUESTIONS FROM MATERIAL]</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Scatter plot variants</a:t>
            </a:r>
          </a:p>
        </p:txBody>
      </p:sp>
      <p:sp>
        <p:nvSpPr>
          <p:cNvPr id="235" name="Shape 235"/>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b="1" lang="en">
                <a:solidFill>
                  <a:schemeClr val="dk1"/>
                </a:solidFill>
              </a:rPr>
              <a:t>Bubble Chart</a:t>
            </a:r>
            <a:r>
              <a:rPr lang="en">
                <a:solidFill>
                  <a:schemeClr val="dk1"/>
                </a:solidFill>
              </a:rPr>
              <a:t>: same as scatter plot but a third numeric attribute is mapped to the size of the bubble.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[insert slides]</a:t>
            </a:r>
          </a:p>
        </p:txBody>
      </p:sp>
      <p:sp>
        <p:nvSpPr>
          <p:cNvPr id="241" name="Shape 241"/>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Georgia"/>
            </a:pPr>
            <a:r>
              <a:rPr lang="en">
                <a:solidFill>
                  <a:schemeClr val="dk1"/>
                </a:solidFill>
              </a:rPr>
              <a:t>[insert slides using provided figures and your explanation]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Scatter plot variants</a:t>
            </a:r>
          </a:p>
        </p:txBody>
      </p:sp>
      <p:sp>
        <p:nvSpPr>
          <p:cNvPr id="247" name="Shape 247"/>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b="1" lang="en">
                <a:solidFill>
                  <a:schemeClr val="dk1"/>
                </a:solidFill>
              </a:rPr>
              <a:t>Scatter Plot with Colored Dots</a:t>
            </a:r>
            <a:r>
              <a:rPr lang="en">
                <a:solidFill>
                  <a:schemeClr val="dk1"/>
                </a:solidFill>
              </a:rPr>
              <a:t>: a scatter plot can also be enhanced by mapping the color of the dots to an additional attribute (the same way we just did with size). Color coding can be used both to map a categorical as well as a numeric attribute. Typically, categorical attributes work best on this case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[insert slides]</a:t>
            </a:r>
          </a:p>
        </p:txBody>
      </p:sp>
      <p:sp>
        <p:nvSpPr>
          <p:cNvPr id="253" name="Shape 253"/>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Georgia"/>
            </a:pPr>
            <a:r>
              <a:rPr lang="en">
                <a:solidFill>
                  <a:schemeClr val="dk1"/>
                </a:solidFill>
              </a:rPr>
              <a:t>[insert slides using provided figures and your explanation]</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Scatter plot variants</a:t>
            </a:r>
          </a:p>
        </p:txBody>
      </p:sp>
      <p:sp>
        <p:nvSpPr>
          <p:cNvPr id="259" name="Shape 259"/>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b="1" lang="en">
                <a:solidFill>
                  <a:schemeClr val="dk1"/>
                </a:solidFill>
              </a:rPr>
              <a:t>A combination of bubble and colored dots: </a:t>
            </a:r>
            <a:r>
              <a:rPr lang="en">
                <a:solidFill>
                  <a:schemeClr val="dk1"/>
                </a:solidFill>
              </a:rPr>
              <a:t>In the figure we’ll see, you can see how we, again, map size with color at the same time, effectively mapping a total of 4 attributes in one plot.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[insert slides]</a:t>
            </a:r>
          </a:p>
        </p:txBody>
      </p:sp>
      <p:sp>
        <p:nvSpPr>
          <p:cNvPr id="265" name="Shape 265"/>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Georgia"/>
            </a:pPr>
            <a:r>
              <a:rPr lang="en">
                <a:solidFill>
                  <a:schemeClr val="dk1"/>
                </a:solidFill>
              </a:rPr>
              <a:t>[insert slides using provided figures and your explanation]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Use cases and drawbacks </a:t>
            </a:r>
          </a:p>
        </p:txBody>
      </p:sp>
      <p:sp>
        <p:nvSpPr>
          <p:cNvPr id="271" name="Shape 271"/>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pPr>
            <a:r>
              <a:rPr lang="en">
                <a:solidFill>
                  <a:schemeClr val="dk1"/>
                </a:solidFill>
              </a:rPr>
              <a:t>Use case: to show the association between 2, 3 or 4 variables.</a:t>
            </a:r>
          </a:p>
          <a:p>
            <a:pPr indent="-228600" lvl="0" marL="457200" rtl="0">
              <a:lnSpc>
                <a:spcPct val="115000"/>
              </a:lnSpc>
              <a:spcBef>
                <a:spcPts val="0"/>
              </a:spcBef>
              <a:buClr>
                <a:schemeClr val="dk1"/>
              </a:buClr>
            </a:pPr>
            <a:r>
              <a:rPr lang="en">
                <a:solidFill>
                  <a:schemeClr val="dk1"/>
                </a:solidFill>
              </a:rPr>
              <a:t>Drawbacks:</a:t>
            </a:r>
          </a:p>
          <a:p>
            <a:pPr indent="-228600" lvl="1" marL="914400" rtl="0">
              <a:lnSpc>
                <a:spcPct val="115000"/>
              </a:lnSpc>
              <a:spcBef>
                <a:spcPts val="0"/>
              </a:spcBef>
              <a:buClr>
                <a:schemeClr val="dk1"/>
              </a:buClr>
              <a:buSzPct val="100000"/>
            </a:pPr>
            <a:r>
              <a:rPr lang="en" sz="1800">
                <a:solidFill>
                  <a:schemeClr val="dk1"/>
                </a:solidFill>
              </a:rPr>
              <a:t>The biggest issue with scatter plot is data size: if there are too many data points it can become too cluttered to show useful information.</a:t>
            </a:r>
          </a:p>
          <a:p>
            <a:pPr indent="-228600" lvl="1" marL="914400" rtl="0">
              <a:lnSpc>
                <a:spcPct val="115000"/>
              </a:lnSpc>
              <a:spcBef>
                <a:spcPts val="0"/>
              </a:spcBef>
              <a:buClr>
                <a:schemeClr val="dk1"/>
              </a:buClr>
              <a:buSzPct val="100000"/>
            </a:pPr>
            <a:r>
              <a:rPr lang="en" sz="1800">
                <a:solidFill>
                  <a:schemeClr val="dk1"/>
                </a:solidFill>
              </a:rPr>
              <a:t>Mapping color to an attribute with too many categories (hard to distinguish more than 5 or 6 colors).</a:t>
            </a:r>
          </a:p>
          <a:p>
            <a:pPr indent="-228600" lvl="1" marL="914400" rtl="0">
              <a:lnSpc>
                <a:spcPct val="115000"/>
              </a:lnSpc>
              <a:spcBef>
                <a:spcPts val="0"/>
              </a:spcBef>
              <a:buClr>
                <a:schemeClr val="dk1"/>
              </a:buClr>
              <a:buSzPct val="100000"/>
            </a:pPr>
            <a:r>
              <a:rPr lang="en" sz="1800">
                <a:solidFill>
                  <a:schemeClr val="dk1"/>
                </a:solidFill>
              </a:rPr>
              <a:t>Another similar problem is when the data is highly skewed the dots may all be concentrated in a small area.</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[insert slides]</a:t>
            </a:r>
          </a:p>
        </p:txBody>
      </p:sp>
      <p:sp>
        <p:nvSpPr>
          <p:cNvPr id="277" name="Shape 277"/>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Georgia"/>
            </a:pPr>
            <a:r>
              <a:rPr lang="en">
                <a:solidFill>
                  <a:schemeClr val="dk1"/>
                </a:solidFill>
              </a:rPr>
              <a:t>[insert slides using provided figures and your explanation]</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I Do</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Creating a scatterplot in Excel </a:t>
            </a:r>
          </a:p>
        </p:txBody>
      </p:sp>
      <p:sp>
        <p:nvSpPr>
          <p:cNvPr id="288" name="Shape 288"/>
          <p:cNvSpPr txBox="1"/>
          <p:nvPr>
            <p:ph idx="1" type="body"/>
          </p:nvPr>
        </p:nvSpPr>
        <p:spPr>
          <a:xfrm>
            <a:off x="191264" y="976875"/>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Looking to get more information, the analysts you’re working with are now asking for information about the development of the countries you’ve gathered information; they are specifically looking to know more about the country’s demographics.</a:t>
            </a:r>
          </a:p>
          <a:p>
            <a:pPr lvl="0" rtl="0">
              <a:lnSpc>
                <a:spcPct val="115000"/>
              </a:lnSpc>
              <a:spcBef>
                <a:spcPts val="0"/>
              </a:spcBef>
              <a:buNone/>
            </a:pPr>
            <a:r>
              <a:t/>
            </a:r>
            <a:endParaRPr>
              <a:solidFill>
                <a:schemeClr val="dk1"/>
              </a:solidFill>
            </a:endParaRPr>
          </a:p>
          <a:p>
            <a:pPr indent="-228600" lvl="0" marL="457200" rtl="0">
              <a:lnSpc>
                <a:spcPct val="115000"/>
              </a:lnSpc>
              <a:spcBef>
                <a:spcPts val="0"/>
              </a:spcBef>
              <a:buClr>
                <a:schemeClr val="dk1"/>
              </a:buClr>
            </a:pPr>
            <a:r>
              <a:rPr lang="en">
                <a:solidFill>
                  <a:schemeClr val="dk1"/>
                </a:solidFill>
              </a:rPr>
              <a:t>Given the World Health Organization data, create a scatter plot that demonstrates the relationship between Fertility &amp; Life Expectancy globally.</a:t>
            </a:r>
          </a:p>
          <a:p>
            <a:pPr indent="-228600" lvl="0" marL="457200" rtl="0">
              <a:lnSpc>
                <a:spcPct val="115000"/>
              </a:lnSpc>
              <a:spcBef>
                <a:spcPts val="0"/>
              </a:spcBef>
              <a:buClr>
                <a:schemeClr val="dk1"/>
              </a:buClr>
            </a:pPr>
            <a:r>
              <a:rPr lang="en">
                <a:solidFill>
                  <a:schemeClr val="dk1"/>
                </a:solidFill>
              </a:rPr>
              <a:t>We’ll be answering this question: </a:t>
            </a:r>
          </a:p>
          <a:p>
            <a:pPr indent="-228600" lvl="1" marL="914400" rtl="0">
              <a:lnSpc>
                <a:spcPct val="115000"/>
              </a:lnSpc>
              <a:spcBef>
                <a:spcPts val="0"/>
              </a:spcBef>
              <a:buClr>
                <a:schemeClr val="dk1"/>
              </a:buClr>
              <a:buSzPct val="100000"/>
            </a:pPr>
            <a:r>
              <a:rPr lang="en" sz="1800">
                <a:solidFill>
                  <a:schemeClr val="dk1"/>
                </a:solidFill>
              </a:rPr>
              <a:t>Look at three different years: 1960, 1980 &amp; 2000. What do you think can be concluded, if anything given this data?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ctrTitle"/>
          </p:nvPr>
        </p:nvSpPr>
        <p:spPr>
          <a:xfrm>
            <a:off x="302518" y="548200"/>
            <a:ext cx="8311800" cy="1852199"/>
          </a:xfrm>
          <a:prstGeom prst="rect">
            <a:avLst/>
          </a:prstGeom>
        </p:spPr>
        <p:txBody>
          <a:bodyPr anchorCtr="0" anchor="t" bIns="91425" lIns="91425" rIns="91425" tIns="91425">
            <a:noAutofit/>
          </a:bodyPr>
          <a:lstStyle/>
          <a:p>
            <a:pPr lvl="0" rtl="0">
              <a:spcBef>
                <a:spcPts val="0"/>
              </a:spcBef>
              <a:buNone/>
            </a:pPr>
            <a:r>
              <a:rPr lang="en"/>
              <a:t>PROJECT 1 REMINDER</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You Do</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Use LOOKUPs, pivots, and visualizations to aggregate and analyze data</a:t>
            </a:r>
          </a:p>
        </p:txBody>
      </p:sp>
      <p:sp>
        <p:nvSpPr>
          <p:cNvPr id="299" name="Shape 299"/>
          <p:cNvSpPr txBox="1"/>
          <p:nvPr>
            <p:ph idx="1" type="body"/>
          </p:nvPr>
        </p:nvSpPr>
        <p:spPr>
          <a:xfrm>
            <a:off x="191264" y="976875"/>
            <a:ext cx="8491199" cy="37977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You’ve gotten an email from the analyst you’ve been aggregating data for.  Read the email and use the workbook they sent over to create the visualizations and the aggregations they’re looking for.  Finally answer any questions they have using your work.</a:t>
            </a:r>
          </a:p>
          <a:p>
            <a:pPr lvl="0" rtl="0">
              <a:lnSpc>
                <a:spcPct val="115000"/>
              </a:lnSpc>
              <a:spcBef>
                <a:spcPts val="0"/>
              </a:spcBef>
              <a:buNone/>
            </a:pPr>
            <a:r>
              <a:t/>
            </a:r>
            <a:endParaRPr>
              <a:solidFill>
                <a:schemeClr val="dk1"/>
              </a:solidFill>
            </a:endParaRPr>
          </a:p>
          <a:p>
            <a:pPr lvl="0" rtl="0">
              <a:lnSpc>
                <a:spcPct val="115000"/>
              </a:lnSpc>
              <a:spcBef>
                <a:spcPts val="0"/>
              </a:spcBef>
              <a:buClr>
                <a:schemeClr val="dk1"/>
              </a:buClr>
              <a:buSzPct val="61111"/>
              <a:buFont typeface="Arial"/>
              <a:buNone/>
            </a:pPr>
            <a:r>
              <a:rPr lang="en">
                <a:solidFill>
                  <a:schemeClr val="dk1"/>
                </a:solidFill>
              </a:rPr>
              <a:t>[INSERT LINK TO PROMPT OR DISTRIBUTE IN SLACK]</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ctrTitle"/>
          </p:nvPr>
        </p:nvSpPr>
        <p:spPr>
          <a:xfrm>
            <a:off x="302518" y="548200"/>
            <a:ext cx="8311800" cy="1852199"/>
          </a:xfrm>
          <a:prstGeom prst="rect">
            <a:avLst/>
          </a:prstGeom>
        </p:spPr>
        <p:txBody>
          <a:bodyPr anchorCtr="0" anchor="t" bIns="91425" lIns="91425" rIns="91425" tIns="91425">
            <a:noAutofit/>
          </a:bodyPr>
          <a:lstStyle/>
          <a:p>
            <a:pPr lvl="0" rtl="0">
              <a:spcBef>
                <a:spcPts val="0"/>
              </a:spcBef>
              <a:buNone/>
            </a:pPr>
            <a:r>
              <a:rPr lang="en"/>
              <a:t>EXIT TICKETS!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ctrTitle"/>
          </p:nvPr>
        </p:nvSpPr>
        <p:spPr>
          <a:xfrm>
            <a:off x="302518" y="548200"/>
            <a:ext cx="8311800" cy="1852199"/>
          </a:xfrm>
          <a:prstGeom prst="rect">
            <a:avLst/>
          </a:prstGeom>
        </p:spPr>
        <p:txBody>
          <a:bodyPr anchorCtr="0" anchor="t" bIns="91425" lIns="91425" rIns="91425" tIns="91425">
            <a:noAutofit/>
          </a:bodyPr>
          <a:lstStyle/>
          <a:p>
            <a:pPr lvl="0" rtl="0">
              <a:spcBef>
                <a:spcPts val="0"/>
              </a:spcBef>
              <a:buNone/>
            </a:pPr>
            <a:r>
              <a:rPr lang="en"/>
              <a:t>CLOSING DISCUSSION</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ctrTitle"/>
          </p:nvPr>
        </p:nvSpPr>
        <p:spPr>
          <a:xfrm>
            <a:off x="302518" y="548200"/>
            <a:ext cx="8311800" cy="1852199"/>
          </a:xfrm>
          <a:prstGeom prst="rect">
            <a:avLst/>
          </a:prstGeom>
        </p:spPr>
        <p:txBody>
          <a:bodyPr anchorCtr="0" anchor="t" bIns="91425" lIns="91425" rIns="91425" tIns="91425">
            <a:noAutofit/>
          </a:bodyPr>
          <a:lstStyle/>
          <a:p>
            <a:pPr lvl="0" rtl="0">
              <a:spcBef>
                <a:spcPts val="0"/>
              </a:spcBef>
              <a:buNone/>
            </a:pPr>
            <a:r>
              <a:rPr lang="en"/>
              <a:t>GOOD NIGHT!</a:t>
            </a:r>
          </a:p>
        </p:txBody>
      </p:sp>
      <p:sp>
        <p:nvSpPr>
          <p:cNvPr id="315" name="Shape 315"/>
          <p:cNvSpPr txBox="1"/>
          <p:nvPr/>
        </p:nvSpPr>
        <p:spPr>
          <a:xfrm>
            <a:off x="238675" y="2810400"/>
            <a:ext cx="3903900" cy="18225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buClr>
                <a:srgbClr val="FFFFFF"/>
              </a:buClr>
              <a:buSzPct val="100000"/>
              <a:buFont typeface="Georgia"/>
              <a:buChar char="▸"/>
            </a:pPr>
            <a:r>
              <a:rPr lang="en" sz="1800">
                <a:solidFill>
                  <a:srgbClr val="FFFFFF"/>
                </a:solidFill>
                <a:latin typeface="Georgia"/>
                <a:ea typeface="Georgia"/>
                <a:cs typeface="Georgia"/>
                <a:sym typeface="Georgia"/>
              </a:rPr>
              <a:t>your_email</a:t>
            </a:r>
            <a:r>
              <a:rPr lang="en" sz="1800">
                <a:solidFill>
                  <a:srgbClr val="FFFFFF"/>
                </a:solidFill>
                <a:latin typeface="Georgia"/>
                <a:ea typeface="Georgia"/>
                <a:cs typeface="Georgia"/>
                <a:sym typeface="Georgia"/>
                <a:hlinkClick r:id="rId3"/>
              </a:rPr>
              <a:t>@</a:t>
            </a:r>
            <a:r>
              <a:rPr lang="en" sz="1800">
                <a:solidFill>
                  <a:srgbClr val="FFFFFF"/>
                </a:solidFill>
                <a:latin typeface="Georgia"/>
                <a:ea typeface="Georgia"/>
                <a:cs typeface="Georgia"/>
                <a:sym typeface="Georgia"/>
              </a:rPr>
              <a:t>youremail.com</a:t>
            </a:r>
          </a:p>
          <a:p>
            <a:pPr indent="-342900" lvl="0" marL="457200" rtl="0">
              <a:lnSpc>
                <a:spcPct val="115000"/>
              </a:lnSpc>
              <a:spcBef>
                <a:spcPts val="0"/>
              </a:spcBef>
              <a:buClr>
                <a:srgbClr val="FFFFFF"/>
              </a:buClr>
              <a:buSzPct val="100000"/>
              <a:buFont typeface="Georgia"/>
              <a:buChar char="▸"/>
            </a:pPr>
            <a:r>
              <a:rPr lang="en" sz="1800">
                <a:solidFill>
                  <a:srgbClr val="FFFFFF"/>
                </a:solidFill>
                <a:latin typeface="Georgia"/>
                <a:ea typeface="Georgia"/>
                <a:cs typeface="Georgia"/>
                <a:sym typeface="Georgia"/>
              </a:rPr>
              <a:t>generalassemb.ly</a:t>
            </a:r>
          </a:p>
          <a:p>
            <a:pPr indent="-342900" lvl="0" marL="457200" rtl="0">
              <a:lnSpc>
                <a:spcPct val="115000"/>
              </a:lnSpc>
              <a:spcBef>
                <a:spcPts val="0"/>
              </a:spcBef>
              <a:buClr>
                <a:srgbClr val="FFFFFF"/>
              </a:buClr>
              <a:buSzPct val="100000"/>
              <a:buFont typeface="Georgia"/>
              <a:buChar char="▸"/>
            </a:pPr>
            <a:r>
              <a:rPr lang="en" sz="1800">
                <a:solidFill>
                  <a:srgbClr val="FFFFFF"/>
                </a:solidFill>
                <a:latin typeface="Georgia"/>
                <a:ea typeface="Georgia"/>
                <a:cs typeface="Georgia"/>
                <a:sym typeface="Georgia"/>
              </a:rPr>
              <a:t>facebook.com/gnrlassembly</a:t>
            </a:r>
          </a:p>
          <a:p>
            <a:pPr indent="-342900" lvl="0" marL="457200" rtl="0">
              <a:lnSpc>
                <a:spcPct val="115000"/>
              </a:lnSpc>
              <a:spcBef>
                <a:spcPts val="0"/>
              </a:spcBef>
              <a:buClr>
                <a:srgbClr val="FFFFFF"/>
              </a:buClr>
              <a:buSzPct val="100000"/>
              <a:buFont typeface="Georgia"/>
              <a:buChar char="▸"/>
            </a:pPr>
            <a:r>
              <a:rPr lang="en" sz="1800">
                <a:solidFill>
                  <a:srgbClr val="FFFFFF"/>
                </a:solidFill>
                <a:latin typeface="Georgia"/>
                <a:ea typeface="Georgia"/>
                <a:cs typeface="Georgia"/>
                <a:sym typeface="Georgia"/>
              </a:rPr>
              <a:t>@ga</a:t>
            </a:r>
          </a:p>
          <a:p>
            <a:pPr indent="-342900" lvl="0" marL="457200" rtl="0">
              <a:lnSpc>
                <a:spcPct val="115000"/>
              </a:lnSpc>
              <a:spcBef>
                <a:spcPts val="0"/>
              </a:spcBef>
              <a:buClr>
                <a:srgbClr val="FFFFFF"/>
              </a:buClr>
              <a:buSzPct val="100000"/>
              <a:buFont typeface="Georgia"/>
              <a:buChar char="▸"/>
            </a:pPr>
            <a:r>
              <a:rPr lang="en" sz="1800">
                <a:solidFill>
                  <a:srgbClr val="FFFFFF"/>
                </a:solidFill>
                <a:latin typeface="Georgia"/>
                <a:ea typeface="Georgia"/>
                <a:cs typeface="Georgia"/>
                <a:sym typeface="Georgia"/>
              </a:rPr>
              <a:t>Office hours info?</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20275" y="517575"/>
            <a:ext cx="8407500" cy="459299"/>
          </a:xfrm>
          <a:prstGeom prst="rect">
            <a:avLst/>
          </a:prstGeom>
        </p:spPr>
        <p:txBody>
          <a:bodyPr anchorCtr="0" anchor="t" bIns="91425" lIns="91425" rIns="91425" tIns="91425">
            <a:noAutofit/>
          </a:bodyPr>
          <a:lstStyle/>
          <a:p>
            <a:pPr>
              <a:spcBef>
                <a:spcPts val="0"/>
              </a:spcBef>
              <a:buNone/>
            </a:pPr>
            <a:r>
              <a:rPr lang="en"/>
              <a:t>Colors</a:t>
            </a:r>
          </a:p>
        </p:txBody>
      </p:sp>
      <p:sp>
        <p:nvSpPr>
          <p:cNvPr id="321" name="Shape 321"/>
          <p:cNvSpPr/>
          <p:nvPr/>
        </p:nvSpPr>
        <p:spPr>
          <a:xfrm>
            <a:off x="472300" y="1081900"/>
            <a:ext cx="1287599" cy="1287599"/>
          </a:xfrm>
          <a:prstGeom prst="rect">
            <a:avLst/>
          </a:prstGeom>
          <a:solidFill>
            <a:srgbClr val="000000"/>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BLACK</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0/0/0/100</a:t>
            </a:r>
          </a:p>
          <a:p>
            <a:pPr lvl="0" rtl="0">
              <a:spcBef>
                <a:spcPts val="0"/>
              </a:spcBef>
              <a:buNone/>
            </a:pPr>
            <a:r>
              <a:rPr lang="en" sz="900">
                <a:solidFill>
                  <a:srgbClr val="FFFFFF"/>
                </a:solidFill>
                <a:latin typeface="Georgia"/>
                <a:ea typeface="Georgia"/>
                <a:cs typeface="Georgia"/>
                <a:sym typeface="Georgia"/>
              </a:rPr>
              <a:t>RGB 0/0/0</a:t>
            </a:r>
          </a:p>
          <a:p>
            <a:pPr lvl="0" rtl="0">
              <a:spcBef>
                <a:spcPts val="0"/>
              </a:spcBef>
              <a:buNone/>
            </a:pPr>
            <a:r>
              <a:rPr lang="en" sz="900">
                <a:solidFill>
                  <a:srgbClr val="FFFFFF"/>
                </a:solidFill>
                <a:latin typeface="Georgia"/>
                <a:ea typeface="Georgia"/>
                <a:cs typeface="Georgia"/>
                <a:sym typeface="Georgia"/>
              </a:rPr>
              <a:t>HEX 000000</a:t>
            </a:r>
          </a:p>
          <a:p>
            <a:pPr lvl="0" rtl="0">
              <a:spcBef>
                <a:spcPts val="0"/>
              </a:spcBef>
              <a:buNone/>
            </a:pPr>
            <a:r>
              <a:rPr lang="en" sz="900">
                <a:solidFill>
                  <a:srgbClr val="FFFFFF"/>
                </a:solidFill>
                <a:latin typeface="Georgia"/>
                <a:ea typeface="Georgia"/>
                <a:cs typeface="Georgia"/>
                <a:sym typeface="Georgia"/>
              </a:rPr>
              <a:t>PMS Process Black C</a:t>
            </a:r>
          </a:p>
          <a:p>
            <a:pPr lvl="0" rtl="0">
              <a:spcBef>
                <a:spcPts val="0"/>
              </a:spcBef>
              <a:buNone/>
            </a:pPr>
            <a:r>
              <a:t/>
            </a:r>
            <a:endParaRPr sz="1000">
              <a:solidFill>
                <a:srgbClr val="FFFFFF"/>
              </a:solidFill>
            </a:endParaRPr>
          </a:p>
        </p:txBody>
      </p:sp>
      <p:sp>
        <p:nvSpPr>
          <p:cNvPr id="322" name="Shape 322"/>
          <p:cNvSpPr/>
          <p:nvPr/>
        </p:nvSpPr>
        <p:spPr>
          <a:xfrm>
            <a:off x="1892800" y="1081900"/>
            <a:ext cx="1287599" cy="12875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WHITE</a:t>
            </a:r>
          </a:p>
          <a:p>
            <a:pPr lvl="0" rtl="0">
              <a:spcBef>
                <a:spcPts val="0"/>
              </a:spcBef>
              <a:buNone/>
            </a:pPr>
            <a:r>
              <a:rPr lang="en" sz="1000">
                <a:latin typeface="Georgia"/>
                <a:ea typeface="Georgia"/>
                <a:cs typeface="Georgia"/>
                <a:sym typeface="Georgia"/>
              </a:rPr>
              <a:t>--</a:t>
            </a:r>
          </a:p>
          <a:p>
            <a:pPr lvl="0" rtl="0">
              <a:spcBef>
                <a:spcPts val="0"/>
              </a:spcBef>
              <a:buNone/>
            </a:pPr>
            <a:r>
              <a:rPr lang="en" sz="900">
                <a:latin typeface="Georgia"/>
                <a:ea typeface="Georgia"/>
                <a:cs typeface="Georgia"/>
                <a:sym typeface="Georgia"/>
              </a:rPr>
              <a:t>CMYK 0/0/0/0</a:t>
            </a:r>
          </a:p>
          <a:p>
            <a:pPr lvl="0" rtl="0">
              <a:spcBef>
                <a:spcPts val="0"/>
              </a:spcBef>
              <a:buNone/>
            </a:pPr>
            <a:r>
              <a:rPr lang="en" sz="900">
                <a:latin typeface="Georgia"/>
                <a:ea typeface="Georgia"/>
                <a:cs typeface="Georgia"/>
                <a:sym typeface="Georgia"/>
              </a:rPr>
              <a:t>RGB 255/255/255</a:t>
            </a:r>
          </a:p>
          <a:p>
            <a:pPr lvl="0" rtl="0">
              <a:spcBef>
                <a:spcPts val="0"/>
              </a:spcBef>
              <a:buNone/>
            </a:pPr>
            <a:r>
              <a:rPr lang="en" sz="900">
                <a:latin typeface="Georgia"/>
                <a:ea typeface="Georgia"/>
                <a:cs typeface="Georgia"/>
                <a:sym typeface="Georgia"/>
              </a:rPr>
              <a:t>HEX FFFFFF</a:t>
            </a:r>
          </a:p>
          <a:p>
            <a:pPr lvl="0" rtl="0">
              <a:spcBef>
                <a:spcPts val="0"/>
              </a:spcBef>
              <a:buNone/>
            </a:pPr>
            <a:r>
              <a:rPr lang="en" sz="900">
                <a:latin typeface="Georgia"/>
                <a:ea typeface="Georgia"/>
                <a:cs typeface="Georgia"/>
                <a:sym typeface="Georgia"/>
              </a:rPr>
              <a:t>PMS -</a:t>
            </a:r>
          </a:p>
          <a:p>
            <a:pPr lvl="0" rtl="0">
              <a:spcBef>
                <a:spcPts val="0"/>
              </a:spcBef>
              <a:buNone/>
            </a:pPr>
            <a:r>
              <a:t/>
            </a:r>
            <a:endParaRPr sz="1000"/>
          </a:p>
        </p:txBody>
      </p:sp>
      <p:sp>
        <p:nvSpPr>
          <p:cNvPr id="323" name="Shape 323"/>
          <p:cNvSpPr/>
          <p:nvPr/>
        </p:nvSpPr>
        <p:spPr>
          <a:xfrm>
            <a:off x="3313300" y="1081900"/>
            <a:ext cx="1287599" cy="1287599"/>
          </a:xfrm>
          <a:prstGeom prst="rect">
            <a:avLst/>
          </a:prstGeom>
          <a:solidFill>
            <a:srgbClr val="E51B24"/>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RED</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0/100/100/0</a:t>
            </a:r>
          </a:p>
          <a:p>
            <a:pPr lvl="0" rtl="0">
              <a:spcBef>
                <a:spcPts val="0"/>
              </a:spcBef>
              <a:buNone/>
            </a:pPr>
            <a:r>
              <a:rPr lang="en" sz="900">
                <a:solidFill>
                  <a:srgbClr val="FFFFFF"/>
                </a:solidFill>
                <a:latin typeface="Georgia"/>
                <a:ea typeface="Georgia"/>
                <a:cs typeface="Georgia"/>
                <a:sym typeface="Georgia"/>
              </a:rPr>
              <a:t>RGB 229/27/36</a:t>
            </a:r>
          </a:p>
          <a:p>
            <a:pPr lvl="0" rtl="0">
              <a:spcBef>
                <a:spcPts val="0"/>
              </a:spcBef>
              <a:buNone/>
            </a:pPr>
            <a:r>
              <a:rPr lang="en" sz="900">
                <a:solidFill>
                  <a:srgbClr val="FFFFFF"/>
                </a:solidFill>
                <a:latin typeface="Georgia"/>
                <a:ea typeface="Georgia"/>
                <a:cs typeface="Georgia"/>
                <a:sym typeface="Georgia"/>
              </a:rPr>
              <a:t>HEX e51b24</a:t>
            </a:r>
          </a:p>
          <a:p>
            <a:pPr lvl="0" rtl="0">
              <a:spcBef>
                <a:spcPts val="0"/>
              </a:spcBef>
              <a:buNone/>
            </a:pPr>
            <a:r>
              <a:rPr lang="en" sz="900">
                <a:solidFill>
                  <a:srgbClr val="FFFFFF"/>
                </a:solidFill>
                <a:latin typeface="Georgia"/>
                <a:ea typeface="Georgia"/>
                <a:cs typeface="Georgia"/>
                <a:sym typeface="Georgia"/>
              </a:rPr>
              <a:t>PMS 485 C</a:t>
            </a:r>
          </a:p>
          <a:p>
            <a:pPr lvl="0" rtl="0">
              <a:spcBef>
                <a:spcPts val="0"/>
              </a:spcBef>
              <a:buNone/>
            </a:pPr>
            <a:r>
              <a:t/>
            </a:r>
            <a:endParaRPr sz="1000">
              <a:solidFill>
                <a:srgbClr val="FFFFFF"/>
              </a:solidFill>
            </a:endParaRPr>
          </a:p>
        </p:txBody>
      </p:sp>
      <p:sp>
        <p:nvSpPr>
          <p:cNvPr id="324" name="Shape 324"/>
          <p:cNvSpPr/>
          <p:nvPr/>
        </p:nvSpPr>
        <p:spPr>
          <a:xfrm>
            <a:off x="472300" y="2473625"/>
            <a:ext cx="1002900" cy="1002900"/>
          </a:xfrm>
          <a:prstGeom prst="rect">
            <a:avLst/>
          </a:prstGeom>
          <a:solidFill>
            <a:srgbClr val="FFDB00"/>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YELLOW</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255/216/0</a:t>
            </a:r>
          </a:p>
          <a:p>
            <a:pPr lvl="0" rtl="0">
              <a:spcBef>
                <a:spcPts val="0"/>
              </a:spcBef>
              <a:buNone/>
            </a:pPr>
            <a:r>
              <a:rPr lang="en" sz="700">
                <a:latin typeface="Georgia"/>
                <a:ea typeface="Georgia"/>
                <a:cs typeface="Georgia"/>
                <a:sym typeface="Georgia"/>
              </a:rPr>
              <a:t>HEX ffdb00</a:t>
            </a:r>
          </a:p>
          <a:p>
            <a:pPr lvl="0" rtl="0">
              <a:spcBef>
                <a:spcPts val="0"/>
              </a:spcBef>
              <a:buNone/>
            </a:pPr>
            <a:r>
              <a:rPr lang="en" sz="700">
                <a:latin typeface="Georgia"/>
                <a:ea typeface="Georgia"/>
                <a:cs typeface="Georgia"/>
                <a:sym typeface="Georgia"/>
              </a:rPr>
              <a:t>PMS 108 C</a:t>
            </a:r>
          </a:p>
          <a:p>
            <a:pPr lvl="0" rtl="0">
              <a:spcBef>
                <a:spcPts val="0"/>
              </a:spcBef>
              <a:buNone/>
            </a:pPr>
            <a:r>
              <a:t/>
            </a:r>
            <a:endParaRPr sz="1000"/>
          </a:p>
        </p:txBody>
      </p:sp>
      <p:sp>
        <p:nvSpPr>
          <p:cNvPr id="325" name="Shape 325"/>
          <p:cNvSpPr/>
          <p:nvPr/>
        </p:nvSpPr>
        <p:spPr>
          <a:xfrm>
            <a:off x="1596237" y="2473625"/>
            <a:ext cx="1002900" cy="1002900"/>
          </a:xfrm>
          <a:prstGeom prst="rect">
            <a:avLst/>
          </a:prstGeom>
          <a:solidFill>
            <a:srgbClr val="85E8DA"/>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MINT</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85e8da</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326" name="Shape 326"/>
          <p:cNvSpPr/>
          <p:nvPr/>
        </p:nvSpPr>
        <p:spPr>
          <a:xfrm>
            <a:off x="2720175" y="2473625"/>
            <a:ext cx="1002900" cy="1002900"/>
          </a:xfrm>
          <a:prstGeom prst="rect">
            <a:avLst/>
          </a:prstGeom>
          <a:solidFill>
            <a:srgbClr val="1ECAC7"/>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TEAL</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1ecac7</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327" name="Shape 327"/>
          <p:cNvSpPr/>
          <p:nvPr/>
        </p:nvSpPr>
        <p:spPr>
          <a:xfrm>
            <a:off x="472312" y="3597100"/>
            <a:ext cx="1002900" cy="1002900"/>
          </a:xfrm>
          <a:prstGeom prst="rect">
            <a:avLst/>
          </a:prstGeom>
          <a:solidFill>
            <a:srgbClr val="FFAEC2"/>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PINK</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ffaec2</a:t>
            </a:r>
          </a:p>
          <a:p>
            <a:pPr lvl="0" rtl="0">
              <a:spcBef>
                <a:spcPts val="0"/>
              </a:spcBef>
              <a:buNone/>
            </a:pPr>
            <a:r>
              <a:rPr lang="en" sz="700">
                <a:latin typeface="Georgia"/>
                <a:ea typeface="Georgia"/>
                <a:cs typeface="Georgia"/>
                <a:sym typeface="Georgia"/>
              </a:rPr>
              <a:t>PMS Process Black C</a:t>
            </a:r>
          </a:p>
          <a:p>
            <a:pPr lvl="0" rtl="0">
              <a:spcBef>
                <a:spcPts val="0"/>
              </a:spcBef>
              <a:buNone/>
            </a:pPr>
            <a:r>
              <a:t/>
            </a:r>
            <a:endParaRPr sz="1000"/>
          </a:p>
        </p:txBody>
      </p:sp>
      <p:sp>
        <p:nvSpPr>
          <p:cNvPr id="328" name="Shape 328"/>
          <p:cNvSpPr/>
          <p:nvPr/>
        </p:nvSpPr>
        <p:spPr>
          <a:xfrm>
            <a:off x="1596250" y="3597100"/>
            <a:ext cx="1002900" cy="1002900"/>
          </a:xfrm>
          <a:prstGeom prst="rect">
            <a:avLst/>
          </a:prstGeom>
          <a:solidFill>
            <a:srgbClr val="EAEAEA"/>
          </a:solidFill>
          <a:ln>
            <a:noFill/>
          </a:ln>
        </p:spPr>
        <p:txBody>
          <a:bodyPr anchorCtr="0" anchor="t" bIns="91425" lIns="91425" rIns="91425" tIns="91425">
            <a:noAutofit/>
          </a:bodyPr>
          <a:lstStyle/>
          <a:p>
            <a:pPr lvl="0" rtl="0">
              <a:spcBef>
                <a:spcPts val="0"/>
              </a:spcBef>
              <a:buNone/>
            </a:pPr>
            <a:r>
              <a:rPr b="1" lang="en" sz="1000">
                <a:latin typeface="Oswald"/>
                <a:ea typeface="Oswald"/>
                <a:cs typeface="Oswald"/>
                <a:sym typeface="Oswald"/>
              </a:rPr>
              <a:t>LIGHT GREY</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a:t>
            </a:r>
          </a:p>
          <a:p>
            <a:pPr lvl="0" rtl="0">
              <a:spcBef>
                <a:spcPts val="0"/>
              </a:spcBef>
              <a:buNone/>
            </a:pPr>
            <a:r>
              <a:rPr lang="en" sz="700">
                <a:latin typeface="Georgia"/>
                <a:ea typeface="Georgia"/>
                <a:cs typeface="Georgia"/>
                <a:sym typeface="Georgia"/>
              </a:rPr>
              <a:t>RGB 29/29/29</a:t>
            </a:r>
          </a:p>
          <a:p>
            <a:pPr lvl="0" rtl="0">
              <a:spcBef>
                <a:spcPts val="0"/>
              </a:spcBef>
              <a:buNone/>
            </a:pPr>
            <a:r>
              <a:rPr lang="en" sz="700">
                <a:latin typeface="Georgia"/>
                <a:ea typeface="Georgia"/>
                <a:cs typeface="Georgia"/>
                <a:sym typeface="Georgia"/>
              </a:rPr>
              <a:t>HEX eaeaea</a:t>
            </a:r>
          </a:p>
          <a:p>
            <a:pPr lvl="0" rtl="0">
              <a:spcBef>
                <a:spcPts val="0"/>
              </a:spcBef>
              <a:buNone/>
            </a:pPr>
            <a:r>
              <a:rPr lang="en" sz="700">
                <a:latin typeface="Georgia"/>
                <a:ea typeface="Georgia"/>
                <a:cs typeface="Georgia"/>
                <a:sym typeface="Georgia"/>
              </a:rPr>
              <a:t>PMS 421 C</a:t>
            </a:r>
          </a:p>
          <a:p>
            <a:pPr lvl="0" rtl="0">
              <a:spcBef>
                <a:spcPts val="0"/>
              </a:spcBef>
              <a:buNone/>
            </a:pPr>
            <a:r>
              <a:t/>
            </a:r>
            <a:endParaRPr sz="1000"/>
          </a:p>
        </p:txBody>
      </p:sp>
      <p:sp>
        <p:nvSpPr>
          <p:cNvPr id="329" name="Shape 329"/>
          <p:cNvSpPr/>
          <p:nvPr/>
        </p:nvSpPr>
        <p:spPr>
          <a:xfrm>
            <a:off x="3844112" y="2473625"/>
            <a:ext cx="1002900" cy="1002900"/>
          </a:xfrm>
          <a:prstGeom prst="rect">
            <a:avLst/>
          </a:prstGeom>
          <a:solidFill>
            <a:srgbClr val="7A1743"/>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BURGUNDY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0/0/0/100</a:t>
            </a:r>
          </a:p>
          <a:p>
            <a:pPr lvl="0" rtl="0">
              <a:spcBef>
                <a:spcPts val="0"/>
              </a:spcBef>
              <a:buNone/>
            </a:pPr>
            <a:r>
              <a:rPr lang="en" sz="700">
                <a:solidFill>
                  <a:srgbClr val="FFFFFF"/>
                </a:solidFill>
                <a:latin typeface="Georgia"/>
                <a:ea typeface="Georgia"/>
                <a:cs typeface="Georgia"/>
                <a:sym typeface="Georgia"/>
              </a:rPr>
              <a:t>RGB 0/0/0</a:t>
            </a:r>
          </a:p>
          <a:p>
            <a:pPr lvl="0" rtl="0">
              <a:spcBef>
                <a:spcPts val="0"/>
              </a:spcBef>
              <a:buNone/>
            </a:pPr>
            <a:r>
              <a:rPr lang="en" sz="700">
                <a:solidFill>
                  <a:srgbClr val="FFFFFF"/>
                </a:solidFill>
                <a:latin typeface="Georgia"/>
                <a:ea typeface="Georgia"/>
                <a:cs typeface="Georgia"/>
                <a:sym typeface="Georgia"/>
              </a:rPr>
              <a:t>HEX 7a1743</a:t>
            </a:r>
          </a:p>
          <a:p>
            <a:pPr lvl="0" rtl="0">
              <a:spcBef>
                <a:spcPts val="0"/>
              </a:spcBef>
              <a:buNone/>
            </a:pPr>
            <a:r>
              <a:rPr lang="en" sz="700">
                <a:solidFill>
                  <a:srgbClr val="FFFFFF"/>
                </a:solidFill>
                <a:latin typeface="Georgia"/>
                <a:ea typeface="Georgia"/>
                <a:cs typeface="Georgia"/>
                <a:sym typeface="Georgia"/>
              </a:rPr>
              <a:t>PMS Process Black C</a:t>
            </a:r>
          </a:p>
          <a:p>
            <a:pPr lvl="0" rtl="0">
              <a:spcBef>
                <a:spcPts val="0"/>
              </a:spcBef>
              <a:buNone/>
            </a:pPr>
            <a:r>
              <a:t/>
            </a:r>
            <a:endParaRPr sz="1000">
              <a:solidFill>
                <a:srgbClr val="FFFFFF"/>
              </a:solidFill>
            </a:endParaRPr>
          </a:p>
        </p:txBody>
      </p:sp>
      <p:sp>
        <p:nvSpPr>
          <p:cNvPr id="330" name="Shape 330"/>
          <p:cNvSpPr/>
          <p:nvPr/>
        </p:nvSpPr>
        <p:spPr>
          <a:xfrm>
            <a:off x="2720187" y="3597100"/>
            <a:ext cx="1002900" cy="1002900"/>
          </a:xfrm>
          <a:prstGeom prst="rect">
            <a:avLst/>
          </a:prstGeom>
          <a:solidFill>
            <a:srgbClr val="333333"/>
          </a:solidFill>
          <a:ln>
            <a:noFill/>
          </a:ln>
        </p:spPr>
        <p:txBody>
          <a:bodyPr anchorCtr="0" anchor="t" bIns="91425" lIns="91425" rIns="91425" tIns="91425">
            <a:noAutofit/>
          </a:bodyPr>
          <a:lstStyle/>
          <a:p>
            <a:pPr lvl="0" rtl="0">
              <a:spcBef>
                <a:spcPts val="0"/>
              </a:spcBef>
              <a:buNone/>
            </a:pPr>
            <a:r>
              <a:rPr b="1" lang="en" sz="1000">
                <a:solidFill>
                  <a:srgbClr val="FFFFFF"/>
                </a:solidFill>
                <a:latin typeface="Oswald"/>
                <a:ea typeface="Oswald"/>
                <a:cs typeface="Oswald"/>
                <a:sym typeface="Oswald"/>
              </a:rPr>
              <a:t>DARK GREY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0/0/0/80</a:t>
            </a:r>
          </a:p>
          <a:p>
            <a:pPr lvl="0" rtl="0">
              <a:spcBef>
                <a:spcPts val="0"/>
              </a:spcBef>
              <a:buNone/>
            </a:pPr>
            <a:r>
              <a:rPr lang="en" sz="700">
                <a:solidFill>
                  <a:srgbClr val="FFFFFF"/>
                </a:solidFill>
                <a:latin typeface="Georgia"/>
                <a:ea typeface="Georgia"/>
                <a:cs typeface="Georgia"/>
                <a:sym typeface="Georgia"/>
              </a:rPr>
              <a:t>RGB 88/88/91</a:t>
            </a:r>
          </a:p>
          <a:p>
            <a:pPr lvl="0" rtl="0">
              <a:spcBef>
                <a:spcPts val="0"/>
              </a:spcBef>
              <a:buNone/>
            </a:pPr>
            <a:r>
              <a:rPr lang="en" sz="700">
                <a:solidFill>
                  <a:srgbClr val="FFFFFF"/>
                </a:solidFill>
                <a:latin typeface="Georgia"/>
                <a:ea typeface="Georgia"/>
                <a:cs typeface="Georgia"/>
                <a:sym typeface="Georgia"/>
              </a:rPr>
              <a:t>HEX 333333</a:t>
            </a:r>
          </a:p>
          <a:p>
            <a:pPr lvl="0" rtl="0">
              <a:spcBef>
                <a:spcPts val="0"/>
              </a:spcBef>
              <a:buNone/>
            </a:pPr>
            <a:r>
              <a:rPr lang="en" sz="700">
                <a:solidFill>
                  <a:srgbClr val="FFFFFF"/>
                </a:solidFill>
                <a:latin typeface="Georgia"/>
                <a:ea typeface="Georgia"/>
                <a:cs typeface="Georgia"/>
                <a:sym typeface="Georgia"/>
              </a:rPr>
              <a:t>PMS 418 C</a:t>
            </a:r>
          </a:p>
          <a:p>
            <a:pPr lvl="0" rtl="0">
              <a:spcBef>
                <a:spcPts val="0"/>
              </a:spcBef>
              <a:buNone/>
            </a:pPr>
            <a:r>
              <a:t/>
            </a:r>
            <a:endParaRPr sz="1000">
              <a:solidFill>
                <a:srgbClr val="FFFFFF"/>
              </a:solidFill>
            </a:endParaRPr>
          </a:p>
        </p:txBody>
      </p:sp>
      <p:grpSp>
        <p:nvGrpSpPr>
          <p:cNvPr id="331" name="Shape 331"/>
          <p:cNvGrpSpPr/>
          <p:nvPr/>
        </p:nvGrpSpPr>
        <p:grpSpPr>
          <a:xfrm>
            <a:off x="6194125" y="1158100"/>
            <a:ext cx="1839646" cy="1910613"/>
            <a:chOff x="1020750" y="2355030"/>
            <a:chExt cx="1839646" cy="1910613"/>
          </a:xfrm>
        </p:grpSpPr>
        <p:sp>
          <p:nvSpPr>
            <p:cNvPr id="332" name="Shape 332"/>
            <p:cNvSpPr/>
            <p:nvPr/>
          </p:nvSpPr>
          <p:spPr>
            <a:xfrm>
              <a:off x="1020750" y="2355030"/>
              <a:ext cx="1822500" cy="1902000"/>
            </a:xfrm>
            <a:prstGeom prst="rect">
              <a:avLst/>
            </a:prstGeom>
            <a:solidFill>
              <a:srgbClr val="FFDB00"/>
            </a:solidFill>
            <a:ln>
              <a:noFill/>
            </a:ln>
          </p:spPr>
          <p:txBody>
            <a:bodyPr anchorCtr="0" anchor="t" bIns="91425" lIns="91425" rIns="91425" tIns="91425">
              <a:noAutofit/>
            </a:bodyPr>
            <a:lstStyle/>
            <a:p>
              <a:pPr lvl="0" rtl="0">
                <a:spcBef>
                  <a:spcPts val="0"/>
                </a:spcBef>
                <a:buNone/>
              </a:pPr>
              <a:r>
                <a:rPr b="1" lang="en">
                  <a:latin typeface="Oswald"/>
                  <a:ea typeface="Oswald"/>
                  <a:cs typeface="Oswald"/>
                  <a:sym typeface="Oswald"/>
                </a:rPr>
                <a:t>INSERT TERM</a:t>
              </a:r>
            </a:p>
            <a:p>
              <a:pPr lvl="0" rtl="0">
                <a:lnSpc>
                  <a:spcPct val="115000"/>
                </a:lnSpc>
                <a:spcBef>
                  <a:spcPts val="0"/>
                </a:spcBef>
                <a:buNone/>
              </a:pPr>
              <a:r>
                <a:t/>
              </a:r>
              <a:endParaRPr sz="600">
                <a:latin typeface="Georgia"/>
                <a:ea typeface="Georgia"/>
                <a:cs typeface="Georgia"/>
                <a:sym typeface="Georgia"/>
              </a:endParaRPr>
            </a:p>
            <a:p>
              <a:pPr lvl="0" rtl="0">
                <a:lnSpc>
                  <a:spcPct val="115000"/>
                </a:lnSpc>
                <a:spcBef>
                  <a:spcPts val="0"/>
                </a:spcBef>
                <a:buClr>
                  <a:srgbClr val="000000"/>
                </a:buClr>
                <a:buSzPct val="78571"/>
                <a:buFont typeface="Arial"/>
                <a:buNone/>
              </a:pPr>
              <a:r>
                <a:rPr lang="en">
                  <a:latin typeface="Georgia"/>
                  <a:ea typeface="Georgia"/>
                  <a:cs typeface="Georgia"/>
                  <a:sym typeface="Georgia"/>
                </a:rPr>
                <a:t>Ipsum dolor sit amet...</a:t>
              </a:r>
            </a:p>
            <a:p>
              <a:pPr lvl="0" rtl="0">
                <a:lnSpc>
                  <a:spcPct val="115000"/>
                </a:lnSpc>
                <a:spcBef>
                  <a:spcPts val="0"/>
                </a:spcBef>
                <a:buNone/>
              </a:pPr>
              <a:r>
                <a:t/>
              </a:r>
              <a:endParaRPr>
                <a:solidFill>
                  <a:srgbClr val="000000"/>
                </a:solidFill>
                <a:latin typeface="Georgia"/>
                <a:ea typeface="Georgia"/>
                <a:cs typeface="Georgia"/>
                <a:sym typeface="Georgia"/>
              </a:endParaRPr>
            </a:p>
          </p:txBody>
        </p:sp>
        <p:grpSp>
          <p:nvGrpSpPr>
            <p:cNvPr id="333" name="Shape 333"/>
            <p:cNvGrpSpPr/>
            <p:nvPr/>
          </p:nvGrpSpPr>
          <p:grpSpPr>
            <a:xfrm>
              <a:off x="2584713" y="3989961"/>
              <a:ext cx="275682" cy="275682"/>
              <a:chOff x="2893512" y="3993856"/>
              <a:chExt cx="275682" cy="275682"/>
            </a:xfrm>
          </p:grpSpPr>
          <p:sp>
            <p:nvSpPr>
              <p:cNvPr id="334" name="Shape 334"/>
              <p:cNvSpPr/>
              <p:nvPr/>
            </p:nvSpPr>
            <p:spPr>
              <a:xfrm rot="-5400000">
                <a:off x="2893512" y="3999838"/>
                <a:ext cx="269700" cy="269700"/>
              </a:xfrm>
              <a:prstGeom prst="rtTriangle">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335" name="Shape 335"/>
              <p:cNvSpPr/>
              <p:nvPr/>
            </p:nvSpPr>
            <p:spPr>
              <a:xfrm rot="5400000">
                <a:off x="2899494" y="3993856"/>
                <a:ext cx="269700" cy="269700"/>
              </a:xfrm>
              <a:prstGeom prst="rtTriangle">
                <a:avLst/>
              </a:prstGeom>
              <a:solidFill>
                <a:srgbClr val="FFFFFF">
                  <a:alpha val="50770"/>
                </a:srgbClr>
              </a:solidFill>
              <a:ln>
                <a:noFill/>
              </a:ln>
            </p:spPr>
            <p:txBody>
              <a:bodyPr anchorCtr="0" anchor="ctr" bIns="91425" lIns="91425" rIns="91425" tIns="91425">
                <a:noAutofit/>
              </a:bodyPr>
              <a:lstStyle/>
              <a:p>
                <a:pPr>
                  <a:spcBef>
                    <a:spcPts val="0"/>
                  </a:spcBef>
                  <a:buNone/>
                </a:pPr>
                <a:r>
                  <a:t/>
                </a:r>
                <a:endParaRPr/>
              </a:p>
            </p:txBody>
          </p:sp>
        </p:grpSp>
      </p:grpSp>
      <p:grpSp>
        <p:nvGrpSpPr>
          <p:cNvPr id="336" name="Shape 336"/>
          <p:cNvGrpSpPr/>
          <p:nvPr/>
        </p:nvGrpSpPr>
        <p:grpSpPr>
          <a:xfrm>
            <a:off x="5891750" y="3157975"/>
            <a:ext cx="2444400" cy="1518225"/>
            <a:chOff x="5540475" y="1141525"/>
            <a:chExt cx="2444400" cy="1518225"/>
          </a:xfrm>
        </p:grpSpPr>
        <p:sp>
          <p:nvSpPr>
            <p:cNvPr id="337" name="Shape 337"/>
            <p:cNvSpPr/>
            <p:nvPr/>
          </p:nvSpPr>
          <p:spPr>
            <a:xfrm>
              <a:off x="5540475" y="1141525"/>
              <a:ext cx="2444400" cy="1324199"/>
            </a:xfrm>
            <a:prstGeom prst="roundRect">
              <a:avLst>
                <a:gd fmla="val 16667" name="adj"/>
              </a:avLst>
            </a:prstGeom>
            <a:solidFill>
              <a:srgbClr val="E51B24"/>
            </a:solidFill>
            <a:ln>
              <a:noFill/>
            </a:ln>
          </p:spPr>
          <p:txBody>
            <a:bodyPr anchorCtr="0" anchor="t" bIns="91425" lIns="91425" rIns="91425" tIns="91425">
              <a:noAutofit/>
            </a:bodyPr>
            <a:lstStyle/>
            <a:p>
              <a:pPr lvl="0" rtl="0">
                <a:lnSpc>
                  <a:spcPct val="115000"/>
                </a:lnSpc>
                <a:spcBef>
                  <a:spcPts val="0"/>
                </a:spcBef>
                <a:buNone/>
              </a:pPr>
              <a:r>
                <a:rPr lang="en" sz="1200">
                  <a:solidFill>
                    <a:srgbClr val="FFFFFF"/>
                  </a:solidFill>
                  <a:latin typeface="Georgia"/>
                  <a:ea typeface="Georgia"/>
                  <a:cs typeface="Georgia"/>
                  <a:sym typeface="Georgia"/>
                </a:rPr>
                <a:t>Ipsum dolor sit amet...</a:t>
              </a:r>
            </a:p>
          </p:txBody>
        </p:sp>
        <p:sp>
          <p:nvSpPr>
            <p:cNvPr id="338" name="Shape 338"/>
            <p:cNvSpPr/>
            <p:nvPr/>
          </p:nvSpPr>
          <p:spPr>
            <a:xfrm rot="10800000">
              <a:off x="6647474" y="2390950"/>
              <a:ext cx="230400" cy="268799"/>
            </a:xfrm>
            <a:prstGeom prst="triangle">
              <a:avLst>
                <a:gd fmla="val 50000" name="adj"/>
              </a:avLst>
            </a:prstGeom>
            <a:solidFill>
              <a:srgbClr val="E51B24"/>
            </a:solidFill>
            <a:ln>
              <a:noFill/>
            </a:ln>
          </p:spPr>
          <p:txBody>
            <a:bodyPr anchorCtr="0" anchor="ctr" bIns="91425" lIns="91425" rIns="91425" tIns="91425">
              <a:noAutofit/>
            </a:bodyPr>
            <a:lstStyle/>
            <a:p>
              <a:pPr>
                <a:spcBef>
                  <a:spcPts val="0"/>
                </a:spcBef>
                <a:buNone/>
              </a:pPr>
              <a:r>
                <a:t/>
              </a:r>
              <a:endParaRP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Project 1 prompt</a:t>
            </a:r>
          </a:p>
        </p:txBody>
      </p:sp>
      <p:sp>
        <p:nvSpPr>
          <p:cNvPr id="87" name="Shape 87"/>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Visit the class Schoology Page and open the link to Project 1</a:t>
            </a:r>
          </a:p>
          <a:p>
            <a:pPr lvl="0" rtl="0">
              <a:spcBef>
                <a:spcPts val="0"/>
              </a:spcBef>
              <a:buNone/>
            </a:pPr>
            <a:r>
              <a:t/>
            </a:r>
            <a:endParaRPr>
              <a:solidFill>
                <a:schemeClr val="dk1"/>
              </a:solidFill>
            </a:endParaRPr>
          </a:p>
          <a:p>
            <a:pPr lvl="0" rtl="0">
              <a:spcBef>
                <a:spcPts val="0"/>
              </a:spcBef>
              <a:buNone/>
            </a:pPr>
            <a:r>
              <a:rPr b="1" lang="en">
                <a:solidFill>
                  <a:schemeClr val="dk1"/>
                </a:solidFill>
              </a:rPr>
              <a:t>Prompt: </a:t>
            </a:r>
            <a:r>
              <a:rPr lang="en">
                <a:solidFill>
                  <a:schemeClr val="dk1"/>
                </a:solidFill>
              </a:rPr>
              <a:t>You are doing work for a client that wishes to invest in an AirBnB hotel in Amsterdam. Before they decide to invest, they would like clear data about the AirBnB performance in that specific market, what property types receive the most positive reviews, which neighbourhoods host the most listings, how much revenue successful hosts generate, and so forth…</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Project 1 deliverables</a:t>
            </a:r>
          </a:p>
        </p:txBody>
      </p:sp>
      <p:sp>
        <p:nvSpPr>
          <p:cNvPr id="93" name="Shape 93"/>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spcBef>
                <a:spcPts val="0"/>
              </a:spcBef>
              <a:buClr>
                <a:schemeClr val="dk1"/>
              </a:buClr>
            </a:pPr>
            <a:r>
              <a:rPr b="1" lang="en">
                <a:solidFill>
                  <a:schemeClr val="dk1"/>
                </a:solidFill>
              </a:rPr>
              <a:t>Five-minute Presentation</a:t>
            </a:r>
            <a:r>
              <a:rPr lang="en">
                <a:solidFill>
                  <a:schemeClr val="dk1"/>
                </a:solidFill>
              </a:rPr>
              <a:t> - during Lesson 6</a:t>
            </a:r>
          </a:p>
          <a:p>
            <a:pPr indent="-228600" lvl="0" marL="457200" rtl="0">
              <a:spcBef>
                <a:spcPts val="0"/>
              </a:spcBef>
              <a:buClr>
                <a:schemeClr val="dk1"/>
              </a:buClr>
            </a:pPr>
            <a:r>
              <a:rPr b="1" lang="en">
                <a:solidFill>
                  <a:schemeClr val="dk1"/>
                </a:solidFill>
              </a:rPr>
              <a:t>Excel Workbook </a:t>
            </a:r>
            <a:r>
              <a:rPr lang="en">
                <a:solidFill>
                  <a:schemeClr val="dk1"/>
                </a:solidFill>
              </a:rPr>
              <a:t>- due by beginning of Lesson 7</a:t>
            </a:r>
          </a:p>
          <a:p>
            <a:pPr indent="-228600" lvl="0" marL="457200" rtl="0">
              <a:spcBef>
                <a:spcPts val="0"/>
              </a:spcBef>
              <a:buClr>
                <a:schemeClr val="dk1"/>
              </a:buClr>
            </a:pPr>
            <a:r>
              <a:rPr b="1" lang="en">
                <a:solidFill>
                  <a:schemeClr val="dk1"/>
                </a:solidFill>
              </a:rPr>
              <a:t>Data Handling</a:t>
            </a:r>
            <a:r>
              <a:rPr lang="en">
                <a:solidFill>
                  <a:schemeClr val="dk1"/>
                </a:solidFill>
              </a:rPr>
              <a:t> </a:t>
            </a:r>
            <a:r>
              <a:rPr b="1" lang="en">
                <a:solidFill>
                  <a:schemeClr val="dk1"/>
                </a:solidFill>
              </a:rPr>
              <a:t>Summary </a:t>
            </a:r>
            <a:r>
              <a:rPr lang="en">
                <a:solidFill>
                  <a:schemeClr val="dk1"/>
                </a:solidFill>
              </a:rPr>
              <a:t>- due by beginning of Lesson 7</a:t>
            </a:r>
          </a:p>
          <a:p>
            <a:pPr indent="-228600" lvl="1" marL="914400" rtl="0">
              <a:spcBef>
                <a:spcPts val="0"/>
              </a:spcBef>
              <a:buClr>
                <a:schemeClr val="dk1"/>
              </a:buClr>
              <a:buSzPct val="100000"/>
            </a:pPr>
            <a:r>
              <a:rPr lang="en" sz="1800">
                <a:solidFill>
                  <a:schemeClr val="dk1"/>
                </a:solidFill>
              </a:rPr>
              <a:t>Business needs as per your interpretation of the scenario;</a:t>
            </a:r>
          </a:p>
          <a:p>
            <a:pPr indent="-228600" lvl="1" marL="914400" rtl="0">
              <a:spcBef>
                <a:spcPts val="0"/>
              </a:spcBef>
              <a:buClr>
                <a:schemeClr val="dk1"/>
              </a:buClr>
              <a:buSzPct val="100000"/>
            </a:pPr>
            <a:r>
              <a:rPr lang="en" sz="1800">
                <a:solidFill>
                  <a:schemeClr val="dk1"/>
                </a:solidFill>
              </a:rPr>
              <a:t>Data selected from the original file;</a:t>
            </a:r>
          </a:p>
          <a:p>
            <a:pPr indent="-228600" lvl="1" marL="914400" rtl="0">
              <a:spcBef>
                <a:spcPts val="0"/>
              </a:spcBef>
              <a:buClr>
                <a:schemeClr val="dk1"/>
              </a:buClr>
              <a:buSzPct val="100000"/>
            </a:pPr>
            <a:r>
              <a:rPr lang="en" sz="1800">
                <a:solidFill>
                  <a:schemeClr val="dk1"/>
                </a:solidFill>
              </a:rPr>
              <a:t>Cleaning methods used to remove erroneous data; </a:t>
            </a:r>
          </a:p>
          <a:p>
            <a:pPr indent="-228600" lvl="1" marL="914400" rtl="0">
              <a:spcBef>
                <a:spcPts val="0"/>
              </a:spcBef>
              <a:buClr>
                <a:schemeClr val="dk1"/>
              </a:buClr>
              <a:buSzPct val="100000"/>
            </a:pPr>
            <a:r>
              <a:rPr lang="en" sz="1800" u="sng">
                <a:solidFill>
                  <a:schemeClr val="dk1"/>
                </a:solidFill>
              </a:rPr>
              <a:t>Format:</a:t>
            </a:r>
            <a:r>
              <a:rPr lang="en" sz="1800">
                <a:solidFill>
                  <a:schemeClr val="dk1"/>
                </a:solidFill>
              </a:rPr>
              <a:t> Google Slides or PDF (Keynote/PPT need to be exported); presentation will be given in small groups. </a:t>
            </a:r>
          </a:p>
          <a:p>
            <a:pPr lvl="0" rtl="0">
              <a:spcBef>
                <a:spcPts val="0"/>
              </a:spcBef>
              <a:buFont typeface="Arial"/>
              <a:buNone/>
            </a:pPr>
            <a:r>
              <a:t/>
            </a:r>
            <a:endParaRPr>
              <a:solidFill>
                <a:schemeClr val="dk1"/>
              </a:solidFill>
            </a:endParaRPr>
          </a:p>
          <a:p>
            <a:pPr lvl="0" marR="0" rtl="0" algn="l">
              <a:lnSpc>
                <a:spcPct val="115000"/>
              </a:lnSpc>
              <a:spcBef>
                <a:spcPts val="0"/>
              </a:spcBef>
              <a:spcAft>
                <a:spcPts val="0"/>
              </a:spcAft>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Today’s objectives</a:t>
            </a:r>
          </a:p>
        </p:txBody>
      </p:sp>
      <p:sp>
        <p:nvSpPr>
          <p:cNvPr id="99" name="Shape 99"/>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00" name="Shape 100"/>
          <p:cNvSpPr txBox="1"/>
          <p:nvPr>
            <p:ph idx="1" type="body"/>
          </p:nvPr>
        </p:nvSpPr>
        <p:spPr>
          <a:xfrm>
            <a:off x="204164" y="939200"/>
            <a:ext cx="8491199" cy="37977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pPr>
            <a:r>
              <a:rPr lang="en">
                <a:solidFill>
                  <a:schemeClr val="dk1"/>
                </a:solidFill>
              </a:rPr>
              <a:t>Use data functions [VLOOKUP and HLOOKUP] to manipulate data sets</a:t>
            </a:r>
          </a:p>
          <a:p>
            <a:pPr indent="-228600" lvl="0" marL="457200" rtl="0">
              <a:lnSpc>
                <a:spcPct val="120000"/>
              </a:lnSpc>
              <a:spcBef>
                <a:spcPts val="0"/>
              </a:spcBef>
              <a:buClr>
                <a:schemeClr val="dk1"/>
              </a:buClr>
            </a:pPr>
            <a:r>
              <a:rPr lang="en">
                <a:solidFill>
                  <a:schemeClr val="dk1"/>
                </a:solidFill>
              </a:rPr>
              <a:t>Use Pivot tables to provide a fast, flexible way to look at different categorizations and aggregations </a:t>
            </a:r>
          </a:p>
          <a:p>
            <a:pPr indent="-228600" lvl="0" marL="457200" rtl="0">
              <a:lnSpc>
                <a:spcPct val="120000"/>
              </a:lnSpc>
              <a:spcBef>
                <a:spcPts val="0"/>
              </a:spcBef>
              <a:buClr>
                <a:schemeClr val="dk1"/>
              </a:buClr>
            </a:pPr>
            <a:r>
              <a:rPr lang="en">
                <a:solidFill>
                  <a:schemeClr val="dk1"/>
                </a:solidFill>
              </a:rPr>
              <a:t>Filter data using report filtering functionality in Excel</a:t>
            </a:r>
          </a:p>
          <a:p>
            <a:pPr indent="-228600" lvl="0" marL="457200" rtl="0">
              <a:lnSpc>
                <a:spcPct val="120000"/>
              </a:lnSpc>
              <a:spcBef>
                <a:spcPts val="0"/>
              </a:spcBef>
              <a:buClr>
                <a:schemeClr val="dk1"/>
              </a:buClr>
            </a:pPr>
            <a:r>
              <a:rPr lang="en">
                <a:solidFill>
                  <a:schemeClr val="dk1"/>
                </a:solidFill>
              </a:rPr>
              <a:t>Appropriately select column and rows to pivot on</a:t>
            </a:r>
          </a:p>
          <a:p>
            <a:pPr indent="-228600" lvl="0" marL="457200" rtl="0">
              <a:lnSpc>
                <a:spcPct val="120000"/>
              </a:lnSpc>
              <a:spcBef>
                <a:spcPts val="0"/>
              </a:spcBef>
              <a:buClr>
                <a:schemeClr val="dk1"/>
              </a:buClr>
            </a:pPr>
            <a:r>
              <a:rPr lang="en">
                <a:solidFill>
                  <a:schemeClr val="dk1"/>
                </a:solidFill>
              </a:rPr>
              <a:t>Summarize data using the value aggregation functions in Excel</a:t>
            </a:r>
          </a:p>
          <a:p>
            <a:pPr indent="-228600" lvl="0" marL="457200" rtl="0">
              <a:lnSpc>
                <a:spcPct val="120000"/>
              </a:lnSpc>
              <a:spcBef>
                <a:spcPts val="0"/>
              </a:spcBef>
              <a:buClr>
                <a:schemeClr val="dk1"/>
              </a:buClr>
            </a:pPr>
            <a:r>
              <a:rPr lang="en">
                <a:solidFill>
                  <a:schemeClr val="dk1"/>
                </a:solidFill>
              </a:rPr>
              <a:t>Create calculated columns within Excel pivot tables in order to create new data value</a:t>
            </a:r>
          </a:p>
          <a:p>
            <a:pPr indent="-228600" lvl="0" marL="457200" rtl="0">
              <a:lnSpc>
                <a:spcPct val="115000"/>
              </a:lnSpc>
              <a:spcBef>
                <a:spcPts val="0"/>
              </a:spcBef>
              <a:buClr>
                <a:schemeClr val="dk1"/>
              </a:buClr>
            </a:pPr>
            <a:r>
              <a:rPr lang="en">
                <a:solidFill>
                  <a:schemeClr val="dk1"/>
                </a:solidFill>
              </a:rPr>
              <a:t>Use scatter plot charts to show correlation of data points that may be unclear from data in a table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20275" y="517575"/>
            <a:ext cx="8407500" cy="459299"/>
          </a:xfrm>
          <a:prstGeom prst="rect">
            <a:avLst/>
          </a:prstGeom>
        </p:spPr>
        <p:txBody>
          <a:bodyPr anchorCtr="0" anchor="t" bIns="91425" lIns="91425" rIns="91425" tIns="91425">
            <a:noAutofit/>
          </a:bodyPr>
          <a:lstStyle/>
          <a:p>
            <a:pPr lvl="0" rtl="0">
              <a:spcBef>
                <a:spcPts val="0"/>
              </a:spcBef>
              <a:buNone/>
            </a:pPr>
            <a:r>
              <a:rPr lang="en"/>
              <a:t>Data Analytics Workflow</a:t>
            </a:r>
          </a:p>
        </p:txBody>
      </p:sp>
      <p:pic>
        <p:nvPicPr>
          <p:cNvPr id="106" name="Shape 106"/>
          <p:cNvPicPr preferRelativeResize="0"/>
          <p:nvPr/>
        </p:nvPicPr>
        <p:blipFill>
          <a:blip r:embed="rId3">
            <a:alphaModFix/>
          </a:blip>
          <a:stretch>
            <a:fillRect/>
          </a:stretch>
        </p:blipFill>
        <p:spPr>
          <a:xfrm>
            <a:off x="2700250" y="152600"/>
            <a:ext cx="3574875" cy="45267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20275" y="517575"/>
            <a:ext cx="8407500" cy="459299"/>
          </a:xfrm>
          <a:prstGeom prst="rect">
            <a:avLst/>
          </a:prstGeom>
        </p:spPr>
        <p:txBody>
          <a:bodyPr anchorCtr="0" anchor="t" bIns="91425" lIns="91425" rIns="91425" tIns="91425">
            <a:noAutofit/>
          </a:bodyPr>
          <a:lstStyle/>
          <a:p>
            <a:pPr rtl="0">
              <a:spcBef>
                <a:spcPts val="0"/>
              </a:spcBef>
              <a:buNone/>
            </a:pPr>
            <a:r>
              <a:rPr lang="en"/>
              <a:t>Today’s prompt</a:t>
            </a:r>
          </a:p>
          <a:p>
            <a:pPr lvl="0" rtl="0">
              <a:spcBef>
                <a:spcPts val="0"/>
              </a:spcBef>
              <a:buNone/>
            </a:pPr>
            <a:r>
              <a:t/>
            </a:r>
            <a:endParaRPr/>
          </a:p>
        </p:txBody>
      </p:sp>
      <p:sp>
        <p:nvSpPr>
          <p:cNvPr id="112" name="Shape 11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13" name="Shape 113"/>
          <p:cNvSpPr txBox="1"/>
          <p:nvPr>
            <p:ph idx="1" type="body"/>
          </p:nvPr>
        </p:nvSpPr>
        <p:spPr>
          <a:xfrm>
            <a:off x="204164" y="939200"/>
            <a:ext cx="8491199" cy="37977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You’re working for Deloitte and you’ve been assigned to a project for a client that’s a hedge fund.  They’re looking for someone to work with their analysts and provide them with aggregated, summarized data they can use to derive insights from the  S&amp;P 500, the WTO, and other country demographics.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