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e112b165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4e112b165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e112b165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e112b165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e112b165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e112b165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4e112b165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4e112b165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e112b165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e112b165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e112b165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e112b165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e112b165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e112b165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4e112b165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4e112b165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e112b165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e112b165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e112b165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4e112b165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201676" y="1158975"/>
            <a:ext cx="7630500" cy="1638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Docker-compose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limitations</a:t>
            </a:r>
            <a:endParaRPr/>
          </a:p>
        </p:txBody>
      </p:sp>
      <p:pic>
        <p:nvPicPr>
          <p:cNvPr id="56" name="Google Shape;56;p13"/>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57" name="Google Shape;57;p13"/>
          <p:cNvPicPr preferRelativeResize="0"/>
          <p:nvPr/>
        </p:nvPicPr>
        <p:blipFill>
          <a:blip r:embed="rId4">
            <a:alphaModFix/>
          </a:blip>
          <a:stretch>
            <a:fillRect/>
          </a:stretch>
        </p:blipFill>
        <p:spPr>
          <a:xfrm>
            <a:off x="152400" y="3779125"/>
            <a:ext cx="2533418" cy="1211975"/>
          </a:xfrm>
          <a:prstGeom prst="rect">
            <a:avLst/>
          </a:prstGeom>
          <a:noFill/>
          <a:ln>
            <a:noFill/>
          </a:ln>
        </p:spPr>
      </p:pic>
      <p:pic>
        <p:nvPicPr>
          <p:cNvPr id="58" name="Google Shape;58;p13"/>
          <p:cNvPicPr preferRelativeResize="0"/>
          <p:nvPr/>
        </p:nvPicPr>
        <p:blipFill>
          <a:blip r:embed="rId5">
            <a:alphaModFix/>
          </a:blip>
          <a:stretch>
            <a:fillRect/>
          </a:stretch>
        </p:blipFill>
        <p:spPr>
          <a:xfrm>
            <a:off x="6747286" y="3779122"/>
            <a:ext cx="1992736" cy="1326075"/>
          </a:xfrm>
          <a:prstGeom prst="rect">
            <a:avLst/>
          </a:prstGeom>
          <a:noFill/>
          <a:ln>
            <a:noFill/>
          </a:ln>
        </p:spPr>
      </p:pic>
      <p:pic>
        <p:nvPicPr>
          <p:cNvPr id="59" name="Google Shape;59;p13"/>
          <p:cNvPicPr preferRelativeResize="0"/>
          <p:nvPr/>
        </p:nvPicPr>
        <p:blipFill>
          <a:blip r:embed="rId4">
            <a:alphaModFix/>
          </a:blip>
          <a:stretch>
            <a:fillRect/>
          </a:stretch>
        </p:blipFill>
        <p:spPr>
          <a:xfrm>
            <a:off x="-4" y="0"/>
            <a:ext cx="1179475" cy="564250"/>
          </a:xfrm>
          <a:prstGeom prst="rect">
            <a:avLst/>
          </a:prstGeom>
          <a:noFill/>
          <a:ln>
            <a:noFill/>
          </a:ln>
        </p:spPr>
      </p:pic>
      <p:pic>
        <p:nvPicPr>
          <p:cNvPr id="60" name="Google Shape;60;p13"/>
          <p:cNvPicPr preferRelativeResize="0"/>
          <p:nvPr/>
        </p:nvPicPr>
        <p:blipFill>
          <a:blip r:embed="rId5">
            <a:alphaModFix/>
          </a:blip>
          <a:stretch>
            <a:fillRect/>
          </a:stretch>
        </p:blipFill>
        <p:spPr>
          <a:xfrm>
            <a:off x="54033" y="489161"/>
            <a:ext cx="667650" cy="4442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ctrTitle"/>
          </p:nvPr>
        </p:nvSpPr>
        <p:spPr>
          <a:xfrm>
            <a:off x="598525" y="0"/>
            <a:ext cx="76305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080"/>
              <a:t>Issue: NO </a:t>
            </a:r>
            <a:r>
              <a:rPr b="1" lang="en" sz="2080"/>
              <a:t>Self-healing mechanisms</a:t>
            </a:r>
            <a:endParaRPr sz="2080"/>
          </a:p>
        </p:txBody>
      </p:sp>
      <p:sp>
        <p:nvSpPr>
          <p:cNvPr id="152" name="Google Shape;152;p22"/>
          <p:cNvSpPr txBox="1"/>
          <p:nvPr>
            <p:ph idx="1" type="subTitle"/>
          </p:nvPr>
        </p:nvSpPr>
        <p:spPr>
          <a:xfrm>
            <a:off x="253050" y="1602700"/>
            <a:ext cx="8797800" cy="192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Services  </a:t>
            </a:r>
            <a:r>
              <a:rPr lang="en" sz="1400">
                <a:solidFill>
                  <a:schemeClr val="dk1"/>
                </a:solidFill>
              </a:rPr>
              <a:t>sometimes</a:t>
            </a:r>
            <a:r>
              <a:rPr lang="en" sz="1400">
                <a:solidFill>
                  <a:schemeClr val="dk1"/>
                </a:solidFill>
              </a:rPr>
              <a:t> fail for no reason, unfortunately devops engineers are not </a:t>
            </a:r>
            <a:r>
              <a:rPr lang="en" sz="1400">
                <a:solidFill>
                  <a:schemeClr val="dk1"/>
                </a:solidFill>
              </a:rPr>
              <a:t>always</a:t>
            </a:r>
            <a:r>
              <a:rPr lang="en" sz="1400">
                <a:solidFill>
                  <a:schemeClr val="dk1"/>
                </a:solidFill>
              </a:rPr>
              <a:t> </a:t>
            </a:r>
            <a:r>
              <a:rPr lang="en" sz="1400">
                <a:solidFill>
                  <a:schemeClr val="dk1"/>
                </a:solidFill>
              </a:rPr>
              <a:t>around to fix the issue right away, therefore devops engineers like to use tools that are capable to   restarts containers that fail, replaces containers, kills containers that don’t respond to health checks, etc.</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Docker-compose does not offer such feature.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pic>
        <p:nvPicPr>
          <p:cNvPr id="153" name="Google Shape;153;p22"/>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154" name="Google Shape;154;p22"/>
          <p:cNvPicPr preferRelativeResize="0"/>
          <p:nvPr/>
        </p:nvPicPr>
        <p:blipFill>
          <a:blip r:embed="rId4">
            <a:alphaModFix/>
          </a:blip>
          <a:stretch>
            <a:fillRect/>
          </a:stretch>
        </p:blipFill>
        <p:spPr>
          <a:xfrm>
            <a:off x="-4" y="0"/>
            <a:ext cx="1179475" cy="564250"/>
          </a:xfrm>
          <a:prstGeom prst="rect">
            <a:avLst/>
          </a:prstGeom>
          <a:noFill/>
          <a:ln>
            <a:noFill/>
          </a:ln>
        </p:spPr>
      </p:pic>
      <p:pic>
        <p:nvPicPr>
          <p:cNvPr id="155" name="Google Shape;155;p22"/>
          <p:cNvPicPr preferRelativeResize="0"/>
          <p:nvPr/>
        </p:nvPicPr>
        <p:blipFill>
          <a:blip r:embed="rId5">
            <a:alphaModFix/>
          </a:blip>
          <a:stretch>
            <a:fillRect/>
          </a:stretch>
        </p:blipFill>
        <p:spPr>
          <a:xfrm>
            <a:off x="54033" y="489161"/>
            <a:ext cx="667650" cy="444287"/>
          </a:xfrm>
          <a:prstGeom prst="rect">
            <a:avLst/>
          </a:prstGeom>
          <a:noFill/>
          <a:ln>
            <a:noFill/>
          </a:ln>
        </p:spPr>
      </p:pic>
      <p:pic>
        <p:nvPicPr>
          <p:cNvPr id="156" name="Google Shape;156;p22"/>
          <p:cNvPicPr preferRelativeResize="0"/>
          <p:nvPr/>
        </p:nvPicPr>
        <p:blipFill>
          <a:blip r:embed="rId6">
            <a:alphaModFix/>
          </a:blip>
          <a:stretch>
            <a:fillRect/>
          </a:stretch>
        </p:blipFill>
        <p:spPr>
          <a:xfrm>
            <a:off x="7414925" y="3838713"/>
            <a:ext cx="1394975" cy="1304782"/>
          </a:xfrm>
          <a:prstGeom prst="rect">
            <a:avLst/>
          </a:prstGeom>
          <a:noFill/>
          <a:ln>
            <a:noFill/>
          </a:ln>
        </p:spPr>
      </p:pic>
      <p:pic>
        <p:nvPicPr>
          <p:cNvPr id="157" name="Google Shape;157;p22"/>
          <p:cNvPicPr preferRelativeResize="0"/>
          <p:nvPr/>
        </p:nvPicPr>
        <p:blipFill>
          <a:blip r:embed="rId7">
            <a:alphaModFix/>
          </a:blip>
          <a:stretch>
            <a:fillRect/>
          </a:stretch>
        </p:blipFill>
        <p:spPr>
          <a:xfrm>
            <a:off x="152400" y="3682900"/>
            <a:ext cx="2336072" cy="130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ctrTitle"/>
          </p:nvPr>
        </p:nvSpPr>
        <p:spPr>
          <a:xfrm>
            <a:off x="598525" y="0"/>
            <a:ext cx="76305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680"/>
              <a:t>Question</a:t>
            </a:r>
            <a:endParaRPr b="1" sz="3680"/>
          </a:p>
        </p:txBody>
      </p:sp>
      <p:sp>
        <p:nvSpPr>
          <p:cNvPr id="163" name="Google Shape;163;p23"/>
          <p:cNvSpPr txBox="1"/>
          <p:nvPr>
            <p:ph idx="1" type="subTitle"/>
          </p:nvPr>
        </p:nvSpPr>
        <p:spPr>
          <a:xfrm>
            <a:off x="253050" y="1602700"/>
            <a:ext cx="8797800" cy="192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Ok, ok, we heard you Eric, now if docker-compose have all these limitations, why are you teaching this to us, are you </a:t>
            </a:r>
            <a:r>
              <a:rPr lang="en" sz="1400">
                <a:solidFill>
                  <a:schemeClr val="dk1"/>
                </a:solidFill>
              </a:rPr>
              <a:t>wasting</a:t>
            </a:r>
            <a:r>
              <a:rPr lang="en" sz="1400">
                <a:solidFill>
                  <a:schemeClr val="dk1"/>
                </a:solidFill>
              </a:rPr>
              <a:t> our precious time, moreover, </a:t>
            </a:r>
            <a:r>
              <a:rPr lang="en" sz="1400">
                <a:solidFill>
                  <a:schemeClr val="dk1"/>
                </a:solidFill>
              </a:rPr>
              <a:t>where</a:t>
            </a:r>
            <a:r>
              <a:rPr lang="en" sz="1400">
                <a:solidFill>
                  <a:schemeClr val="dk1"/>
                </a:solidFill>
              </a:rPr>
              <a:t> is it used in the software lifecycle.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Good question, see you in class an answer will be presented to you.</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pic>
        <p:nvPicPr>
          <p:cNvPr id="164" name="Google Shape;164;p23"/>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165" name="Google Shape;165;p23"/>
          <p:cNvPicPr preferRelativeResize="0"/>
          <p:nvPr/>
        </p:nvPicPr>
        <p:blipFill>
          <a:blip r:embed="rId4">
            <a:alphaModFix/>
          </a:blip>
          <a:stretch>
            <a:fillRect/>
          </a:stretch>
        </p:blipFill>
        <p:spPr>
          <a:xfrm>
            <a:off x="-4" y="0"/>
            <a:ext cx="1179475" cy="564250"/>
          </a:xfrm>
          <a:prstGeom prst="rect">
            <a:avLst/>
          </a:prstGeom>
          <a:noFill/>
          <a:ln>
            <a:noFill/>
          </a:ln>
        </p:spPr>
      </p:pic>
      <p:pic>
        <p:nvPicPr>
          <p:cNvPr id="166" name="Google Shape;166;p23"/>
          <p:cNvPicPr preferRelativeResize="0"/>
          <p:nvPr/>
        </p:nvPicPr>
        <p:blipFill>
          <a:blip r:embed="rId5">
            <a:alphaModFix/>
          </a:blip>
          <a:stretch>
            <a:fillRect/>
          </a:stretch>
        </p:blipFill>
        <p:spPr>
          <a:xfrm>
            <a:off x="54033" y="489161"/>
            <a:ext cx="667650" cy="444287"/>
          </a:xfrm>
          <a:prstGeom prst="rect">
            <a:avLst/>
          </a:prstGeom>
          <a:noFill/>
          <a:ln>
            <a:noFill/>
          </a:ln>
        </p:spPr>
      </p:pic>
      <p:pic>
        <p:nvPicPr>
          <p:cNvPr id="167" name="Google Shape;167;p23"/>
          <p:cNvPicPr preferRelativeResize="0"/>
          <p:nvPr/>
        </p:nvPicPr>
        <p:blipFill>
          <a:blip r:embed="rId6">
            <a:alphaModFix/>
          </a:blip>
          <a:stretch>
            <a:fillRect/>
          </a:stretch>
        </p:blipFill>
        <p:spPr>
          <a:xfrm>
            <a:off x="7414925" y="3838713"/>
            <a:ext cx="1394975" cy="1304782"/>
          </a:xfrm>
          <a:prstGeom prst="rect">
            <a:avLst/>
          </a:prstGeom>
          <a:noFill/>
          <a:ln>
            <a:noFill/>
          </a:ln>
        </p:spPr>
      </p:pic>
      <p:pic>
        <p:nvPicPr>
          <p:cNvPr id="168" name="Google Shape;168;p23"/>
          <p:cNvPicPr preferRelativeResize="0"/>
          <p:nvPr/>
        </p:nvPicPr>
        <p:blipFill>
          <a:blip r:embed="rId7">
            <a:alphaModFix/>
          </a:blip>
          <a:stretch>
            <a:fillRect/>
          </a:stretch>
        </p:blipFill>
        <p:spPr>
          <a:xfrm>
            <a:off x="866626" y="2853097"/>
            <a:ext cx="4005100" cy="2106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1201676" y="1158975"/>
            <a:ext cx="7630500" cy="1638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Docker-compose </a:t>
            </a:r>
            <a:endParaRPr/>
          </a:p>
        </p:txBody>
      </p:sp>
      <p:sp>
        <p:nvSpPr>
          <p:cNvPr id="66" name="Google Shape;6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limitations</a:t>
            </a:r>
            <a:endParaRPr/>
          </a:p>
        </p:txBody>
      </p:sp>
      <p:pic>
        <p:nvPicPr>
          <p:cNvPr id="67" name="Google Shape;67;p14"/>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68" name="Google Shape;68;p14"/>
          <p:cNvPicPr preferRelativeResize="0"/>
          <p:nvPr/>
        </p:nvPicPr>
        <p:blipFill>
          <a:blip r:embed="rId4">
            <a:alphaModFix/>
          </a:blip>
          <a:stretch>
            <a:fillRect/>
          </a:stretch>
        </p:blipFill>
        <p:spPr>
          <a:xfrm>
            <a:off x="152400" y="3779125"/>
            <a:ext cx="2533418" cy="1211975"/>
          </a:xfrm>
          <a:prstGeom prst="rect">
            <a:avLst/>
          </a:prstGeom>
          <a:noFill/>
          <a:ln>
            <a:noFill/>
          </a:ln>
        </p:spPr>
      </p:pic>
      <p:pic>
        <p:nvPicPr>
          <p:cNvPr id="69" name="Google Shape;69;p14"/>
          <p:cNvPicPr preferRelativeResize="0"/>
          <p:nvPr/>
        </p:nvPicPr>
        <p:blipFill>
          <a:blip r:embed="rId5">
            <a:alphaModFix/>
          </a:blip>
          <a:stretch>
            <a:fillRect/>
          </a:stretch>
        </p:blipFill>
        <p:spPr>
          <a:xfrm>
            <a:off x="6747286" y="3779122"/>
            <a:ext cx="1992736" cy="1326075"/>
          </a:xfrm>
          <a:prstGeom prst="rect">
            <a:avLst/>
          </a:prstGeom>
          <a:noFill/>
          <a:ln>
            <a:noFill/>
          </a:ln>
        </p:spPr>
      </p:pic>
      <p:pic>
        <p:nvPicPr>
          <p:cNvPr id="70" name="Google Shape;70;p14"/>
          <p:cNvPicPr preferRelativeResize="0"/>
          <p:nvPr/>
        </p:nvPicPr>
        <p:blipFill>
          <a:blip r:embed="rId4">
            <a:alphaModFix/>
          </a:blip>
          <a:stretch>
            <a:fillRect/>
          </a:stretch>
        </p:blipFill>
        <p:spPr>
          <a:xfrm>
            <a:off x="-4" y="0"/>
            <a:ext cx="1179475" cy="564250"/>
          </a:xfrm>
          <a:prstGeom prst="rect">
            <a:avLst/>
          </a:prstGeom>
          <a:noFill/>
          <a:ln>
            <a:noFill/>
          </a:ln>
        </p:spPr>
      </p:pic>
      <p:pic>
        <p:nvPicPr>
          <p:cNvPr id="71" name="Google Shape;71;p14"/>
          <p:cNvPicPr preferRelativeResize="0"/>
          <p:nvPr/>
        </p:nvPicPr>
        <p:blipFill>
          <a:blip r:embed="rId5">
            <a:alphaModFix/>
          </a:blip>
          <a:stretch>
            <a:fillRect/>
          </a:stretch>
        </p:blipFill>
        <p:spPr>
          <a:xfrm>
            <a:off x="54033" y="489161"/>
            <a:ext cx="667650" cy="4442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ctrTitle"/>
          </p:nvPr>
        </p:nvSpPr>
        <p:spPr>
          <a:xfrm>
            <a:off x="598525" y="0"/>
            <a:ext cx="76305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INTRO</a:t>
            </a:r>
            <a:r>
              <a:rPr lang="en"/>
              <a:t> </a:t>
            </a:r>
            <a:endParaRPr/>
          </a:p>
        </p:txBody>
      </p:sp>
      <p:sp>
        <p:nvSpPr>
          <p:cNvPr id="77" name="Google Shape;77;p15"/>
          <p:cNvSpPr txBox="1"/>
          <p:nvPr>
            <p:ph idx="1" type="subTitle"/>
          </p:nvPr>
        </p:nvSpPr>
        <p:spPr>
          <a:xfrm>
            <a:off x="253050" y="1602700"/>
            <a:ext cx="8797800" cy="192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There</a:t>
            </a:r>
            <a:r>
              <a:rPr lang="en"/>
              <a:t> is no doubt that so far you are very happy and </a:t>
            </a:r>
            <a:r>
              <a:rPr lang="en"/>
              <a:t>excited</a:t>
            </a:r>
            <a:r>
              <a:rPr lang="en"/>
              <a:t> to know that </a:t>
            </a:r>
            <a:r>
              <a:rPr b="1" lang="en"/>
              <a:t>docker-compose </a:t>
            </a:r>
            <a:r>
              <a:rPr lang="en"/>
              <a:t>makes it very easy and efficient to deploy multiples </a:t>
            </a:r>
            <a:r>
              <a:rPr lang="en"/>
              <a:t>containers</a:t>
            </a:r>
            <a:r>
              <a:rPr lang="en"/>
              <a:t> at the same time, but it has lot of limitations.</a:t>
            </a:r>
            <a:endParaRPr/>
          </a:p>
        </p:txBody>
      </p:sp>
      <p:pic>
        <p:nvPicPr>
          <p:cNvPr id="78" name="Google Shape;78;p15"/>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79" name="Google Shape;79;p15"/>
          <p:cNvPicPr preferRelativeResize="0"/>
          <p:nvPr/>
        </p:nvPicPr>
        <p:blipFill>
          <a:blip r:embed="rId4">
            <a:alphaModFix/>
          </a:blip>
          <a:stretch>
            <a:fillRect/>
          </a:stretch>
        </p:blipFill>
        <p:spPr>
          <a:xfrm>
            <a:off x="-4" y="0"/>
            <a:ext cx="1179475" cy="564250"/>
          </a:xfrm>
          <a:prstGeom prst="rect">
            <a:avLst/>
          </a:prstGeom>
          <a:noFill/>
          <a:ln>
            <a:noFill/>
          </a:ln>
        </p:spPr>
      </p:pic>
      <p:pic>
        <p:nvPicPr>
          <p:cNvPr id="80" name="Google Shape;80;p15"/>
          <p:cNvPicPr preferRelativeResize="0"/>
          <p:nvPr/>
        </p:nvPicPr>
        <p:blipFill>
          <a:blip r:embed="rId5">
            <a:alphaModFix/>
          </a:blip>
          <a:stretch>
            <a:fillRect/>
          </a:stretch>
        </p:blipFill>
        <p:spPr>
          <a:xfrm>
            <a:off x="54033" y="489161"/>
            <a:ext cx="667650" cy="444287"/>
          </a:xfrm>
          <a:prstGeom prst="rect">
            <a:avLst/>
          </a:prstGeom>
          <a:noFill/>
          <a:ln>
            <a:noFill/>
          </a:ln>
        </p:spPr>
      </p:pic>
      <p:pic>
        <p:nvPicPr>
          <p:cNvPr id="81" name="Google Shape;81;p15"/>
          <p:cNvPicPr preferRelativeResize="0"/>
          <p:nvPr/>
        </p:nvPicPr>
        <p:blipFill>
          <a:blip r:embed="rId6">
            <a:alphaModFix/>
          </a:blip>
          <a:stretch>
            <a:fillRect/>
          </a:stretch>
        </p:blipFill>
        <p:spPr>
          <a:xfrm>
            <a:off x="7414925" y="3838713"/>
            <a:ext cx="1394975" cy="13047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ctrTitle"/>
          </p:nvPr>
        </p:nvSpPr>
        <p:spPr>
          <a:xfrm>
            <a:off x="598525" y="0"/>
            <a:ext cx="76305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Issue: </a:t>
            </a:r>
            <a:r>
              <a:rPr b="1" lang="en"/>
              <a:t>upgrade service</a:t>
            </a:r>
            <a:r>
              <a:rPr lang="en"/>
              <a:t> </a:t>
            </a:r>
            <a:endParaRPr/>
          </a:p>
        </p:txBody>
      </p:sp>
      <p:sp>
        <p:nvSpPr>
          <p:cNvPr id="87" name="Google Shape;87;p16"/>
          <p:cNvSpPr txBox="1"/>
          <p:nvPr>
            <p:ph idx="1" type="subTitle"/>
          </p:nvPr>
        </p:nvSpPr>
        <p:spPr>
          <a:xfrm>
            <a:off x="253050" y="1602700"/>
            <a:ext cx="8797800" cy="19278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sz="1800"/>
              <a:t>When you run</a:t>
            </a:r>
            <a:r>
              <a:rPr b="1" lang="en" sz="1800"/>
              <a:t> docker-compose up -d </a:t>
            </a:r>
            <a:r>
              <a:rPr lang="en" sz="1800"/>
              <a:t>if there was a </a:t>
            </a:r>
            <a:r>
              <a:rPr lang="en" sz="1800"/>
              <a:t>change</a:t>
            </a:r>
            <a:r>
              <a:rPr lang="en" sz="1800"/>
              <a:t> on the image docker-compose will first stop the current service before it restart it so that it comes </a:t>
            </a:r>
            <a:r>
              <a:rPr lang="en" sz="1800"/>
              <a:t>with new changes.</a:t>
            </a:r>
            <a:endParaRPr sz="1800"/>
          </a:p>
          <a:p>
            <a:pPr indent="0" lvl="0" marL="0" rtl="0" algn="ctr">
              <a:spcBef>
                <a:spcPts val="0"/>
              </a:spcBef>
              <a:spcAft>
                <a:spcPts val="0"/>
              </a:spcAft>
              <a:buNone/>
            </a:pPr>
            <a:r>
              <a:t/>
            </a:r>
            <a:endParaRPr sz="1800"/>
          </a:p>
          <a:p>
            <a:pPr indent="0" lvl="0" marL="0" rtl="0" algn="l">
              <a:spcBef>
                <a:spcPts val="0"/>
              </a:spcBef>
              <a:spcAft>
                <a:spcPts val="0"/>
              </a:spcAft>
              <a:buNone/>
            </a:pPr>
            <a:r>
              <a:rPr lang="en" sz="1800"/>
              <a:t>The problem here is that from the time a service stop and start can elapse few seconds which is very fatal for customers, as a devops engineer we wew are highly paid  to make sure that the application will always be available 24/7 no matter what.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Can you image if the amazon  or uber  app have to stop for a minute only how many millions of dollar are they going to lose </a:t>
            </a:r>
            <a:endParaRPr b="1" sz="1800"/>
          </a:p>
        </p:txBody>
      </p:sp>
      <p:pic>
        <p:nvPicPr>
          <p:cNvPr id="88" name="Google Shape;88;p16"/>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89" name="Google Shape;89;p16"/>
          <p:cNvPicPr preferRelativeResize="0"/>
          <p:nvPr/>
        </p:nvPicPr>
        <p:blipFill>
          <a:blip r:embed="rId4">
            <a:alphaModFix/>
          </a:blip>
          <a:stretch>
            <a:fillRect/>
          </a:stretch>
        </p:blipFill>
        <p:spPr>
          <a:xfrm>
            <a:off x="-4" y="0"/>
            <a:ext cx="1179475" cy="564250"/>
          </a:xfrm>
          <a:prstGeom prst="rect">
            <a:avLst/>
          </a:prstGeom>
          <a:noFill/>
          <a:ln>
            <a:noFill/>
          </a:ln>
        </p:spPr>
      </p:pic>
      <p:pic>
        <p:nvPicPr>
          <p:cNvPr id="90" name="Google Shape;90;p16"/>
          <p:cNvPicPr preferRelativeResize="0"/>
          <p:nvPr/>
        </p:nvPicPr>
        <p:blipFill>
          <a:blip r:embed="rId5">
            <a:alphaModFix/>
          </a:blip>
          <a:stretch>
            <a:fillRect/>
          </a:stretch>
        </p:blipFill>
        <p:spPr>
          <a:xfrm>
            <a:off x="54033" y="489161"/>
            <a:ext cx="667650" cy="444287"/>
          </a:xfrm>
          <a:prstGeom prst="rect">
            <a:avLst/>
          </a:prstGeom>
          <a:noFill/>
          <a:ln>
            <a:noFill/>
          </a:ln>
        </p:spPr>
      </p:pic>
      <p:pic>
        <p:nvPicPr>
          <p:cNvPr id="91" name="Google Shape;91;p16"/>
          <p:cNvPicPr preferRelativeResize="0"/>
          <p:nvPr/>
        </p:nvPicPr>
        <p:blipFill>
          <a:blip r:embed="rId6">
            <a:alphaModFix/>
          </a:blip>
          <a:stretch>
            <a:fillRect/>
          </a:stretch>
        </p:blipFill>
        <p:spPr>
          <a:xfrm>
            <a:off x="7414925" y="3838713"/>
            <a:ext cx="1394975" cy="1304782"/>
          </a:xfrm>
          <a:prstGeom prst="rect">
            <a:avLst/>
          </a:prstGeom>
          <a:noFill/>
          <a:ln>
            <a:noFill/>
          </a:ln>
        </p:spPr>
      </p:pic>
      <p:pic>
        <p:nvPicPr>
          <p:cNvPr id="92" name="Google Shape;92;p16"/>
          <p:cNvPicPr preferRelativeResize="0"/>
          <p:nvPr/>
        </p:nvPicPr>
        <p:blipFill>
          <a:blip r:embed="rId7">
            <a:alphaModFix/>
          </a:blip>
          <a:stretch>
            <a:fillRect/>
          </a:stretch>
        </p:blipFill>
        <p:spPr>
          <a:xfrm>
            <a:off x="136670" y="3838720"/>
            <a:ext cx="1258525" cy="1172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ctrTitle"/>
          </p:nvPr>
        </p:nvSpPr>
        <p:spPr>
          <a:xfrm>
            <a:off x="598525" y="0"/>
            <a:ext cx="76305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080"/>
              <a:t>Issue: </a:t>
            </a:r>
            <a:r>
              <a:rPr b="1" lang="en" sz="3080"/>
              <a:t>Not on-demand</a:t>
            </a:r>
            <a:r>
              <a:rPr lang="en" sz="3080"/>
              <a:t> </a:t>
            </a:r>
            <a:r>
              <a:rPr b="1" lang="en" sz="3080"/>
              <a:t>Auto-scaling</a:t>
            </a:r>
            <a:r>
              <a:rPr lang="en" sz="3080"/>
              <a:t> </a:t>
            </a:r>
            <a:endParaRPr sz="3080"/>
          </a:p>
        </p:txBody>
      </p:sp>
      <p:sp>
        <p:nvSpPr>
          <p:cNvPr id="98" name="Google Shape;98;p17"/>
          <p:cNvSpPr txBox="1"/>
          <p:nvPr>
            <p:ph idx="1" type="subTitle"/>
          </p:nvPr>
        </p:nvSpPr>
        <p:spPr>
          <a:xfrm>
            <a:off x="253050" y="1602700"/>
            <a:ext cx="8797800" cy="1927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800"/>
              <a:t>In docker-</a:t>
            </a:r>
            <a:r>
              <a:rPr lang="en" sz="1800"/>
              <a:t>compose</a:t>
            </a:r>
            <a:r>
              <a:rPr lang="en" sz="1800"/>
              <a:t> </a:t>
            </a:r>
            <a:r>
              <a:rPr lang="en" sz="1800"/>
              <a:t>although</a:t>
            </a:r>
            <a:r>
              <a:rPr lang="en" sz="1800"/>
              <a:t> we can pass an option to ask a service to restart as needed there is a </a:t>
            </a:r>
            <a:r>
              <a:rPr lang="en" sz="1800"/>
              <a:t>crucial</a:t>
            </a:r>
            <a:r>
              <a:rPr lang="en" sz="1800"/>
              <a:t> problem because with docker compose </a:t>
            </a:r>
            <a:r>
              <a:rPr lang="en" sz="1800"/>
              <a:t>it is</a:t>
            </a:r>
            <a:r>
              <a:rPr lang="en" sz="1800"/>
              <a:t> </a:t>
            </a:r>
            <a:r>
              <a:rPr lang="en" sz="1800"/>
              <a:t>impossible</a:t>
            </a:r>
            <a:r>
              <a:rPr lang="en" sz="1800"/>
              <a:t> to automatically scale up and down services.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We all know that service in docker-compose are made of containers now a container is just a simplified VM therefore it has </a:t>
            </a:r>
            <a:r>
              <a:rPr b="1" lang="en" sz="1800"/>
              <a:t>cpu</a:t>
            </a:r>
            <a:r>
              <a:rPr lang="en" sz="1800"/>
              <a:t> and </a:t>
            </a:r>
            <a:r>
              <a:rPr b="1" lang="en" sz="1800"/>
              <a:t>memory,</a:t>
            </a:r>
            <a:r>
              <a:rPr lang="en" sz="1800"/>
              <a:t> now when the </a:t>
            </a:r>
            <a:r>
              <a:rPr lang="en" sz="1800"/>
              <a:t>either</a:t>
            </a:r>
            <a:r>
              <a:rPr lang="en" sz="1800"/>
              <a:t> the cpu and or memory get full or about to get full the containers will start misbehaving therefore affecting the application running inside.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unfortunately docker-</a:t>
            </a:r>
            <a:r>
              <a:rPr lang="en" sz="1800"/>
              <a:t>compose</a:t>
            </a:r>
            <a:r>
              <a:rPr lang="en" sz="1800"/>
              <a:t> is not smart </a:t>
            </a:r>
            <a:r>
              <a:rPr lang="en" sz="1800"/>
              <a:t>enough</a:t>
            </a:r>
            <a:r>
              <a:rPr lang="en" sz="1800"/>
              <a:t> to scale or create another service to reduce the load. Such issue can shutdown the </a:t>
            </a:r>
            <a:r>
              <a:rPr lang="en" sz="1800"/>
              <a:t>application</a:t>
            </a:r>
            <a:r>
              <a:rPr lang="en" sz="1800"/>
              <a:t> and make customers very angry. </a:t>
            </a:r>
            <a:endParaRPr sz="1800"/>
          </a:p>
          <a:p>
            <a:pPr indent="0" lvl="0" marL="0" rtl="0" algn="l">
              <a:spcBef>
                <a:spcPts val="0"/>
              </a:spcBef>
              <a:spcAft>
                <a:spcPts val="0"/>
              </a:spcAft>
              <a:buNone/>
            </a:pPr>
            <a:r>
              <a:t/>
            </a:r>
            <a:endParaRPr sz="1800"/>
          </a:p>
        </p:txBody>
      </p:sp>
      <p:pic>
        <p:nvPicPr>
          <p:cNvPr id="99" name="Google Shape;99;p17"/>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100" name="Google Shape;100;p17"/>
          <p:cNvPicPr preferRelativeResize="0"/>
          <p:nvPr/>
        </p:nvPicPr>
        <p:blipFill>
          <a:blip r:embed="rId4">
            <a:alphaModFix/>
          </a:blip>
          <a:stretch>
            <a:fillRect/>
          </a:stretch>
        </p:blipFill>
        <p:spPr>
          <a:xfrm>
            <a:off x="-4" y="0"/>
            <a:ext cx="1179475" cy="564250"/>
          </a:xfrm>
          <a:prstGeom prst="rect">
            <a:avLst/>
          </a:prstGeom>
          <a:noFill/>
          <a:ln>
            <a:noFill/>
          </a:ln>
        </p:spPr>
      </p:pic>
      <p:pic>
        <p:nvPicPr>
          <p:cNvPr id="101" name="Google Shape;101;p17"/>
          <p:cNvPicPr preferRelativeResize="0"/>
          <p:nvPr/>
        </p:nvPicPr>
        <p:blipFill>
          <a:blip r:embed="rId5">
            <a:alphaModFix/>
          </a:blip>
          <a:stretch>
            <a:fillRect/>
          </a:stretch>
        </p:blipFill>
        <p:spPr>
          <a:xfrm>
            <a:off x="54033" y="489161"/>
            <a:ext cx="667650" cy="444287"/>
          </a:xfrm>
          <a:prstGeom prst="rect">
            <a:avLst/>
          </a:prstGeom>
          <a:noFill/>
          <a:ln>
            <a:noFill/>
          </a:ln>
        </p:spPr>
      </p:pic>
      <p:pic>
        <p:nvPicPr>
          <p:cNvPr id="102" name="Google Shape;102;p17"/>
          <p:cNvPicPr preferRelativeResize="0"/>
          <p:nvPr/>
        </p:nvPicPr>
        <p:blipFill>
          <a:blip r:embed="rId6">
            <a:alphaModFix/>
          </a:blip>
          <a:stretch>
            <a:fillRect/>
          </a:stretch>
        </p:blipFill>
        <p:spPr>
          <a:xfrm>
            <a:off x="7414925" y="3838713"/>
            <a:ext cx="1394975" cy="1304782"/>
          </a:xfrm>
          <a:prstGeom prst="rect">
            <a:avLst/>
          </a:prstGeom>
          <a:noFill/>
          <a:ln>
            <a:noFill/>
          </a:ln>
        </p:spPr>
      </p:pic>
      <p:pic>
        <p:nvPicPr>
          <p:cNvPr id="103" name="Google Shape;103;p17"/>
          <p:cNvPicPr preferRelativeResize="0"/>
          <p:nvPr/>
        </p:nvPicPr>
        <p:blipFill>
          <a:blip r:embed="rId7">
            <a:alphaModFix/>
          </a:blip>
          <a:stretch>
            <a:fillRect/>
          </a:stretch>
        </p:blipFill>
        <p:spPr>
          <a:xfrm>
            <a:off x="136670" y="3838720"/>
            <a:ext cx="1258525" cy="117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ctrTitle"/>
          </p:nvPr>
        </p:nvSpPr>
        <p:spPr>
          <a:xfrm>
            <a:off x="598525" y="0"/>
            <a:ext cx="76305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780"/>
              <a:t>Issue: </a:t>
            </a:r>
            <a:r>
              <a:rPr b="1" lang="en" sz="3780"/>
              <a:t>single point of failure</a:t>
            </a:r>
            <a:endParaRPr sz="3780"/>
          </a:p>
        </p:txBody>
      </p:sp>
      <p:sp>
        <p:nvSpPr>
          <p:cNvPr id="109" name="Google Shape;109;p18"/>
          <p:cNvSpPr txBox="1"/>
          <p:nvPr>
            <p:ph idx="1" type="subTitle"/>
          </p:nvPr>
        </p:nvSpPr>
        <p:spPr>
          <a:xfrm>
            <a:off x="253050" y="1602700"/>
            <a:ext cx="8797800" cy="19278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1800"/>
              <a:t>As you guys have noticed all docker-compose services run inside a </a:t>
            </a:r>
            <a:r>
              <a:rPr b="1" lang="en" sz="1800"/>
              <a:t>single </a:t>
            </a:r>
            <a:r>
              <a:rPr b="1" lang="en" sz="1800"/>
              <a:t>virtual</a:t>
            </a:r>
            <a:r>
              <a:rPr b="1" lang="en" sz="1800"/>
              <a:t> machine.</a:t>
            </a:r>
            <a:r>
              <a:rPr lang="en"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Now if the virtual machine </a:t>
            </a:r>
            <a:r>
              <a:rPr lang="en" sz="1800"/>
              <a:t>itself</a:t>
            </a:r>
            <a:r>
              <a:rPr lang="en" sz="1800"/>
              <a:t> crash or start misbehaving(maybe docker </a:t>
            </a:r>
            <a:r>
              <a:rPr lang="en" sz="1800"/>
              <a:t>daemon</a:t>
            </a:r>
            <a:r>
              <a:rPr lang="en" sz="1800"/>
              <a:t> stop working)  it will automatically affect all containers (services) running inside.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Such failure in IT is called a </a:t>
            </a:r>
            <a:r>
              <a:rPr b="1" lang="en" sz="1800"/>
              <a:t>single</a:t>
            </a:r>
            <a:r>
              <a:rPr b="1" lang="en" sz="1800"/>
              <a:t> point of failure </a:t>
            </a:r>
            <a:r>
              <a:rPr lang="en" sz="1800"/>
              <a:t>meaning</a:t>
            </a:r>
            <a:r>
              <a:rPr lang="en" sz="1800"/>
              <a:t> one thing fails and all the application is affected.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As a devops engineer we get pay </a:t>
            </a:r>
            <a:r>
              <a:rPr b="1" lang="en" sz="1800"/>
              <a:t>6 figures</a:t>
            </a:r>
            <a:r>
              <a:rPr lang="en" sz="1800"/>
              <a:t> to make sure that is does not happen.</a:t>
            </a:r>
            <a:endParaRPr sz="1800"/>
          </a:p>
          <a:p>
            <a:pPr indent="0" lvl="0" marL="0" rtl="0" algn="l">
              <a:spcBef>
                <a:spcPts val="0"/>
              </a:spcBef>
              <a:spcAft>
                <a:spcPts val="0"/>
              </a:spcAft>
              <a:buNone/>
            </a:pPr>
            <a:r>
              <a:t/>
            </a:r>
            <a:endParaRPr sz="1800"/>
          </a:p>
        </p:txBody>
      </p:sp>
      <p:pic>
        <p:nvPicPr>
          <p:cNvPr id="110" name="Google Shape;110;p18"/>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111" name="Google Shape;111;p18"/>
          <p:cNvPicPr preferRelativeResize="0"/>
          <p:nvPr/>
        </p:nvPicPr>
        <p:blipFill>
          <a:blip r:embed="rId4">
            <a:alphaModFix/>
          </a:blip>
          <a:stretch>
            <a:fillRect/>
          </a:stretch>
        </p:blipFill>
        <p:spPr>
          <a:xfrm>
            <a:off x="-4" y="0"/>
            <a:ext cx="1179475" cy="564250"/>
          </a:xfrm>
          <a:prstGeom prst="rect">
            <a:avLst/>
          </a:prstGeom>
          <a:noFill/>
          <a:ln>
            <a:noFill/>
          </a:ln>
        </p:spPr>
      </p:pic>
      <p:pic>
        <p:nvPicPr>
          <p:cNvPr id="112" name="Google Shape;112;p18"/>
          <p:cNvPicPr preferRelativeResize="0"/>
          <p:nvPr/>
        </p:nvPicPr>
        <p:blipFill>
          <a:blip r:embed="rId5">
            <a:alphaModFix/>
          </a:blip>
          <a:stretch>
            <a:fillRect/>
          </a:stretch>
        </p:blipFill>
        <p:spPr>
          <a:xfrm>
            <a:off x="54033" y="489161"/>
            <a:ext cx="667650" cy="444287"/>
          </a:xfrm>
          <a:prstGeom prst="rect">
            <a:avLst/>
          </a:prstGeom>
          <a:noFill/>
          <a:ln>
            <a:noFill/>
          </a:ln>
        </p:spPr>
      </p:pic>
      <p:pic>
        <p:nvPicPr>
          <p:cNvPr id="113" name="Google Shape;113;p18"/>
          <p:cNvPicPr preferRelativeResize="0"/>
          <p:nvPr/>
        </p:nvPicPr>
        <p:blipFill>
          <a:blip r:embed="rId6">
            <a:alphaModFix/>
          </a:blip>
          <a:stretch>
            <a:fillRect/>
          </a:stretch>
        </p:blipFill>
        <p:spPr>
          <a:xfrm>
            <a:off x="7414925" y="3838713"/>
            <a:ext cx="1394975" cy="1304782"/>
          </a:xfrm>
          <a:prstGeom prst="rect">
            <a:avLst/>
          </a:prstGeom>
          <a:noFill/>
          <a:ln>
            <a:noFill/>
          </a:ln>
        </p:spPr>
      </p:pic>
      <p:pic>
        <p:nvPicPr>
          <p:cNvPr id="114" name="Google Shape;114;p18"/>
          <p:cNvPicPr preferRelativeResize="0"/>
          <p:nvPr/>
        </p:nvPicPr>
        <p:blipFill>
          <a:blip r:embed="rId7">
            <a:alphaModFix/>
          </a:blip>
          <a:stretch>
            <a:fillRect/>
          </a:stretch>
        </p:blipFill>
        <p:spPr>
          <a:xfrm>
            <a:off x="136670" y="3838720"/>
            <a:ext cx="1258525" cy="117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ctrTitle"/>
          </p:nvPr>
        </p:nvSpPr>
        <p:spPr>
          <a:xfrm>
            <a:off x="598525" y="0"/>
            <a:ext cx="76305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Issue: </a:t>
            </a:r>
            <a:r>
              <a:rPr b="1" lang="en"/>
              <a:t>Not</a:t>
            </a:r>
            <a:r>
              <a:rPr lang="en"/>
              <a:t> </a:t>
            </a:r>
            <a:r>
              <a:rPr b="1" lang="en"/>
              <a:t>fault-tolerant</a:t>
            </a:r>
            <a:r>
              <a:rPr lang="en"/>
              <a:t> </a:t>
            </a:r>
            <a:endParaRPr/>
          </a:p>
        </p:txBody>
      </p:sp>
      <p:sp>
        <p:nvSpPr>
          <p:cNvPr id="120" name="Google Shape;120;p19"/>
          <p:cNvSpPr txBox="1"/>
          <p:nvPr>
            <p:ph idx="1" type="subTitle"/>
          </p:nvPr>
        </p:nvSpPr>
        <p:spPr>
          <a:xfrm>
            <a:off x="253050" y="1602700"/>
            <a:ext cx="8797800" cy="192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The objective of creating a fault-tolerant system or application  is to prevent disruptions arising from a single point of failure, ensuring the high availability and business continuity of mission-critical applications or systems.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Fault-tolerant systems use backup components that automatically take the place of failed components, ensuring no loss of service. </a:t>
            </a:r>
            <a:endParaRPr sz="1400">
              <a:solidFill>
                <a:schemeClr val="dk1"/>
              </a:solidFill>
            </a:endParaRPr>
          </a:p>
        </p:txBody>
      </p:sp>
      <p:pic>
        <p:nvPicPr>
          <p:cNvPr id="121" name="Google Shape;121;p19"/>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122" name="Google Shape;122;p19"/>
          <p:cNvPicPr preferRelativeResize="0"/>
          <p:nvPr/>
        </p:nvPicPr>
        <p:blipFill>
          <a:blip r:embed="rId4">
            <a:alphaModFix/>
          </a:blip>
          <a:stretch>
            <a:fillRect/>
          </a:stretch>
        </p:blipFill>
        <p:spPr>
          <a:xfrm>
            <a:off x="-4" y="0"/>
            <a:ext cx="1179475" cy="564250"/>
          </a:xfrm>
          <a:prstGeom prst="rect">
            <a:avLst/>
          </a:prstGeom>
          <a:noFill/>
          <a:ln>
            <a:noFill/>
          </a:ln>
        </p:spPr>
      </p:pic>
      <p:pic>
        <p:nvPicPr>
          <p:cNvPr id="123" name="Google Shape;123;p19"/>
          <p:cNvPicPr preferRelativeResize="0"/>
          <p:nvPr/>
        </p:nvPicPr>
        <p:blipFill>
          <a:blip r:embed="rId5">
            <a:alphaModFix/>
          </a:blip>
          <a:stretch>
            <a:fillRect/>
          </a:stretch>
        </p:blipFill>
        <p:spPr>
          <a:xfrm>
            <a:off x="54033" y="489161"/>
            <a:ext cx="667650" cy="444287"/>
          </a:xfrm>
          <a:prstGeom prst="rect">
            <a:avLst/>
          </a:prstGeom>
          <a:noFill/>
          <a:ln>
            <a:noFill/>
          </a:ln>
        </p:spPr>
      </p:pic>
      <p:pic>
        <p:nvPicPr>
          <p:cNvPr id="124" name="Google Shape;124;p19"/>
          <p:cNvPicPr preferRelativeResize="0"/>
          <p:nvPr/>
        </p:nvPicPr>
        <p:blipFill>
          <a:blip r:embed="rId6">
            <a:alphaModFix/>
          </a:blip>
          <a:stretch>
            <a:fillRect/>
          </a:stretch>
        </p:blipFill>
        <p:spPr>
          <a:xfrm>
            <a:off x="7414925" y="3838713"/>
            <a:ext cx="1394975" cy="1304782"/>
          </a:xfrm>
          <a:prstGeom prst="rect">
            <a:avLst/>
          </a:prstGeom>
          <a:noFill/>
          <a:ln>
            <a:noFill/>
          </a:ln>
        </p:spPr>
      </p:pic>
      <p:pic>
        <p:nvPicPr>
          <p:cNvPr id="125" name="Google Shape;125;p19"/>
          <p:cNvPicPr preferRelativeResize="0"/>
          <p:nvPr/>
        </p:nvPicPr>
        <p:blipFill>
          <a:blip r:embed="rId7">
            <a:alphaModFix/>
          </a:blip>
          <a:stretch>
            <a:fillRect/>
          </a:stretch>
        </p:blipFill>
        <p:spPr>
          <a:xfrm>
            <a:off x="136670" y="3838720"/>
            <a:ext cx="1258525" cy="1172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ctrTitle"/>
          </p:nvPr>
        </p:nvSpPr>
        <p:spPr>
          <a:xfrm>
            <a:off x="598525" y="0"/>
            <a:ext cx="76305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Issue: </a:t>
            </a:r>
            <a:r>
              <a:rPr b="1" lang="en"/>
              <a:t>Auto discovery</a:t>
            </a:r>
            <a:endParaRPr/>
          </a:p>
        </p:txBody>
      </p:sp>
      <p:sp>
        <p:nvSpPr>
          <p:cNvPr id="131" name="Google Shape;131;p20"/>
          <p:cNvSpPr txBox="1"/>
          <p:nvPr>
            <p:ph idx="1" type="subTitle"/>
          </p:nvPr>
        </p:nvSpPr>
        <p:spPr>
          <a:xfrm>
            <a:off x="253050" y="1602700"/>
            <a:ext cx="8797800" cy="192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The goal of DevOps  engineers is  to make  sure that an application can  discover other applications automatically, and communicate with each other.</a:t>
            </a:r>
            <a:endParaRPr sz="1400">
              <a:solidFill>
                <a:schemeClr val="dk1"/>
              </a:solidFill>
            </a:endParaRPr>
          </a:p>
          <a:p>
            <a:pPr indent="0" lvl="0" marL="0" rtl="0" algn="l">
              <a:spcBef>
                <a:spcPts val="0"/>
              </a:spcBef>
              <a:spcAft>
                <a:spcPts val="0"/>
              </a:spcAft>
              <a:buNone/>
            </a:pPr>
            <a:r>
              <a:rPr lang="en" sz="1400">
                <a:solidFill>
                  <a:schemeClr val="dk1"/>
                </a:solidFill>
              </a:rPr>
              <a:t>Unfortunately Docker-compose make it very had to easily make applications automatically discover others applications.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pic>
        <p:nvPicPr>
          <p:cNvPr id="132" name="Google Shape;132;p20"/>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133" name="Google Shape;133;p20"/>
          <p:cNvPicPr preferRelativeResize="0"/>
          <p:nvPr/>
        </p:nvPicPr>
        <p:blipFill>
          <a:blip r:embed="rId4">
            <a:alphaModFix/>
          </a:blip>
          <a:stretch>
            <a:fillRect/>
          </a:stretch>
        </p:blipFill>
        <p:spPr>
          <a:xfrm>
            <a:off x="-4" y="0"/>
            <a:ext cx="1179475" cy="564250"/>
          </a:xfrm>
          <a:prstGeom prst="rect">
            <a:avLst/>
          </a:prstGeom>
          <a:noFill/>
          <a:ln>
            <a:noFill/>
          </a:ln>
        </p:spPr>
      </p:pic>
      <p:pic>
        <p:nvPicPr>
          <p:cNvPr id="134" name="Google Shape;134;p20"/>
          <p:cNvPicPr preferRelativeResize="0"/>
          <p:nvPr/>
        </p:nvPicPr>
        <p:blipFill>
          <a:blip r:embed="rId5">
            <a:alphaModFix/>
          </a:blip>
          <a:stretch>
            <a:fillRect/>
          </a:stretch>
        </p:blipFill>
        <p:spPr>
          <a:xfrm>
            <a:off x="54033" y="489161"/>
            <a:ext cx="667650" cy="444287"/>
          </a:xfrm>
          <a:prstGeom prst="rect">
            <a:avLst/>
          </a:prstGeom>
          <a:noFill/>
          <a:ln>
            <a:noFill/>
          </a:ln>
        </p:spPr>
      </p:pic>
      <p:pic>
        <p:nvPicPr>
          <p:cNvPr id="135" name="Google Shape;135;p20"/>
          <p:cNvPicPr preferRelativeResize="0"/>
          <p:nvPr/>
        </p:nvPicPr>
        <p:blipFill>
          <a:blip r:embed="rId6">
            <a:alphaModFix/>
          </a:blip>
          <a:stretch>
            <a:fillRect/>
          </a:stretch>
        </p:blipFill>
        <p:spPr>
          <a:xfrm>
            <a:off x="7414925" y="3838713"/>
            <a:ext cx="1394975" cy="1304782"/>
          </a:xfrm>
          <a:prstGeom prst="rect">
            <a:avLst/>
          </a:prstGeom>
          <a:noFill/>
          <a:ln>
            <a:noFill/>
          </a:ln>
        </p:spPr>
      </p:pic>
      <p:pic>
        <p:nvPicPr>
          <p:cNvPr id="136" name="Google Shape;136;p20"/>
          <p:cNvPicPr preferRelativeResize="0"/>
          <p:nvPr/>
        </p:nvPicPr>
        <p:blipFill>
          <a:blip r:embed="rId7">
            <a:alphaModFix/>
          </a:blip>
          <a:stretch>
            <a:fillRect/>
          </a:stretch>
        </p:blipFill>
        <p:spPr>
          <a:xfrm>
            <a:off x="548175" y="3287575"/>
            <a:ext cx="2666752" cy="1579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ctrTitle"/>
          </p:nvPr>
        </p:nvSpPr>
        <p:spPr>
          <a:xfrm>
            <a:off x="598525" y="0"/>
            <a:ext cx="76305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080"/>
              <a:t>Issue: NO </a:t>
            </a:r>
            <a:r>
              <a:rPr b="1" lang="en" sz="2080"/>
              <a:t>update/rollback without any downtime</a:t>
            </a:r>
            <a:endParaRPr sz="2080"/>
          </a:p>
        </p:txBody>
      </p:sp>
      <p:sp>
        <p:nvSpPr>
          <p:cNvPr id="142" name="Google Shape;142;p21"/>
          <p:cNvSpPr txBox="1"/>
          <p:nvPr>
            <p:ph idx="1" type="subTitle"/>
          </p:nvPr>
        </p:nvSpPr>
        <p:spPr>
          <a:xfrm>
            <a:off x="253050" y="1602700"/>
            <a:ext cx="8797800" cy="192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As DevOps </a:t>
            </a:r>
            <a:r>
              <a:rPr lang="en" sz="1400">
                <a:solidFill>
                  <a:schemeClr val="dk1"/>
                </a:solidFill>
              </a:rPr>
              <a:t>engineer</a:t>
            </a:r>
            <a:r>
              <a:rPr lang="en" sz="1400">
                <a:solidFill>
                  <a:schemeClr val="dk1"/>
                </a:solidFill>
              </a:rPr>
              <a:t> we are very lazy, and want to use tools that are smart </a:t>
            </a:r>
            <a:r>
              <a:rPr lang="en" sz="1400">
                <a:solidFill>
                  <a:schemeClr val="dk1"/>
                </a:solidFill>
              </a:rPr>
              <a:t>enough</a:t>
            </a:r>
            <a:r>
              <a:rPr lang="en" sz="1400">
                <a:solidFill>
                  <a:schemeClr val="dk1"/>
                </a:solidFill>
              </a:rPr>
              <a:t> to help us.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In production we always want a tools that are  capable to </a:t>
            </a:r>
            <a:r>
              <a:rPr lang="en" sz="1400">
                <a:solidFill>
                  <a:schemeClr val="dk1"/>
                </a:solidFill>
              </a:rPr>
              <a:t>automatically</a:t>
            </a:r>
            <a:r>
              <a:rPr lang="en" sz="1400">
                <a:solidFill>
                  <a:schemeClr val="dk1"/>
                </a:solidFill>
              </a:rPr>
              <a:t> rollback the </a:t>
            </a:r>
            <a:r>
              <a:rPr lang="en" sz="1400">
                <a:solidFill>
                  <a:schemeClr val="dk1"/>
                </a:solidFill>
              </a:rPr>
              <a:t>application</a:t>
            </a:r>
            <a:r>
              <a:rPr lang="en" sz="1400">
                <a:solidFill>
                  <a:schemeClr val="dk1"/>
                </a:solidFill>
              </a:rPr>
              <a:t> should any issue arise while upgrading the application all this with zero downtime meaning the application should always be running an never stop while it is being rolling back</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Unfortunately docker-compose does not offer such feature.</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pic>
        <p:nvPicPr>
          <p:cNvPr id="143" name="Google Shape;143;p21"/>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144" name="Google Shape;144;p21"/>
          <p:cNvPicPr preferRelativeResize="0"/>
          <p:nvPr/>
        </p:nvPicPr>
        <p:blipFill>
          <a:blip r:embed="rId4">
            <a:alphaModFix/>
          </a:blip>
          <a:stretch>
            <a:fillRect/>
          </a:stretch>
        </p:blipFill>
        <p:spPr>
          <a:xfrm>
            <a:off x="-4" y="0"/>
            <a:ext cx="1179475" cy="564250"/>
          </a:xfrm>
          <a:prstGeom prst="rect">
            <a:avLst/>
          </a:prstGeom>
          <a:noFill/>
          <a:ln>
            <a:noFill/>
          </a:ln>
        </p:spPr>
      </p:pic>
      <p:pic>
        <p:nvPicPr>
          <p:cNvPr id="145" name="Google Shape;145;p21"/>
          <p:cNvPicPr preferRelativeResize="0"/>
          <p:nvPr/>
        </p:nvPicPr>
        <p:blipFill>
          <a:blip r:embed="rId5">
            <a:alphaModFix/>
          </a:blip>
          <a:stretch>
            <a:fillRect/>
          </a:stretch>
        </p:blipFill>
        <p:spPr>
          <a:xfrm>
            <a:off x="54033" y="489161"/>
            <a:ext cx="667650" cy="444287"/>
          </a:xfrm>
          <a:prstGeom prst="rect">
            <a:avLst/>
          </a:prstGeom>
          <a:noFill/>
          <a:ln>
            <a:noFill/>
          </a:ln>
        </p:spPr>
      </p:pic>
      <p:pic>
        <p:nvPicPr>
          <p:cNvPr id="146" name="Google Shape;146;p21"/>
          <p:cNvPicPr preferRelativeResize="0"/>
          <p:nvPr/>
        </p:nvPicPr>
        <p:blipFill>
          <a:blip r:embed="rId6">
            <a:alphaModFix/>
          </a:blip>
          <a:stretch>
            <a:fillRect/>
          </a:stretch>
        </p:blipFill>
        <p:spPr>
          <a:xfrm>
            <a:off x="7414925" y="3838713"/>
            <a:ext cx="1394975" cy="13047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