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Helvetica Neue" panose="020B0403020202020204" pitchFamily="34" charset="0"/>
      <p:regular r:id="rId26"/>
      <p:bold r:id="rId27"/>
      <p:italic r:id="rId28"/>
      <p:boldItalic r:id="rId29"/>
    </p:embeddedFont>
    <p:embeddedFont>
      <p:font typeface="Lexend Deca" pitchFamily="2" charset="0"/>
      <p:regular r:id="rId30"/>
      <p:bold r:id="rId31"/>
    </p:embeddedFont>
    <p:embeddedFont>
      <p:font typeface="Nixie One" panose="02000503080000020004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i8/Y6Dj8ovzqaCFVYauduoztf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1.fntdata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notesMaster" Target="notesMasters/notesMaster1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font" Target="fonts/font4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font" Target="fonts/font7.fntdata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font" Target="fonts/font3.fntdata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font" Target="fonts/font6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font" Target="fonts/font2.fntdata" /><Relationship Id="rId30" Type="http://schemas.openxmlformats.org/officeDocument/2006/relationships/font" Target="fonts/font5.fntdata" /><Relationship Id="rId35" Type="http://customschemas.google.com/relationships/presentationmetadata" Target="meta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410ab5d4e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410ab5d4e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9f861b6d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29f861b6d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410ab5d4e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410ab5d4e_3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410ab5d4e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24410ab5d4e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9f861b6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29f861b6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9f861b6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129f861b6d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72f77ca6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572f77ca6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72f77ca6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572f77ca6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72f77ca6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572f77ca6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72f77ca6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572f77ca6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410ab5d4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410ab5d4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9f861b6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29f861b6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9f861b6d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29f861b6d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5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65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9" name="Google Shape;59;p6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pic>
        <p:nvPicPr>
          <p:cNvPr id="25" name="Google Shape;25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9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3725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9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30" name="Google Shape;30;p59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2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2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2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3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3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63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63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6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800A2"/>
            </a:gs>
            <a:gs pos="100000">
              <a:srgbClr val="03021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5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⬡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image" Target="../media/image6.png" /><Relationship Id="rId7" Type="http://schemas.openxmlformats.org/officeDocument/2006/relationships/image" Target="../media/image10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 /><Relationship Id="rId3" Type="http://schemas.openxmlformats.org/officeDocument/2006/relationships/image" Target="../media/image17.png" /><Relationship Id="rId7" Type="http://schemas.openxmlformats.org/officeDocument/2006/relationships/image" Target="../media/image21.png" /><Relationship Id="rId12" Type="http://schemas.openxmlformats.org/officeDocument/2006/relationships/image" Target="../media/image24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20.png" /><Relationship Id="rId11" Type="http://schemas.openxmlformats.org/officeDocument/2006/relationships/image" Target="../media/image10.png" /><Relationship Id="rId5" Type="http://schemas.openxmlformats.org/officeDocument/2006/relationships/image" Target="../media/image19.png" /><Relationship Id="rId10" Type="http://schemas.openxmlformats.org/officeDocument/2006/relationships/image" Target="../media/image23.png" /><Relationship Id="rId4" Type="http://schemas.openxmlformats.org/officeDocument/2006/relationships/image" Target="../media/image18.png" /><Relationship Id="rId9" Type="http://schemas.openxmlformats.org/officeDocument/2006/relationships/image" Target="../media/image13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 /><Relationship Id="rId3" Type="http://schemas.openxmlformats.org/officeDocument/2006/relationships/image" Target="../media/image17.png" /><Relationship Id="rId7" Type="http://schemas.openxmlformats.org/officeDocument/2006/relationships/image" Target="../media/image21.png" /><Relationship Id="rId12" Type="http://schemas.openxmlformats.org/officeDocument/2006/relationships/image" Target="../media/image24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20.png" /><Relationship Id="rId11" Type="http://schemas.openxmlformats.org/officeDocument/2006/relationships/image" Target="../media/image10.png" /><Relationship Id="rId5" Type="http://schemas.openxmlformats.org/officeDocument/2006/relationships/image" Target="../media/image19.png" /><Relationship Id="rId10" Type="http://schemas.openxmlformats.org/officeDocument/2006/relationships/image" Target="../media/image23.png" /><Relationship Id="rId4" Type="http://schemas.openxmlformats.org/officeDocument/2006/relationships/image" Target="../media/image18.png" /><Relationship Id="rId9" Type="http://schemas.openxmlformats.org/officeDocument/2006/relationships/image" Target="../media/image13.pn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rvicegroup.atlassian.net/l/cp/cR10KbTu" TargetMode="External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collections/ansible/builtin/user_module.html" TargetMode="External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3.xml" /><Relationship Id="rId4" Type="http://schemas.openxmlformats.org/officeDocument/2006/relationships/hyperlink" Target="https://docs.ansible.com/ansible/" TargetMode="Externa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utrains.org/" TargetMode="External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9.png" /><Relationship Id="rId5" Type="http://schemas.openxmlformats.org/officeDocument/2006/relationships/image" Target="../media/image13.png" /><Relationship Id="rId4" Type="http://schemas.openxmlformats.org/officeDocument/2006/relationships/image" Target="../media/image25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trains.org/support/" TargetMode="External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sible.com/" TargetMode="External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16.png" /><Relationship Id="rId5" Type="http://schemas.openxmlformats.org/officeDocument/2006/relationships/image" Target="../media/image15.png" /><Relationship Id="rId4" Type="http://schemas.openxmlformats.org/officeDocument/2006/relationships/hyperlink" Target="https://docs.ansible.com/ansible/latest/index.html" TargetMode="Externa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 /><Relationship Id="rId3" Type="http://schemas.openxmlformats.org/officeDocument/2006/relationships/image" Target="../media/image17.png" /><Relationship Id="rId7" Type="http://schemas.openxmlformats.org/officeDocument/2006/relationships/image" Target="../media/image21.png" /><Relationship Id="rId12" Type="http://schemas.openxmlformats.org/officeDocument/2006/relationships/image" Target="../media/image24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20.png" /><Relationship Id="rId11" Type="http://schemas.openxmlformats.org/officeDocument/2006/relationships/image" Target="../media/image10.png" /><Relationship Id="rId5" Type="http://schemas.openxmlformats.org/officeDocument/2006/relationships/image" Target="../media/image19.png" /><Relationship Id="rId10" Type="http://schemas.openxmlformats.org/officeDocument/2006/relationships/image" Target="../media/image23.png" /><Relationship Id="rId4" Type="http://schemas.openxmlformats.org/officeDocument/2006/relationships/image" Target="../media/image18.png" /><Relationship Id="rId9" Type="http://schemas.openxmlformats.org/officeDocument/2006/relationships/image" Target="../media/image13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Ansible 1 </a:t>
            </a:r>
            <a:endParaRPr/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/>
          <p:nvPr/>
        </p:nvSpPr>
        <p:spPr>
          <a:xfrm>
            <a:off x="736425" y="3082650"/>
            <a:ext cx="1130721" cy="245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Arial"/>
              </a:rPr>
              <a:t>utrains.org</a:t>
            </a: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24410ab5d4e_3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4410ab5d4e_3_78"/>
          <p:cNvSpPr txBox="1">
            <a:spLocks noGrp="1"/>
          </p:cNvSpPr>
          <p:nvPr>
            <p:ph type="ctrTitle" idx="4294967295"/>
          </p:nvPr>
        </p:nvSpPr>
        <p:spPr>
          <a:xfrm>
            <a:off x="685800" y="1716625"/>
            <a:ext cx="4365900" cy="12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Benefits of using Ansible</a:t>
            </a:r>
            <a:endParaRPr sz="4200"/>
          </a:p>
        </p:txBody>
      </p:sp>
      <p:sp>
        <p:nvSpPr>
          <p:cNvPr id="153" name="Google Shape;153;g24410ab5d4e_3_7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4" name="Google Shape;154;g24410ab5d4e_3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4410ab5d4e_3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4410ab5d4e_3_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4410ab5d4e_3_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4410ab5d4e_3_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4410ab5d4e_3_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g24410ab5d4e_3_78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g24410ab5d4e_3_78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62" name="Google Shape;162;g24410ab5d4e_3_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g24410ab5d4e_3_78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4" name="Google Shape;164;g24410ab5d4e_3_78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65" name="Google Shape;165;g24410ab5d4e_3_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4410ab5d4e_3_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4410ab5d4e_3_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4410ab5d4e_3_78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9f861b6d0_0_15"/>
          <p:cNvSpPr txBox="1">
            <a:spLocks noGrp="1"/>
          </p:cNvSpPr>
          <p:nvPr>
            <p:ph type="title"/>
          </p:nvPr>
        </p:nvSpPr>
        <p:spPr>
          <a:xfrm>
            <a:off x="580550" y="297650"/>
            <a:ext cx="60144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Benefits of using Ansible</a:t>
            </a:r>
            <a:endParaRPr/>
          </a:p>
        </p:txBody>
      </p:sp>
      <p:sp>
        <p:nvSpPr>
          <p:cNvPr id="174" name="Google Shape;174;g129f861b6d0_0_15"/>
          <p:cNvSpPr txBox="1">
            <a:spLocks noGrp="1"/>
          </p:cNvSpPr>
          <p:nvPr>
            <p:ph type="body" idx="1"/>
          </p:nvPr>
        </p:nvSpPr>
        <p:spPr>
          <a:xfrm>
            <a:off x="580550" y="958175"/>
            <a:ext cx="8141400" cy="3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⬡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The following are some benefits of using Ansible: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uli"/>
              <a:buChar char="⬡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It is </a:t>
            </a:r>
            <a:r>
              <a:rPr lang="en" sz="14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free</a:t>
            </a:r>
            <a:r>
              <a:rPr lang="en" sz="1400" b="1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and </a:t>
            </a:r>
            <a:r>
              <a:rPr lang="en" sz="14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open-source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 community project with a huge audience. so you can easily have solutions for your errors online.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uli"/>
              <a:buChar char="⬡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Battle-tested over many years as the preferred tool of IT wizards.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uli"/>
              <a:buChar char="⬡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Easy to start and use from day one, </a:t>
            </a:r>
            <a:r>
              <a:rPr lang="en" sz="14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without the need for any special coding skills.</a:t>
            </a:r>
            <a:endParaRPr sz="1400" b="1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uli"/>
              <a:buChar char="⬡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Simple deployment workflow without any extra agents.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uli"/>
              <a:buChar char="⬡"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Includes some sophisticated features around modularity and reusability that come in handy as users become more proficient.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uli"/>
              <a:buChar char="⬡"/>
            </a:pPr>
            <a:r>
              <a:rPr lang="en" sz="14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Extensive and comprehensive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 official documentation that is complemented by a plethora of online material produced by its community.</a:t>
            </a:r>
            <a:endParaRPr sz="1400">
              <a:latin typeface="Muli"/>
              <a:ea typeface="Muli"/>
              <a:cs typeface="Muli"/>
              <a:sym typeface="Muli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uli"/>
              <a:buChar char="⬡"/>
            </a:pPr>
            <a:r>
              <a:rPr lang="en" sz="14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To sum up, Ansible is simple yet powerful, agentless, community-powered, predictable, and secure.</a:t>
            </a:r>
            <a:endParaRPr sz="1400" b="1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g129f861b6d0_0_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24410ab5d4e_3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4410ab5d4e_3_111"/>
          <p:cNvSpPr txBox="1">
            <a:spLocks noGrp="1"/>
          </p:cNvSpPr>
          <p:nvPr>
            <p:ph type="ctrTitle" idx="4294967295"/>
          </p:nvPr>
        </p:nvSpPr>
        <p:spPr>
          <a:xfrm>
            <a:off x="685800" y="1716625"/>
            <a:ext cx="4365900" cy="12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Basic concepts and terms</a:t>
            </a:r>
            <a:endParaRPr sz="4200"/>
          </a:p>
        </p:txBody>
      </p:sp>
      <p:sp>
        <p:nvSpPr>
          <p:cNvPr id="182" name="Google Shape;182;g24410ab5d4e_3_1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83" name="Google Shape;183;g24410ab5d4e_3_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4410ab5d4e_3_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4410ab5d4e_3_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4410ab5d4e_3_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4410ab5d4e_3_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4410ab5d4e_3_1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g24410ab5d4e_3_111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0" name="Google Shape;190;g24410ab5d4e_3_111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91" name="Google Shape;191;g24410ab5d4e_3_1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g24410ab5d4e_3_111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3" name="Google Shape;193;g24410ab5d4e_3_111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94" name="Google Shape;194;g24410ab5d4e_3_1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4410ab5d4e_3_1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4410ab5d4e_3_11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4410ab5d4e_3_111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410ab5d4e_3_105"/>
          <p:cNvSpPr txBox="1">
            <a:spLocks noGrp="1"/>
          </p:cNvSpPr>
          <p:nvPr>
            <p:ph type="title"/>
          </p:nvPr>
        </p:nvSpPr>
        <p:spPr>
          <a:xfrm>
            <a:off x="580550" y="174425"/>
            <a:ext cx="60144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Basic Concepts &amp; Terms</a:t>
            </a:r>
            <a:endParaRPr/>
          </a:p>
        </p:txBody>
      </p:sp>
      <p:sp>
        <p:nvSpPr>
          <p:cNvPr id="203" name="Google Shape;203;g24410ab5d4e_3_105"/>
          <p:cNvSpPr txBox="1">
            <a:spLocks noGrp="1"/>
          </p:cNvSpPr>
          <p:nvPr>
            <p:ph type="body" idx="1"/>
          </p:nvPr>
        </p:nvSpPr>
        <p:spPr>
          <a:xfrm>
            <a:off x="580550" y="838038"/>
            <a:ext cx="8191500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The following are some concepts and terms used in the Ansible jargon</a:t>
            </a:r>
            <a:endParaRPr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Host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: A remote machine managed by Ansible.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Group: 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Several hosts grouped together that share a common attribute.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Inventory: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A collection of all the hosts and groups that Ansible manages. Could be a static file in the simple cases or we can pull the inventory from remote sources, such as cloud providers.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Modules: 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Units of code that Ansible sends to the remote nodes for execution.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Tasks: 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Units of action that combine a module and its arguments along with some other parameters.</a:t>
            </a:r>
            <a:endParaRPr sz="1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g24410ab5d4e_3_10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9f861b6d0_0_24"/>
          <p:cNvSpPr txBox="1">
            <a:spLocks noGrp="1"/>
          </p:cNvSpPr>
          <p:nvPr>
            <p:ph type="title"/>
          </p:nvPr>
        </p:nvSpPr>
        <p:spPr>
          <a:xfrm>
            <a:off x="580550" y="174425"/>
            <a:ext cx="60144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Basic Concepts &amp; Terms</a:t>
            </a:r>
            <a:endParaRPr/>
          </a:p>
        </p:txBody>
      </p:sp>
      <p:sp>
        <p:nvSpPr>
          <p:cNvPr id="210" name="Google Shape;210;g129f861b6d0_0_24"/>
          <p:cNvSpPr txBox="1">
            <a:spLocks noGrp="1"/>
          </p:cNvSpPr>
          <p:nvPr>
            <p:ph type="body" idx="1"/>
          </p:nvPr>
        </p:nvSpPr>
        <p:spPr>
          <a:xfrm>
            <a:off x="580550" y="838038"/>
            <a:ext cx="8191500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We also have: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Playbooks: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An ordered list of tasks along with its necessary parameters that define a recipe to configure a system.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Roles: 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Redistributable units of organization that allow users to share automation code easier.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YAML: 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A popular and simple data format that is very clean and understandable by humans.</a:t>
            </a:r>
            <a:endParaRPr sz="1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g129f861b6d0_0_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5250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2.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use Ansible</a:t>
            </a:r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Installation and Configuration</a:t>
            </a:r>
            <a:endParaRPr/>
          </a:p>
        </p:txBody>
      </p:sp>
      <p:pic>
        <p:nvPicPr>
          <p:cNvPr id="218" name="Google Shape;21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>
            <a:spLocks noGrp="1"/>
          </p:cNvSpPr>
          <p:nvPr>
            <p:ph type="body" idx="1"/>
          </p:nvPr>
        </p:nvSpPr>
        <p:spPr>
          <a:xfrm>
            <a:off x="1356175" y="925050"/>
            <a:ext cx="7196400" cy="25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200" b="1"/>
              <a:t>To start using Ansible, you will need to install it on a control node, this could be your laptop for example. From this control node, Ansible will connect and manage other machines and orchestrate different tasks.</a:t>
            </a:r>
            <a:endParaRPr sz="2200" b="1">
              <a:solidFill>
                <a:schemeClr val="accent3"/>
              </a:solidFill>
            </a:endParaRPr>
          </a:p>
        </p:txBody>
      </p:sp>
      <p:sp>
        <p:nvSpPr>
          <p:cNvPr id="226" name="Google Shape;22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>
            <a:spLocks noGrp="1"/>
          </p:cNvSpPr>
          <p:nvPr>
            <p:ph type="title"/>
          </p:nvPr>
        </p:nvSpPr>
        <p:spPr>
          <a:xfrm>
            <a:off x="580550" y="297650"/>
            <a:ext cx="60144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Ansible work ?</a:t>
            </a:r>
            <a:endParaRPr/>
          </a:p>
        </p:txBody>
      </p:sp>
      <p:sp>
        <p:nvSpPr>
          <p:cNvPr id="232" name="Google Shape;232;p8"/>
          <p:cNvSpPr txBox="1">
            <a:spLocks noGrp="1"/>
          </p:cNvSpPr>
          <p:nvPr>
            <p:ph type="body" idx="1"/>
          </p:nvPr>
        </p:nvSpPr>
        <p:spPr>
          <a:xfrm>
            <a:off x="1353350" y="3434175"/>
            <a:ext cx="9099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SzPts val="2400"/>
              <a:buNone/>
            </a:pPr>
            <a:r>
              <a:rPr lang="en" sz="16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6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1248500" y="1457475"/>
            <a:ext cx="1119600" cy="172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Ansible server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1470375" y="2241475"/>
            <a:ext cx="714600" cy="65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yaml file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4385025" y="871850"/>
            <a:ext cx="3933300" cy="334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4690950" y="1250050"/>
            <a:ext cx="685800" cy="786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4690950" y="2173225"/>
            <a:ext cx="685800" cy="786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5552975" y="2173213"/>
            <a:ext cx="685800" cy="786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4690950" y="3096400"/>
            <a:ext cx="685800" cy="786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5556963" y="3096400"/>
            <a:ext cx="685800" cy="786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6422975" y="3096400"/>
            <a:ext cx="685800" cy="786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6414988" y="2178450"/>
            <a:ext cx="685800" cy="786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6422963" y="1260500"/>
            <a:ext cx="685800" cy="786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7331075" y="3085025"/>
            <a:ext cx="685800" cy="786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7331075" y="2173225"/>
            <a:ext cx="685800" cy="786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7331075" y="1261425"/>
            <a:ext cx="685800" cy="786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5556963" y="1250050"/>
            <a:ext cx="685800" cy="786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8"/>
          <p:cNvCxnSpPr>
            <a:stCxn id="234" idx="3"/>
            <a:endCxn id="237" idx="1"/>
          </p:cNvCxnSpPr>
          <p:nvPr/>
        </p:nvCxnSpPr>
        <p:spPr>
          <a:xfrm rot="10800000" flipH="1">
            <a:off x="2368100" y="1643325"/>
            <a:ext cx="2322900" cy="676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p8"/>
          <p:cNvCxnSpPr>
            <a:stCxn id="234" idx="3"/>
            <a:endCxn id="238" idx="1"/>
          </p:cNvCxnSpPr>
          <p:nvPr/>
        </p:nvCxnSpPr>
        <p:spPr>
          <a:xfrm>
            <a:off x="2368100" y="2319825"/>
            <a:ext cx="2322900" cy="246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8"/>
          <p:cNvCxnSpPr>
            <a:stCxn id="234" idx="3"/>
          </p:cNvCxnSpPr>
          <p:nvPr/>
        </p:nvCxnSpPr>
        <p:spPr>
          <a:xfrm rot="10800000" flipH="1">
            <a:off x="2368100" y="1699425"/>
            <a:ext cx="3408600" cy="620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p8"/>
          <p:cNvCxnSpPr>
            <a:stCxn id="234" idx="3"/>
            <a:endCxn id="243" idx="1"/>
          </p:cNvCxnSpPr>
          <p:nvPr/>
        </p:nvCxnSpPr>
        <p:spPr>
          <a:xfrm>
            <a:off x="2368100" y="2319825"/>
            <a:ext cx="4047000" cy="25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3" name="Google Shape;253;p8"/>
          <p:cNvCxnSpPr>
            <a:stCxn id="234" idx="3"/>
          </p:cNvCxnSpPr>
          <p:nvPr/>
        </p:nvCxnSpPr>
        <p:spPr>
          <a:xfrm>
            <a:off x="2368100" y="2319825"/>
            <a:ext cx="2381100" cy="927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4" name="Google Shape;254;p8"/>
          <p:cNvSpPr txBox="1">
            <a:spLocks noGrp="1"/>
          </p:cNvSpPr>
          <p:nvPr>
            <p:ph type="body" idx="1"/>
          </p:nvPr>
        </p:nvSpPr>
        <p:spPr>
          <a:xfrm>
            <a:off x="5269575" y="4347050"/>
            <a:ext cx="21642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SzPts val="2400"/>
              <a:buNone/>
            </a:pPr>
            <a:r>
              <a:rPr lang="en" sz="16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Target servers</a:t>
            </a:r>
            <a:endParaRPr sz="16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"/>
          <p:cNvSpPr txBox="1">
            <a:spLocks noGrp="1"/>
          </p:cNvSpPr>
          <p:nvPr>
            <p:ph type="body" idx="1"/>
          </p:nvPr>
        </p:nvSpPr>
        <p:spPr>
          <a:xfrm>
            <a:off x="3009575" y="1858275"/>
            <a:ext cx="9099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600" b="1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 sz="1600" b="1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rPr lang="en" sz="1600" b="1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secure</a:t>
            </a:r>
            <a:endParaRPr sz="1600" b="1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580550" y="297650"/>
            <a:ext cx="60144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Setting up our Ansible Lab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62" name="Google Shape;262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845875" y="1133175"/>
            <a:ext cx="7634700" cy="3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9"/>
          <p:cNvSpPr txBox="1">
            <a:spLocks noGrp="1"/>
          </p:cNvSpPr>
          <p:nvPr>
            <p:ph type="body" idx="1"/>
          </p:nvPr>
        </p:nvSpPr>
        <p:spPr>
          <a:xfrm>
            <a:off x="1458067" y="3511887"/>
            <a:ext cx="856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SzPts val="2400"/>
              <a:buNone/>
            </a:pPr>
            <a:r>
              <a:rPr lang="en" sz="1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1359425" y="1715316"/>
            <a:ext cx="1054200" cy="164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Ansible server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1628179" y="2469125"/>
            <a:ext cx="516600" cy="62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yml file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4312490" y="1216288"/>
            <a:ext cx="3703200" cy="319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5225964" y="2847063"/>
            <a:ext cx="1326900" cy="1223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CentOS 6 container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5225978" y="1390000"/>
            <a:ext cx="1385100" cy="1223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CentOS 6 container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9"/>
          <p:cNvCxnSpPr>
            <a:stCxn id="265" idx="3"/>
            <a:endCxn id="269" idx="1"/>
          </p:cNvCxnSpPr>
          <p:nvPr/>
        </p:nvCxnSpPr>
        <p:spPr>
          <a:xfrm rot="10800000" flipH="1">
            <a:off x="2413625" y="2001666"/>
            <a:ext cx="2812500" cy="537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1" name="Google Shape;271;p9"/>
          <p:cNvCxnSpPr>
            <a:stCxn id="265" idx="3"/>
            <a:endCxn id="268" idx="1"/>
          </p:cNvCxnSpPr>
          <p:nvPr/>
        </p:nvCxnSpPr>
        <p:spPr>
          <a:xfrm>
            <a:off x="2413625" y="2538966"/>
            <a:ext cx="2812200" cy="919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2" name="Google Shape;272;p9"/>
          <p:cNvSpPr txBox="1">
            <a:spLocks noGrp="1"/>
          </p:cNvSpPr>
          <p:nvPr>
            <p:ph type="body" idx="1"/>
          </p:nvPr>
        </p:nvSpPr>
        <p:spPr>
          <a:xfrm>
            <a:off x="5225976" y="4304121"/>
            <a:ext cx="20376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SzPts val="2400"/>
              <a:buNone/>
            </a:pPr>
            <a:r>
              <a:rPr lang="en" sz="1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Target servers</a:t>
            </a:r>
            <a:endParaRPr sz="1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 txBox="1">
            <a:spLocks noGrp="1"/>
          </p:cNvSpPr>
          <p:nvPr>
            <p:ph type="body" idx="1"/>
          </p:nvPr>
        </p:nvSpPr>
        <p:spPr>
          <a:xfrm>
            <a:off x="3017492" y="2098130"/>
            <a:ext cx="8568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 sz="1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rPr lang="en" sz="1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</a:t>
            </a:r>
            <a:endParaRPr sz="1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9f861b6d0_0_33"/>
          <p:cNvSpPr txBox="1">
            <a:spLocks noGrp="1"/>
          </p:cNvSpPr>
          <p:nvPr>
            <p:ph type="body" idx="1"/>
          </p:nvPr>
        </p:nvSpPr>
        <p:spPr>
          <a:xfrm>
            <a:off x="1234400" y="943325"/>
            <a:ext cx="71964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We are going to use 3  virtual machines,  one will be the control node with ansible installed and the other two will be host servers.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To create your environment on AWS follow this confluence page: </a:t>
            </a:r>
            <a:r>
              <a:rPr lang="en" sz="22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here</a:t>
            </a:r>
            <a:r>
              <a:rPr lang="en" sz="2200">
                <a:solidFill>
                  <a:schemeClr val="accent3"/>
                </a:solidFill>
              </a:rPr>
              <a:t> </a:t>
            </a:r>
            <a:endParaRPr sz="22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279" name="Google Shape;279;g129f861b6d0_0_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subTitle" idx="4294967295"/>
          </p:nvPr>
        </p:nvSpPr>
        <p:spPr>
          <a:xfrm>
            <a:off x="3062900" y="137375"/>
            <a:ext cx="41451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 b="1" i="0" u="none" strike="noStrike" cap="none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What is Ansible?</a:t>
            </a:r>
            <a:endParaRPr sz="3700" b="1" i="0" u="none" strike="noStrike" cap="none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72f77ca62_1_0"/>
          <p:cNvSpPr txBox="1">
            <a:spLocks noGrp="1"/>
          </p:cNvSpPr>
          <p:nvPr>
            <p:ph type="body" idx="1"/>
          </p:nvPr>
        </p:nvSpPr>
        <p:spPr>
          <a:xfrm>
            <a:off x="1234400" y="943325"/>
            <a:ext cx="7196400" cy="28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We just saw an introduction to ansible, we have also done a hands on project on how ansible master connects to the various nodes and how you can connect to these nodes using ssh-keys.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In the Next lesson, we will see more about about ansible playbook, ansible roles and ansible tower 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285" name="Google Shape;285;g1572f77ca62_1_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72f77ca62_1_5"/>
          <p:cNvSpPr txBox="1">
            <a:spLocks noGrp="1"/>
          </p:cNvSpPr>
          <p:nvPr>
            <p:ph type="title"/>
          </p:nvPr>
        </p:nvSpPr>
        <p:spPr>
          <a:xfrm>
            <a:off x="540200" y="227050"/>
            <a:ext cx="77478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FF9900"/>
                </a:solidFill>
              </a:rPr>
              <a:t>Read more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91" name="Google Shape;291;g1572f77ca62_1_5"/>
          <p:cNvSpPr txBox="1">
            <a:spLocks noGrp="1"/>
          </p:cNvSpPr>
          <p:nvPr>
            <p:ph type="body" idx="1"/>
          </p:nvPr>
        </p:nvSpPr>
        <p:spPr>
          <a:xfrm>
            <a:off x="580550" y="955150"/>
            <a:ext cx="8050500" cy="3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uli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https://docs.ansible.com/ansible/latest/collections/ansible/builtin/user_module.html</a:t>
            </a:r>
            <a:endParaRPr sz="1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uli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https://docs.ansible.com/ansible</a:t>
            </a:r>
            <a:endParaRPr sz="1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2" name="Google Shape;292;g1572f77ca62_1_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72f77ca62_1_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98" name="Google Shape;298;g1572f77ca62_1_11"/>
          <p:cNvSpPr txBox="1">
            <a:spLocks noGrp="1"/>
          </p:cNvSpPr>
          <p:nvPr>
            <p:ph type="ctrTitle" idx="4294967295"/>
          </p:nvPr>
        </p:nvSpPr>
        <p:spPr>
          <a:xfrm>
            <a:off x="961725" y="711975"/>
            <a:ext cx="43806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lang="en" sz="7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Thanks!</a:t>
            </a:r>
            <a:endParaRPr sz="7200" b="1" i="0" u="none" strike="noStrike" cap="non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99" name="Google Shape;299;g1572f77ca62_1_11"/>
          <p:cNvSpPr txBox="1">
            <a:spLocks noGrp="1"/>
          </p:cNvSpPr>
          <p:nvPr>
            <p:ph type="subTitle" idx="4294967295"/>
          </p:nvPr>
        </p:nvSpPr>
        <p:spPr>
          <a:xfrm>
            <a:off x="961725" y="1925350"/>
            <a:ext cx="4976400" cy="23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180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You can find us at:</a:t>
            </a:r>
            <a:endParaRPr sz="1800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17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website</a:t>
            </a:r>
            <a:r>
              <a:rPr lang="en" sz="170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r>
              <a:rPr lang="en" sz="170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700" i="0" u="sng" strike="noStrike" cap="none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700" b="1" i="0" u="sng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https://utrains.org/</a:t>
            </a:r>
            <a:endParaRPr sz="1700" b="1" i="0" u="none" strike="noStrike" cap="none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170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									 	</a:t>
            </a:r>
            <a:endParaRPr sz="1700" i="0" u="none" strike="noStrike" cap="non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17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Phone:</a:t>
            </a:r>
            <a:r>
              <a:rPr lang="en" sz="170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+1 (302) 689 3440 	</a:t>
            </a:r>
            <a:endParaRPr sz="1700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endParaRPr sz="1700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" sz="17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Email</a:t>
            </a:r>
            <a:r>
              <a:rPr lang="en" sz="170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: contact@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utrains.org</a:t>
            </a:r>
            <a:r>
              <a:rPr lang="en" sz="170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40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	</a:t>
            </a:r>
            <a:endParaRPr sz="1800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00" name="Google Shape;300;g1572f77ca62_1_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7425" y="263687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572f77ca62_1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3639" y="1605905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1572f77ca62_1_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9984" y="427075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72f77ca62_1_20"/>
          <p:cNvSpPr/>
          <p:nvPr/>
        </p:nvSpPr>
        <p:spPr>
          <a:xfrm rot="-5400000">
            <a:off x="549325" y="4728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g1572f77ca62_1_20"/>
          <p:cNvSpPr txBox="1">
            <a:spLocks noGrp="1"/>
          </p:cNvSpPr>
          <p:nvPr>
            <p:ph type="ctrTitle" idx="4294967295"/>
          </p:nvPr>
        </p:nvSpPr>
        <p:spPr>
          <a:xfrm>
            <a:off x="2434750" y="575050"/>
            <a:ext cx="5874900" cy="17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lang="en"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Click on the link below to contact the support team for any issue!</a:t>
            </a:r>
            <a:endParaRPr sz="3200" b="1" i="0" u="none" strike="noStrike" cap="non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09" name="Google Shape;309;g1572f77ca62_1_20"/>
          <p:cNvSpPr txBox="1">
            <a:spLocks noGrp="1"/>
          </p:cNvSpPr>
          <p:nvPr>
            <p:ph type="body" idx="4294967295"/>
          </p:nvPr>
        </p:nvSpPr>
        <p:spPr>
          <a:xfrm>
            <a:off x="2434750" y="2572950"/>
            <a:ext cx="6190500" cy="17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 u="sng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https://utrains.org/support/</a:t>
            </a:r>
            <a:endParaRPr sz="2300"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Create a ticket for your problem and we will get back to you soon!</a:t>
            </a:r>
            <a:endParaRPr sz="1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0" name="Google Shape;310;g1572f77ca62_1_20"/>
          <p:cNvSpPr/>
          <p:nvPr/>
        </p:nvSpPr>
        <p:spPr>
          <a:xfrm>
            <a:off x="1087444" y="1154467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572f77ca62_1_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523800" y="669125"/>
            <a:ext cx="5873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1"/>
          </p:nvPr>
        </p:nvSpPr>
        <p:spPr>
          <a:xfrm>
            <a:off x="523800" y="1322625"/>
            <a:ext cx="7510200" cy="28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Muli"/>
              <a:buAutoNum type="arabicPeriod"/>
            </a:pPr>
            <a:r>
              <a:rPr lang="en" sz="2000" b="1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What is Ansible?</a:t>
            </a:r>
            <a:endParaRPr sz="2000" b="1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Muli"/>
              <a:buChar char="∙"/>
            </a:pPr>
            <a:r>
              <a:rPr lang="en" sz="2000" b="1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How to use Ansible?</a:t>
            </a:r>
            <a:endParaRPr sz="2000" b="1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Muli"/>
              <a:buChar char="∙"/>
            </a:pPr>
            <a:r>
              <a:rPr lang="en" sz="2000" b="1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How does ansible work</a:t>
            </a:r>
            <a:endParaRPr sz="2000" b="1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Muli"/>
              <a:buChar char="∙"/>
            </a:pPr>
            <a:r>
              <a:rPr lang="en" sz="2000" b="1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Benefits of using ansible</a:t>
            </a:r>
            <a:endParaRPr sz="2000" b="1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Muli"/>
              <a:buChar char="∙"/>
            </a:pPr>
            <a:r>
              <a:rPr lang="en" sz="2000" b="1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Basic concepts and terms.</a:t>
            </a:r>
            <a:endParaRPr sz="2000" b="1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Muli"/>
              <a:buAutoNum type="arabicPeriod"/>
            </a:pPr>
            <a:r>
              <a:rPr lang="en" sz="2000" b="1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How to use Ansible</a:t>
            </a:r>
            <a:endParaRPr sz="2000" b="1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" name="Google Shape;85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Ansible?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does ansible work?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Benefits of using ansible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Basic concepts and terms</a:t>
            </a:r>
            <a:endParaRPr/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What is Ansible?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580550" y="1226388"/>
            <a:ext cx="8274000" cy="3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</a:pPr>
            <a:r>
              <a:rPr lang="en" sz="16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Ansible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is an </a:t>
            </a:r>
            <a:r>
              <a:rPr lang="en" sz="1600" b="1">
                <a:latin typeface="Muli"/>
                <a:ea typeface="Muli"/>
                <a:cs typeface="Muli"/>
                <a:sym typeface="Muli"/>
              </a:rPr>
              <a:t>automation tool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that can be used to: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∙"/>
            </a:pPr>
            <a:r>
              <a:rPr lang="en" sz="1600" b="1">
                <a:latin typeface="Muli"/>
                <a:ea typeface="Muli"/>
                <a:cs typeface="Muli"/>
                <a:sym typeface="Muli"/>
              </a:rPr>
              <a:t>Deploy many servers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(up to thousands of servers in no time) in a </a:t>
            </a:r>
            <a:r>
              <a:rPr lang="en" sz="1600" b="1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scalable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way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 b="1">
                <a:latin typeface="Muli"/>
                <a:ea typeface="Muli"/>
                <a:cs typeface="Muli"/>
                <a:sym typeface="Muli"/>
              </a:rPr>
              <a:t>Deploy cloud infrastructure or on premises servers </a:t>
            </a:r>
            <a:endParaRPr sz="1600" b="1">
              <a:latin typeface="Muli"/>
              <a:ea typeface="Muli"/>
              <a:cs typeface="Muli"/>
              <a:sym typeface="Mul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 b="1">
                <a:latin typeface="Muli"/>
                <a:ea typeface="Muli"/>
                <a:cs typeface="Muli"/>
                <a:sym typeface="Muli"/>
              </a:rPr>
              <a:t>Automate network devices configuration</a:t>
            </a:r>
            <a:endParaRPr sz="1600" b="1">
              <a:latin typeface="Muli"/>
              <a:ea typeface="Muli"/>
              <a:cs typeface="Muli"/>
              <a:sym typeface="Mul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 b="1">
                <a:latin typeface="Muli"/>
                <a:ea typeface="Muli"/>
                <a:cs typeface="Muli"/>
                <a:sym typeface="Muli"/>
              </a:rPr>
              <a:t>etc.</a:t>
            </a:r>
            <a:endParaRPr sz="1600" b="1"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Ansible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uses </a:t>
            </a:r>
            <a:r>
              <a:rPr lang="en" sz="1600" b="1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SSH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to connect to devices or servers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It is written in </a:t>
            </a:r>
            <a:r>
              <a:rPr lang="en" sz="1600" b="1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Python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language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It is owned by </a:t>
            </a:r>
            <a:r>
              <a:rPr lang="en" sz="1600" b="1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Red Hat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(</a:t>
            </a:r>
            <a:r>
              <a:rPr lang="en" sz="1600" b="1">
                <a:latin typeface="Muli"/>
                <a:ea typeface="Muli"/>
                <a:cs typeface="Muli"/>
                <a:sym typeface="Muli"/>
              </a:rPr>
              <a:t>Red Hat Ansible Automation Platform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)</a:t>
            </a:r>
            <a:endParaRPr sz="1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1" name="Google Shape;10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580550" y="297650"/>
            <a:ext cx="60144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What is Ansible?</a:t>
            </a: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580550" y="1096338"/>
            <a:ext cx="8191500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</a:pPr>
            <a:r>
              <a:rPr lang="en" sz="16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Ansible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is also </a:t>
            </a:r>
            <a:r>
              <a:rPr lang="en" sz="1600" b="1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agentless: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∙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You </a:t>
            </a:r>
            <a:r>
              <a:rPr lang="en" sz="1600" b="1">
                <a:latin typeface="Muli"/>
                <a:ea typeface="Muli"/>
                <a:cs typeface="Muli"/>
                <a:sym typeface="Muli"/>
              </a:rPr>
              <a:t>don’t need any agent on the servers you are accessing</a:t>
            </a:r>
            <a:endParaRPr sz="1600" b="1"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This is different from tools like </a:t>
            </a:r>
            <a:r>
              <a:rPr lang="en" sz="16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Puppet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or</a:t>
            </a:r>
            <a:r>
              <a:rPr lang="en" sz="16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 Chef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, that need an agent on the servers they are accessing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Ansible is </a:t>
            </a:r>
            <a:r>
              <a:rPr lang="en" sz="1600" b="1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push-based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: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 b="1">
                <a:latin typeface="Muli"/>
                <a:ea typeface="Muli"/>
                <a:cs typeface="Muli"/>
                <a:sym typeface="Muli"/>
              </a:rPr>
              <a:t>From the Ansible master, you push your changes to the target servers</a:t>
            </a:r>
            <a:endParaRPr sz="1600" b="1"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The </a:t>
            </a:r>
            <a:r>
              <a:rPr lang="en" sz="16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learning curve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of Ansible is </a:t>
            </a:r>
            <a:r>
              <a:rPr lang="en" sz="1600" b="1">
                <a:latin typeface="Muli"/>
                <a:ea typeface="Muli"/>
                <a:cs typeface="Muli"/>
                <a:sym typeface="Muli"/>
              </a:rPr>
              <a:t>very easy (</a:t>
            </a:r>
            <a:r>
              <a:rPr lang="en" sz="1600" b="1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very detailed documentation</a:t>
            </a:r>
            <a:r>
              <a:rPr lang="en" sz="1600" b="1">
                <a:latin typeface="Muli"/>
                <a:ea typeface="Muli"/>
                <a:cs typeface="Muli"/>
                <a:sym typeface="Muli"/>
              </a:rPr>
              <a:t>)</a:t>
            </a:r>
            <a:endParaRPr sz="1600" b="1"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Visit the </a:t>
            </a:r>
            <a:r>
              <a:rPr lang="en" sz="1600" b="1">
                <a:latin typeface="Muli"/>
                <a:ea typeface="Muli"/>
                <a:cs typeface="Muli"/>
                <a:sym typeface="Muli"/>
              </a:rPr>
              <a:t>ansible website 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at </a:t>
            </a:r>
            <a:r>
              <a:rPr lang="en" sz="1600" b="1" i="1" u="sng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ansible.com</a:t>
            </a:r>
            <a:r>
              <a:rPr lang="en" sz="1600" b="1" i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Here is the link to the </a:t>
            </a:r>
            <a:r>
              <a:rPr lang="en" sz="1600" b="1">
                <a:latin typeface="Muli"/>
                <a:ea typeface="Muli"/>
                <a:cs typeface="Muli"/>
                <a:sym typeface="Muli"/>
              </a:rPr>
              <a:t>Ansible latest Documentation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600" b="1" i="1" u="sng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ansible Docs</a:t>
            </a:r>
            <a:endParaRPr sz="1600" b="1" i="1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8" name="Google Shape;108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42950" y="2212200"/>
            <a:ext cx="798399" cy="85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77438" y="2285476"/>
            <a:ext cx="1997725" cy="7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24410ab5d4e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4410ab5d4e_3_0"/>
          <p:cNvSpPr txBox="1">
            <a:spLocks noGrp="1"/>
          </p:cNvSpPr>
          <p:nvPr>
            <p:ph type="ctrTitle" idx="4294967295"/>
          </p:nvPr>
        </p:nvSpPr>
        <p:spPr>
          <a:xfrm>
            <a:off x="685800" y="1716625"/>
            <a:ext cx="4365900" cy="12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How does Ansible work?</a:t>
            </a:r>
            <a:endParaRPr sz="4200"/>
          </a:p>
        </p:txBody>
      </p:sp>
      <p:sp>
        <p:nvSpPr>
          <p:cNvPr id="117" name="Google Shape;117;g24410ab5d4e_3_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8" name="Google Shape;118;g24410ab5d4e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4410ab5d4e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4410ab5d4e_3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4410ab5d4e_3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4410ab5d4e_3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4410ab5d4e_3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24410ab5d4e_3_0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5" name="Google Shape;125;g24410ab5d4e_3_0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6" name="Google Shape;126;g24410ab5d4e_3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24410ab5d4e_3_0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8" name="Google Shape;128;g24410ab5d4e_3_0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9" name="Google Shape;129;g24410ab5d4e_3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4410ab5d4e_3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4410ab5d4e_3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4410ab5d4e_3_0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f861b6d0_0_0"/>
          <p:cNvSpPr txBox="1">
            <a:spLocks noGrp="1"/>
          </p:cNvSpPr>
          <p:nvPr>
            <p:ph type="title"/>
          </p:nvPr>
        </p:nvSpPr>
        <p:spPr>
          <a:xfrm>
            <a:off x="580550" y="151750"/>
            <a:ext cx="60144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ansible works </a:t>
            </a:r>
            <a:endParaRPr/>
          </a:p>
        </p:txBody>
      </p:sp>
      <p:sp>
        <p:nvSpPr>
          <p:cNvPr id="138" name="Google Shape;138;g129f861b6d0_0_0"/>
          <p:cNvSpPr txBox="1">
            <a:spLocks noGrp="1"/>
          </p:cNvSpPr>
          <p:nvPr>
            <p:ph type="body" idx="1"/>
          </p:nvPr>
        </p:nvSpPr>
        <p:spPr>
          <a:xfrm>
            <a:off x="580550" y="1023076"/>
            <a:ext cx="8191500" cy="3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uli"/>
              <a:buChar char="⬡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Ansible uses the concepts of </a:t>
            </a:r>
            <a:r>
              <a:rPr lang="en" sz="15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control </a:t>
            </a:r>
            <a:r>
              <a:rPr lang="en" sz="1500">
                <a:latin typeface="Muli"/>
                <a:ea typeface="Muli"/>
                <a:cs typeface="Muli"/>
                <a:sym typeface="Muli"/>
              </a:rPr>
              <a:t>and </a:t>
            </a:r>
            <a:r>
              <a:rPr lang="en" sz="15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managed nodes</a:t>
            </a:r>
            <a:r>
              <a:rPr lang="en" sz="1500">
                <a:latin typeface="Muli"/>
                <a:ea typeface="Muli"/>
                <a:cs typeface="Muli"/>
                <a:sym typeface="Muli"/>
              </a:rPr>
              <a:t>. 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uli"/>
              <a:buChar char="⬡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It connects from the control node (</a:t>
            </a:r>
            <a:r>
              <a:rPr lang="en" sz="15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any machine with Ansible installed)</a:t>
            </a:r>
            <a:r>
              <a:rPr lang="en" sz="1500">
                <a:latin typeface="Muli"/>
                <a:ea typeface="Muli"/>
                <a:cs typeface="Muli"/>
                <a:sym typeface="Muli"/>
              </a:rPr>
              <a:t>, to the managed nodes sending commands and instructions to them.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uli"/>
              <a:buChar char="⬡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The units of code that Ansible executes on the managed nodes are called </a:t>
            </a:r>
            <a:r>
              <a:rPr lang="en" sz="15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modules</a:t>
            </a:r>
            <a:r>
              <a:rPr lang="en" sz="1500">
                <a:latin typeface="Muli"/>
                <a:ea typeface="Muli"/>
                <a:cs typeface="Muli"/>
                <a:sym typeface="Muli"/>
              </a:rPr>
              <a:t>. 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uli"/>
              <a:buChar char="⬡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Each module is invoked by a </a:t>
            </a:r>
            <a:r>
              <a:rPr lang="en" sz="15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task</a:t>
            </a:r>
            <a:r>
              <a:rPr lang="en" sz="1500">
                <a:latin typeface="Muli"/>
                <a:ea typeface="Muli"/>
                <a:cs typeface="Muli"/>
                <a:sym typeface="Muli"/>
              </a:rPr>
              <a:t>, and an ordered list of tasks together forms a </a:t>
            </a:r>
            <a:r>
              <a:rPr lang="en" sz="15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playbook</a:t>
            </a:r>
            <a:r>
              <a:rPr lang="en" sz="15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r>
              <a:rPr lang="en" sz="1500">
                <a:latin typeface="Muli"/>
                <a:ea typeface="Muli"/>
                <a:cs typeface="Muli"/>
                <a:sym typeface="Muli"/>
              </a:rPr>
              <a:t> 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uli"/>
              <a:buChar char="⬡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Users write playbooks with tasks and modules to define the desired state of the system.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uli"/>
              <a:buChar char="⬡"/>
            </a:pPr>
            <a:r>
              <a:rPr lang="en" sz="1500">
                <a:latin typeface="Muli"/>
                <a:ea typeface="Muli"/>
                <a:cs typeface="Muli"/>
                <a:sym typeface="Muli"/>
              </a:rPr>
              <a:t>The managed machines are represented in a simplistic </a:t>
            </a:r>
            <a:r>
              <a:rPr lang="en" sz="15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inventory file</a:t>
            </a:r>
            <a:r>
              <a:rPr lang="en" sz="1500">
                <a:latin typeface="Muli"/>
                <a:ea typeface="Muli"/>
                <a:cs typeface="Muli"/>
                <a:sym typeface="Muli"/>
              </a:rPr>
              <a:t> that groups all the nodes into different categories.</a:t>
            </a:r>
            <a:endParaRPr sz="1500"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9" name="Google Shape;139;g129f861b6d0_0_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9f861b6d0_0_9"/>
          <p:cNvSpPr txBox="1">
            <a:spLocks noGrp="1"/>
          </p:cNvSpPr>
          <p:nvPr>
            <p:ph type="title"/>
          </p:nvPr>
        </p:nvSpPr>
        <p:spPr>
          <a:xfrm>
            <a:off x="580550" y="297650"/>
            <a:ext cx="60144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ansible works </a:t>
            </a:r>
            <a:endParaRPr/>
          </a:p>
        </p:txBody>
      </p:sp>
      <p:sp>
        <p:nvSpPr>
          <p:cNvPr id="145" name="Google Shape;145;g129f861b6d0_0_9"/>
          <p:cNvSpPr txBox="1">
            <a:spLocks noGrp="1"/>
          </p:cNvSpPr>
          <p:nvPr>
            <p:ph type="body" idx="1"/>
          </p:nvPr>
        </p:nvSpPr>
        <p:spPr>
          <a:xfrm>
            <a:off x="580550" y="1096338"/>
            <a:ext cx="8191500" cy="3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Ansible leverages a very simple language (</a:t>
            </a:r>
            <a:r>
              <a:rPr lang="en" sz="16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YAML)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to define playbooks in a human-readable data format that is really easy to understand from day one.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Even more, Ansible doesn’t require the installation of any extra agents on the managed nodes so it’s simple to start using it.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Font typeface="Muli"/>
              <a:buChar char="⬡"/>
            </a:pPr>
            <a:r>
              <a:rPr lang="en" sz="1600" b="1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Typically, the only thing a user needs is a terminal to execute Ansible commands and a text editor to define the configuration files.</a:t>
            </a:r>
            <a:endParaRPr sz="1600" b="1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6" name="Google Shape;146;g129f861b6d0_0_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23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Aliena template</vt:lpstr>
      <vt:lpstr>Ansible 1 </vt:lpstr>
      <vt:lpstr>PowerPoint Presentation</vt:lpstr>
      <vt:lpstr>Table of content</vt:lpstr>
      <vt:lpstr>1. Introduction</vt:lpstr>
      <vt:lpstr>What is Ansible?</vt:lpstr>
      <vt:lpstr>What is Ansible?</vt:lpstr>
      <vt:lpstr>How does Ansible work?</vt:lpstr>
      <vt:lpstr>How ansible works </vt:lpstr>
      <vt:lpstr>How ansible works </vt:lpstr>
      <vt:lpstr>Benefits of using Ansible</vt:lpstr>
      <vt:lpstr>Benefits of using Ansible</vt:lpstr>
      <vt:lpstr>Basic concepts and terms</vt:lpstr>
      <vt:lpstr>Basic Concepts &amp; Terms</vt:lpstr>
      <vt:lpstr>Basic Concepts &amp; Terms</vt:lpstr>
      <vt:lpstr>2. How to use Ansible</vt:lpstr>
      <vt:lpstr>PowerPoint Presentation</vt:lpstr>
      <vt:lpstr>How Ansible work ?</vt:lpstr>
      <vt:lpstr>Setting up our Ansible Lab</vt:lpstr>
      <vt:lpstr>PowerPoint Presentation</vt:lpstr>
      <vt:lpstr>PowerPoint Presentation</vt:lpstr>
      <vt:lpstr>Read more </vt:lpstr>
      <vt:lpstr>Thanks!</vt:lpstr>
      <vt:lpstr>Click on the link below to contact the support team for any issue!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1 </dc:title>
  <cp:lastModifiedBy>irene tchondou</cp:lastModifiedBy>
  <cp:revision>1</cp:revision>
  <dcterms:modified xsi:type="dcterms:W3CDTF">2023-09-30T23:51:11Z</dcterms:modified>
</cp:coreProperties>
</file>