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507" r:id="rId2"/>
    <p:sldId id="429" r:id="rId3"/>
    <p:sldId id="428" r:id="rId4"/>
    <p:sldId id="482" r:id="rId5"/>
    <p:sldId id="492" r:id="rId6"/>
    <p:sldId id="491" r:id="rId7"/>
    <p:sldId id="437" r:id="rId8"/>
    <p:sldId id="427" r:id="rId9"/>
    <p:sldId id="440" r:id="rId10"/>
    <p:sldId id="508" r:id="rId11"/>
    <p:sldId id="509" r:id="rId12"/>
    <p:sldId id="510" r:id="rId13"/>
    <p:sldId id="513" r:id="rId14"/>
    <p:sldId id="511" r:id="rId15"/>
    <p:sldId id="514" r:id="rId16"/>
    <p:sldId id="515" r:id="rId17"/>
    <p:sldId id="516" r:id="rId18"/>
    <p:sldId id="517" r:id="rId19"/>
    <p:sldId id="518" r:id="rId20"/>
    <p:sldId id="519" r:id="rId21"/>
    <p:sldId id="520" r:id="rId22"/>
    <p:sldId id="521" r:id="rId23"/>
    <p:sldId id="522" r:id="rId24"/>
    <p:sldId id="262" r:id="rId25"/>
  </p:sldIdLst>
  <p:sldSz cx="9144000" cy="6858000" type="screen4x3"/>
  <p:notesSz cx="6735763" cy="98663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a:srgbClr val="1B63D7"/>
    <a:srgbClr val="DE14A4"/>
    <a:srgbClr val="982A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1818" autoAdjust="0"/>
  </p:normalViewPr>
  <p:slideViewPr>
    <p:cSldViewPr>
      <p:cViewPr varScale="1">
        <p:scale>
          <a:sx n="91" d="100"/>
          <a:sy n="91" d="100"/>
        </p:scale>
        <p:origin x="21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628" y="-8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791C9-AFA3-4A5E-9E33-265EFE2F0EF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fr-FR"/>
        </a:p>
      </dgm:t>
    </dgm:pt>
    <dgm:pt modelId="{7CF561B3-31B4-4293-8967-EDF1E048DDAA}">
      <dgm:prSet phldrT="[Texte]"/>
      <dgm:spPr>
        <a:noFill/>
        <a:ln>
          <a:noFill/>
        </a:ln>
      </dgm:spPr>
      <dgm:t>
        <a:bodyPr/>
        <a:lstStyle/>
        <a:p>
          <a:endParaRPr lang="fr-FR" dirty="0"/>
        </a:p>
      </dgm:t>
    </dgm:pt>
    <dgm:pt modelId="{8B84F1CA-C8C1-4DE8-BBF2-B0D08FC42F47}" type="parTrans" cxnId="{D06BA7BD-9609-4696-84E5-CDC03877BAF2}">
      <dgm:prSet/>
      <dgm:spPr/>
      <dgm:t>
        <a:bodyPr/>
        <a:lstStyle/>
        <a:p>
          <a:endParaRPr lang="fr-FR"/>
        </a:p>
      </dgm:t>
    </dgm:pt>
    <dgm:pt modelId="{F5D5821E-256B-44BF-83C0-F2CB81D08DA3}" type="sibTrans" cxnId="{D06BA7BD-9609-4696-84E5-CDC03877BAF2}">
      <dgm:prSet/>
      <dgm:spPr/>
      <dgm:t>
        <a:bodyPr/>
        <a:lstStyle/>
        <a:p>
          <a:endParaRPr lang="fr-FR"/>
        </a:p>
      </dgm:t>
    </dgm:pt>
    <dgm:pt modelId="{DBDAC58A-BA03-41A1-8CB5-B4DBC1512BA2}">
      <dgm:prSet phldrT="[Texte]" custT="1"/>
      <dgm:spPr/>
      <dgm:t>
        <a:bodyPr/>
        <a:lstStyle/>
        <a:p>
          <a:r>
            <a:rPr lang="fr-FR" sz="2000" b="1" noProof="0" dirty="0" smtClean="0"/>
            <a:t>Essais Cliniques</a:t>
          </a:r>
          <a:endParaRPr lang="fr-FR" sz="2000" b="1" noProof="0" dirty="0"/>
        </a:p>
      </dgm:t>
    </dgm:pt>
    <dgm:pt modelId="{E8EE7915-A865-48FE-A2D6-0FE64BEDB934}" type="parTrans" cxnId="{B8E541AF-600A-46DA-B702-E5843AE2E9C0}">
      <dgm:prSet/>
      <dgm:spPr/>
      <dgm:t>
        <a:bodyPr/>
        <a:lstStyle/>
        <a:p>
          <a:endParaRPr lang="fr-FR"/>
        </a:p>
      </dgm:t>
    </dgm:pt>
    <dgm:pt modelId="{F23D72D2-68A1-493E-8682-847A1DB13EFD}" type="sibTrans" cxnId="{B8E541AF-600A-46DA-B702-E5843AE2E9C0}">
      <dgm:prSet/>
      <dgm:spPr/>
      <dgm:t>
        <a:bodyPr/>
        <a:lstStyle/>
        <a:p>
          <a:endParaRPr lang="fr-FR"/>
        </a:p>
      </dgm:t>
    </dgm:pt>
    <dgm:pt modelId="{7348FD76-7BE6-4962-9623-3FD4FE4CBF45}">
      <dgm:prSet custT="1"/>
      <dgm:spPr>
        <a:noFill/>
        <a:ln>
          <a:noFill/>
        </a:ln>
      </dgm:spPr>
      <dgm:t>
        <a:bodyPr/>
        <a:lstStyle/>
        <a:p>
          <a:endParaRPr lang="fr-FR" sz="1800" dirty="0"/>
        </a:p>
      </dgm:t>
    </dgm:pt>
    <dgm:pt modelId="{4DCD542B-6713-4783-ACBE-DEB329534FC4}" type="parTrans" cxnId="{81C1C6E2-9AB2-4CDB-AA92-DA04854CB322}">
      <dgm:prSet/>
      <dgm:spPr/>
      <dgm:t>
        <a:bodyPr/>
        <a:lstStyle/>
        <a:p>
          <a:endParaRPr lang="fr-FR"/>
        </a:p>
      </dgm:t>
    </dgm:pt>
    <dgm:pt modelId="{77F077E4-3B8C-42C1-B8B9-D0711DAEFD78}" type="sibTrans" cxnId="{81C1C6E2-9AB2-4CDB-AA92-DA04854CB322}">
      <dgm:prSet/>
      <dgm:spPr/>
      <dgm:t>
        <a:bodyPr/>
        <a:lstStyle/>
        <a:p>
          <a:endParaRPr lang="fr-FR"/>
        </a:p>
      </dgm:t>
    </dgm:pt>
    <dgm:pt modelId="{86C6298F-CA56-42D9-9BCD-59277962682D}">
      <dgm:prSet custT="1"/>
      <dgm:spPr>
        <a:noFill/>
        <a:ln>
          <a:noFill/>
        </a:ln>
      </dgm:spPr>
      <dgm:t>
        <a:bodyPr/>
        <a:lstStyle/>
        <a:p>
          <a:endParaRPr lang="fr-FR" sz="1800" dirty="0"/>
        </a:p>
      </dgm:t>
    </dgm:pt>
    <dgm:pt modelId="{AEBBB117-7B17-4242-BDC3-1A26870E544D}" type="parTrans" cxnId="{B0E29EBE-697C-4EB8-99A9-1353B60537F6}">
      <dgm:prSet/>
      <dgm:spPr/>
      <dgm:t>
        <a:bodyPr/>
        <a:lstStyle/>
        <a:p>
          <a:endParaRPr lang="fr-FR"/>
        </a:p>
      </dgm:t>
    </dgm:pt>
    <dgm:pt modelId="{4FED412A-09AC-49B0-B552-43ACFD54CABE}" type="sibTrans" cxnId="{B0E29EBE-697C-4EB8-99A9-1353B60537F6}">
      <dgm:prSet/>
      <dgm:spPr/>
      <dgm:t>
        <a:bodyPr/>
        <a:lstStyle/>
        <a:p>
          <a:endParaRPr lang="fr-FR"/>
        </a:p>
      </dgm:t>
    </dgm:pt>
    <dgm:pt modelId="{9F2D2488-3C12-4D3D-AC68-31D54E78329B}">
      <dgm:prSet phldrT="[Texte]" custT="1"/>
      <dgm:spPr/>
      <dgm:t>
        <a:bodyPr/>
        <a:lstStyle/>
        <a:p>
          <a:pPr>
            <a:lnSpc>
              <a:spcPct val="100000"/>
            </a:lnSpc>
            <a:spcAft>
              <a:spcPts val="0"/>
            </a:spcAft>
          </a:pPr>
          <a:r>
            <a:rPr lang="fr-FR" sz="2000" b="1" noProof="0" dirty="0" smtClean="0"/>
            <a:t>Diagnostic Médical</a:t>
          </a:r>
        </a:p>
      </dgm:t>
    </dgm:pt>
    <dgm:pt modelId="{39396011-6A44-457E-80AE-0E5FDDE768E7}" type="sibTrans" cxnId="{6669945A-C4A6-4971-B506-76DA1CFF36D8}">
      <dgm:prSet/>
      <dgm:spPr/>
      <dgm:t>
        <a:bodyPr/>
        <a:lstStyle/>
        <a:p>
          <a:endParaRPr lang="fr-FR"/>
        </a:p>
      </dgm:t>
    </dgm:pt>
    <dgm:pt modelId="{1120C0BD-0707-419F-8172-A0F1A31389A7}" type="parTrans" cxnId="{6669945A-C4A6-4971-B506-76DA1CFF36D8}">
      <dgm:prSet/>
      <dgm:spPr/>
      <dgm:t>
        <a:bodyPr/>
        <a:lstStyle/>
        <a:p>
          <a:endParaRPr lang="fr-FR"/>
        </a:p>
      </dgm:t>
    </dgm:pt>
    <dgm:pt modelId="{C221E2F2-0A6A-455D-9A3E-2B8B6939EC3F}">
      <dgm:prSet custT="1"/>
      <dgm:spPr>
        <a:noFill/>
        <a:ln>
          <a:noFill/>
        </a:ln>
      </dgm:spPr>
      <dgm:t>
        <a:bodyPr/>
        <a:lstStyle/>
        <a:p>
          <a:endParaRPr lang="fr-FR" sz="1800" dirty="0"/>
        </a:p>
      </dgm:t>
    </dgm:pt>
    <dgm:pt modelId="{974EE178-C452-4BC5-A334-AE0CD873DBDD}" type="sibTrans" cxnId="{FAEADC6A-B9A0-4228-A65F-6F63802E9B17}">
      <dgm:prSet/>
      <dgm:spPr/>
      <dgm:t>
        <a:bodyPr/>
        <a:lstStyle/>
        <a:p>
          <a:endParaRPr lang="fr-FR"/>
        </a:p>
      </dgm:t>
    </dgm:pt>
    <dgm:pt modelId="{36349DE8-305B-459E-9E13-37BFAB2B7F49}" type="parTrans" cxnId="{FAEADC6A-B9A0-4228-A65F-6F63802E9B17}">
      <dgm:prSet/>
      <dgm:spPr/>
      <dgm:t>
        <a:bodyPr/>
        <a:lstStyle/>
        <a:p>
          <a:endParaRPr lang="fr-FR"/>
        </a:p>
      </dgm:t>
    </dgm:pt>
    <dgm:pt modelId="{FFE05C19-90AD-41E7-AD97-E28C5AC70157}" type="pres">
      <dgm:prSet presAssocID="{882791C9-AFA3-4A5E-9E33-265EFE2F0EFA}" presName="mainComposite" presStyleCnt="0">
        <dgm:presLayoutVars>
          <dgm:chPref val="1"/>
          <dgm:dir/>
          <dgm:animOne val="branch"/>
          <dgm:animLvl val="lvl"/>
          <dgm:resizeHandles val="exact"/>
        </dgm:presLayoutVars>
      </dgm:prSet>
      <dgm:spPr/>
      <dgm:t>
        <a:bodyPr/>
        <a:lstStyle/>
        <a:p>
          <a:endParaRPr lang="fr-FR"/>
        </a:p>
      </dgm:t>
    </dgm:pt>
    <dgm:pt modelId="{C5759827-6B38-4A73-99B4-72702BACB92B}" type="pres">
      <dgm:prSet presAssocID="{882791C9-AFA3-4A5E-9E33-265EFE2F0EFA}" presName="hierFlow" presStyleCnt="0"/>
      <dgm:spPr/>
    </dgm:pt>
    <dgm:pt modelId="{6DE185F0-7401-4C4F-8065-B3FFB350A4C8}" type="pres">
      <dgm:prSet presAssocID="{882791C9-AFA3-4A5E-9E33-265EFE2F0EFA}" presName="hierChild1" presStyleCnt="0">
        <dgm:presLayoutVars>
          <dgm:chPref val="1"/>
          <dgm:animOne val="branch"/>
          <dgm:animLvl val="lvl"/>
        </dgm:presLayoutVars>
      </dgm:prSet>
      <dgm:spPr/>
    </dgm:pt>
    <dgm:pt modelId="{12D09C6E-FB45-4433-B334-6459D4068094}" type="pres">
      <dgm:prSet presAssocID="{7CF561B3-31B4-4293-8967-EDF1E048DDAA}" presName="Name14" presStyleCnt="0"/>
      <dgm:spPr/>
    </dgm:pt>
    <dgm:pt modelId="{B4728DAD-F270-4B8A-8A74-1D301B910A2A}" type="pres">
      <dgm:prSet presAssocID="{7CF561B3-31B4-4293-8967-EDF1E048DDAA}" presName="level1Shape" presStyleLbl="node0" presStyleIdx="0" presStyleCnt="1" custLinFactNeighborX="-26935">
        <dgm:presLayoutVars>
          <dgm:chPref val="3"/>
        </dgm:presLayoutVars>
      </dgm:prSet>
      <dgm:spPr/>
      <dgm:t>
        <a:bodyPr/>
        <a:lstStyle/>
        <a:p>
          <a:endParaRPr lang="fr-FR"/>
        </a:p>
      </dgm:t>
    </dgm:pt>
    <dgm:pt modelId="{B2CA3536-193D-4AFF-A2FE-51DC0B0651F5}" type="pres">
      <dgm:prSet presAssocID="{7CF561B3-31B4-4293-8967-EDF1E048DDAA}" presName="hierChild2" presStyleCnt="0"/>
      <dgm:spPr/>
    </dgm:pt>
    <dgm:pt modelId="{A37B6DE9-14C1-480D-A188-533A5B601095}" type="pres">
      <dgm:prSet presAssocID="{E8EE7915-A865-48FE-A2D6-0FE64BEDB934}" presName="Name19" presStyleLbl="parChTrans1D2" presStyleIdx="0" presStyleCnt="2"/>
      <dgm:spPr/>
      <dgm:t>
        <a:bodyPr/>
        <a:lstStyle/>
        <a:p>
          <a:endParaRPr lang="fr-FR"/>
        </a:p>
      </dgm:t>
    </dgm:pt>
    <dgm:pt modelId="{4A6785BB-685A-4990-BD12-7E6507E92C76}" type="pres">
      <dgm:prSet presAssocID="{DBDAC58A-BA03-41A1-8CB5-B4DBC1512BA2}" presName="Name21" presStyleCnt="0"/>
      <dgm:spPr/>
    </dgm:pt>
    <dgm:pt modelId="{BB37A04D-D758-4757-AAC0-3A3088E73DA9}" type="pres">
      <dgm:prSet presAssocID="{DBDAC58A-BA03-41A1-8CB5-B4DBC1512BA2}" presName="level2Shape" presStyleLbl="node2" presStyleIdx="0" presStyleCnt="2" custLinFactNeighborX="-22983" custLinFactNeighborY="-6259"/>
      <dgm:spPr/>
      <dgm:t>
        <a:bodyPr/>
        <a:lstStyle/>
        <a:p>
          <a:endParaRPr lang="fr-FR"/>
        </a:p>
      </dgm:t>
    </dgm:pt>
    <dgm:pt modelId="{02D963B4-C7F9-4B34-AABE-12CFB9B6E2D9}" type="pres">
      <dgm:prSet presAssocID="{DBDAC58A-BA03-41A1-8CB5-B4DBC1512BA2}" presName="hierChild3" presStyleCnt="0"/>
      <dgm:spPr/>
    </dgm:pt>
    <dgm:pt modelId="{0215B225-E25A-4827-8B7B-B5E42ACD79F1}" type="pres">
      <dgm:prSet presAssocID="{4DCD542B-6713-4783-ACBE-DEB329534FC4}" presName="Name19" presStyleLbl="parChTrans1D3" presStyleIdx="0" presStyleCnt="3"/>
      <dgm:spPr/>
      <dgm:t>
        <a:bodyPr/>
        <a:lstStyle/>
        <a:p>
          <a:endParaRPr lang="fr-FR"/>
        </a:p>
      </dgm:t>
    </dgm:pt>
    <dgm:pt modelId="{BEE5C6B9-740E-45B0-B9B4-2C2BE5053D18}" type="pres">
      <dgm:prSet presAssocID="{7348FD76-7BE6-4962-9623-3FD4FE4CBF45}" presName="Name21" presStyleCnt="0"/>
      <dgm:spPr/>
    </dgm:pt>
    <dgm:pt modelId="{B3C5E14D-20E8-4CB1-BDE3-F370B911285F}" type="pres">
      <dgm:prSet presAssocID="{7348FD76-7BE6-4962-9623-3FD4FE4CBF45}" presName="level2Shape" presStyleLbl="node3" presStyleIdx="0" presStyleCnt="3" custLinFactNeighborX="-45055" custLinFactNeighborY="7565"/>
      <dgm:spPr/>
      <dgm:t>
        <a:bodyPr/>
        <a:lstStyle/>
        <a:p>
          <a:endParaRPr lang="fr-FR"/>
        </a:p>
      </dgm:t>
    </dgm:pt>
    <dgm:pt modelId="{CA1776E8-DED2-466C-9CA6-2ADCF4904902}" type="pres">
      <dgm:prSet presAssocID="{7348FD76-7BE6-4962-9623-3FD4FE4CBF45}" presName="hierChild3" presStyleCnt="0"/>
      <dgm:spPr/>
    </dgm:pt>
    <dgm:pt modelId="{730DF5A4-5153-4F8D-AE38-21E7151CE660}" type="pres">
      <dgm:prSet presAssocID="{AEBBB117-7B17-4242-BDC3-1A26870E544D}" presName="Name19" presStyleLbl="parChTrans1D3" presStyleIdx="1" presStyleCnt="3"/>
      <dgm:spPr/>
      <dgm:t>
        <a:bodyPr/>
        <a:lstStyle/>
        <a:p>
          <a:endParaRPr lang="fr-FR"/>
        </a:p>
      </dgm:t>
    </dgm:pt>
    <dgm:pt modelId="{EECB28CC-8DA6-4419-8F11-90D8775E89A3}" type="pres">
      <dgm:prSet presAssocID="{86C6298F-CA56-42D9-9BCD-59277962682D}" presName="Name21" presStyleCnt="0"/>
      <dgm:spPr/>
    </dgm:pt>
    <dgm:pt modelId="{F7EF8E89-9D0B-40D6-93E5-DB37DE2D4259}" type="pres">
      <dgm:prSet presAssocID="{86C6298F-CA56-42D9-9BCD-59277962682D}" presName="level2Shape" presStyleLbl="node3" presStyleIdx="1" presStyleCnt="3" custLinFactY="41204" custLinFactNeighborX="18065" custLinFactNeighborY="100000"/>
      <dgm:spPr/>
      <dgm:t>
        <a:bodyPr/>
        <a:lstStyle/>
        <a:p>
          <a:endParaRPr lang="fr-FR"/>
        </a:p>
      </dgm:t>
    </dgm:pt>
    <dgm:pt modelId="{5F75603D-EACA-4C3D-8681-D067A29D5B5F}" type="pres">
      <dgm:prSet presAssocID="{86C6298F-CA56-42D9-9BCD-59277962682D}" presName="hierChild3" presStyleCnt="0"/>
      <dgm:spPr/>
    </dgm:pt>
    <dgm:pt modelId="{262CB642-7E79-4B9E-A39F-7EAC4EE1970C}" type="pres">
      <dgm:prSet presAssocID="{1120C0BD-0707-419F-8172-A0F1A31389A7}" presName="Name19" presStyleLbl="parChTrans1D2" presStyleIdx="1" presStyleCnt="2"/>
      <dgm:spPr/>
      <dgm:t>
        <a:bodyPr/>
        <a:lstStyle/>
        <a:p>
          <a:endParaRPr lang="fr-FR"/>
        </a:p>
      </dgm:t>
    </dgm:pt>
    <dgm:pt modelId="{6E3D3174-184C-49FF-972D-1AB0BF764D68}" type="pres">
      <dgm:prSet presAssocID="{9F2D2488-3C12-4D3D-AC68-31D54E78329B}" presName="Name21" presStyleCnt="0"/>
      <dgm:spPr/>
    </dgm:pt>
    <dgm:pt modelId="{09D9EDBE-939D-415D-8498-4AA1B18C7996}" type="pres">
      <dgm:prSet presAssocID="{9F2D2488-3C12-4D3D-AC68-31D54E78329B}" presName="level2Shape" presStyleLbl="node2" presStyleIdx="1" presStyleCnt="2" custScaleX="111621" custLinFactNeighborX="48989" custLinFactNeighborY="-6259"/>
      <dgm:spPr/>
      <dgm:t>
        <a:bodyPr/>
        <a:lstStyle/>
        <a:p>
          <a:endParaRPr lang="fr-FR"/>
        </a:p>
      </dgm:t>
    </dgm:pt>
    <dgm:pt modelId="{3B7F6EAF-9D6F-413E-9DE4-74B9E52D5C00}" type="pres">
      <dgm:prSet presAssocID="{9F2D2488-3C12-4D3D-AC68-31D54E78329B}" presName="hierChild3" presStyleCnt="0"/>
      <dgm:spPr/>
    </dgm:pt>
    <dgm:pt modelId="{B310C344-4E07-4EEA-9EF5-BAA51E043A67}" type="pres">
      <dgm:prSet presAssocID="{36349DE8-305B-459E-9E13-37BFAB2B7F49}" presName="Name19" presStyleLbl="parChTrans1D3" presStyleIdx="2" presStyleCnt="3"/>
      <dgm:spPr/>
      <dgm:t>
        <a:bodyPr/>
        <a:lstStyle/>
        <a:p>
          <a:endParaRPr lang="fr-FR"/>
        </a:p>
      </dgm:t>
    </dgm:pt>
    <dgm:pt modelId="{CE252B76-36C7-4201-A7B4-95A619E1AB08}" type="pres">
      <dgm:prSet presAssocID="{C221E2F2-0A6A-455D-9A3E-2B8B6939EC3F}" presName="Name21" presStyleCnt="0"/>
      <dgm:spPr/>
    </dgm:pt>
    <dgm:pt modelId="{B1ECA86F-B7D1-4505-B2BB-423F1FC12634}" type="pres">
      <dgm:prSet presAssocID="{C221E2F2-0A6A-455D-9A3E-2B8B6939EC3F}" presName="level2Shape" presStyleLbl="node3" presStyleIdx="2" presStyleCnt="3" custLinFactNeighborX="48989"/>
      <dgm:spPr/>
      <dgm:t>
        <a:bodyPr/>
        <a:lstStyle/>
        <a:p>
          <a:endParaRPr lang="fr-FR"/>
        </a:p>
      </dgm:t>
    </dgm:pt>
    <dgm:pt modelId="{FEE0B5AA-460B-42BC-9B93-51FE97926976}" type="pres">
      <dgm:prSet presAssocID="{C221E2F2-0A6A-455D-9A3E-2B8B6939EC3F}" presName="hierChild3" presStyleCnt="0"/>
      <dgm:spPr/>
    </dgm:pt>
    <dgm:pt modelId="{A04D5D75-573D-4DC0-8A46-3132F2C65935}" type="pres">
      <dgm:prSet presAssocID="{882791C9-AFA3-4A5E-9E33-265EFE2F0EFA}" presName="bgShapesFlow" presStyleCnt="0"/>
      <dgm:spPr/>
    </dgm:pt>
  </dgm:ptLst>
  <dgm:cxnLst>
    <dgm:cxn modelId="{39D08294-1DD5-405A-8DFA-F29CA475B512}" type="presOf" srcId="{DBDAC58A-BA03-41A1-8CB5-B4DBC1512BA2}" destId="{BB37A04D-D758-4757-AAC0-3A3088E73DA9}" srcOrd="0" destOrd="0" presId="urn:microsoft.com/office/officeart/2005/8/layout/hierarchy6"/>
    <dgm:cxn modelId="{47FB231C-1785-46D7-9464-985093C796C7}" type="presOf" srcId="{36349DE8-305B-459E-9E13-37BFAB2B7F49}" destId="{B310C344-4E07-4EEA-9EF5-BAA51E043A67}" srcOrd="0" destOrd="0" presId="urn:microsoft.com/office/officeart/2005/8/layout/hierarchy6"/>
    <dgm:cxn modelId="{D06BA7BD-9609-4696-84E5-CDC03877BAF2}" srcId="{882791C9-AFA3-4A5E-9E33-265EFE2F0EFA}" destId="{7CF561B3-31B4-4293-8967-EDF1E048DDAA}" srcOrd="0" destOrd="0" parTransId="{8B84F1CA-C8C1-4DE8-BBF2-B0D08FC42F47}" sibTransId="{F5D5821E-256B-44BF-83C0-F2CB81D08DA3}"/>
    <dgm:cxn modelId="{5F98C924-67DA-438A-A0F1-708200F5B031}" type="presOf" srcId="{882791C9-AFA3-4A5E-9E33-265EFE2F0EFA}" destId="{FFE05C19-90AD-41E7-AD97-E28C5AC70157}" srcOrd="0" destOrd="0" presId="urn:microsoft.com/office/officeart/2005/8/layout/hierarchy6"/>
    <dgm:cxn modelId="{49898DFB-FA1F-40D9-9BFB-8B027CFEC9C0}" type="presOf" srcId="{7348FD76-7BE6-4962-9623-3FD4FE4CBF45}" destId="{B3C5E14D-20E8-4CB1-BDE3-F370B911285F}" srcOrd="0" destOrd="0" presId="urn:microsoft.com/office/officeart/2005/8/layout/hierarchy6"/>
    <dgm:cxn modelId="{07DDCFD1-EC29-4471-8DD2-845E93BC39EE}" type="presOf" srcId="{86C6298F-CA56-42D9-9BCD-59277962682D}" destId="{F7EF8E89-9D0B-40D6-93E5-DB37DE2D4259}" srcOrd="0" destOrd="0" presId="urn:microsoft.com/office/officeart/2005/8/layout/hierarchy6"/>
    <dgm:cxn modelId="{B4740CE4-CECD-4C70-BCFC-29D0C7FD94F4}" type="presOf" srcId="{1120C0BD-0707-419F-8172-A0F1A31389A7}" destId="{262CB642-7E79-4B9E-A39F-7EAC4EE1970C}" srcOrd="0" destOrd="0" presId="urn:microsoft.com/office/officeart/2005/8/layout/hierarchy6"/>
    <dgm:cxn modelId="{D79691BC-949F-4CBF-B1C1-D52699873269}" type="presOf" srcId="{4DCD542B-6713-4783-ACBE-DEB329534FC4}" destId="{0215B225-E25A-4827-8B7B-B5E42ACD79F1}" srcOrd="0" destOrd="0" presId="urn:microsoft.com/office/officeart/2005/8/layout/hierarchy6"/>
    <dgm:cxn modelId="{669C5B21-5F8F-453A-9863-D1E2F38D6F77}" type="presOf" srcId="{9F2D2488-3C12-4D3D-AC68-31D54E78329B}" destId="{09D9EDBE-939D-415D-8498-4AA1B18C7996}" srcOrd="0" destOrd="0" presId="urn:microsoft.com/office/officeart/2005/8/layout/hierarchy6"/>
    <dgm:cxn modelId="{1AEF661F-9E7D-4558-8E09-77A70C18943D}" type="presOf" srcId="{AEBBB117-7B17-4242-BDC3-1A26870E544D}" destId="{730DF5A4-5153-4F8D-AE38-21E7151CE660}" srcOrd="0" destOrd="0" presId="urn:microsoft.com/office/officeart/2005/8/layout/hierarchy6"/>
    <dgm:cxn modelId="{5ECCBFB2-732A-4A5E-9DB5-4A204C0F1667}" type="presOf" srcId="{C221E2F2-0A6A-455D-9A3E-2B8B6939EC3F}" destId="{B1ECA86F-B7D1-4505-B2BB-423F1FC12634}" srcOrd="0" destOrd="0" presId="urn:microsoft.com/office/officeart/2005/8/layout/hierarchy6"/>
    <dgm:cxn modelId="{81C1C6E2-9AB2-4CDB-AA92-DA04854CB322}" srcId="{DBDAC58A-BA03-41A1-8CB5-B4DBC1512BA2}" destId="{7348FD76-7BE6-4962-9623-3FD4FE4CBF45}" srcOrd="0" destOrd="0" parTransId="{4DCD542B-6713-4783-ACBE-DEB329534FC4}" sibTransId="{77F077E4-3B8C-42C1-B8B9-D0711DAEFD78}"/>
    <dgm:cxn modelId="{6669945A-C4A6-4971-B506-76DA1CFF36D8}" srcId="{7CF561B3-31B4-4293-8967-EDF1E048DDAA}" destId="{9F2D2488-3C12-4D3D-AC68-31D54E78329B}" srcOrd="1" destOrd="0" parTransId="{1120C0BD-0707-419F-8172-A0F1A31389A7}" sibTransId="{39396011-6A44-457E-80AE-0E5FDDE768E7}"/>
    <dgm:cxn modelId="{B0E29EBE-697C-4EB8-99A9-1353B60537F6}" srcId="{DBDAC58A-BA03-41A1-8CB5-B4DBC1512BA2}" destId="{86C6298F-CA56-42D9-9BCD-59277962682D}" srcOrd="1" destOrd="0" parTransId="{AEBBB117-7B17-4242-BDC3-1A26870E544D}" sibTransId="{4FED412A-09AC-49B0-B552-43ACFD54CABE}"/>
    <dgm:cxn modelId="{C241892A-1319-46B2-B655-A28533D8279F}" type="presOf" srcId="{E8EE7915-A865-48FE-A2D6-0FE64BEDB934}" destId="{A37B6DE9-14C1-480D-A188-533A5B601095}" srcOrd="0" destOrd="0" presId="urn:microsoft.com/office/officeart/2005/8/layout/hierarchy6"/>
    <dgm:cxn modelId="{B8E541AF-600A-46DA-B702-E5843AE2E9C0}" srcId="{7CF561B3-31B4-4293-8967-EDF1E048DDAA}" destId="{DBDAC58A-BA03-41A1-8CB5-B4DBC1512BA2}" srcOrd="0" destOrd="0" parTransId="{E8EE7915-A865-48FE-A2D6-0FE64BEDB934}" sibTransId="{F23D72D2-68A1-493E-8682-847A1DB13EFD}"/>
    <dgm:cxn modelId="{FAEADC6A-B9A0-4228-A65F-6F63802E9B17}" srcId="{9F2D2488-3C12-4D3D-AC68-31D54E78329B}" destId="{C221E2F2-0A6A-455D-9A3E-2B8B6939EC3F}" srcOrd="0" destOrd="0" parTransId="{36349DE8-305B-459E-9E13-37BFAB2B7F49}" sibTransId="{974EE178-C452-4BC5-A334-AE0CD873DBDD}"/>
    <dgm:cxn modelId="{3594E26A-AA36-4E72-BAEF-576921E0B65C}" type="presOf" srcId="{7CF561B3-31B4-4293-8967-EDF1E048DDAA}" destId="{B4728DAD-F270-4B8A-8A74-1D301B910A2A}" srcOrd="0" destOrd="0" presId="urn:microsoft.com/office/officeart/2005/8/layout/hierarchy6"/>
    <dgm:cxn modelId="{3F990161-BFF9-4711-AC3B-BC35C3B84424}" type="presParOf" srcId="{FFE05C19-90AD-41E7-AD97-E28C5AC70157}" destId="{C5759827-6B38-4A73-99B4-72702BACB92B}" srcOrd="0" destOrd="0" presId="urn:microsoft.com/office/officeart/2005/8/layout/hierarchy6"/>
    <dgm:cxn modelId="{B547AE16-705A-4DDB-BAA8-FE87E899E71F}" type="presParOf" srcId="{C5759827-6B38-4A73-99B4-72702BACB92B}" destId="{6DE185F0-7401-4C4F-8065-B3FFB350A4C8}" srcOrd="0" destOrd="0" presId="urn:microsoft.com/office/officeart/2005/8/layout/hierarchy6"/>
    <dgm:cxn modelId="{00717A17-2F05-48BC-8071-DB53090AC5B1}" type="presParOf" srcId="{6DE185F0-7401-4C4F-8065-B3FFB350A4C8}" destId="{12D09C6E-FB45-4433-B334-6459D4068094}" srcOrd="0" destOrd="0" presId="urn:microsoft.com/office/officeart/2005/8/layout/hierarchy6"/>
    <dgm:cxn modelId="{E90C9409-E314-4208-8199-23CD38C06A59}" type="presParOf" srcId="{12D09C6E-FB45-4433-B334-6459D4068094}" destId="{B4728DAD-F270-4B8A-8A74-1D301B910A2A}" srcOrd="0" destOrd="0" presId="urn:microsoft.com/office/officeart/2005/8/layout/hierarchy6"/>
    <dgm:cxn modelId="{EB71B4D8-D5EF-42F3-8F2B-36854D9E38E1}" type="presParOf" srcId="{12D09C6E-FB45-4433-B334-6459D4068094}" destId="{B2CA3536-193D-4AFF-A2FE-51DC0B0651F5}" srcOrd="1" destOrd="0" presId="urn:microsoft.com/office/officeart/2005/8/layout/hierarchy6"/>
    <dgm:cxn modelId="{BF973388-A095-4173-AEAB-45D3A8017617}" type="presParOf" srcId="{B2CA3536-193D-4AFF-A2FE-51DC0B0651F5}" destId="{A37B6DE9-14C1-480D-A188-533A5B601095}" srcOrd="0" destOrd="0" presId="urn:microsoft.com/office/officeart/2005/8/layout/hierarchy6"/>
    <dgm:cxn modelId="{FBCABD9F-BF67-49B0-AB40-4AF8FD34C98A}" type="presParOf" srcId="{B2CA3536-193D-4AFF-A2FE-51DC0B0651F5}" destId="{4A6785BB-685A-4990-BD12-7E6507E92C76}" srcOrd="1" destOrd="0" presId="urn:microsoft.com/office/officeart/2005/8/layout/hierarchy6"/>
    <dgm:cxn modelId="{8E4CBE80-CD25-423D-B3DC-401DCC074930}" type="presParOf" srcId="{4A6785BB-685A-4990-BD12-7E6507E92C76}" destId="{BB37A04D-D758-4757-AAC0-3A3088E73DA9}" srcOrd="0" destOrd="0" presId="urn:microsoft.com/office/officeart/2005/8/layout/hierarchy6"/>
    <dgm:cxn modelId="{E8F6655B-D784-4871-99B6-12E23838BC7C}" type="presParOf" srcId="{4A6785BB-685A-4990-BD12-7E6507E92C76}" destId="{02D963B4-C7F9-4B34-AABE-12CFB9B6E2D9}" srcOrd="1" destOrd="0" presId="urn:microsoft.com/office/officeart/2005/8/layout/hierarchy6"/>
    <dgm:cxn modelId="{DCCEFBB3-9BE9-4571-A6E5-63D77857D28B}" type="presParOf" srcId="{02D963B4-C7F9-4B34-AABE-12CFB9B6E2D9}" destId="{0215B225-E25A-4827-8B7B-B5E42ACD79F1}" srcOrd="0" destOrd="0" presId="urn:microsoft.com/office/officeart/2005/8/layout/hierarchy6"/>
    <dgm:cxn modelId="{C37293FB-BEA6-4E80-B999-13DFA2BDC0B8}" type="presParOf" srcId="{02D963B4-C7F9-4B34-AABE-12CFB9B6E2D9}" destId="{BEE5C6B9-740E-45B0-B9B4-2C2BE5053D18}" srcOrd="1" destOrd="0" presId="urn:microsoft.com/office/officeart/2005/8/layout/hierarchy6"/>
    <dgm:cxn modelId="{82311963-E92D-451E-9E67-6FFA9711558E}" type="presParOf" srcId="{BEE5C6B9-740E-45B0-B9B4-2C2BE5053D18}" destId="{B3C5E14D-20E8-4CB1-BDE3-F370B911285F}" srcOrd="0" destOrd="0" presId="urn:microsoft.com/office/officeart/2005/8/layout/hierarchy6"/>
    <dgm:cxn modelId="{B7CC2469-BACB-4530-9C27-5F8DC836C3C4}" type="presParOf" srcId="{BEE5C6B9-740E-45B0-B9B4-2C2BE5053D18}" destId="{CA1776E8-DED2-466C-9CA6-2ADCF4904902}" srcOrd="1" destOrd="0" presId="urn:microsoft.com/office/officeart/2005/8/layout/hierarchy6"/>
    <dgm:cxn modelId="{A717A34A-0DEA-4412-95BE-639457BB8A9F}" type="presParOf" srcId="{02D963B4-C7F9-4B34-AABE-12CFB9B6E2D9}" destId="{730DF5A4-5153-4F8D-AE38-21E7151CE660}" srcOrd="2" destOrd="0" presId="urn:microsoft.com/office/officeart/2005/8/layout/hierarchy6"/>
    <dgm:cxn modelId="{E341D1FE-3C97-4799-B9EE-37F4F4A5D35F}" type="presParOf" srcId="{02D963B4-C7F9-4B34-AABE-12CFB9B6E2D9}" destId="{EECB28CC-8DA6-4419-8F11-90D8775E89A3}" srcOrd="3" destOrd="0" presId="urn:microsoft.com/office/officeart/2005/8/layout/hierarchy6"/>
    <dgm:cxn modelId="{87556A15-DB68-49D9-8858-9B7A72F2B39E}" type="presParOf" srcId="{EECB28CC-8DA6-4419-8F11-90D8775E89A3}" destId="{F7EF8E89-9D0B-40D6-93E5-DB37DE2D4259}" srcOrd="0" destOrd="0" presId="urn:microsoft.com/office/officeart/2005/8/layout/hierarchy6"/>
    <dgm:cxn modelId="{5EC0D897-2137-40D8-A618-0D908EDCB142}" type="presParOf" srcId="{EECB28CC-8DA6-4419-8F11-90D8775E89A3}" destId="{5F75603D-EACA-4C3D-8681-D067A29D5B5F}" srcOrd="1" destOrd="0" presId="urn:microsoft.com/office/officeart/2005/8/layout/hierarchy6"/>
    <dgm:cxn modelId="{C32DB056-86F5-4098-9BA5-E4B9FF5BF483}" type="presParOf" srcId="{B2CA3536-193D-4AFF-A2FE-51DC0B0651F5}" destId="{262CB642-7E79-4B9E-A39F-7EAC4EE1970C}" srcOrd="2" destOrd="0" presId="urn:microsoft.com/office/officeart/2005/8/layout/hierarchy6"/>
    <dgm:cxn modelId="{A5B480AD-79EE-4E9F-B74E-8C782961579E}" type="presParOf" srcId="{B2CA3536-193D-4AFF-A2FE-51DC0B0651F5}" destId="{6E3D3174-184C-49FF-972D-1AB0BF764D68}" srcOrd="3" destOrd="0" presId="urn:microsoft.com/office/officeart/2005/8/layout/hierarchy6"/>
    <dgm:cxn modelId="{5F15E1B0-3E7D-48FC-BC50-53465A2574EC}" type="presParOf" srcId="{6E3D3174-184C-49FF-972D-1AB0BF764D68}" destId="{09D9EDBE-939D-415D-8498-4AA1B18C7996}" srcOrd="0" destOrd="0" presId="urn:microsoft.com/office/officeart/2005/8/layout/hierarchy6"/>
    <dgm:cxn modelId="{08278657-ABE4-459C-BEB9-57D8D0382C98}" type="presParOf" srcId="{6E3D3174-184C-49FF-972D-1AB0BF764D68}" destId="{3B7F6EAF-9D6F-413E-9DE4-74B9E52D5C00}" srcOrd="1" destOrd="0" presId="urn:microsoft.com/office/officeart/2005/8/layout/hierarchy6"/>
    <dgm:cxn modelId="{27A39085-7724-48E9-A8F8-67FD37B947E0}" type="presParOf" srcId="{3B7F6EAF-9D6F-413E-9DE4-74B9E52D5C00}" destId="{B310C344-4E07-4EEA-9EF5-BAA51E043A67}" srcOrd="0" destOrd="0" presId="urn:microsoft.com/office/officeart/2005/8/layout/hierarchy6"/>
    <dgm:cxn modelId="{17B248C0-9834-4F22-8283-C094BD4DEACC}" type="presParOf" srcId="{3B7F6EAF-9D6F-413E-9DE4-74B9E52D5C00}" destId="{CE252B76-36C7-4201-A7B4-95A619E1AB08}" srcOrd="1" destOrd="0" presId="urn:microsoft.com/office/officeart/2005/8/layout/hierarchy6"/>
    <dgm:cxn modelId="{86B49B45-27D4-4346-A501-26088C640809}" type="presParOf" srcId="{CE252B76-36C7-4201-A7B4-95A619E1AB08}" destId="{B1ECA86F-B7D1-4505-B2BB-423F1FC12634}" srcOrd="0" destOrd="0" presId="urn:microsoft.com/office/officeart/2005/8/layout/hierarchy6"/>
    <dgm:cxn modelId="{277AFDC0-9D3D-4E0F-8351-153A2D3F5579}" type="presParOf" srcId="{CE252B76-36C7-4201-A7B4-95A619E1AB08}" destId="{FEE0B5AA-460B-42BC-9B93-51FE97926976}" srcOrd="1" destOrd="0" presId="urn:microsoft.com/office/officeart/2005/8/layout/hierarchy6"/>
    <dgm:cxn modelId="{BCA44042-435B-484D-BFAC-7371AC0B1551}" type="presParOf" srcId="{FFE05C19-90AD-41E7-AD97-E28C5AC70157}" destId="{A04D5D75-573D-4DC0-8A46-3132F2C65935}" srcOrd="1" destOrd="0" presId="urn:microsoft.com/office/officeart/2005/8/layout/hierarchy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28DAD-F270-4B8A-8A74-1D301B910A2A}">
      <dsp:nvSpPr>
        <dsp:cNvPr id="0" name=""/>
        <dsp:cNvSpPr/>
      </dsp:nvSpPr>
      <dsp:spPr>
        <a:xfrm>
          <a:off x="3115073" y="1030"/>
          <a:ext cx="1578374" cy="1052249"/>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endParaRPr lang="fr-FR" sz="4500" kern="1200" dirty="0"/>
        </a:p>
      </dsp:txBody>
      <dsp:txXfrm>
        <a:off x="3145892" y="31849"/>
        <a:ext cx="1516736" cy="990611"/>
      </dsp:txXfrm>
    </dsp:sp>
    <dsp:sp modelId="{A37B6DE9-14C1-480D-A188-533A5B601095}">
      <dsp:nvSpPr>
        <dsp:cNvPr id="0" name=""/>
        <dsp:cNvSpPr/>
      </dsp:nvSpPr>
      <dsp:spPr>
        <a:xfrm>
          <a:off x="2381866" y="1053279"/>
          <a:ext cx="1522393" cy="355039"/>
        </a:xfrm>
        <a:custGeom>
          <a:avLst/>
          <a:gdLst/>
          <a:ahLst/>
          <a:cxnLst/>
          <a:rect l="0" t="0" r="0" b="0"/>
          <a:pathLst>
            <a:path>
              <a:moveTo>
                <a:pt x="1522393" y="0"/>
              </a:moveTo>
              <a:lnTo>
                <a:pt x="1522393" y="177519"/>
              </a:lnTo>
              <a:lnTo>
                <a:pt x="0" y="177519"/>
              </a:lnTo>
              <a:lnTo>
                <a:pt x="0" y="3550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37A04D-D758-4757-AAC0-3A3088E73DA9}">
      <dsp:nvSpPr>
        <dsp:cNvPr id="0" name=""/>
        <dsp:cNvSpPr/>
      </dsp:nvSpPr>
      <dsp:spPr>
        <a:xfrm>
          <a:off x="1592679" y="1408319"/>
          <a:ext cx="1578374" cy="10522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b="1" kern="1200" noProof="0" dirty="0" smtClean="0"/>
            <a:t>Essais Cliniques</a:t>
          </a:r>
          <a:endParaRPr lang="fr-FR" sz="2000" b="1" kern="1200" noProof="0" dirty="0"/>
        </a:p>
      </dsp:txBody>
      <dsp:txXfrm>
        <a:off x="1623498" y="1439138"/>
        <a:ext cx="1516736" cy="990611"/>
      </dsp:txXfrm>
    </dsp:sp>
    <dsp:sp modelId="{0215B225-E25A-4827-8B7B-B5E42ACD79F1}">
      <dsp:nvSpPr>
        <dsp:cNvPr id="0" name=""/>
        <dsp:cNvSpPr/>
      </dsp:nvSpPr>
      <dsp:spPr>
        <a:xfrm>
          <a:off x="1007544" y="2460569"/>
          <a:ext cx="1374322" cy="487790"/>
        </a:xfrm>
        <a:custGeom>
          <a:avLst/>
          <a:gdLst/>
          <a:ahLst/>
          <a:cxnLst/>
          <a:rect l="0" t="0" r="0" b="0"/>
          <a:pathLst>
            <a:path>
              <a:moveTo>
                <a:pt x="1374322" y="0"/>
              </a:moveTo>
              <a:lnTo>
                <a:pt x="1374322" y="243895"/>
              </a:lnTo>
              <a:lnTo>
                <a:pt x="0" y="243895"/>
              </a:lnTo>
              <a:lnTo>
                <a:pt x="0" y="4877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C5E14D-20E8-4CB1-BDE3-F370B911285F}">
      <dsp:nvSpPr>
        <dsp:cNvPr id="0" name=""/>
        <dsp:cNvSpPr/>
      </dsp:nvSpPr>
      <dsp:spPr>
        <a:xfrm>
          <a:off x="218357" y="2948359"/>
          <a:ext cx="1578374" cy="1052249"/>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fr-FR" sz="1800" kern="1200" dirty="0"/>
        </a:p>
      </dsp:txBody>
      <dsp:txXfrm>
        <a:off x="249176" y="2979178"/>
        <a:ext cx="1516736" cy="990611"/>
      </dsp:txXfrm>
    </dsp:sp>
    <dsp:sp modelId="{730DF5A4-5153-4F8D-AE38-21E7151CE660}">
      <dsp:nvSpPr>
        <dsp:cNvPr id="0" name=""/>
        <dsp:cNvSpPr/>
      </dsp:nvSpPr>
      <dsp:spPr>
        <a:xfrm>
          <a:off x="2381866" y="2460569"/>
          <a:ext cx="1673834" cy="487790"/>
        </a:xfrm>
        <a:custGeom>
          <a:avLst/>
          <a:gdLst/>
          <a:ahLst/>
          <a:cxnLst/>
          <a:rect l="0" t="0" r="0" b="0"/>
          <a:pathLst>
            <a:path>
              <a:moveTo>
                <a:pt x="0" y="0"/>
              </a:moveTo>
              <a:lnTo>
                <a:pt x="0" y="243895"/>
              </a:lnTo>
              <a:lnTo>
                <a:pt x="1673834" y="243895"/>
              </a:lnTo>
              <a:lnTo>
                <a:pt x="1673834" y="4877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EF8E89-9D0B-40D6-93E5-DB37DE2D4259}">
      <dsp:nvSpPr>
        <dsp:cNvPr id="0" name=""/>
        <dsp:cNvSpPr/>
      </dsp:nvSpPr>
      <dsp:spPr>
        <a:xfrm>
          <a:off x="3266514" y="2948359"/>
          <a:ext cx="1578374" cy="1052249"/>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fr-FR" sz="1800" kern="1200" dirty="0"/>
        </a:p>
      </dsp:txBody>
      <dsp:txXfrm>
        <a:off x="3297333" y="2979178"/>
        <a:ext cx="1516736" cy="990611"/>
      </dsp:txXfrm>
    </dsp:sp>
    <dsp:sp modelId="{262CB642-7E79-4B9E-A39F-7EAC4EE1970C}">
      <dsp:nvSpPr>
        <dsp:cNvPr id="0" name=""/>
        <dsp:cNvSpPr/>
      </dsp:nvSpPr>
      <dsp:spPr>
        <a:xfrm>
          <a:off x="3904260" y="1053279"/>
          <a:ext cx="2691424" cy="355039"/>
        </a:xfrm>
        <a:custGeom>
          <a:avLst/>
          <a:gdLst/>
          <a:ahLst/>
          <a:cxnLst/>
          <a:rect l="0" t="0" r="0" b="0"/>
          <a:pathLst>
            <a:path>
              <a:moveTo>
                <a:pt x="0" y="0"/>
              </a:moveTo>
              <a:lnTo>
                <a:pt x="0" y="177519"/>
              </a:lnTo>
              <a:lnTo>
                <a:pt x="2691424" y="177519"/>
              </a:lnTo>
              <a:lnTo>
                <a:pt x="2691424" y="3550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D9EDBE-939D-415D-8498-4AA1B18C7996}">
      <dsp:nvSpPr>
        <dsp:cNvPr id="0" name=""/>
        <dsp:cNvSpPr/>
      </dsp:nvSpPr>
      <dsp:spPr>
        <a:xfrm>
          <a:off x="5714786" y="1408319"/>
          <a:ext cx="1761797" cy="10522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ts val="0"/>
            </a:spcAft>
          </a:pPr>
          <a:r>
            <a:rPr lang="fr-FR" sz="2000" b="1" kern="1200" noProof="0" dirty="0" smtClean="0"/>
            <a:t>Diagnostic Médical</a:t>
          </a:r>
        </a:p>
      </dsp:txBody>
      <dsp:txXfrm>
        <a:off x="5745605" y="1439138"/>
        <a:ext cx="1700159" cy="990611"/>
      </dsp:txXfrm>
    </dsp:sp>
    <dsp:sp modelId="{B310C344-4E07-4EEA-9EF5-BAA51E043A67}">
      <dsp:nvSpPr>
        <dsp:cNvPr id="0" name=""/>
        <dsp:cNvSpPr/>
      </dsp:nvSpPr>
      <dsp:spPr>
        <a:xfrm>
          <a:off x="6549965" y="2460569"/>
          <a:ext cx="91440" cy="486760"/>
        </a:xfrm>
        <a:custGeom>
          <a:avLst/>
          <a:gdLst/>
          <a:ahLst/>
          <a:cxnLst/>
          <a:rect l="0" t="0" r="0" b="0"/>
          <a:pathLst>
            <a:path>
              <a:moveTo>
                <a:pt x="45720" y="0"/>
              </a:moveTo>
              <a:lnTo>
                <a:pt x="45720" y="4867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ECA86F-B7D1-4505-B2BB-423F1FC12634}">
      <dsp:nvSpPr>
        <dsp:cNvPr id="0" name=""/>
        <dsp:cNvSpPr/>
      </dsp:nvSpPr>
      <dsp:spPr>
        <a:xfrm>
          <a:off x="5806497" y="2947329"/>
          <a:ext cx="1578374" cy="1052249"/>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fr-FR" sz="1800" kern="1200" dirty="0"/>
        </a:p>
      </dsp:txBody>
      <dsp:txXfrm>
        <a:off x="5837316" y="2978148"/>
        <a:ext cx="1516736" cy="9906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9565" cy="493947"/>
          </a:xfrm>
          <a:prstGeom prst="rect">
            <a:avLst/>
          </a:prstGeom>
        </p:spPr>
        <p:txBody>
          <a:bodyPr vert="horz" lIns="90772" tIns="45386" rIns="90772" bIns="45386" rtlCol="0"/>
          <a:lstStyle>
            <a:lvl1pPr algn="l">
              <a:defRPr sz="1200"/>
            </a:lvl1pPr>
          </a:lstStyle>
          <a:p>
            <a:endParaRPr lang="fr-FR"/>
          </a:p>
        </p:txBody>
      </p:sp>
      <p:sp>
        <p:nvSpPr>
          <p:cNvPr id="3" name="Espace réservé de la date 2"/>
          <p:cNvSpPr>
            <a:spLocks noGrp="1"/>
          </p:cNvSpPr>
          <p:nvPr>
            <p:ph type="dt" sz="quarter" idx="1"/>
          </p:nvPr>
        </p:nvSpPr>
        <p:spPr>
          <a:xfrm>
            <a:off x="3814626" y="0"/>
            <a:ext cx="2919565" cy="493947"/>
          </a:xfrm>
          <a:prstGeom prst="rect">
            <a:avLst/>
          </a:prstGeom>
        </p:spPr>
        <p:txBody>
          <a:bodyPr vert="horz" lIns="90772" tIns="45386" rIns="90772" bIns="45386" rtlCol="0"/>
          <a:lstStyle>
            <a:lvl1pPr algn="r">
              <a:defRPr sz="1200"/>
            </a:lvl1pPr>
          </a:lstStyle>
          <a:p>
            <a:fld id="{89EF950A-EB95-4016-8B3F-7072A27D2099}" type="datetimeFigureOut">
              <a:rPr lang="fr-FR" smtClean="0"/>
              <a:pPr/>
              <a:t>08/10/2015</a:t>
            </a:fld>
            <a:endParaRPr lang="fr-FR"/>
          </a:p>
        </p:txBody>
      </p:sp>
      <p:sp>
        <p:nvSpPr>
          <p:cNvPr id="4" name="Espace réservé du pied de page 3"/>
          <p:cNvSpPr>
            <a:spLocks noGrp="1"/>
          </p:cNvSpPr>
          <p:nvPr>
            <p:ph type="ftr" sz="quarter" idx="2"/>
          </p:nvPr>
        </p:nvSpPr>
        <p:spPr>
          <a:xfrm>
            <a:off x="0" y="9370788"/>
            <a:ext cx="2919565" cy="493947"/>
          </a:xfrm>
          <a:prstGeom prst="rect">
            <a:avLst/>
          </a:prstGeom>
        </p:spPr>
        <p:txBody>
          <a:bodyPr vert="horz" lIns="90772" tIns="45386" rIns="90772" bIns="45386"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14626" y="9370788"/>
            <a:ext cx="2919565" cy="493947"/>
          </a:xfrm>
          <a:prstGeom prst="rect">
            <a:avLst/>
          </a:prstGeom>
        </p:spPr>
        <p:txBody>
          <a:bodyPr vert="horz" lIns="90772" tIns="45386" rIns="90772" bIns="45386" rtlCol="0" anchor="b"/>
          <a:lstStyle>
            <a:lvl1pPr algn="r">
              <a:defRPr sz="1200"/>
            </a:lvl1pPr>
          </a:lstStyle>
          <a:p>
            <a:fld id="{E1DC48A3-ACCB-4DF0-A650-957A4177CC3C}" type="slidenum">
              <a:rPr lang="fr-FR" smtClean="0"/>
              <a:pPr/>
              <a:t>‹N°›</a:t>
            </a:fld>
            <a:endParaRPr lang="fr-FR"/>
          </a:p>
        </p:txBody>
      </p:sp>
    </p:spTree>
    <p:extLst>
      <p:ext uri="{BB962C8B-B14F-4D97-AF65-F5344CB8AC3E}">
        <p14:creationId xmlns:p14="http://schemas.microsoft.com/office/powerpoint/2010/main" val="3365276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2918830" cy="493316"/>
          </a:xfrm>
          <a:prstGeom prst="rect">
            <a:avLst/>
          </a:prstGeom>
        </p:spPr>
        <p:txBody>
          <a:bodyPr vert="horz" lIns="90772" tIns="45386" rIns="90772" bIns="45386" rtlCol="0"/>
          <a:lstStyle>
            <a:lvl1pPr algn="l">
              <a:defRPr sz="1200"/>
            </a:lvl1pPr>
          </a:lstStyle>
          <a:p>
            <a:endParaRPr lang="fr-FR"/>
          </a:p>
        </p:txBody>
      </p:sp>
      <p:sp>
        <p:nvSpPr>
          <p:cNvPr id="3" name="Espace réservé de la date 2"/>
          <p:cNvSpPr>
            <a:spLocks noGrp="1"/>
          </p:cNvSpPr>
          <p:nvPr>
            <p:ph type="dt" idx="1"/>
          </p:nvPr>
        </p:nvSpPr>
        <p:spPr>
          <a:xfrm>
            <a:off x="3815375" y="1"/>
            <a:ext cx="2918830" cy="493316"/>
          </a:xfrm>
          <a:prstGeom prst="rect">
            <a:avLst/>
          </a:prstGeom>
        </p:spPr>
        <p:txBody>
          <a:bodyPr vert="horz" lIns="90772" tIns="45386" rIns="90772" bIns="45386" rtlCol="0"/>
          <a:lstStyle>
            <a:lvl1pPr algn="r">
              <a:defRPr sz="1200"/>
            </a:lvl1pPr>
          </a:lstStyle>
          <a:p>
            <a:fld id="{A58032BD-B171-47BF-B666-AEC7231A50B2}" type="datetimeFigureOut">
              <a:rPr lang="fr-FR" smtClean="0"/>
              <a:pPr/>
              <a:t>08/10/2015</a:t>
            </a:fld>
            <a:endParaRPr lang="fr-FR"/>
          </a:p>
        </p:txBody>
      </p:sp>
      <p:sp>
        <p:nvSpPr>
          <p:cNvPr id="4" name="Espace réservé de l'image des diapositives 3"/>
          <p:cNvSpPr>
            <a:spLocks noGrp="1" noRot="1" noChangeAspect="1"/>
          </p:cNvSpPr>
          <p:nvPr>
            <p:ph type="sldImg" idx="2"/>
          </p:nvPr>
        </p:nvSpPr>
        <p:spPr>
          <a:xfrm>
            <a:off x="903288" y="739775"/>
            <a:ext cx="4929187" cy="3698875"/>
          </a:xfrm>
          <a:prstGeom prst="rect">
            <a:avLst/>
          </a:prstGeom>
          <a:noFill/>
          <a:ln w="12700">
            <a:solidFill>
              <a:prstClr val="black"/>
            </a:solidFill>
          </a:ln>
        </p:spPr>
        <p:txBody>
          <a:bodyPr vert="horz" lIns="90772" tIns="45386" rIns="90772" bIns="45386" rtlCol="0" anchor="ctr"/>
          <a:lstStyle/>
          <a:p>
            <a:endParaRPr lang="fr-FR"/>
          </a:p>
        </p:txBody>
      </p:sp>
      <p:sp>
        <p:nvSpPr>
          <p:cNvPr id="5" name="Espace réservé des commentaires 4"/>
          <p:cNvSpPr>
            <a:spLocks noGrp="1"/>
          </p:cNvSpPr>
          <p:nvPr>
            <p:ph type="body" sz="quarter" idx="3"/>
          </p:nvPr>
        </p:nvSpPr>
        <p:spPr>
          <a:xfrm>
            <a:off x="673577" y="4686500"/>
            <a:ext cx="5388610" cy="4439841"/>
          </a:xfrm>
          <a:prstGeom prst="rect">
            <a:avLst/>
          </a:prstGeom>
        </p:spPr>
        <p:txBody>
          <a:bodyPr vert="horz" lIns="90772" tIns="45386" rIns="90772" bIns="45386"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1" y="9371286"/>
            <a:ext cx="2918830" cy="493316"/>
          </a:xfrm>
          <a:prstGeom prst="rect">
            <a:avLst/>
          </a:prstGeom>
        </p:spPr>
        <p:txBody>
          <a:bodyPr vert="horz" lIns="90772" tIns="45386" rIns="90772" bIns="45386"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15375" y="9371286"/>
            <a:ext cx="2918830" cy="493316"/>
          </a:xfrm>
          <a:prstGeom prst="rect">
            <a:avLst/>
          </a:prstGeom>
        </p:spPr>
        <p:txBody>
          <a:bodyPr vert="horz" lIns="90772" tIns="45386" rIns="90772" bIns="45386" rtlCol="0" anchor="b"/>
          <a:lstStyle>
            <a:lvl1pPr algn="r">
              <a:defRPr sz="1200"/>
            </a:lvl1pPr>
          </a:lstStyle>
          <a:p>
            <a:fld id="{6194BB28-7765-423D-959D-5A2F45FCCA33}" type="slidenum">
              <a:rPr lang="fr-FR" smtClean="0"/>
              <a:pPr/>
              <a:t>‹N°›</a:t>
            </a:fld>
            <a:endParaRPr lang="fr-FR"/>
          </a:p>
        </p:txBody>
      </p:sp>
    </p:spTree>
    <p:extLst>
      <p:ext uri="{BB962C8B-B14F-4D97-AF65-F5344CB8AC3E}">
        <p14:creationId xmlns:p14="http://schemas.microsoft.com/office/powerpoint/2010/main" val="411985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a:t>
            </a:fld>
            <a:endParaRPr lang="fr-FR"/>
          </a:p>
        </p:txBody>
      </p:sp>
    </p:spTree>
    <p:extLst>
      <p:ext uri="{BB962C8B-B14F-4D97-AF65-F5344CB8AC3E}">
        <p14:creationId xmlns:p14="http://schemas.microsoft.com/office/powerpoint/2010/main" val="1409820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10</a:t>
            </a:fld>
            <a:endParaRPr lang="fr-FR"/>
          </a:p>
        </p:txBody>
      </p:sp>
    </p:spTree>
    <p:extLst>
      <p:ext uri="{BB962C8B-B14F-4D97-AF65-F5344CB8AC3E}">
        <p14:creationId xmlns:p14="http://schemas.microsoft.com/office/powerpoint/2010/main" val="1665574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il est possible d’estimer l’efficacité d’un traitement et de le réévaluer en conséquence. Pour quantifier l’efficacité des traitements en imagerie TEP, il est appliqué une méthodologie permettant de classer la réponse d’un patient à un traitement</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Cette méthodologie, souffre cependant de l’hétérogénéité des systèmes d’acquisition</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Indispensable de pouvoir segmenter et mesurer de manière précise selon les critères de suivi sans souffrir des particularités des modalités d’acquisition (marque de la machine, types de reconstruction utilisés, type de circuit de détection numérique ou analogique…). </a:t>
            </a:r>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11</a:t>
            </a:fld>
            <a:endParaRPr lang="fr-FR"/>
          </a:p>
        </p:txBody>
      </p:sp>
    </p:spTree>
    <p:extLst>
      <p:ext uri="{BB962C8B-B14F-4D97-AF65-F5344CB8AC3E}">
        <p14:creationId xmlns:p14="http://schemas.microsoft.com/office/powerpoint/2010/main" val="354513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12</a:t>
            </a:fld>
            <a:endParaRPr lang="fr-FR"/>
          </a:p>
        </p:txBody>
      </p:sp>
    </p:spTree>
    <p:extLst>
      <p:ext uri="{BB962C8B-B14F-4D97-AF65-F5344CB8AC3E}">
        <p14:creationId xmlns:p14="http://schemas.microsoft.com/office/powerpoint/2010/main" val="287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il est possible d’estimer l’efficacité d’un traitement et de le réévaluer en conséquence. Pour quantifier l’efficacité des traitements en imagerie TEP, il est appliqué une méthodologie permettant de classer la réponse d’un patient à un traitement</a:t>
            </a:r>
          </a:p>
          <a:p>
            <a:endParaRPr lang="fr-FR" sz="1200" kern="1200" baseline="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existe différentes méthodologies qui permettent de déterminer la réponse du patient aux traitements. Une particulièrement fait l’objet d’un consensus auprès des différents experts du domaine, il s’agit de la méthodologie PERCIST pour « </a:t>
            </a:r>
            <a:r>
              <a:rPr lang="fr-FR" sz="1200" i="1" kern="1200" dirty="0" smtClean="0">
                <a:solidFill>
                  <a:schemeClr val="tx1"/>
                </a:solidFill>
                <a:effectLst/>
                <a:latin typeface="+mn-lt"/>
                <a:ea typeface="+mn-ea"/>
                <a:cs typeface="+mn-cs"/>
              </a:rPr>
              <a:t>PET </a:t>
            </a:r>
            <a:r>
              <a:rPr lang="fr-FR" sz="1200" i="1" kern="1200" dirty="0" err="1" smtClean="0">
                <a:solidFill>
                  <a:schemeClr val="tx1"/>
                </a:solidFill>
                <a:effectLst/>
                <a:latin typeface="+mn-lt"/>
                <a:ea typeface="+mn-ea"/>
                <a:cs typeface="+mn-cs"/>
              </a:rPr>
              <a:t>Response</a:t>
            </a:r>
            <a:r>
              <a:rPr lang="fr-FR" sz="1200" i="1" kern="1200" dirty="0" smtClean="0">
                <a:solidFill>
                  <a:schemeClr val="tx1"/>
                </a:solidFill>
                <a:effectLst/>
                <a:latin typeface="+mn-lt"/>
                <a:ea typeface="+mn-ea"/>
                <a:cs typeface="+mn-cs"/>
              </a:rPr>
              <a:t> </a:t>
            </a:r>
            <a:r>
              <a:rPr lang="fr-FR" sz="1200" i="1" kern="1200" dirty="0" err="1" smtClean="0">
                <a:solidFill>
                  <a:schemeClr val="tx1"/>
                </a:solidFill>
                <a:effectLst/>
                <a:latin typeface="+mn-lt"/>
                <a:ea typeface="+mn-ea"/>
                <a:cs typeface="+mn-cs"/>
              </a:rPr>
              <a:t>Criteria</a:t>
            </a:r>
            <a:r>
              <a:rPr lang="fr-FR" sz="1200" i="1" kern="1200" dirty="0" smtClean="0">
                <a:solidFill>
                  <a:schemeClr val="tx1"/>
                </a:solidFill>
                <a:effectLst/>
                <a:latin typeface="+mn-lt"/>
                <a:ea typeface="+mn-ea"/>
                <a:cs typeface="+mn-cs"/>
              </a:rPr>
              <a:t> in Solid </a:t>
            </a:r>
            <a:r>
              <a:rPr lang="fr-FR" sz="1200" i="1" kern="1200" dirty="0" err="1" smtClean="0">
                <a:solidFill>
                  <a:schemeClr val="tx1"/>
                </a:solidFill>
                <a:effectLst/>
                <a:latin typeface="+mn-lt"/>
                <a:ea typeface="+mn-ea"/>
                <a:cs typeface="+mn-cs"/>
              </a:rPr>
              <a:t>Tumors</a:t>
            </a:r>
            <a:r>
              <a:rPr lang="fr-FR" sz="1200" kern="1200" dirty="0" smtClean="0">
                <a:solidFill>
                  <a:schemeClr val="tx1"/>
                </a:solidFill>
                <a:effectLst/>
                <a:latin typeface="+mn-lt"/>
                <a:ea typeface="+mn-ea"/>
                <a:cs typeface="+mn-cs"/>
              </a:rPr>
              <a:t> » [Wahl et al., J </a:t>
            </a:r>
            <a:r>
              <a:rPr lang="fr-FR" sz="1200" kern="1200" dirty="0" err="1" smtClean="0">
                <a:solidFill>
                  <a:schemeClr val="tx1"/>
                </a:solidFill>
                <a:effectLst/>
                <a:latin typeface="+mn-lt"/>
                <a:ea typeface="+mn-ea"/>
                <a:cs typeface="+mn-cs"/>
              </a:rPr>
              <a:t>Nucl</a:t>
            </a:r>
            <a:r>
              <a:rPr lang="fr-FR" sz="1200" kern="1200" dirty="0" smtClean="0">
                <a:solidFill>
                  <a:schemeClr val="tx1"/>
                </a:solidFill>
                <a:effectLst/>
                <a:latin typeface="+mn-lt"/>
                <a:ea typeface="+mn-ea"/>
                <a:cs typeface="+mn-cs"/>
              </a:rPr>
              <a:t> Med 2009 50 : 122S-150S ] mise au point par R.L. Wahl du Johns Hopkins </a:t>
            </a:r>
            <a:r>
              <a:rPr lang="fr-FR" sz="1200" kern="1200" dirty="0" err="1" smtClean="0">
                <a:solidFill>
                  <a:schemeClr val="tx1"/>
                </a:solidFill>
                <a:effectLst/>
                <a:latin typeface="+mn-lt"/>
                <a:ea typeface="+mn-ea"/>
                <a:cs typeface="+mn-cs"/>
              </a:rPr>
              <a:t>Medical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Insitutes</a:t>
            </a:r>
            <a:r>
              <a:rPr lang="fr-FR" sz="1200" kern="1200" dirty="0" smtClean="0">
                <a:solidFill>
                  <a:schemeClr val="tx1"/>
                </a:solidFill>
                <a:effectLst/>
                <a:latin typeface="+mn-lt"/>
                <a:ea typeface="+mn-ea"/>
                <a:cs typeface="+mn-cs"/>
              </a:rPr>
              <a:t>. Cette méthodologie a comme principal intérêt de proposer une standardisation des différentes méthodes existantes par le biais de méthodes analytiques. En proposant, notamment d’utiliser des critères métaboliques quantitatifs de réponse au traitement standardisés et normalisés. Mise au point en 2009, elle repose sur une analyse d’imagerie quantitative effectuée en plus des analyses qualitatives. PERCIST est notamment reconnu pour permettre une meilleure évaluation de la réponse aux traitements et de l’état du patient.</a:t>
            </a:r>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13</a:t>
            </a:fld>
            <a:endParaRPr lang="fr-FR"/>
          </a:p>
        </p:txBody>
      </p:sp>
    </p:spTree>
    <p:extLst>
      <p:ext uri="{BB962C8B-B14F-4D97-AF65-F5344CB8AC3E}">
        <p14:creationId xmlns:p14="http://schemas.microsoft.com/office/powerpoint/2010/main" val="484116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14</a:t>
            </a:fld>
            <a:endParaRPr lang="fr-FR"/>
          </a:p>
        </p:txBody>
      </p:sp>
    </p:spTree>
    <p:extLst>
      <p:ext uri="{BB962C8B-B14F-4D97-AF65-F5344CB8AC3E}">
        <p14:creationId xmlns:p14="http://schemas.microsoft.com/office/powerpoint/2010/main" val="2422725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15</a:t>
            </a:fld>
            <a:endParaRPr lang="fr-FR"/>
          </a:p>
        </p:txBody>
      </p:sp>
    </p:spTree>
    <p:extLst>
      <p:ext uri="{BB962C8B-B14F-4D97-AF65-F5344CB8AC3E}">
        <p14:creationId xmlns:p14="http://schemas.microsoft.com/office/powerpoint/2010/main" val="4156449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16</a:t>
            </a:fld>
            <a:endParaRPr lang="fr-FR"/>
          </a:p>
        </p:txBody>
      </p:sp>
    </p:spTree>
    <p:extLst>
      <p:ext uri="{BB962C8B-B14F-4D97-AF65-F5344CB8AC3E}">
        <p14:creationId xmlns:p14="http://schemas.microsoft.com/office/powerpoint/2010/main" val="52494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17</a:t>
            </a:fld>
            <a:endParaRPr lang="fr-FR"/>
          </a:p>
        </p:txBody>
      </p:sp>
    </p:spTree>
    <p:extLst>
      <p:ext uri="{BB962C8B-B14F-4D97-AF65-F5344CB8AC3E}">
        <p14:creationId xmlns:p14="http://schemas.microsoft.com/office/powerpoint/2010/main" val="2992115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18</a:t>
            </a:fld>
            <a:endParaRPr lang="fr-FR"/>
          </a:p>
        </p:txBody>
      </p:sp>
    </p:spTree>
    <p:extLst>
      <p:ext uri="{BB962C8B-B14F-4D97-AF65-F5344CB8AC3E}">
        <p14:creationId xmlns:p14="http://schemas.microsoft.com/office/powerpoint/2010/main" val="3822477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19</a:t>
            </a:fld>
            <a:endParaRPr lang="fr-FR"/>
          </a:p>
        </p:txBody>
      </p:sp>
    </p:spTree>
    <p:extLst>
      <p:ext uri="{BB962C8B-B14F-4D97-AF65-F5344CB8AC3E}">
        <p14:creationId xmlns:p14="http://schemas.microsoft.com/office/powerpoint/2010/main" val="317221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2</a:t>
            </a:fld>
            <a:endParaRPr lang="fr-FR"/>
          </a:p>
        </p:txBody>
      </p:sp>
    </p:spTree>
    <p:extLst>
      <p:ext uri="{BB962C8B-B14F-4D97-AF65-F5344CB8AC3E}">
        <p14:creationId xmlns:p14="http://schemas.microsoft.com/office/powerpoint/2010/main" val="4272394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20</a:t>
            </a:fld>
            <a:endParaRPr lang="fr-FR"/>
          </a:p>
        </p:txBody>
      </p:sp>
    </p:spTree>
    <p:extLst>
      <p:ext uri="{BB962C8B-B14F-4D97-AF65-F5344CB8AC3E}">
        <p14:creationId xmlns:p14="http://schemas.microsoft.com/office/powerpoint/2010/main" val="2349943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21</a:t>
            </a:fld>
            <a:endParaRPr lang="fr-FR"/>
          </a:p>
        </p:txBody>
      </p:sp>
    </p:spTree>
    <p:extLst>
      <p:ext uri="{BB962C8B-B14F-4D97-AF65-F5344CB8AC3E}">
        <p14:creationId xmlns:p14="http://schemas.microsoft.com/office/powerpoint/2010/main" val="400512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22</a:t>
            </a:fld>
            <a:endParaRPr lang="fr-FR"/>
          </a:p>
        </p:txBody>
      </p:sp>
    </p:spTree>
    <p:extLst>
      <p:ext uri="{BB962C8B-B14F-4D97-AF65-F5344CB8AC3E}">
        <p14:creationId xmlns:p14="http://schemas.microsoft.com/office/powerpoint/2010/main" val="1835579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23</a:t>
            </a:fld>
            <a:endParaRPr lang="fr-FR"/>
          </a:p>
        </p:txBody>
      </p:sp>
    </p:spTree>
    <p:extLst>
      <p:ext uri="{BB962C8B-B14F-4D97-AF65-F5344CB8AC3E}">
        <p14:creationId xmlns:p14="http://schemas.microsoft.com/office/powerpoint/2010/main" val="904804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Merci de</a:t>
            </a:r>
            <a:r>
              <a:rPr lang="fr-FR" baseline="0" dirty="0" smtClean="0"/>
              <a:t> votre attention! Des questions?</a:t>
            </a:r>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24</a:t>
            </a:fld>
            <a:endParaRPr lang="fr-FR"/>
          </a:p>
        </p:txBody>
      </p:sp>
    </p:spTree>
    <p:extLst>
      <p:ext uri="{BB962C8B-B14F-4D97-AF65-F5344CB8AC3E}">
        <p14:creationId xmlns:p14="http://schemas.microsoft.com/office/powerpoint/2010/main" val="68396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ce qui concerne l’entreprise </a:t>
            </a:r>
            <a:r>
              <a:rPr lang="fr-FR" dirty="0" err="1" smtClean="0"/>
              <a:t>Keosys</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3</a:t>
            </a:fld>
            <a:endParaRPr lang="fr-FR"/>
          </a:p>
        </p:txBody>
      </p:sp>
    </p:spTree>
    <p:extLst>
      <p:ext uri="{BB962C8B-B14F-4D97-AF65-F5344CB8AC3E}">
        <p14:creationId xmlns:p14="http://schemas.microsoft.com/office/powerpoint/2010/main" val="104928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4</a:t>
            </a:fld>
            <a:endParaRPr lang="fr-FR"/>
          </a:p>
        </p:txBody>
      </p:sp>
    </p:spTree>
    <p:extLst>
      <p:ext uri="{BB962C8B-B14F-4D97-AF65-F5344CB8AC3E}">
        <p14:creationId xmlns:p14="http://schemas.microsoft.com/office/powerpoint/2010/main" val="3826439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5</a:t>
            </a:fld>
            <a:endParaRPr lang="fr-FR"/>
          </a:p>
        </p:txBody>
      </p:sp>
    </p:spTree>
    <p:extLst>
      <p:ext uri="{BB962C8B-B14F-4D97-AF65-F5344CB8AC3E}">
        <p14:creationId xmlns:p14="http://schemas.microsoft.com/office/powerpoint/2010/main" val="10250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6</a:t>
            </a:fld>
            <a:endParaRPr lang="fr-FR"/>
          </a:p>
        </p:txBody>
      </p:sp>
    </p:spTree>
    <p:extLst>
      <p:ext uri="{BB962C8B-B14F-4D97-AF65-F5344CB8AC3E}">
        <p14:creationId xmlns:p14="http://schemas.microsoft.com/office/powerpoint/2010/main" val="221418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7</a:t>
            </a:fld>
            <a:endParaRPr lang="fr-FR"/>
          </a:p>
        </p:txBody>
      </p:sp>
    </p:spTree>
    <p:extLst>
      <p:ext uri="{BB962C8B-B14F-4D97-AF65-F5344CB8AC3E}">
        <p14:creationId xmlns:p14="http://schemas.microsoft.com/office/powerpoint/2010/main" val="591145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8</a:t>
            </a:fld>
            <a:endParaRPr lang="fr-FR"/>
          </a:p>
        </p:txBody>
      </p:sp>
    </p:spTree>
    <p:extLst>
      <p:ext uri="{BB962C8B-B14F-4D97-AF65-F5344CB8AC3E}">
        <p14:creationId xmlns:p14="http://schemas.microsoft.com/office/powerpoint/2010/main" val="408357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Les modifications métaboliques intervenant avant les modifications anatomiques observées sur le scanner, la PET permet une évaluation plus précoce de la réponse au traitement rendant ainsi possible précocement l’évaluation de l’efficacité d’un traitement et de pouvoir l’adapter en cas de non-réponse [5]</a:t>
            </a:r>
          </a:p>
          <a:p>
            <a:endParaRPr lang="fr-FR" baseline="0" dirty="0" smtClean="0"/>
          </a:p>
        </p:txBody>
      </p:sp>
      <p:sp>
        <p:nvSpPr>
          <p:cNvPr id="4" name="Espace réservé du numéro de diapositive 3"/>
          <p:cNvSpPr>
            <a:spLocks noGrp="1"/>
          </p:cNvSpPr>
          <p:nvPr>
            <p:ph type="sldNum" sz="quarter" idx="10"/>
          </p:nvPr>
        </p:nvSpPr>
        <p:spPr/>
        <p:txBody>
          <a:bodyPr/>
          <a:lstStyle/>
          <a:p>
            <a:fld id="{6194BB28-7765-423D-959D-5A2F45FCCA33}" type="slidenum">
              <a:rPr lang="fr-FR" smtClean="0"/>
              <a:pPr/>
              <a:t>9</a:t>
            </a:fld>
            <a:endParaRPr lang="fr-FR"/>
          </a:p>
        </p:txBody>
      </p:sp>
    </p:spTree>
    <p:extLst>
      <p:ext uri="{BB962C8B-B14F-4D97-AF65-F5344CB8AC3E}">
        <p14:creationId xmlns:p14="http://schemas.microsoft.com/office/powerpoint/2010/main" val="3352010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cstate="print"/>
          <a:srcRect/>
          <a:stretch>
            <a:fillRect/>
          </a:stretch>
        </p:blipFill>
        <p:spPr bwMode="auto">
          <a:xfrm>
            <a:off x="0" y="-27384"/>
            <a:ext cx="9144000" cy="5648325"/>
          </a:xfrm>
          <a:prstGeom prst="rect">
            <a:avLst/>
          </a:prstGeom>
          <a:noFill/>
          <a:ln w="9525">
            <a:noFill/>
            <a:miter lim="800000"/>
            <a:headEnd/>
            <a:tailEnd/>
          </a:ln>
        </p:spPr>
      </p:pic>
      <p:sp>
        <p:nvSpPr>
          <p:cNvPr id="2" name="Titre 1"/>
          <p:cNvSpPr>
            <a:spLocks noGrp="1"/>
          </p:cNvSpPr>
          <p:nvPr>
            <p:ph type="ctrTitle"/>
          </p:nvPr>
        </p:nvSpPr>
        <p:spPr>
          <a:xfrm>
            <a:off x="685800" y="2130425"/>
            <a:ext cx="7772400" cy="1470025"/>
          </a:xfrm>
        </p:spPr>
        <p:txBody>
          <a:bodyPr/>
          <a:lstStyle>
            <a:lvl1pPr>
              <a:defRPr sz="2000">
                <a:latin typeface="Century Gothic" pitchFamily="34" charset="0"/>
              </a:defRPr>
            </a:lvl1pPr>
          </a:lstStyle>
          <a:p>
            <a:r>
              <a:rPr lang="fr-FR" smtClean="0"/>
              <a:t>Cliquez pour modifier le style du titre</a:t>
            </a:r>
            <a:endParaRPr lang="fr-FR"/>
          </a:p>
        </p:txBody>
      </p:sp>
      <p:pic>
        <p:nvPicPr>
          <p:cNvPr id="7" name="Picture 2"/>
          <p:cNvPicPr>
            <a:picLocks noChangeAspect="1" noChangeArrowheads="1"/>
          </p:cNvPicPr>
          <p:nvPr userDrawn="1"/>
        </p:nvPicPr>
        <p:blipFill>
          <a:blip r:embed="rId3" cstate="print"/>
          <a:srcRect/>
          <a:stretch>
            <a:fillRect/>
          </a:stretch>
        </p:blipFill>
        <p:spPr bwMode="auto">
          <a:xfrm>
            <a:off x="0" y="5143500"/>
            <a:ext cx="5829300" cy="1714500"/>
          </a:xfrm>
          <a:prstGeom prst="rect">
            <a:avLst/>
          </a:prstGeom>
          <a:noFill/>
          <a:ln w="9525">
            <a:noFill/>
            <a:miter lim="800000"/>
            <a:headEnd/>
            <a:tailEnd/>
          </a:ln>
        </p:spPr>
      </p:pic>
      <p:sp>
        <p:nvSpPr>
          <p:cNvPr id="3" name="Sous-titre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21"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000">
                <a:solidFill>
                  <a:schemeClr val="tx1">
                    <a:tint val="75000"/>
                  </a:schemeClr>
                </a:solidFill>
                <a:latin typeface="Century Gothic" pitchFamily="34" charset="0"/>
                <a:cs typeface="Browallia New" pitchFamily="34" charset="-34"/>
              </a:defRPr>
            </a:lvl1pPr>
          </a:lstStyle>
          <a:p>
            <a:fld id="{3A0437A7-767E-47EB-AF0B-ED8FCB9A5713}"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11"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11"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iapositive de titre">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srcRect/>
          <a:stretch>
            <a:fillRect/>
          </a:stretch>
        </p:blipFill>
        <p:spPr bwMode="auto">
          <a:xfrm>
            <a:off x="0" y="-27384"/>
            <a:ext cx="9144000" cy="3914775"/>
          </a:xfrm>
          <a:prstGeom prst="rect">
            <a:avLst/>
          </a:prstGeom>
          <a:noFill/>
          <a:ln w="9525">
            <a:noFill/>
            <a:miter lim="800000"/>
            <a:headEnd/>
            <a:tailEnd/>
          </a:ln>
        </p:spPr>
      </p:pic>
      <p:sp>
        <p:nvSpPr>
          <p:cNvPr id="2" name="Titre 1"/>
          <p:cNvSpPr>
            <a:spLocks noGrp="1"/>
          </p:cNvSpPr>
          <p:nvPr>
            <p:ph type="ctrTitle"/>
          </p:nvPr>
        </p:nvSpPr>
        <p:spPr>
          <a:xfrm>
            <a:off x="685800" y="2130425"/>
            <a:ext cx="7772400" cy="1470025"/>
          </a:xfrm>
        </p:spPr>
        <p:txBody>
          <a:bodyPr/>
          <a:lstStyle>
            <a:lvl1pPr>
              <a:defRPr sz="2000">
                <a:latin typeface="Century Gothic" pitchFamily="34" charset="0"/>
              </a:defRPr>
            </a:lvl1p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21"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000">
                <a:solidFill>
                  <a:schemeClr val="tx1">
                    <a:tint val="75000"/>
                  </a:schemeClr>
                </a:solidFill>
                <a:latin typeface="Century Gothic" pitchFamily="34" charset="0"/>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Diapositive de titre">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cstate="print"/>
          <a:srcRect t="23926"/>
          <a:stretch>
            <a:fillRect/>
          </a:stretch>
        </p:blipFill>
        <p:spPr bwMode="auto">
          <a:xfrm>
            <a:off x="0" y="-27384"/>
            <a:ext cx="9144000" cy="1231826"/>
          </a:xfrm>
          <a:prstGeom prst="rect">
            <a:avLst/>
          </a:prstGeom>
          <a:noFill/>
          <a:ln w="9525">
            <a:noFill/>
            <a:miter lim="800000"/>
            <a:headEnd/>
            <a:tailEnd/>
          </a:ln>
        </p:spPr>
      </p:pic>
      <p:sp>
        <p:nvSpPr>
          <p:cNvPr id="2" name="Titre 1"/>
          <p:cNvSpPr>
            <a:spLocks noGrp="1"/>
          </p:cNvSpPr>
          <p:nvPr>
            <p:ph type="ctrTitle"/>
          </p:nvPr>
        </p:nvSpPr>
        <p:spPr>
          <a:xfrm>
            <a:off x="685800" y="2130425"/>
            <a:ext cx="7772400" cy="1470025"/>
          </a:xfrm>
        </p:spPr>
        <p:txBody>
          <a:bodyPr/>
          <a:lstStyle>
            <a:lvl1pPr>
              <a:defRPr sz="2000">
                <a:latin typeface="Century Gothic" pitchFamily="34" charset="0"/>
              </a:defRPr>
            </a:lvl1p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21"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000">
                <a:solidFill>
                  <a:schemeClr val="tx1">
                    <a:tint val="75000"/>
                  </a:schemeClr>
                </a:solidFill>
                <a:latin typeface="Century Gothic" pitchFamily="34" charset="0"/>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2"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11"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2"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5" name="Espace réservé du numéro de diapositive 5"/>
          <p:cNvSpPr>
            <a:spLocks noGrp="1"/>
          </p:cNvSpPr>
          <p:nvPr>
            <p:ph type="sldNum" sz="quarter" idx="11"/>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11"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0"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200">
                <a:solidFill>
                  <a:schemeClr val="tx1">
                    <a:tint val="75000"/>
                  </a:schemeClr>
                </a:solidFill>
                <a:latin typeface="Browallia New" pitchFamily="34" charset="-34"/>
                <a:cs typeface="Browallia New" pitchFamily="34" charset="-34"/>
              </a:defRPr>
            </a:lvl1pPr>
          </a:lstStyle>
          <a:p>
            <a:fld id="{3A0437A7-767E-47EB-AF0B-ED8FCB9A5713}"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5" cstate="print">
            <a:duotone>
              <a:schemeClr val="bg2">
                <a:shade val="45000"/>
                <a:satMod val="135000"/>
              </a:schemeClr>
              <a:prstClr val="white"/>
            </a:duotone>
          </a:blip>
          <a:srcRect/>
          <a:stretch>
            <a:fillRect/>
          </a:stretch>
        </p:blipFill>
        <p:spPr bwMode="auto">
          <a:xfrm>
            <a:off x="0" y="5143500"/>
            <a:ext cx="5829300" cy="1714500"/>
          </a:xfrm>
          <a:prstGeom prst="rect">
            <a:avLst/>
          </a:prstGeom>
          <a:noFill/>
          <a:ln w="9525">
            <a:noFill/>
            <a:miter lim="800000"/>
            <a:headEnd/>
            <a:tailEnd/>
          </a:ln>
        </p:spPr>
      </p:pic>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numéro de diapositive 5"/>
          <p:cNvSpPr>
            <a:spLocks noGrp="1"/>
          </p:cNvSpPr>
          <p:nvPr>
            <p:ph type="sldNum" sz="quarter" idx="4"/>
          </p:nvPr>
        </p:nvSpPr>
        <p:spPr>
          <a:xfrm>
            <a:off x="3563888" y="6228368"/>
            <a:ext cx="2133600" cy="365125"/>
          </a:xfrm>
          <a:prstGeom prst="rect">
            <a:avLst/>
          </a:prstGeom>
        </p:spPr>
        <p:txBody>
          <a:bodyPr vert="horz" lIns="91440" tIns="45720" rIns="91440" bIns="45720" rtlCol="0" anchor="ctr"/>
          <a:lstStyle>
            <a:lvl1pPr algn="ctr">
              <a:defRPr sz="1000">
                <a:solidFill>
                  <a:schemeClr val="tx1">
                    <a:tint val="75000"/>
                  </a:schemeClr>
                </a:solidFill>
                <a:latin typeface="Century Gothic" pitchFamily="34" charset="0"/>
                <a:cs typeface="Browallia New" pitchFamily="34" charset="-34"/>
              </a:defRPr>
            </a:lvl1pPr>
          </a:lstStyle>
          <a:p>
            <a:fld id="{3A0437A7-767E-47EB-AF0B-ED8FCB9A571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p:txStyles>
    <p:titleStyle>
      <a:lvl1pPr algn="ctr" defTabSz="914400" rtl="0" eaLnBrk="1" latinLnBrk="0" hangingPunct="1">
        <a:spcBef>
          <a:spcPct val="0"/>
        </a:spcBef>
        <a:buNone/>
        <a:defRPr sz="3200" kern="1200">
          <a:solidFill>
            <a:schemeClr val="tx1"/>
          </a:solidFill>
          <a:latin typeface="Century Gothic" pitchFamily="34" charset="0"/>
          <a:ea typeface="+mj-ea"/>
          <a:cs typeface="Browallia New" pitchFamily="34" charset="-34"/>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Browallia New" pitchFamily="34" charset="-34"/>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Browallia New" pitchFamily="34" charset="-34"/>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Browallia New" pitchFamily="34" charset="-34"/>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Browallia New" pitchFamily="34" charset="-34"/>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Browallia New" pitchFamily="34" charset="-34"/>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depts.washington.edu/petctdro/index.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23.xml"/><Relationship Id="rId7"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9.emf"/><Relationship Id="rId5" Type="http://schemas.openxmlformats.org/officeDocument/2006/relationships/package" Target="../embeddings/Microsoft_Word_Document1.docx"/><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 Target="slide5.xml"/><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9.jpeg"/><Relationship Id="rId4" Type="http://schemas.openxmlformats.org/officeDocument/2006/relationships/image" Target="../media/image8.jpe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5143500"/>
            <a:ext cx="5829300" cy="1714500"/>
          </a:xfrm>
          <a:prstGeom prst="rect">
            <a:avLst/>
          </a:prstGeom>
          <a:noFill/>
          <a:ln w="9525">
            <a:noFill/>
            <a:miter lim="800000"/>
            <a:headEnd/>
            <a:tailEnd/>
          </a:ln>
        </p:spPr>
      </p:pic>
      <p:sp>
        <p:nvSpPr>
          <p:cNvPr id="5" name="Espace réservé du numéro de diapositive 4"/>
          <p:cNvSpPr>
            <a:spLocks noGrp="1"/>
          </p:cNvSpPr>
          <p:nvPr>
            <p:ph type="sldNum" sz="quarter" idx="4"/>
          </p:nvPr>
        </p:nvSpPr>
        <p:spPr/>
        <p:txBody>
          <a:bodyPr/>
          <a:lstStyle/>
          <a:p>
            <a:fld id="{3A0437A7-767E-47EB-AF0B-ED8FCB9A5713}" type="slidenum">
              <a:rPr lang="fr-FR" sz="1000" smtClean="0">
                <a:latin typeface="Century Gothic" pitchFamily="34" charset="0"/>
              </a:rPr>
              <a:pPr/>
              <a:t>1</a:t>
            </a:fld>
            <a:endParaRPr lang="fr-FR" sz="1000" dirty="0">
              <a:latin typeface="Century Gothic" pitchFamily="34" charset="0"/>
            </a:endParaRPr>
          </a:p>
        </p:txBody>
      </p:sp>
      <p:sp>
        <p:nvSpPr>
          <p:cNvPr id="10" name="Rectangle 9"/>
          <p:cNvSpPr/>
          <p:nvPr/>
        </p:nvSpPr>
        <p:spPr>
          <a:xfrm>
            <a:off x="6732240" y="5993904"/>
            <a:ext cx="1944216"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2" descr="C:\Users\sda\AppData\Local\Microsoft\Windows\Temporary Internet Files\Content.Outlook\97Z39ULU\CM00PAPE-LOG009.jpg"/>
          <p:cNvPicPr>
            <a:picLocks noChangeAspect="1" noChangeArrowheads="1"/>
          </p:cNvPicPr>
          <p:nvPr/>
        </p:nvPicPr>
        <p:blipFill>
          <a:blip r:embed="rId4" cstate="print">
            <a:clrChange>
              <a:clrFrom>
                <a:srgbClr val="FFFFFD"/>
              </a:clrFrom>
              <a:clrTo>
                <a:srgbClr val="FFFFFD">
                  <a:alpha val="0"/>
                </a:srgbClr>
              </a:clrTo>
            </a:clrChange>
          </a:blip>
          <a:srcRect/>
          <a:stretch>
            <a:fillRect/>
          </a:stretch>
        </p:blipFill>
        <p:spPr bwMode="auto">
          <a:xfrm>
            <a:off x="7092280" y="5543575"/>
            <a:ext cx="1259632" cy="1269801"/>
          </a:xfrm>
          <a:prstGeom prst="rect">
            <a:avLst/>
          </a:prstGeom>
          <a:solidFill>
            <a:schemeClr val="bg1"/>
          </a:solidFill>
          <a:ln w="9525">
            <a:noFill/>
            <a:miter lim="800000"/>
            <a:headEnd/>
            <a:tailEnd/>
          </a:ln>
        </p:spPr>
      </p:pic>
      <p:sp>
        <p:nvSpPr>
          <p:cNvPr id="13" name="Rectangle 12"/>
          <p:cNvSpPr/>
          <p:nvPr/>
        </p:nvSpPr>
        <p:spPr>
          <a:xfrm>
            <a:off x="0" y="404664"/>
            <a:ext cx="6505484" cy="461665"/>
          </a:xfrm>
          <a:prstGeom prst="rect">
            <a:avLst/>
          </a:prstGeom>
        </p:spPr>
        <p:txBody>
          <a:bodyPr wrap="square">
            <a:spAutoFit/>
          </a:bodyPr>
          <a:lstStyle/>
          <a:p>
            <a:pPr lvl="0">
              <a:spcBef>
                <a:spcPct val="0"/>
              </a:spcBef>
              <a:defRPr/>
            </a:pPr>
            <a:r>
              <a:rPr lang="fr-FR" sz="2400" dirty="0">
                <a:solidFill>
                  <a:schemeClr val="bg1"/>
                </a:solidFill>
                <a:effectLst>
                  <a:outerShdw blurRad="38100" dist="38100" dir="2700000" algn="tl">
                    <a:srgbClr val="000000">
                      <a:alpha val="43137"/>
                    </a:srgbClr>
                  </a:outerShdw>
                </a:effectLst>
                <a:latin typeface="Century Gothic" pitchFamily="34" charset="0"/>
                <a:cs typeface="Browallia New" pitchFamily="34" charset="-34"/>
              </a:rPr>
              <a:t>Application </a:t>
            </a:r>
            <a:r>
              <a:rPr lang="fr-FR" sz="2400" dirty="0" smtClean="0">
                <a:solidFill>
                  <a:schemeClr val="bg1"/>
                </a:solidFill>
                <a:effectLst>
                  <a:outerShdw blurRad="38100" dist="38100" dir="2700000" algn="tl">
                    <a:srgbClr val="000000">
                      <a:alpha val="43137"/>
                    </a:srgbClr>
                  </a:outerShdw>
                </a:effectLst>
                <a:latin typeface="Century Gothic" pitchFamily="34" charset="0"/>
                <a:ea typeface="+mj-ea"/>
                <a:cs typeface="Browallia New" pitchFamily="34" charset="-34"/>
              </a:rPr>
              <a:t>PERCIST – Suivi thérapeutique</a:t>
            </a:r>
          </a:p>
        </p:txBody>
      </p:sp>
      <p:sp>
        <p:nvSpPr>
          <p:cNvPr id="7" name="Rectangle 6"/>
          <p:cNvSpPr/>
          <p:nvPr/>
        </p:nvSpPr>
        <p:spPr>
          <a:xfrm>
            <a:off x="0" y="4974223"/>
            <a:ext cx="3491880" cy="584775"/>
          </a:xfrm>
          <a:prstGeom prst="rect">
            <a:avLst/>
          </a:prstGeom>
        </p:spPr>
        <p:txBody>
          <a:bodyPr wrap="square">
            <a:spAutoFit/>
          </a:bodyPr>
          <a:lstStyle/>
          <a:p>
            <a:pPr lvl="0">
              <a:spcBef>
                <a:spcPct val="0"/>
              </a:spcBef>
              <a:defRPr/>
            </a:pPr>
            <a:r>
              <a:rPr lang="fr-FR" sz="1600" dirty="0" smtClean="0">
                <a:latin typeface="Calibri Light" panose="020F0302020204030204" pitchFamily="34" charset="0"/>
                <a:ea typeface="+mj-ea"/>
                <a:cs typeface="Browallia New" pitchFamily="34" charset="-34"/>
              </a:rPr>
              <a:t>Jonathan Le Gouestre</a:t>
            </a:r>
            <a:br>
              <a:rPr lang="fr-FR" sz="1600" dirty="0" smtClean="0">
                <a:latin typeface="Calibri Light" panose="020F0302020204030204" pitchFamily="34" charset="0"/>
                <a:ea typeface="+mj-ea"/>
                <a:cs typeface="Browallia New" pitchFamily="34" charset="-34"/>
              </a:rPr>
            </a:br>
            <a:r>
              <a:rPr lang="fr-FR" sz="1600" dirty="0" smtClean="0">
                <a:latin typeface="Calibri Light" panose="020F0302020204030204" pitchFamily="34" charset="0"/>
                <a:ea typeface="+mj-ea"/>
                <a:cs typeface="Browallia New" pitchFamily="34" charset="-34"/>
              </a:rPr>
              <a:t>Chef produit NM</a:t>
            </a:r>
          </a:p>
        </p:txBody>
      </p:sp>
    </p:spTree>
    <p:extLst>
      <p:ext uri="{BB962C8B-B14F-4D97-AF65-F5344CB8AC3E}">
        <p14:creationId xmlns:p14="http://schemas.microsoft.com/office/powerpoint/2010/main" val="2522797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10</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grpSp>
        <p:nvGrpSpPr>
          <p:cNvPr id="16" name="Group 7"/>
          <p:cNvGrpSpPr/>
          <p:nvPr/>
        </p:nvGrpSpPr>
        <p:grpSpPr>
          <a:xfrm>
            <a:off x="441869" y="1428080"/>
            <a:ext cx="8377638" cy="553998"/>
            <a:chOff x="554366" y="1984185"/>
            <a:chExt cx="7945590" cy="553998"/>
          </a:xfrm>
        </p:grpSpPr>
        <p:cxnSp>
          <p:nvCxnSpPr>
            <p:cNvPr id="18" name="Connecteur droit 17"/>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PET-FDG</a:t>
              </a:r>
            </a:p>
            <a:p>
              <a:pPr marL="0" lvl="1"/>
              <a:r>
                <a:rPr lang="fr-FR" sz="1400" b="1" dirty="0" smtClean="0">
                  <a:solidFill>
                    <a:schemeClr val="tx2"/>
                  </a:solidFill>
                  <a:latin typeface="Century Gothic" pitchFamily="34" charset="0"/>
                </a:rPr>
                <a:t> </a:t>
              </a:r>
            </a:p>
          </p:txBody>
        </p:sp>
      </p:grpSp>
      <p:sp useBgFill="1">
        <p:nvSpPr>
          <p:cNvPr id="22" name="Rectangle 21"/>
          <p:cNvSpPr/>
          <p:nvPr/>
        </p:nvSpPr>
        <p:spPr>
          <a:xfrm>
            <a:off x="899592" y="19164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61950" indent="-361950" algn="just">
              <a:buClr>
                <a:schemeClr val="tx2"/>
              </a:buClr>
              <a:defRPr/>
            </a:pPr>
            <a:r>
              <a:rPr lang="fr-FR" sz="1600" dirty="0" smtClean="0">
                <a:solidFill>
                  <a:srgbClr val="365E86"/>
                </a:solidFill>
              </a:rPr>
              <a:t>	</a:t>
            </a:r>
          </a:p>
          <a:p>
            <a:pPr marL="172800" indent="-172800" algn="just">
              <a:buClr>
                <a:schemeClr val="tx2"/>
              </a:buClr>
              <a:buFont typeface="Wingdings" pitchFamily="2" charset="2"/>
              <a:buChar char="ü"/>
              <a:defRPr/>
            </a:pPr>
            <a:r>
              <a:rPr lang="fr-FR" sz="1600" dirty="0">
                <a:solidFill>
                  <a:srgbClr val="365E86"/>
                </a:solidFill>
              </a:rPr>
              <a:t>une évaluation plus précoce de la réponse au </a:t>
            </a:r>
            <a:r>
              <a:rPr lang="fr-FR" sz="1600" dirty="0" smtClean="0">
                <a:solidFill>
                  <a:srgbClr val="365E86"/>
                </a:solidFill>
              </a:rPr>
              <a:t>traitement par rapport à l’imagerie anatomique </a:t>
            </a:r>
            <a:r>
              <a:rPr lang="fr-FR" sz="1600" i="1" dirty="0" smtClean="0">
                <a:solidFill>
                  <a:schemeClr val="bg1">
                    <a:lumMod val="50000"/>
                  </a:schemeClr>
                </a:solidFill>
              </a:rPr>
              <a:t>[</a:t>
            </a:r>
            <a:r>
              <a:rPr lang="en-US" sz="1600" i="1" dirty="0">
                <a:solidFill>
                  <a:schemeClr val="bg1">
                    <a:lumMod val="50000"/>
                  </a:schemeClr>
                </a:solidFill>
              </a:rPr>
              <a:t>G. </a:t>
            </a:r>
            <a:r>
              <a:rPr lang="en-US" sz="1600" i="1" dirty="0" err="1">
                <a:solidFill>
                  <a:schemeClr val="bg1">
                    <a:lumMod val="50000"/>
                  </a:schemeClr>
                </a:solidFill>
              </a:rPr>
              <a:t>Haiying</a:t>
            </a:r>
            <a:r>
              <a:rPr lang="en-US" sz="1600" i="1" dirty="0">
                <a:solidFill>
                  <a:schemeClr val="bg1">
                    <a:lumMod val="50000"/>
                  </a:schemeClr>
                </a:solidFill>
              </a:rPr>
              <a:t>., K. T. (2006)</a:t>
            </a:r>
            <a:r>
              <a:rPr lang="fr-FR" sz="1600" i="1" dirty="0" smtClean="0">
                <a:solidFill>
                  <a:schemeClr val="bg1">
                    <a:lumMod val="50000"/>
                  </a:schemeClr>
                </a:solidFill>
              </a:rPr>
              <a:t>]</a:t>
            </a:r>
          </a:p>
          <a:p>
            <a:pPr marL="172800" indent="-172800" algn="just">
              <a:buClr>
                <a:schemeClr val="tx2"/>
              </a:buClr>
              <a:buFont typeface="Wingdings" pitchFamily="2" charset="2"/>
              <a:buChar char="ü"/>
              <a:defRPr/>
            </a:pPr>
            <a:endParaRPr lang="fr-FR" sz="1600" b="1" i="1" dirty="0">
              <a:solidFill>
                <a:schemeClr val="bg1">
                  <a:lumMod val="50000"/>
                </a:schemeClr>
              </a:solidFill>
            </a:endParaRPr>
          </a:p>
          <a:p>
            <a:pPr marL="172800" indent="-172800" algn="just">
              <a:buClr>
                <a:schemeClr val="tx2"/>
              </a:buClr>
              <a:buFont typeface="Wingdings" pitchFamily="2" charset="2"/>
              <a:buChar char="ü"/>
              <a:defRPr/>
            </a:pPr>
            <a:r>
              <a:rPr lang="fr-FR" b="1" i="1" dirty="0" smtClean="0">
                <a:solidFill>
                  <a:schemeClr val="bg1">
                    <a:lumMod val="50000"/>
                  </a:schemeClr>
                </a:solidFill>
              </a:rPr>
              <a:t> </a:t>
            </a:r>
            <a:r>
              <a:rPr lang="fr-FR" dirty="0" smtClean="0">
                <a:solidFill>
                  <a:srgbClr val="365E86"/>
                </a:solidFill>
              </a:rPr>
              <a:t>Valeur prédictive et pronostique</a:t>
            </a:r>
          </a:p>
          <a:p>
            <a:pPr marL="742950" lvl="1" indent="-285750" algn="just">
              <a:buClr>
                <a:schemeClr val="tx2"/>
              </a:buClr>
              <a:buFont typeface="Wingdings" panose="05000000000000000000" pitchFamily="2" charset="2"/>
              <a:buChar char="Ø"/>
              <a:defRPr/>
            </a:pPr>
            <a:r>
              <a:rPr lang="fr-FR" i="1" dirty="0" smtClean="0">
                <a:solidFill>
                  <a:schemeClr val="bg1">
                    <a:lumMod val="50000"/>
                  </a:schemeClr>
                </a:solidFill>
              </a:rPr>
              <a:t>Quel critère principal : réduction de la taille tumorale ? La concentration d’activité tumorale ?</a:t>
            </a: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sz="1600" dirty="0" smtClean="0">
                <a:solidFill>
                  <a:srgbClr val="365E86"/>
                </a:solidFill>
              </a:rPr>
              <a:t>Critères RECIST 1.0 et 1.1 (1980) :</a:t>
            </a:r>
          </a:p>
          <a:p>
            <a:pPr marL="630000" lvl="1" indent="-172800" algn="just">
              <a:buClr>
                <a:schemeClr val="tx2"/>
              </a:buClr>
              <a:buFont typeface="Wingdings" pitchFamily="2" charset="2"/>
              <a:buChar char="ü"/>
              <a:defRPr/>
            </a:pPr>
            <a:r>
              <a:rPr lang="fr-FR" sz="1600" dirty="0" smtClean="0">
                <a:solidFill>
                  <a:srgbClr val="365E86"/>
                </a:solidFill>
              </a:rPr>
              <a:t>Travail rétrospectif (&gt; 4 000 points de comparaisons)</a:t>
            </a:r>
          </a:p>
          <a:p>
            <a:pPr marL="630000" lvl="1" indent="-172800" algn="just">
              <a:buClr>
                <a:schemeClr val="tx2"/>
              </a:buClr>
              <a:buFont typeface="Wingdings" pitchFamily="2" charset="2"/>
              <a:buChar char="ü"/>
              <a:defRPr/>
            </a:pPr>
            <a:r>
              <a:rPr lang="fr-FR" sz="1600" dirty="0" smtClean="0">
                <a:solidFill>
                  <a:srgbClr val="365E86"/>
                </a:solidFill>
              </a:rPr>
              <a:t>1 mesure : LA</a:t>
            </a:r>
          </a:p>
          <a:p>
            <a:pPr marL="630000" lvl="1" indent="-172800" algn="just">
              <a:buClr>
                <a:schemeClr val="tx2"/>
              </a:buClr>
              <a:buFont typeface="Wingdings" pitchFamily="2" charset="2"/>
              <a:buChar char="ü"/>
              <a:defRPr/>
            </a:pPr>
            <a:r>
              <a:rPr lang="fr-FR" sz="1600" dirty="0" smtClean="0">
                <a:solidFill>
                  <a:srgbClr val="365E86"/>
                </a:solidFill>
              </a:rPr>
              <a:t>Définition de critères sur les lésions : Target – Non Target – Non Mesurable</a:t>
            </a:r>
          </a:p>
          <a:p>
            <a:pPr marL="1087200" lvl="2" indent="-172800" algn="just">
              <a:buClr>
                <a:schemeClr val="tx2"/>
              </a:buClr>
              <a:buFont typeface="Wingdings" pitchFamily="2" charset="2"/>
              <a:buChar char="ü"/>
              <a:defRPr/>
            </a:pPr>
            <a:r>
              <a:rPr lang="fr-FR" sz="1600" dirty="0" smtClean="0">
                <a:solidFill>
                  <a:srgbClr val="365E86"/>
                </a:solidFill>
              </a:rPr>
              <a:t>Taille min : 20mm en TDM conventionnelle</a:t>
            </a:r>
          </a:p>
          <a:p>
            <a:pPr marL="1087200" lvl="2" indent="-172800" algn="just">
              <a:buClr>
                <a:schemeClr val="tx2"/>
              </a:buClr>
              <a:buFont typeface="Wingdings" pitchFamily="2" charset="2"/>
              <a:buChar char="ü"/>
              <a:defRPr/>
            </a:pPr>
            <a:r>
              <a:rPr lang="fr-FR" sz="1600" dirty="0" smtClean="0">
                <a:solidFill>
                  <a:srgbClr val="365E86"/>
                </a:solidFill>
              </a:rPr>
              <a:t>10 en TDM spiralé et </a:t>
            </a:r>
            <a:r>
              <a:rPr lang="fr-FR" sz="1600" dirty="0" err="1" smtClean="0">
                <a:solidFill>
                  <a:srgbClr val="365E86"/>
                </a:solidFill>
              </a:rPr>
              <a:t>acqui</a:t>
            </a:r>
            <a:r>
              <a:rPr lang="fr-FR" sz="1600" dirty="0" smtClean="0">
                <a:solidFill>
                  <a:srgbClr val="365E86"/>
                </a:solidFill>
              </a:rPr>
              <a:t>. Fine coupe ≤ 5mm</a:t>
            </a: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a:solidFill>
                  <a:schemeClr val="bg1"/>
                </a:solidFill>
                <a:latin typeface="Century Gothic" pitchFamily="34" charset="0"/>
                <a:ea typeface="+mj-ea"/>
                <a:cs typeface="Browallia New" pitchFamily="34" charset="-34"/>
              </a:rPr>
              <a:t>Point sur le </a:t>
            </a:r>
            <a:r>
              <a:rPr lang="fr-FR" sz="2400" dirty="0" smtClean="0">
                <a:solidFill>
                  <a:schemeClr val="bg1"/>
                </a:solidFill>
                <a:latin typeface="Century Gothic" pitchFamily="34" charset="0"/>
                <a:ea typeface="+mj-ea"/>
                <a:cs typeface="Browallia New" pitchFamily="34" charset="-34"/>
              </a:rPr>
              <a:t>suivi </a:t>
            </a:r>
            <a:r>
              <a:rPr lang="fr-FR" sz="2400" dirty="0">
                <a:solidFill>
                  <a:schemeClr val="bg1"/>
                </a:solidFill>
                <a:latin typeface="Century Gothic" pitchFamily="34" charset="0"/>
                <a:ea typeface="+mj-ea"/>
                <a:cs typeface="Browallia New" pitchFamily="34" charset="-34"/>
              </a:rPr>
              <a:t>thérapeutique en PET – PERCIST</a:t>
            </a:r>
          </a:p>
        </p:txBody>
      </p:sp>
      <p:grpSp>
        <p:nvGrpSpPr>
          <p:cNvPr id="28" name="Group 7"/>
          <p:cNvGrpSpPr/>
          <p:nvPr/>
        </p:nvGrpSpPr>
        <p:grpSpPr>
          <a:xfrm>
            <a:off x="491193" y="4072865"/>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Critères d’évaluation thérapeutiques </a:t>
              </a:r>
            </a:p>
            <a:p>
              <a:pPr marL="0" lvl="1"/>
              <a:r>
                <a:rPr lang="fr-FR" sz="1400" b="1" dirty="0" smtClean="0">
                  <a:solidFill>
                    <a:schemeClr val="tx2"/>
                  </a:solidFill>
                  <a:latin typeface="Century Gothic" pitchFamily="34" charset="0"/>
                </a:rPr>
                <a:t> </a:t>
              </a:r>
            </a:p>
          </p:txBody>
        </p:sp>
      </p:grpSp>
    </p:spTree>
    <p:extLst>
      <p:ext uri="{BB962C8B-B14F-4D97-AF65-F5344CB8AC3E}">
        <p14:creationId xmlns:p14="http://schemas.microsoft.com/office/powerpoint/2010/main" val="408418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11</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sp useBgFill="1">
        <p:nvSpPr>
          <p:cNvPr id="22" name="Rectangle 21"/>
          <p:cNvSpPr/>
          <p:nvPr/>
        </p:nvSpPr>
        <p:spPr>
          <a:xfrm>
            <a:off x="611560" y="19164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a:solidFill>
                  <a:schemeClr val="bg1"/>
                </a:solidFill>
                <a:latin typeface="Century Gothic" pitchFamily="34" charset="0"/>
                <a:ea typeface="+mj-ea"/>
                <a:cs typeface="Browallia New" pitchFamily="34" charset="-34"/>
              </a:rPr>
              <a:t>Point sur le </a:t>
            </a:r>
            <a:r>
              <a:rPr lang="fr-FR" sz="2400" dirty="0" smtClean="0">
                <a:solidFill>
                  <a:schemeClr val="bg1"/>
                </a:solidFill>
                <a:latin typeface="Century Gothic" pitchFamily="34" charset="0"/>
                <a:ea typeface="+mj-ea"/>
                <a:cs typeface="Browallia New" pitchFamily="34" charset="-34"/>
              </a:rPr>
              <a:t>suivi </a:t>
            </a:r>
            <a:r>
              <a:rPr lang="fr-FR" sz="2400" dirty="0">
                <a:solidFill>
                  <a:schemeClr val="bg1"/>
                </a:solidFill>
                <a:latin typeface="Century Gothic" pitchFamily="34" charset="0"/>
                <a:ea typeface="+mj-ea"/>
                <a:cs typeface="Browallia New" pitchFamily="34" charset="-34"/>
              </a:rPr>
              <a:t>thérapeutique en PET – PERCIST</a:t>
            </a:r>
          </a:p>
        </p:txBody>
      </p:sp>
      <p:grpSp>
        <p:nvGrpSpPr>
          <p:cNvPr id="28" name="Group 7"/>
          <p:cNvGrpSpPr/>
          <p:nvPr/>
        </p:nvGrpSpPr>
        <p:grpSpPr>
          <a:xfrm>
            <a:off x="154802" y="1484784"/>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Critères d’évaluation thérapeutiques - RECIST </a:t>
              </a:r>
            </a:p>
            <a:p>
              <a:pPr marL="0" lvl="1"/>
              <a:r>
                <a:rPr lang="fr-FR" sz="1400" b="1" dirty="0" smtClean="0">
                  <a:solidFill>
                    <a:schemeClr val="tx2"/>
                  </a:solidFill>
                  <a:latin typeface="Century Gothic" pitchFamily="34" charset="0"/>
                </a:rPr>
                <a:t> </a:t>
              </a:r>
            </a:p>
          </p:txBody>
        </p:sp>
      </p:grpSp>
      <p:sp>
        <p:nvSpPr>
          <p:cNvPr id="17" name="Rectangle 16"/>
          <p:cNvSpPr/>
          <p:nvPr/>
        </p:nvSpPr>
        <p:spPr>
          <a:xfrm>
            <a:off x="361264" y="1532738"/>
            <a:ext cx="8325978" cy="4848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Imagerie IRM et TDM limitation des méthodes les plus reproductibles</a:t>
            </a: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Lésion Non Mesurable : </a:t>
            </a:r>
          </a:p>
          <a:p>
            <a:pPr marL="630000" lvl="1" indent="-172800" algn="just">
              <a:buClr>
                <a:schemeClr val="tx2"/>
              </a:buClr>
              <a:buFont typeface="Wingdings" pitchFamily="2" charset="2"/>
              <a:buChar char="ü"/>
              <a:defRPr/>
            </a:pPr>
            <a:r>
              <a:rPr lang="fr-FR" dirty="0" smtClean="0">
                <a:solidFill>
                  <a:srgbClr val="365E86"/>
                </a:solidFill>
              </a:rPr>
              <a:t>Taille insuffisante</a:t>
            </a:r>
          </a:p>
          <a:p>
            <a:pPr marL="630000" lvl="1" indent="-172800" algn="just">
              <a:buClr>
                <a:schemeClr val="tx2"/>
              </a:buClr>
              <a:buFont typeface="Wingdings" pitchFamily="2" charset="2"/>
              <a:buChar char="ü"/>
              <a:defRPr/>
            </a:pPr>
            <a:r>
              <a:rPr lang="fr-FR" dirty="0" smtClean="0">
                <a:solidFill>
                  <a:srgbClr val="365E86"/>
                </a:solidFill>
              </a:rPr>
              <a:t>Lésion osseuse</a:t>
            </a:r>
          </a:p>
          <a:p>
            <a:pPr marL="630000" lvl="1" indent="-172800" algn="just">
              <a:buClr>
                <a:schemeClr val="tx2"/>
              </a:buClr>
              <a:buFont typeface="Wingdings" pitchFamily="2" charset="2"/>
              <a:buChar char="ü"/>
              <a:defRPr/>
            </a:pPr>
            <a:r>
              <a:rPr lang="fr-FR" dirty="0" smtClean="0">
                <a:solidFill>
                  <a:srgbClr val="365E86"/>
                </a:solidFill>
              </a:rPr>
              <a:t>…</a:t>
            </a: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dirty="0">
                <a:solidFill>
                  <a:srgbClr val="365E86"/>
                </a:solidFill>
              </a:rPr>
              <a:t>Lésion </a:t>
            </a:r>
            <a:r>
              <a:rPr lang="fr-FR" dirty="0" smtClean="0">
                <a:solidFill>
                  <a:srgbClr val="365E86"/>
                </a:solidFill>
              </a:rPr>
              <a:t>Target </a:t>
            </a:r>
            <a:r>
              <a:rPr lang="fr-FR" dirty="0">
                <a:solidFill>
                  <a:srgbClr val="365E86"/>
                </a:solidFill>
              </a:rPr>
              <a:t>: </a:t>
            </a:r>
          </a:p>
          <a:p>
            <a:pPr marL="630000" lvl="1" indent="-172800" algn="just">
              <a:buClr>
                <a:schemeClr val="tx2"/>
              </a:buClr>
              <a:buFont typeface="Wingdings" pitchFamily="2" charset="2"/>
              <a:buChar char="ü"/>
              <a:defRPr/>
            </a:pPr>
            <a:r>
              <a:rPr lang="fr-FR" dirty="0" smtClean="0">
                <a:solidFill>
                  <a:srgbClr val="365E86"/>
                </a:solidFill>
              </a:rPr>
              <a:t>Max 5 lésions/organe, max 10 lésions au total</a:t>
            </a:r>
            <a:endParaRPr lang="fr-FR" dirty="0">
              <a:solidFill>
                <a:srgbClr val="365E86"/>
              </a:solidFill>
            </a:endParaRPr>
          </a:p>
          <a:p>
            <a:pPr marL="630000" lvl="1" indent="-172800" algn="just">
              <a:buClr>
                <a:schemeClr val="tx2"/>
              </a:buClr>
              <a:buFont typeface="Wingdings" pitchFamily="2" charset="2"/>
              <a:buChar char="ü"/>
              <a:defRPr/>
            </a:pPr>
            <a:r>
              <a:rPr lang="fr-FR" dirty="0">
                <a:solidFill>
                  <a:srgbClr val="365E86"/>
                </a:solidFill>
              </a:rPr>
              <a:t>Lésion </a:t>
            </a:r>
            <a:r>
              <a:rPr lang="fr-FR" dirty="0" smtClean="0">
                <a:solidFill>
                  <a:srgbClr val="365E86"/>
                </a:solidFill>
              </a:rPr>
              <a:t>suivie</a:t>
            </a:r>
          </a:p>
          <a:p>
            <a:pPr lvl="1" algn="just">
              <a:buClr>
                <a:schemeClr val="tx2"/>
              </a:buClr>
              <a:defRPr/>
            </a:pPr>
            <a:endParaRPr lang="fr-FR" dirty="0" smtClean="0">
              <a:solidFill>
                <a:srgbClr val="365E86"/>
              </a:solidFill>
            </a:endParaRPr>
          </a:p>
          <a:p>
            <a:pPr marL="172800" indent="-172800" algn="just">
              <a:buClr>
                <a:schemeClr val="tx2"/>
              </a:buClr>
              <a:buFont typeface="Wingdings" pitchFamily="2" charset="2"/>
              <a:buChar char="ü"/>
              <a:defRPr/>
            </a:pPr>
            <a:r>
              <a:rPr lang="fr-FR" dirty="0">
                <a:solidFill>
                  <a:srgbClr val="365E86"/>
                </a:solidFill>
              </a:rPr>
              <a:t>Lésion </a:t>
            </a:r>
            <a:r>
              <a:rPr lang="fr-FR" dirty="0" err="1" smtClean="0">
                <a:solidFill>
                  <a:srgbClr val="365E86"/>
                </a:solidFill>
              </a:rPr>
              <a:t>NonTarget</a:t>
            </a:r>
            <a:r>
              <a:rPr lang="fr-FR" dirty="0" smtClean="0">
                <a:solidFill>
                  <a:srgbClr val="365E86"/>
                </a:solidFill>
              </a:rPr>
              <a:t> </a:t>
            </a:r>
            <a:r>
              <a:rPr lang="fr-FR" dirty="0">
                <a:solidFill>
                  <a:srgbClr val="365E86"/>
                </a:solidFill>
              </a:rPr>
              <a:t>: </a:t>
            </a:r>
          </a:p>
          <a:p>
            <a:pPr marL="630000" lvl="1" indent="-172800" algn="just">
              <a:buClr>
                <a:schemeClr val="tx2"/>
              </a:buClr>
              <a:buFont typeface="Wingdings" pitchFamily="2" charset="2"/>
              <a:buChar char="ü"/>
              <a:defRPr/>
            </a:pPr>
            <a:r>
              <a:rPr lang="fr-FR" dirty="0" smtClean="0">
                <a:solidFill>
                  <a:srgbClr val="365E86"/>
                </a:solidFill>
              </a:rPr>
              <a:t>Répertoriée mais non mesurée</a:t>
            </a:r>
            <a:endParaRPr lang="fr-FR" dirty="0">
              <a:solidFill>
                <a:srgbClr val="365E86"/>
              </a:solidFill>
            </a:endParaRPr>
          </a:p>
          <a:p>
            <a:pPr marL="630000" lvl="1" indent="-172800" algn="just">
              <a:buClr>
                <a:schemeClr val="tx2"/>
              </a:buClr>
              <a:buFont typeface="Wingdings" pitchFamily="2" charset="2"/>
              <a:buChar char="ü"/>
              <a:defRPr/>
            </a:pPr>
            <a:r>
              <a:rPr lang="fr-FR" dirty="0" smtClean="0">
                <a:solidFill>
                  <a:srgbClr val="365E86"/>
                </a:solidFill>
              </a:rPr>
              <a:t>Informations supplémentaires parfois complémentaires </a:t>
            </a:r>
            <a:endParaRPr lang="fr-FR" dirty="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Tree>
    <p:extLst>
      <p:ext uri="{BB962C8B-B14F-4D97-AF65-F5344CB8AC3E}">
        <p14:creationId xmlns:p14="http://schemas.microsoft.com/office/powerpoint/2010/main" val="250931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200150" y="5834889"/>
            <a:ext cx="2216841" cy="369332"/>
          </a:xfrm>
          <a:prstGeom prst="rect">
            <a:avLst/>
          </a:prstGeom>
          <a:noFill/>
        </p:spPr>
        <p:txBody>
          <a:bodyPr wrap="square" rtlCol="0">
            <a:spAutoFit/>
          </a:bodyPr>
          <a:lstStyle/>
          <a:p>
            <a:r>
              <a:rPr lang="en-US" i="1" dirty="0" smtClean="0">
                <a:solidFill>
                  <a:schemeClr val="bg1">
                    <a:lumMod val="50000"/>
                  </a:schemeClr>
                </a:solidFill>
              </a:rPr>
              <a:t>[</a:t>
            </a:r>
            <a:r>
              <a:rPr lang="en-US" i="1" dirty="0" err="1" smtClean="0">
                <a:solidFill>
                  <a:schemeClr val="bg1">
                    <a:lumMod val="50000"/>
                  </a:schemeClr>
                </a:solidFill>
              </a:rPr>
              <a:t>Therasse</a:t>
            </a:r>
            <a:r>
              <a:rPr lang="en-US" i="1" dirty="0" smtClean="0">
                <a:solidFill>
                  <a:schemeClr val="bg1">
                    <a:lumMod val="50000"/>
                  </a:schemeClr>
                </a:solidFill>
              </a:rPr>
              <a:t>., P. </a:t>
            </a:r>
            <a:r>
              <a:rPr lang="en-US" i="1" dirty="0">
                <a:solidFill>
                  <a:schemeClr val="bg1">
                    <a:lumMod val="50000"/>
                  </a:schemeClr>
                </a:solidFill>
              </a:rPr>
              <a:t>(2009</a:t>
            </a:r>
            <a:r>
              <a:rPr lang="en-US" i="1" dirty="0" smtClean="0">
                <a:solidFill>
                  <a:schemeClr val="bg1">
                    <a:lumMod val="50000"/>
                  </a:schemeClr>
                </a:solidFill>
              </a:rPr>
              <a:t>)]</a:t>
            </a:r>
            <a:endParaRPr lang="fr-FR" i="1" dirty="0">
              <a:solidFill>
                <a:schemeClr val="bg1">
                  <a:lumMod val="50000"/>
                </a:schemeClr>
              </a:solidFill>
            </a:endParaRPr>
          </a:p>
        </p:txBody>
      </p:sp>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12</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sp useBgFill="1">
        <p:nvSpPr>
          <p:cNvPr id="22" name="Rectangle 21"/>
          <p:cNvSpPr/>
          <p:nvPr/>
        </p:nvSpPr>
        <p:spPr>
          <a:xfrm>
            <a:off x="611560" y="19164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a:solidFill>
                  <a:schemeClr val="bg1"/>
                </a:solidFill>
                <a:latin typeface="Century Gothic" pitchFamily="34" charset="0"/>
                <a:ea typeface="+mj-ea"/>
                <a:cs typeface="Browallia New" pitchFamily="34" charset="-34"/>
              </a:rPr>
              <a:t>Point sur le </a:t>
            </a:r>
            <a:r>
              <a:rPr lang="fr-FR" sz="2400" dirty="0" smtClean="0">
                <a:solidFill>
                  <a:schemeClr val="bg1"/>
                </a:solidFill>
                <a:latin typeface="Century Gothic" pitchFamily="34" charset="0"/>
                <a:ea typeface="+mj-ea"/>
                <a:cs typeface="Browallia New" pitchFamily="34" charset="-34"/>
              </a:rPr>
              <a:t>suivi </a:t>
            </a:r>
            <a:r>
              <a:rPr lang="fr-FR" sz="2400" dirty="0">
                <a:solidFill>
                  <a:schemeClr val="bg1"/>
                </a:solidFill>
                <a:latin typeface="Century Gothic" pitchFamily="34" charset="0"/>
                <a:ea typeface="+mj-ea"/>
                <a:cs typeface="Browallia New" pitchFamily="34" charset="-34"/>
              </a:rPr>
              <a:t>thérapeutique en PET – PERCIST</a:t>
            </a:r>
          </a:p>
        </p:txBody>
      </p:sp>
      <p:grpSp>
        <p:nvGrpSpPr>
          <p:cNvPr id="28" name="Group 7"/>
          <p:cNvGrpSpPr/>
          <p:nvPr/>
        </p:nvGrpSpPr>
        <p:grpSpPr>
          <a:xfrm>
            <a:off x="154802" y="1484784"/>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Critères d’évaluation thérapeutiques - RECIST </a:t>
              </a:r>
            </a:p>
            <a:p>
              <a:pPr marL="0" lvl="1"/>
              <a:r>
                <a:rPr lang="fr-FR" sz="1400" b="1" dirty="0" smtClean="0">
                  <a:solidFill>
                    <a:schemeClr val="tx2"/>
                  </a:solidFill>
                  <a:latin typeface="Century Gothic" pitchFamily="34" charset="0"/>
                </a:rPr>
                <a:t> </a:t>
              </a:r>
            </a:p>
          </p:txBody>
        </p:sp>
      </p:grpSp>
      <p:pic>
        <p:nvPicPr>
          <p:cNvPr id="2" name="Image 1"/>
          <p:cNvPicPr>
            <a:picLocks noChangeAspect="1"/>
          </p:cNvPicPr>
          <p:nvPr/>
        </p:nvPicPr>
        <p:blipFill>
          <a:blip r:embed="rId4"/>
          <a:stretch>
            <a:fillRect/>
          </a:stretch>
        </p:blipFill>
        <p:spPr>
          <a:xfrm>
            <a:off x="2453383" y="1877116"/>
            <a:ext cx="6249533" cy="4759578"/>
          </a:xfrm>
          <a:prstGeom prst="rect">
            <a:avLst/>
          </a:prstGeom>
        </p:spPr>
      </p:pic>
      <p:pic>
        <p:nvPicPr>
          <p:cNvPr id="3" name="Image 2"/>
          <p:cNvPicPr>
            <a:picLocks noChangeAspect="1"/>
          </p:cNvPicPr>
          <p:nvPr/>
        </p:nvPicPr>
        <p:blipFill rotWithShape="1">
          <a:blip r:embed="rId5"/>
          <a:srcRect r="1570"/>
          <a:stretch/>
        </p:blipFill>
        <p:spPr>
          <a:xfrm>
            <a:off x="79985" y="2164569"/>
            <a:ext cx="5100240" cy="4533900"/>
          </a:xfrm>
          <a:prstGeom prst="rect">
            <a:avLst/>
          </a:prstGeom>
        </p:spPr>
      </p:pic>
      <p:sp>
        <p:nvSpPr>
          <p:cNvPr id="4" name="ZoneTexte 3"/>
          <p:cNvSpPr txBox="1"/>
          <p:nvPr/>
        </p:nvSpPr>
        <p:spPr>
          <a:xfrm>
            <a:off x="333072" y="1895489"/>
            <a:ext cx="1868283" cy="369332"/>
          </a:xfrm>
          <a:prstGeom prst="rect">
            <a:avLst/>
          </a:prstGeom>
          <a:noFill/>
        </p:spPr>
        <p:txBody>
          <a:bodyPr wrap="square" rtlCol="0">
            <a:spAutoFit/>
          </a:bodyPr>
          <a:lstStyle/>
          <a:p>
            <a:r>
              <a:rPr lang="en-US" i="1" dirty="0" smtClean="0">
                <a:solidFill>
                  <a:schemeClr val="bg1">
                    <a:lumMod val="50000"/>
                  </a:schemeClr>
                </a:solidFill>
              </a:rPr>
              <a:t>[Wahl</a:t>
            </a:r>
            <a:r>
              <a:rPr lang="en-US" i="1" dirty="0">
                <a:solidFill>
                  <a:schemeClr val="bg1">
                    <a:lumMod val="50000"/>
                  </a:schemeClr>
                </a:solidFill>
              </a:rPr>
              <a:t>., R. (2009</a:t>
            </a:r>
            <a:r>
              <a:rPr lang="en-US" i="1" dirty="0" smtClean="0">
                <a:solidFill>
                  <a:schemeClr val="bg1">
                    <a:lumMod val="50000"/>
                  </a:schemeClr>
                </a:solidFill>
              </a:rPr>
              <a:t>)]</a:t>
            </a:r>
            <a:endParaRPr lang="fr-FR" i="1" dirty="0">
              <a:solidFill>
                <a:schemeClr val="bg1">
                  <a:lumMod val="50000"/>
                </a:schemeClr>
              </a:solidFill>
            </a:endParaRPr>
          </a:p>
        </p:txBody>
      </p:sp>
    </p:spTree>
    <p:extLst>
      <p:ext uri="{BB962C8B-B14F-4D97-AF65-F5344CB8AC3E}">
        <p14:creationId xmlns:p14="http://schemas.microsoft.com/office/powerpoint/2010/main" val="278840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13</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sp useBgFill="1">
        <p:nvSpPr>
          <p:cNvPr id="22" name="Rectangle 21"/>
          <p:cNvSpPr/>
          <p:nvPr/>
        </p:nvSpPr>
        <p:spPr>
          <a:xfrm>
            <a:off x="611560" y="19164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a:solidFill>
                  <a:schemeClr val="bg1"/>
                </a:solidFill>
                <a:latin typeface="Century Gothic" pitchFamily="34" charset="0"/>
                <a:ea typeface="+mj-ea"/>
                <a:cs typeface="Browallia New" pitchFamily="34" charset="-34"/>
              </a:rPr>
              <a:t>Point sur le </a:t>
            </a:r>
            <a:r>
              <a:rPr lang="fr-FR" sz="2400" dirty="0" smtClean="0">
                <a:solidFill>
                  <a:schemeClr val="bg1"/>
                </a:solidFill>
                <a:latin typeface="Century Gothic" pitchFamily="34" charset="0"/>
                <a:ea typeface="+mj-ea"/>
                <a:cs typeface="Browallia New" pitchFamily="34" charset="-34"/>
              </a:rPr>
              <a:t>suivi </a:t>
            </a:r>
            <a:r>
              <a:rPr lang="fr-FR" sz="2400" dirty="0">
                <a:solidFill>
                  <a:schemeClr val="bg1"/>
                </a:solidFill>
                <a:latin typeface="Century Gothic" pitchFamily="34" charset="0"/>
                <a:ea typeface="+mj-ea"/>
                <a:cs typeface="Browallia New" pitchFamily="34" charset="-34"/>
              </a:rPr>
              <a:t>thérapeutique en PET – PERCIST</a:t>
            </a:r>
          </a:p>
        </p:txBody>
      </p:sp>
      <p:grpSp>
        <p:nvGrpSpPr>
          <p:cNvPr id="28" name="Group 7"/>
          <p:cNvGrpSpPr/>
          <p:nvPr/>
        </p:nvGrpSpPr>
        <p:grpSpPr>
          <a:xfrm>
            <a:off x="154802" y="1484784"/>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Critères d’évaluation thérapeutiques - PERCIST</a:t>
              </a:r>
            </a:p>
            <a:p>
              <a:pPr marL="0" lvl="1"/>
              <a:r>
                <a:rPr lang="fr-FR" sz="1400" b="1" dirty="0" smtClean="0">
                  <a:solidFill>
                    <a:schemeClr val="tx2"/>
                  </a:solidFill>
                  <a:latin typeface="Century Gothic" pitchFamily="34" charset="0"/>
                </a:rPr>
                <a:t> </a:t>
              </a:r>
            </a:p>
          </p:txBody>
        </p:sp>
      </p:grpSp>
      <p:sp>
        <p:nvSpPr>
          <p:cNvPr id="17" name="Rectangle 16"/>
          <p:cNvSpPr/>
          <p:nvPr/>
        </p:nvSpPr>
        <p:spPr>
          <a:xfrm>
            <a:off x="361264" y="1532738"/>
            <a:ext cx="8325978" cy="4848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Après les critères morphologiques les critères métaboliques</a:t>
            </a:r>
          </a:p>
          <a:p>
            <a:pPr lvl="3" algn="just">
              <a:buClr>
                <a:schemeClr val="tx2"/>
              </a:buClr>
              <a:defRPr/>
            </a:pPr>
            <a:endParaRPr lang="fr-FR" dirty="0" smtClean="0">
              <a:solidFill>
                <a:srgbClr val="365E86"/>
              </a:solidFill>
            </a:endParaRPr>
          </a:p>
          <a:p>
            <a:pPr lvl="3" algn="just">
              <a:buClr>
                <a:schemeClr val="tx2"/>
              </a:buClr>
              <a:defRPr/>
            </a:pPr>
            <a:endParaRPr lang="fr-FR" dirty="0">
              <a:solidFill>
                <a:srgbClr val="365E86"/>
              </a:solidFill>
            </a:endParaRPr>
          </a:p>
          <a:p>
            <a:pPr lvl="3" algn="just">
              <a:buClr>
                <a:schemeClr val="tx2"/>
              </a:buClr>
              <a:defRPr/>
            </a:pPr>
            <a:endParaRPr lang="fr-FR" dirty="0" smtClean="0">
              <a:solidFill>
                <a:srgbClr val="365E86"/>
              </a:solidFill>
            </a:endParaRPr>
          </a:p>
          <a:p>
            <a:pPr lvl="3" algn="just">
              <a:buClr>
                <a:schemeClr val="tx2"/>
              </a:buClr>
              <a:defRPr/>
            </a:pPr>
            <a:endParaRPr lang="fr-FR" dirty="0">
              <a:solidFill>
                <a:srgbClr val="365E86"/>
              </a:solidFill>
            </a:endParaRPr>
          </a:p>
          <a:p>
            <a:pPr lvl="3" algn="just">
              <a:buClr>
                <a:schemeClr val="tx2"/>
              </a:buClr>
              <a:defRPr/>
            </a:pPr>
            <a:endParaRPr lang="fr-FR" dirty="0" smtClean="0">
              <a:solidFill>
                <a:srgbClr val="365E86"/>
              </a:solidFill>
            </a:endParaRPr>
          </a:p>
          <a:p>
            <a:pPr lvl="3" algn="just">
              <a:buClr>
                <a:schemeClr val="tx2"/>
              </a:buClr>
              <a:defRPr/>
            </a:pPr>
            <a:endParaRPr lang="fr-FR" dirty="0">
              <a:solidFill>
                <a:srgbClr val="365E86"/>
              </a:solidFill>
            </a:endParaRPr>
          </a:p>
          <a:p>
            <a:pPr lvl="3" algn="just">
              <a:buClr>
                <a:schemeClr val="tx2"/>
              </a:buClr>
              <a:defRPr/>
            </a:pPr>
            <a:endParaRPr lang="fr-FR" dirty="0" smtClean="0">
              <a:solidFill>
                <a:srgbClr val="365E86"/>
              </a:solidFill>
            </a:endParaRPr>
          </a:p>
          <a:p>
            <a:pPr lvl="3" algn="just">
              <a:buClr>
                <a:schemeClr val="tx2"/>
              </a:buClr>
              <a:defRPr/>
            </a:pPr>
            <a:endParaRPr lang="fr-FR"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PERCIST : Positron Emission </a:t>
            </a:r>
            <a:r>
              <a:rPr lang="fr-FR" dirty="0" err="1" smtClean="0">
                <a:solidFill>
                  <a:srgbClr val="365E86"/>
                </a:solidFill>
              </a:rPr>
              <a:t>Response</a:t>
            </a:r>
            <a:r>
              <a:rPr lang="fr-FR" dirty="0" smtClean="0">
                <a:solidFill>
                  <a:srgbClr val="365E86"/>
                </a:solidFill>
              </a:rPr>
              <a:t> </a:t>
            </a:r>
            <a:r>
              <a:rPr lang="fr-FR" dirty="0" err="1" smtClean="0">
                <a:solidFill>
                  <a:srgbClr val="365E86"/>
                </a:solidFill>
              </a:rPr>
              <a:t>Criteria</a:t>
            </a:r>
            <a:r>
              <a:rPr lang="fr-FR" dirty="0" smtClean="0">
                <a:solidFill>
                  <a:srgbClr val="365E86"/>
                </a:solidFill>
              </a:rPr>
              <a:t> in Solid </a:t>
            </a:r>
            <a:r>
              <a:rPr lang="fr-FR" dirty="0" err="1" smtClean="0">
                <a:solidFill>
                  <a:srgbClr val="365E86"/>
                </a:solidFill>
              </a:rPr>
              <a:t>Tumors</a:t>
            </a:r>
            <a:endParaRPr lang="fr-FR" dirty="0" smtClean="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Principal intérêt de proposer une standardisation des méthodes de suivi déjà existantes (OMS, Young, RECIST 1.0 et 1.1…)</a:t>
            </a:r>
          </a:p>
          <a:p>
            <a:pPr marL="172800" indent="-172800" algn="just">
              <a:buClr>
                <a:schemeClr val="tx2"/>
              </a:buClr>
              <a:buFont typeface="Wingdings" pitchFamily="2" charset="2"/>
              <a:buChar char="ü"/>
              <a:defRPr/>
            </a:pPr>
            <a:endParaRPr lang="fr-FR" dirty="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pic>
        <p:nvPicPr>
          <p:cNvPr id="2" name="Image 1"/>
          <p:cNvPicPr>
            <a:picLocks noChangeAspect="1"/>
          </p:cNvPicPr>
          <p:nvPr/>
        </p:nvPicPr>
        <p:blipFill>
          <a:blip r:embed="rId4"/>
          <a:stretch>
            <a:fillRect/>
          </a:stretch>
        </p:blipFill>
        <p:spPr>
          <a:xfrm>
            <a:off x="1547664" y="2675020"/>
            <a:ext cx="5948139" cy="2046793"/>
          </a:xfrm>
          <a:prstGeom prst="rect">
            <a:avLst/>
          </a:prstGeom>
        </p:spPr>
      </p:pic>
    </p:spTree>
    <p:extLst>
      <p:ext uri="{BB962C8B-B14F-4D97-AF65-F5344CB8AC3E}">
        <p14:creationId xmlns:p14="http://schemas.microsoft.com/office/powerpoint/2010/main" val="3768546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14</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sp useBgFill="1">
        <p:nvSpPr>
          <p:cNvPr id="22" name="Rectangle 21"/>
          <p:cNvSpPr/>
          <p:nvPr/>
        </p:nvSpPr>
        <p:spPr>
          <a:xfrm>
            <a:off x="611560" y="19164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a:solidFill>
                  <a:schemeClr val="bg1"/>
                </a:solidFill>
                <a:latin typeface="Century Gothic" pitchFamily="34" charset="0"/>
                <a:ea typeface="+mj-ea"/>
                <a:cs typeface="Browallia New" pitchFamily="34" charset="-34"/>
              </a:rPr>
              <a:t>Point sur le </a:t>
            </a:r>
            <a:r>
              <a:rPr lang="fr-FR" sz="2400" dirty="0" smtClean="0">
                <a:solidFill>
                  <a:schemeClr val="bg1"/>
                </a:solidFill>
                <a:latin typeface="Century Gothic" pitchFamily="34" charset="0"/>
                <a:ea typeface="+mj-ea"/>
                <a:cs typeface="Browallia New" pitchFamily="34" charset="-34"/>
              </a:rPr>
              <a:t>suivi </a:t>
            </a:r>
            <a:r>
              <a:rPr lang="fr-FR" sz="2400" dirty="0">
                <a:solidFill>
                  <a:schemeClr val="bg1"/>
                </a:solidFill>
                <a:latin typeface="Century Gothic" pitchFamily="34" charset="0"/>
                <a:ea typeface="+mj-ea"/>
                <a:cs typeface="Browallia New" pitchFamily="34" charset="-34"/>
              </a:rPr>
              <a:t>thérapeutique en PET – PERCIST</a:t>
            </a:r>
          </a:p>
        </p:txBody>
      </p:sp>
      <p:grpSp>
        <p:nvGrpSpPr>
          <p:cNvPr id="28" name="Group 7"/>
          <p:cNvGrpSpPr/>
          <p:nvPr/>
        </p:nvGrpSpPr>
        <p:grpSpPr>
          <a:xfrm>
            <a:off x="203161" y="1447600"/>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Critères d’évaluation thérapeutiques - PERCIST </a:t>
              </a:r>
            </a:p>
            <a:p>
              <a:pPr marL="0" lvl="1"/>
              <a:r>
                <a:rPr lang="fr-FR" sz="1400" b="1" dirty="0" smtClean="0">
                  <a:solidFill>
                    <a:schemeClr val="tx2"/>
                  </a:solidFill>
                  <a:latin typeface="Century Gothic" pitchFamily="34" charset="0"/>
                </a:rPr>
                <a:t> </a:t>
              </a:r>
            </a:p>
          </p:txBody>
        </p:sp>
      </p:grpSp>
      <p:sp>
        <p:nvSpPr>
          <p:cNvPr id="17" name="Rectangle 16"/>
          <p:cNvSpPr/>
          <p:nvPr/>
        </p:nvSpPr>
        <p:spPr>
          <a:xfrm>
            <a:off x="361264" y="1532738"/>
            <a:ext cx="8325978" cy="4848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r>
              <a:rPr lang="fr-FR" sz="1600" dirty="0" smtClean="0">
                <a:solidFill>
                  <a:srgbClr val="365E86"/>
                </a:solidFill>
              </a:rPr>
              <a:t> </a:t>
            </a: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Standardisation de la mesure</a:t>
            </a:r>
          </a:p>
          <a:p>
            <a:pPr marL="630000" lvl="1" indent="-172800" algn="just">
              <a:buClr>
                <a:schemeClr val="tx2"/>
              </a:buClr>
              <a:buFont typeface="Wingdings" pitchFamily="2" charset="2"/>
              <a:buChar char="ü"/>
              <a:defRPr/>
            </a:pPr>
            <a:r>
              <a:rPr lang="fr-FR" dirty="0" smtClean="0">
                <a:solidFill>
                  <a:srgbClr val="365E86"/>
                </a:solidFill>
              </a:rPr>
              <a:t>Cible tumorale</a:t>
            </a:r>
          </a:p>
          <a:p>
            <a:pPr marL="630000" lvl="1" indent="-172800" algn="just">
              <a:buClr>
                <a:schemeClr val="tx2"/>
              </a:buClr>
              <a:buFont typeface="Wingdings" pitchFamily="2" charset="2"/>
              <a:buChar char="ü"/>
              <a:defRPr/>
            </a:pPr>
            <a:r>
              <a:rPr lang="fr-FR" dirty="0" smtClean="0">
                <a:solidFill>
                  <a:srgbClr val="365E86"/>
                </a:solidFill>
              </a:rPr>
              <a:t>Taille de ROI</a:t>
            </a:r>
          </a:p>
          <a:p>
            <a:pPr marL="630000" lvl="1" indent="-172800" algn="just">
              <a:buClr>
                <a:schemeClr val="tx2"/>
              </a:buClr>
              <a:buFont typeface="Wingdings" pitchFamily="2" charset="2"/>
              <a:buChar char="ü"/>
              <a:defRPr/>
            </a:pPr>
            <a:r>
              <a:rPr lang="fr-FR" dirty="0" smtClean="0">
                <a:solidFill>
                  <a:srgbClr val="365E86"/>
                </a:solidFill>
              </a:rPr>
              <a:t>Type de SUV</a:t>
            </a:r>
          </a:p>
          <a:p>
            <a:pPr marL="630000" lvl="1" indent="-172800" algn="just">
              <a:buClr>
                <a:schemeClr val="tx2"/>
              </a:buClr>
              <a:buFont typeface="Wingdings" pitchFamily="2" charset="2"/>
              <a:buChar char="ü"/>
              <a:defRPr/>
            </a:pPr>
            <a:r>
              <a:rPr lang="fr-FR" dirty="0" smtClean="0">
                <a:solidFill>
                  <a:srgbClr val="365E86"/>
                </a:solidFill>
              </a:rPr>
              <a:t>Paramètres techniques (</a:t>
            </a:r>
            <a:r>
              <a:rPr lang="fr-FR" i="1" dirty="0" err="1" smtClean="0">
                <a:solidFill>
                  <a:srgbClr val="365E86"/>
                </a:solidFill>
              </a:rPr>
              <a:t>UptakeTime</a:t>
            </a:r>
            <a:r>
              <a:rPr lang="fr-FR" i="1" dirty="0" smtClean="0">
                <a:solidFill>
                  <a:srgbClr val="365E86"/>
                </a:solidFill>
              </a:rPr>
              <a:t>, temps acquisition,…)</a:t>
            </a:r>
          </a:p>
          <a:p>
            <a:pPr marL="630000" lvl="1" indent="-172800" algn="just">
              <a:buClr>
                <a:schemeClr val="tx2"/>
              </a:buClr>
              <a:buFont typeface="Wingdings" pitchFamily="2" charset="2"/>
              <a:buChar char="ü"/>
              <a:defRPr/>
            </a:pPr>
            <a:endParaRPr lang="fr-FR" i="1" dirty="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Quel SUV :</a:t>
            </a:r>
          </a:p>
          <a:p>
            <a:pPr marL="630000" lvl="1" indent="-172800" algn="just">
              <a:buClr>
                <a:schemeClr val="tx2"/>
              </a:buClr>
              <a:buFont typeface="Wingdings" pitchFamily="2" charset="2"/>
              <a:buChar char="ü"/>
              <a:defRPr/>
            </a:pPr>
            <a:r>
              <a:rPr lang="fr-FR" dirty="0" smtClean="0">
                <a:solidFill>
                  <a:srgbClr val="365E86"/>
                </a:solidFill>
              </a:rPr>
              <a:t>Lean </a:t>
            </a:r>
            <a:r>
              <a:rPr lang="fr-FR" baseline="-25000" dirty="0" smtClean="0">
                <a:solidFill>
                  <a:srgbClr val="365E86"/>
                </a:solidFill>
              </a:rPr>
              <a:t>body</a:t>
            </a:r>
            <a:r>
              <a:rPr lang="fr-FR" dirty="0" smtClean="0">
                <a:solidFill>
                  <a:srgbClr val="365E86"/>
                </a:solidFill>
              </a:rPr>
              <a:t> Mass </a:t>
            </a:r>
            <a:r>
              <a:rPr lang="fr-FR" dirty="0" err="1" smtClean="0">
                <a:solidFill>
                  <a:srgbClr val="365E86"/>
                </a:solidFill>
              </a:rPr>
              <a:t>corrected</a:t>
            </a:r>
            <a:r>
              <a:rPr lang="fr-FR" dirty="0" smtClean="0">
                <a:solidFill>
                  <a:srgbClr val="365E86"/>
                </a:solidFill>
              </a:rPr>
              <a:t> = SUL = </a:t>
            </a:r>
            <a:r>
              <a:rPr lang="fr-FR" dirty="0" err="1" smtClean="0">
                <a:solidFill>
                  <a:srgbClr val="365E86"/>
                </a:solidFill>
              </a:rPr>
              <a:t>SUV</a:t>
            </a:r>
            <a:r>
              <a:rPr lang="fr-FR" baseline="30000" dirty="0" err="1" smtClean="0">
                <a:solidFill>
                  <a:srgbClr val="365E86"/>
                </a:solidFill>
              </a:rPr>
              <a:t>lbm</a:t>
            </a:r>
            <a:endParaRPr lang="fr-FR" baseline="30000" dirty="0" smtClean="0">
              <a:solidFill>
                <a:srgbClr val="365E86"/>
              </a:solidFill>
            </a:endParaRPr>
          </a:p>
          <a:p>
            <a:pPr marL="630000" lvl="1" indent="-172800" algn="just">
              <a:buClr>
                <a:schemeClr val="tx2"/>
              </a:buClr>
              <a:buFont typeface="Wingdings" pitchFamily="2" charset="2"/>
              <a:buChar char="ü"/>
              <a:defRPr/>
            </a:pPr>
            <a:r>
              <a:rPr lang="fr-FR" dirty="0" err="1" smtClean="0">
                <a:solidFill>
                  <a:srgbClr val="365E86"/>
                </a:solidFill>
              </a:rPr>
              <a:t>SUV</a:t>
            </a:r>
            <a:r>
              <a:rPr lang="fr-FR" baseline="-25000" dirty="0" err="1" smtClean="0">
                <a:solidFill>
                  <a:srgbClr val="365E86"/>
                </a:solidFill>
              </a:rPr>
              <a:t>peak</a:t>
            </a:r>
            <a:endParaRPr lang="fr-FR" baseline="30000" dirty="0">
              <a:solidFill>
                <a:srgbClr val="365E86"/>
              </a:solidFill>
            </a:endParaRPr>
          </a:p>
          <a:p>
            <a:pPr marL="630000" lvl="1"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Mesures conditionnées :</a:t>
            </a:r>
          </a:p>
          <a:p>
            <a:pPr marL="172800" lvl="1" indent="-172800" algn="just">
              <a:buClr>
                <a:schemeClr val="tx2"/>
              </a:buClr>
              <a:buFont typeface="Wingdings" pitchFamily="2" charset="2"/>
              <a:buChar char="ü"/>
              <a:defRPr/>
            </a:pPr>
            <a:r>
              <a:rPr lang="fr-FR" dirty="0">
                <a:solidFill>
                  <a:srgbClr val="365E86"/>
                </a:solidFill>
              </a:rPr>
              <a:t>1 à 5 </a:t>
            </a:r>
            <a:r>
              <a:rPr lang="fr-FR" dirty="0" smtClean="0">
                <a:solidFill>
                  <a:srgbClr val="365E86"/>
                </a:solidFill>
              </a:rPr>
              <a:t>lésions/organe et max 2 lésions/organe</a:t>
            </a:r>
            <a:endParaRPr lang="fr-FR" dirty="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Référence : </a:t>
            </a:r>
            <a:r>
              <a:rPr lang="fr-FR" dirty="0" err="1" smtClean="0">
                <a:solidFill>
                  <a:srgbClr val="365E86"/>
                </a:solidFill>
              </a:rPr>
              <a:t>SUL</a:t>
            </a:r>
            <a:r>
              <a:rPr lang="fr-FR" baseline="30000" dirty="0" err="1" smtClean="0">
                <a:solidFill>
                  <a:srgbClr val="365E86"/>
                </a:solidFill>
              </a:rPr>
              <a:t>foie</a:t>
            </a:r>
            <a:r>
              <a:rPr lang="fr-FR" dirty="0" smtClean="0">
                <a:solidFill>
                  <a:srgbClr val="365E86"/>
                </a:solidFill>
              </a:rPr>
              <a:t> -&gt; VOI de 3cm foie droit (activité hépatique stable)</a:t>
            </a:r>
            <a:endParaRPr lang="fr-FR" baseline="30000" dirty="0">
              <a:solidFill>
                <a:srgbClr val="365E86"/>
              </a:solidFill>
            </a:endParaRPr>
          </a:p>
          <a:p>
            <a:pPr lvl="6" algn="just">
              <a:buClr>
                <a:schemeClr val="tx2"/>
              </a:buClr>
              <a:defRPr/>
            </a:pPr>
            <a:r>
              <a:rPr lang="fr-FR" dirty="0" smtClean="0">
                <a:solidFill>
                  <a:srgbClr val="365E86"/>
                </a:solidFill>
              </a:rPr>
              <a:t>Sinon </a:t>
            </a:r>
            <a:r>
              <a:rPr lang="fr-FR" dirty="0" err="1" smtClean="0">
                <a:solidFill>
                  <a:srgbClr val="365E86"/>
                </a:solidFill>
              </a:rPr>
              <a:t>SUL</a:t>
            </a:r>
            <a:r>
              <a:rPr lang="fr-FR" baseline="30000" dirty="0" err="1" smtClean="0">
                <a:solidFill>
                  <a:srgbClr val="365E86"/>
                </a:solidFill>
              </a:rPr>
              <a:t>aorte</a:t>
            </a:r>
            <a:endParaRPr lang="fr-FR" baseline="30000" dirty="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 name="Flèche courbée vers la droite 1"/>
          <p:cNvSpPr/>
          <p:nvPr/>
        </p:nvSpPr>
        <p:spPr>
          <a:xfrm>
            <a:off x="2805564" y="5877272"/>
            <a:ext cx="254268" cy="216024"/>
          </a:xfrm>
          <a:prstGeom prst="curv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59441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xEl>
                                              <p:pRg st="16" end="1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15</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sp useBgFill="1">
        <p:nvSpPr>
          <p:cNvPr id="22" name="Rectangle 21"/>
          <p:cNvSpPr/>
          <p:nvPr/>
        </p:nvSpPr>
        <p:spPr>
          <a:xfrm>
            <a:off x="611560" y="19164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a:solidFill>
                  <a:schemeClr val="bg1"/>
                </a:solidFill>
                <a:latin typeface="Century Gothic" pitchFamily="34" charset="0"/>
                <a:ea typeface="+mj-ea"/>
                <a:cs typeface="Browallia New" pitchFamily="34" charset="-34"/>
              </a:rPr>
              <a:t>Point sur le </a:t>
            </a:r>
            <a:r>
              <a:rPr lang="fr-FR" sz="2400" dirty="0" smtClean="0">
                <a:solidFill>
                  <a:schemeClr val="bg1"/>
                </a:solidFill>
                <a:latin typeface="Century Gothic" pitchFamily="34" charset="0"/>
                <a:ea typeface="+mj-ea"/>
                <a:cs typeface="Browallia New" pitchFamily="34" charset="-34"/>
              </a:rPr>
              <a:t>suivi </a:t>
            </a:r>
            <a:r>
              <a:rPr lang="fr-FR" sz="2400" dirty="0">
                <a:solidFill>
                  <a:schemeClr val="bg1"/>
                </a:solidFill>
                <a:latin typeface="Century Gothic" pitchFamily="34" charset="0"/>
                <a:ea typeface="+mj-ea"/>
                <a:cs typeface="Browallia New" pitchFamily="34" charset="-34"/>
              </a:rPr>
              <a:t>thérapeutique en PET – PERCIST</a:t>
            </a:r>
          </a:p>
        </p:txBody>
      </p:sp>
      <p:grpSp>
        <p:nvGrpSpPr>
          <p:cNvPr id="28" name="Group 7"/>
          <p:cNvGrpSpPr/>
          <p:nvPr/>
        </p:nvGrpSpPr>
        <p:grpSpPr>
          <a:xfrm>
            <a:off x="154802" y="1484784"/>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Critères d’évaluation thérapeutiques - PERCIST</a:t>
              </a:r>
            </a:p>
            <a:p>
              <a:pPr marL="0" lvl="1"/>
              <a:r>
                <a:rPr lang="fr-FR" sz="1400" b="1" dirty="0" smtClean="0">
                  <a:solidFill>
                    <a:schemeClr val="tx2"/>
                  </a:solidFill>
                  <a:latin typeface="Century Gothic" pitchFamily="34" charset="0"/>
                </a:rPr>
                <a:t> </a:t>
              </a:r>
            </a:p>
          </p:txBody>
        </p:sp>
      </p:grpSp>
      <p:sp>
        <p:nvSpPr>
          <p:cNvPr id="17" name="Rectangle 16"/>
          <p:cNvSpPr/>
          <p:nvPr/>
        </p:nvSpPr>
        <p:spPr>
          <a:xfrm>
            <a:off x="361264" y="1532738"/>
            <a:ext cx="8325978" cy="4848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dirty="0">
                <a:solidFill>
                  <a:srgbClr val="365E86"/>
                </a:solidFill>
              </a:rPr>
              <a:t>Mesures </a:t>
            </a:r>
            <a:r>
              <a:rPr lang="fr-FR" dirty="0" smtClean="0">
                <a:solidFill>
                  <a:srgbClr val="365E86"/>
                </a:solidFill>
              </a:rPr>
              <a:t>lésions cibles :</a:t>
            </a:r>
          </a:p>
          <a:p>
            <a:pPr marL="630000" lvl="1" indent="-172800" algn="just">
              <a:buClr>
                <a:schemeClr val="tx2"/>
              </a:buClr>
              <a:buFont typeface="Wingdings" pitchFamily="2" charset="2"/>
              <a:buChar char="ü"/>
              <a:defRPr/>
            </a:pPr>
            <a:r>
              <a:rPr lang="fr-FR" dirty="0" smtClean="0">
                <a:solidFill>
                  <a:srgbClr val="365E86"/>
                </a:solidFill>
              </a:rPr>
              <a:t>SUL(cible)&gt; 1,5 x (</a:t>
            </a:r>
            <a:r>
              <a:rPr lang="fr-FR" dirty="0" err="1" smtClean="0">
                <a:solidFill>
                  <a:srgbClr val="365E86"/>
                </a:solidFill>
              </a:rPr>
              <a:t>SUL</a:t>
            </a:r>
            <a:r>
              <a:rPr lang="fr-FR" baseline="-25000" dirty="0" err="1" smtClean="0">
                <a:solidFill>
                  <a:srgbClr val="365E86"/>
                </a:solidFill>
              </a:rPr>
              <a:t>ref</a:t>
            </a:r>
            <a:r>
              <a:rPr lang="fr-FR" dirty="0" smtClean="0">
                <a:solidFill>
                  <a:srgbClr val="365E86"/>
                </a:solidFill>
              </a:rPr>
              <a:t>) + 2SD</a:t>
            </a:r>
          </a:p>
          <a:p>
            <a:pPr marL="630000" lvl="1" indent="-172800" algn="just">
              <a:buClr>
                <a:schemeClr val="tx2"/>
              </a:buClr>
              <a:buFont typeface="Wingdings" pitchFamily="2" charset="2"/>
              <a:buChar char="ü"/>
              <a:defRPr/>
            </a:pPr>
            <a:r>
              <a:rPr lang="fr-FR" dirty="0" smtClean="0">
                <a:solidFill>
                  <a:srgbClr val="365E86"/>
                </a:solidFill>
              </a:rPr>
              <a:t>Valeurs de quantification : </a:t>
            </a:r>
            <a:r>
              <a:rPr lang="fr-FR" dirty="0" err="1" smtClean="0">
                <a:solidFill>
                  <a:srgbClr val="365E86"/>
                </a:solidFill>
              </a:rPr>
              <a:t>SUL</a:t>
            </a:r>
            <a:r>
              <a:rPr lang="fr-FR" baseline="-25000" dirty="0" err="1" smtClean="0">
                <a:solidFill>
                  <a:srgbClr val="365E86"/>
                </a:solidFill>
              </a:rPr>
              <a:t>max</a:t>
            </a:r>
            <a:r>
              <a:rPr lang="fr-FR" dirty="0" smtClean="0">
                <a:solidFill>
                  <a:srgbClr val="365E86"/>
                </a:solidFill>
              </a:rPr>
              <a:t> </a:t>
            </a:r>
            <a:r>
              <a:rPr lang="fr-FR" dirty="0" err="1" smtClean="0">
                <a:solidFill>
                  <a:srgbClr val="365E86"/>
                </a:solidFill>
              </a:rPr>
              <a:t>SUL</a:t>
            </a:r>
            <a:r>
              <a:rPr lang="fr-FR" baseline="-25000" dirty="0" err="1" smtClean="0">
                <a:solidFill>
                  <a:srgbClr val="365E86"/>
                </a:solidFill>
              </a:rPr>
              <a:t>peak</a:t>
            </a:r>
            <a:endParaRPr lang="fr-FR" baseline="-25000" dirty="0" smtClean="0">
              <a:solidFill>
                <a:srgbClr val="365E86"/>
              </a:solidFill>
            </a:endParaRPr>
          </a:p>
          <a:p>
            <a:pPr marL="630000" lvl="1" indent="-172800" algn="just">
              <a:buClr>
                <a:schemeClr val="tx2"/>
              </a:buClr>
              <a:buFont typeface="Wingdings" pitchFamily="2" charset="2"/>
              <a:buChar char="ü"/>
              <a:defRPr/>
            </a:pPr>
            <a:r>
              <a:rPr lang="fr-FR" dirty="0" smtClean="0">
                <a:solidFill>
                  <a:srgbClr val="365E86"/>
                </a:solidFill>
              </a:rPr>
              <a:t>TLG (</a:t>
            </a:r>
            <a:r>
              <a:rPr lang="fr-FR" dirty="0" err="1" smtClean="0">
                <a:solidFill>
                  <a:srgbClr val="365E86"/>
                </a:solidFill>
              </a:rPr>
              <a:t>SUV</a:t>
            </a:r>
            <a:r>
              <a:rPr lang="fr-FR" baseline="-25000" dirty="0" err="1" smtClean="0">
                <a:solidFill>
                  <a:srgbClr val="365E86"/>
                </a:solidFill>
              </a:rPr>
              <a:t>moy</a:t>
            </a:r>
            <a:r>
              <a:rPr lang="fr-FR" dirty="0" smtClean="0">
                <a:solidFill>
                  <a:srgbClr val="365E86"/>
                </a:solidFill>
              </a:rPr>
              <a:t> x </a:t>
            </a:r>
            <a:r>
              <a:rPr lang="fr-FR" dirty="0" err="1" smtClean="0">
                <a:solidFill>
                  <a:srgbClr val="365E86"/>
                </a:solidFill>
              </a:rPr>
              <a:t>V</a:t>
            </a:r>
            <a:r>
              <a:rPr lang="fr-FR" baseline="-25000" dirty="0" err="1" smtClean="0">
                <a:solidFill>
                  <a:srgbClr val="365E86"/>
                </a:solidFill>
              </a:rPr>
              <a:t>tumoral</a:t>
            </a:r>
            <a:r>
              <a:rPr lang="fr-FR" dirty="0" smtClean="0">
                <a:solidFill>
                  <a:srgbClr val="365E86"/>
                </a:solidFill>
              </a:rPr>
              <a:t>), taille des lésions (RECIST ), </a:t>
            </a:r>
            <a:r>
              <a:rPr lang="fr-FR" dirty="0" err="1" smtClean="0">
                <a:solidFill>
                  <a:srgbClr val="365E86"/>
                </a:solidFill>
              </a:rPr>
              <a:t>SUL</a:t>
            </a:r>
            <a:r>
              <a:rPr lang="fr-FR" baseline="-25000" dirty="0" err="1" smtClean="0">
                <a:solidFill>
                  <a:srgbClr val="365E86"/>
                </a:solidFill>
              </a:rPr>
              <a:t>moy</a:t>
            </a:r>
            <a:r>
              <a:rPr lang="fr-FR" dirty="0" smtClean="0">
                <a:solidFill>
                  <a:srgbClr val="365E86"/>
                </a:solidFill>
              </a:rPr>
              <a:t> (iso 41% / 50% / 70%)</a:t>
            </a:r>
          </a:p>
          <a:p>
            <a:pPr marL="630000" lvl="1"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La tumeur avec la </a:t>
            </a:r>
            <a:r>
              <a:rPr lang="fr-FR" dirty="0" err="1" smtClean="0">
                <a:solidFill>
                  <a:srgbClr val="365E86"/>
                </a:solidFill>
              </a:rPr>
              <a:t>SUL</a:t>
            </a:r>
            <a:r>
              <a:rPr lang="fr-FR" baseline="-25000" dirty="0" err="1" smtClean="0">
                <a:solidFill>
                  <a:srgbClr val="365E86"/>
                </a:solidFill>
              </a:rPr>
              <a:t>peak</a:t>
            </a:r>
            <a:r>
              <a:rPr lang="fr-FR" dirty="0" smtClean="0">
                <a:solidFill>
                  <a:srgbClr val="365E86"/>
                </a:solidFill>
              </a:rPr>
              <a:t> la plus forte est celle qui est suivie au cours et en fin de traitement</a:t>
            </a:r>
            <a:endParaRPr lang="fr-FR" dirty="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grpSp>
        <p:nvGrpSpPr>
          <p:cNvPr id="5" name="Groupe 4"/>
          <p:cNvGrpSpPr/>
          <p:nvPr/>
        </p:nvGrpSpPr>
        <p:grpSpPr>
          <a:xfrm>
            <a:off x="1997247" y="4231536"/>
            <a:ext cx="6689995" cy="2265051"/>
            <a:chOff x="931492" y="3773636"/>
            <a:chExt cx="7796136" cy="2666679"/>
          </a:xfrm>
        </p:grpSpPr>
        <p:pic>
          <p:nvPicPr>
            <p:cNvPr id="3" name="Image 2"/>
            <p:cNvPicPr>
              <a:picLocks noChangeAspect="1"/>
            </p:cNvPicPr>
            <p:nvPr/>
          </p:nvPicPr>
          <p:blipFill>
            <a:blip r:embed="rId4"/>
            <a:stretch>
              <a:fillRect/>
            </a:stretch>
          </p:blipFill>
          <p:spPr>
            <a:xfrm>
              <a:off x="931492" y="3773636"/>
              <a:ext cx="3348945" cy="2458591"/>
            </a:xfrm>
            <a:prstGeom prst="rect">
              <a:avLst/>
            </a:prstGeom>
          </p:spPr>
        </p:pic>
        <p:pic>
          <p:nvPicPr>
            <p:cNvPr id="4" name="Image 3"/>
            <p:cNvPicPr>
              <a:picLocks noChangeAspect="1"/>
            </p:cNvPicPr>
            <p:nvPr/>
          </p:nvPicPr>
          <p:blipFill>
            <a:blip r:embed="rId5"/>
            <a:stretch>
              <a:fillRect/>
            </a:stretch>
          </p:blipFill>
          <p:spPr>
            <a:xfrm>
              <a:off x="4448820" y="3841857"/>
              <a:ext cx="4278808" cy="2243838"/>
            </a:xfrm>
            <a:prstGeom prst="rect">
              <a:avLst/>
            </a:prstGeom>
          </p:spPr>
        </p:pic>
        <p:sp>
          <p:nvSpPr>
            <p:cNvPr id="16" name="ZoneTexte 15"/>
            <p:cNvSpPr txBox="1"/>
            <p:nvPr/>
          </p:nvSpPr>
          <p:spPr>
            <a:xfrm>
              <a:off x="4669110" y="6070983"/>
              <a:ext cx="2798768" cy="369332"/>
            </a:xfrm>
            <a:prstGeom prst="rect">
              <a:avLst/>
            </a:prstGeom>
            <a:noFill/>
          </p:spPr>
          <p:txBody>
            <a:bodyPr wrap="square" rtlCol="0">
              <a:spAutoFit/>
            </a:bodyPr>
            <a:lstStyle/>
            <a:p>
              <a:r>
                <a:rPr lang="en-US" i="1" dirty="0" smtClean="0">
                  <a:solidFill>
                    <a:schemeClr val="bg1">
                      <a:lumMod val="50000"/>
                    </a:schemeClr>
                  </a:solidFill>
                </a:rPr>
                <a:t>[Couturier., </a:t>
              </a:r>
              <a:r>
                <a:rPr lang="en-US" i="1" dirty="0">
                  <a:solidFill>
                    <a:schemeClr val="bg1">
                      <a:lumMod val="50000"/>
                    </a:schemeClr>
                  </a:solidFill>
                </a:rPr>
                <a:t>O</a:t>
              </a:r>
              <a:r>
                <a:rPr lang="en-US" i="1" dirty="0" smtClean="0">
                  <a:solidFill>
                    <a:schemeClr val="bg1">
                      <a:lumMod val="50000"/>
                    </a:schemeClr>
                  </a:solidFill>
                </a:rPr>
                <a:t>. </a:t>
              </a:r>
              <a:r>
                <a:rPr lang="en-US" i="1" dirty="0">
                  <a:solidFill>
                    <a:schemeClr val="bg1">
                      <a:lumMod val="50000"/>
                    </a:schemeClr>
                  </a:solidFill>
                </a:rPr>
                <a:t>(</a:t>
              </a:r>
              <a:r>
                <a:rPr lang="en-US" i="1" dirty="0" smtClean="0">
                  <a:solidFill>
                    <a:schemeClr val="bg1">
                      <a:lumMod val="50000"/>
                    </a:schemeClr>
                  </a:solidFill>
                </a:rPr>
                <a:t>2013)]</a:t>
              </a:r>
              <a:endParaRPr lang="fr-FR" i="1" dirty="0">
                <a:solidFill>
                  <a:schemeClr val="bg1">
                    <a:lumMod val="50000"/>
                  </a:schemeClr>
                </a:solidFill>
              </a:endParaRPr>
            </a:p>
          </p:txBody>
        </p:sp>
      </p:grpSp>
    </p:spTree>
    <p:extLst>
      <p:ext uri="{BB962C8B-B14F-4D97-AF65-F5344CB8AC3E}">
        <p14:creationId xmlns:p14="http://schemas.microsoft.com/office/powerpoint/2010/main" val="3358084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16</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sp useBgFill="1">
        <p:nvSpPr>
          <p:cNvPr id="22" name="Rectangle 21"/>
          <p:cNvSpPr/>
          <p:nvPr/>
        </p:nvSpPr>
        <p:spPr>
          <a:xfrm>
            <a:off x="599300" y="19164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a:solidFill>
                  <a:schemeClr val="bg1"/>
                </a:solidFill>
                <a:latin typeface="Century Gothic" pitchFamily="34" charset="0"/>
                <a:ea typeface="+mj-ea"/>
                <a:cs typeface="Browallia New" pitchFamily="34" charset="-34"/>
              </a:rPr>
              <a:t>Point sur le </a:t>
            </a:r>
            <a:r>
              <a:rPr lang="fr-FR" sz="2400" dirty="0" smtClean="0">
                <a:solidFill>
                  <a:schemeClr val="bg1"/>
                </a:solidFill>
                <a:latin typeface="Century Gothic" pitchFamily="34" charset="0"/>
                <a:ea typeface="+mj-ea"/>
                <a:cs typeface="Browallia New" pitchFamily="34" charset="-34"/>
              </a:rPr>
              <a:t>suivi </a:t>
            </a:r>
            <a:r>
              <a:rPr lang="fr-FR" sz="2400" dirty="0">
                <a:solidFill>
                  <a:schemeClr val="bg1"/>
                </a:solidFill>
                <a:latin typeface="Century Gothic" pitchFamily="34" charset="0"/>
                <a:ea typeface="+mj-ea"/>
                <a:cs typeface="Browallia New" pitchFamily="34" charset="-34"/>
              </a:rPr>
              <a:t>thérapeutique en PET – PERCIST</a:t>
            </a:r>
          </a:p>
        </p:txBody>
      </p:sp>
      <p:grpSp>
        <p:nvGrpSpPr>
          <p:cNvPr id="28" name="Group 7"/>
          <p:cNvGrpSpPr/>
          <p:nvPr/>
        </p:nvGrpSpPr>
        <p:grpSpPr>
          <a:xfrm>
            <a:off x="154802" y="1484784"/>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Critères d’évaluation thérapeutiques - PERCIST </a:t>
              </a:r>
            </a:p>
            <a:p>
              <a:pPr marL="0" lvl="1"/>
              <a:r>
                <a:rPr lang="fr-FR" sz="1400" b="1" dirty="0" smtClean="0">
                  <a:solidFill>
                    <a:schemeClr val="tx2"/>
                  </a:solidFill>
                  <a:latin typeface="Century Gothic" pitchFamily="34" charset="0"/>
                </a:rPr>
                <a:t> </a:t>
              </a:r>
            </a:p>
          </p:txBody>
        </p:sp>
      </p:grpSp>
      <p:sp>
        <p:nvSpPr>
          <p:cNvPr id="17" name="Rectangle 16"/>
          <p:cNvSpPr/>
          <p:nvPr/>
        </p:nvSpPr>
        <p:spPr>
          <a:xfrm>
            <a:off x="361264" y="1532738"/>
            <a:ext cx="8325978" cy="4848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Contrôle qualité dans l’image</a:t>
            </a: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r>
              <a:rPr lang="fr-FR" dirty="0" err="1" smtClean="0">
                <a:solidFill>
                  <a:srgbClr val="365E86"/>
                </a:solidFill>
              </a:rPr>
              <a:t>SUL</a:t>
            </a:r>
            <a:r>
              <a:rPr lang="fr-FR" baseline="-25000" dirty="0" err="1" smtClean="0">
                <a:solidFill>
                  <a:srgbClr val="365E86"/>
                </a:solidFill>
              </a:rPr>
              <a:t>ref</a:t>
            </a:r>
            <a:r>
              <a:rPr lang="fr-FR" dirty="0" smtClean="0">
                <a:solidFill>
                  <a:srgbClr val="365E86"/>
                </a:solidFill>
              </a:rPr>
              <a:t> :</a:t>
            </a:r>
          </a:p>
          <a:p>
            <a:pPr marL="630000" lvl="1" indent="-172800" algn="just">
              <a:buClr>
                <a:schemeClr val="tx2"/>
              </a:buClr>
              <a:buFont typeface="Wingdings" pitchFamily="2" charset="2"/>
              <a:buChar char="ü"/>
              <a:defRPr/>
            </a:pPr>
            <a:r>
              <a:rPr lang="fr-FR" dirty="0" smtClean="0">
                <a:solidFill>
                  <a:srgbClr val="365E86"/>
                </a:solidFill>
              </a:rPr>
              <a:t>Variation &lt; 20%</a:t>
            </a:r>
            <a:r>
              <a:rPr lang="fr-FR" dirty="0">
                <a:solidFill>
                  <a:srgbClr val="365E86"/>
                </a:solidFill>
              </a:rPr>
              <a:t> </a:t>
            </a:r>
            <a:r>
              <a:rPr lang="fr-FR" dirty="0" smtClean="0">
                <a:solidFill>
                  <a:srgbClr val="365E86"/>
                </a:solidFill>
              </a:rPr>
              <a:t>entre les 2 TP</a:t>
            </a:r>
          </a:p>
          <a:p>
            <a:pPr marL="630000" lvl="1" indent="-172800" algn="just">
              <a:buClr>
                <a:schemeClr val="tx2"/>
              </a:buClr>
              <a:buFont typeface="Wingdings" pitchFamily="2" charset="2"/>
              <a:buChar char="ü"/>
              <a:defRPr/>
            </a:pPr>
            <a:r>
              <a:rPr lang="fr-FR" dirty="0" smtClean="0">
                <a:solidFill>
                  <a:srgbClr val="365E86"/>
                </a:solidFill>
              </a:rPr>
              <a:t>0,3 unité SUL en valeur absolue</a:t>
            </a:r>
          </a:p>
          <a:p>
            <a:pPr marL="172800" indent="-172800" algn="just">
              <a:buClr>
                <a:schemeClr val="tx2"/>
              </a:buClr>
              <a:buFont typeface="Wingdings" pitchFamily="2" charset="2"/>
              <a:buChar char="ü"/>
              <a:defRPr/>
            </a:pPr>
            <a:r>
              <a:rPr lang="fr-FR" dirty="0" smtClean="0">
                <a:solidFill>
                  <a:srgbClr val="365E86"/>
                </a:solidFill>
              </a:rPr>
              <a:t>Temps :</a:t>
            </a:r>
          </a:p>
          <a:p>
            <a:pPr marL="630000" lvl="1" indent="-172800" algn="just">
              <a:buClr>
                <a:schemeClr val="tx2"/>
              </a:buClr>
              <a:buFont typeface="Wingdings" pitchFamily="2" charset="2"/>
              <a:buChar char="ü"/>
              <a:defRPr/>
            </a:pPr>
            <a:r>
              <a:rPr lang="fr-FR" dirty="0" smtClean="0">
                <a:solidFill>
                  <a:srgbClr val="365E86"/>
                </a:solidFill>
              </a:rPr>
              <a:t>TEP initial 60 min</a:t>
            </a:r>
          </a:p>
          <a:p>
            <a:pPr marL="630000" lvl="1" indent="-172800" algn="just">
              <a:buClr>
                <a:schemeClr val="tx2"/>
              </a:buClr>
              <a:buFont typeface="Wingdings" pitchFamily="2" charset="2"/>
              <a:buChar char="ü"/>
              <a:defRPr/>
            </a:pPr>
            <a:r>
              <a:rPr lang="fr-FR" dirty="0" smtClean="0">
                <a:solidFill>
                  <a:srgbClr val="365E86"/>
                </a:solidFill>
              </a:rPr>
              <a:t>Variation ≤ 15min entre les TP</a:t>
            </a:r>
          </a:p>
          <a:p>
            <a:pPr marL="630000" lvl="1" indent="-172800" algn="just">
              <a:buClr>
                <a:schemeClr val="tx2"/>
              </a:buClr>
              <a:buFont typeface="Wingdings" pitchFamily="2" charset="2"/>
              <a:buChar char="ü"/>
              <a:defRPr/>
            </a:pPr>
            <a:r>
              <a:rPr lang="fr-FR" dirty="0" smtClean="0">
                <a:solidFill>
                  <a:srgbClr val="365E86"/>
                </a:solidFill>
              </a:rPr>
              <a:t>Jamais &lt; 50 min</a:t>
            </a:r>
            <a:endParaRPr lang="fr-FR" dirty="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1964298173"/>
              </p:ext>
            </p:extLst>
          </p:nvPr>
        </p:nvGraphicFramePr>
        <p:xfrm>
          <a:off x="4162667" y="2542838"/>
          <a:ext cx="4908553" cy="4193035"/>
        </p:xfrm>
        <a:graphic>
          <a:graphicData uri="http://schemas.openxmlformats.org/drawingml/2006/table">
            <a:tbl>
              <a:tblPr firstRow="1" bandRow="1">
                <a:tableStyleId>{5C22544A-7EE6-4342-B048-85BDC9FD1C3A}</a:tableStyleId>
              </a:tblPr>
              <a:tblGrid>
                <a:gridCol w="861874"/>
                <a:gridCol w="4046679"/>
              </a:tblGrid>
              <a:tr h="652250">
                <a:tc>
                  <a:txBody>
                    <a:bodyPr/>
                    <a:lstStyle/>
                    <a:p>
                      <a:r>
                        <a:rPr lang="fr-FR" dirty="0" smtClean="0"/>
                        <a:t>CR</a:t>
                      </a:r>
                      <a:endParaRPr lang="fr-FR" dirty="0"/>
                    </a:p>
                  </a:txBody>
                  <a:tcPr/>
                </a:tc>
                <a:tc>
                  <a:txBody>
                    <a:bodyPr/>
                    <a:lstStyle/>
                    <a:p>
                      <a:r>
                        <a:rPr lang="fr-FR" dirty="0" smtClean="0"/>
                        <a:t>Plus de fixation </a:t>
                      </a:r>
                      <a:r>
                        <a:rPr lang="fr-FR" dirty="0" err="1" smtClean="0"/>
                        <a:t>act</a:t>
                      </a:r>
                      <a:r>
                        <a:rPr lang="fr-FR" baseline="-25000" dirty="0" err="1" smtClean="0"/>
                        <a:t>lésion</a:t>
                      </a:r>
                      <a:r>
                        <a:rPr lang="fr-FR" dirty="0" smtClean="0"/>
                        <a:t> ≈ </a:t>
                      </a:r>
                      <a:r>
                        <a:rPr lang="fr-FR" dirty="0" err="1" smtClean="0"/>
                        <a:t>act</a:t>
                      </a:r>
                      <a:r>
                        <a:rPr lang="fr-FR" baseline="-25000" dirty="0" err="1" smtClean="0"/>
                        <a:t>ref</a:t>
                      </a:r>
                      <a:r>
                        <a:rPr lang="fr-FR" baseline="-25000" dirty="0" smtClean="0"/>
                        <a:t/>
                      </a:r>
                      <a:br>
                        <a:rPr lang="fr-FR" baseline="-25000" dirty="0" smtClean="0"/>
                      </a:br>
                      <a:r>
                        <a:rPr lang="fr-FR" baseline="0" dirty="0" smtClean="0"/>
                        <a:t>Pas de Nouvelles lésions </a:t>
                      </a:r>
                      <a:endParaRPr lang="fr-FR" dirty="0"/>
                    </a:p>
                  </a:txBody>
                  <a:tcPr/>
                </a:tc>
              </a:tr>
              <a:tr h="2049928">
                <a:tc>
                  <a:txBody>
                    <a:bodyPr/>
                    <a:lstStyle/>
                    <a:p>
                      <a:r>
                        <a:rPr lang="fr-FR" b="1" dirty="0" smtClean="0">
                          <a:solidFill>
                            <a:schemeClr val="tx1">
                              <a:lumMod val="50000"/>
                              <a:lumOff val="50000"/>
                            </a:schemeClr>
                          </a:solidFill>
                        </a:rPr>
                        <a:t>PR</a:t>
                      </a:r>
                      <a:endParaRPr lang="fr-FR" b="1" dirty="0">
                        <a:solidFill>
                          <a:schemeClr val="tx1">
                            <a:lumMod val="50000"/>
                            <a:lumOff val="50000"/>
                          </a:schemeClr>
                        </a:solidFill>
                      </a:endParaRPr>
                    </a:p>
                  </a:txBody>
                  <a:tcPr/>
                </a:tc>
                <a:tc>
                  <a:txBody>
                    <a:bodyPr/>
                    <a:lstStyle/>
                    <a:p>
                      <a:r>
                        <a:rPr lang="fr-FR" b="1" dirty="0" smtClean="0">
                          <a:solidFill>
                            <a:schemeClr val="tx1">
                              <a:lumMod val="50000"/>
                              <a:lumOff val="50000"/>
                            </a:schemeClr>
                          </a:solidFill>
                        </a:rPr>
                        <a:t>Baise de</a:t>
                      </a:r>
                      <a:r>
                        <a:rPr lang="fr-FR" b="1" baseline="0" dirty="0" smtClean="0">
                          <a:solidFill>
                            <a:schemeClr val="tx1">
                              <a:lumMod val="50000"/>
                              <a:lumOff val="50000"/>
                            </a:schemeClr>
                          </a:solidFill>
                        </a:rPr>
                        <a:t> la fixation relative &lt; 30% absolue &lt;80%</a:t>
                      </a:r>
                      <a:br>
                        <a:rPr lang="fr-FR" b="1" baseline="0" dirty="0" smtClean="0">
                          <a:solidFill>
                            <a:schemeClr val="tx1">
                              <a:lumMod val="50000"/>
                              <a:lumOff val="50000"/>
                            </a:schemeClr>
                          </a:solidFill>
                        </a:rPr>
                      </a:br>
                      <a:r>
                        <a:rPr lang="fr-FR" b="1" baseline="0" dirty="0" smtClean="0">
                          <a:solidFill>
                            <a:schemeClr val="tx1">
                              <a:lumMod val="50000"/>
                              <a:lumOff val="50000"/>
                            </a:schemeClr>
                          </a:solidFill>
                        </a:rPr>
                        <a:t>∑ </a:t>
                      </a:r>
                      <a:r>
                        <a:rPr lang="fr-FR" b="1" baseline="0" dirty="0" err="1" smtClean="0">
                          <a:solidFill>
                            <a:schemeClr val="tx1">
                              <a:lumMod val="50000"/>
                              <a:lumOff val="50000"/>
                            </a:schemeClr>
                          </a:solidFill>
                        </a:rPr>
                        <a:t>SUV</a:t>
                      </a:r>
                      <a:r>
                        <a:rPr lang="fr-FR" b="1" baseline="-25000" dirty="0" err="1" smtClean="0">
                          <a:solidFill>
                            <a:schemeClr val="tx1">
                              <a:lumMod val="50000"/>
                              <a:lumOff val="50000"/>
                            </a:schemeClr>
                          </a:solidFill>
                        </a:rPr>
                        <a:t>peak</a:t>
                      </a:r>
                      <a:r>
                        <a:rPr lang="fr-FR" b="1" baseline="0" dirty="0" smtClean="0">
                          <a:solidFill>
                            <a:schemeClr val="tx1">
                              <a:lumMod val="50000"/>
                              <a:lumOff val="50000"/>
                            </a:schemeClr>
                          </a:solidFill>
                        </a:rPr>
                        <a:t> &lt; 30%</a:t>
                      </a:r>
                    </a:p>
                    <a:p>
                      <a:r>
                        <a:rPr lang="fr-FR" b="1" baseline="0" dirty="0" smtClean="0">
                          <a:solidFill>
                            <a:schemeClr val="tx1">
                              <a:lumMod val="50000"/>
                              <a:lumOff val="50000"/>
                            </a:schemeClr>
                          </a:solidFill>
                        </a:rPr>
                        <a:t>Evaluation des lésion </a:t>
                      </a:r>
                      <a:r>
                        <a:rPr lang="fr-FR" b="1" baseline="0" dirty="0" err="1" smtClean="0">
                          <a:solidFill>
                            <a:schemeClr val="tx1">
                              <a:lumMod val="50000"/>
                              <a:lumOff val="50000"/>
                            </a:schemeClr>
                          </a:solidFill>
                        </a:rPr>
                        <a:t>NonTarget</a:t>
                      </a:r>
                      <a:r>
                        <a:rPr lang="fr-FR" b="1" baseline="0" dirty="0" smtClean="0">
                          <a:solidFill>
                            <a:schemeClr val="tx1">
                              <a:lumMod val="50000"/>
                              <a:lumOff val="50000"/>
                            </a:schemeClr>
                          </a:solidFill>
                        </a:rPr>
                        <a:t/>
                      </a:r>
                      <a:br>
                        <a:rPr lang="fr-FR" b="1" baseline="0" dirty="0" smtClean="0">
                          <a:solidFill>
                            <a:schemeClr val="tx1">
                              <a:lumMod val="50000"/>
                              <a:lumOff val="50000"/>
                            </a:schemeClr>
                          </a:solidFill>
                        </a:rPr>
                      </a:br>
                      <a:r>
                        <a:rPr lang="fr-FR" b="1" baseline="0" dirty="0" smtClean="0">
                          <a:solidFill>
                            <a:schemeClr val="tx1">
                              <a:lumMod val="50000"/>
                              <a:lumOff val="50000"/>
                            </a:schemeClr>
                          </a:solidFill>
                        </a:rPr>
                        <a:t>Variabilité SUV 10 à 20 % (EORTC = 15-25% SUV</a:t>
                      </a:r>
                      <a:r>
                        <a:rPr lang="fr-FR" b="1" baseline="-25000" dirty="0" smtClean="0">
                          <a:solidFill>
                            <a:schemeClr val="tx1">
                              <a:lumMod val="50000"/>
                              <a:lumOff val="50000"/>
                            </a:schemeClr>
                          </a:solidFill>
                        </a:rPr>
                        <a:t>BSA</a:t>
                      </a:r>
                      <a:r>
                        <a:rPr lang="fr-FR" b="1" baseline="0" dirty="0" smtClean="0">
                          <a:solidFill>
                            <a:schemeClr val="tx1">
                              <a:lumMod val="50000"/>
                              <a:lumOff val="50000"/>
                            </a:schemeClr>
                          </a:solidFill>
                        </a:rPr>
                        <a:t>)</a:t>
                      </a:r>
                      <a:br>
                        <a:rPr lang="fr-FR" b="1" baseline="0" dirty="0" smtClean="0">
                          <a:solidFill>
                            <a:schemeClr val="tx1">
                              <a:lumMod val="50000"/>
                              <a:lumOff val="50000"/>
                            </a:schemeClr>
                          </a:solidFill>
                        </a:rPr>
                      </a:br>
                      <a:r>
                        <a:rPr lang="fr-FR" b="1" baseline="0" dirty="0" smtClean="0">
                          <a:solidFill>
                            <a:schemeClr val="tx1">
                              <a:lumMod val="50000"/>
                              <a:lumOff val="50000"/>
                            </a:schemeClr>
                          </a:solidFill>
                        </a:rPr>
                        <a:t>Pas de nouvelles lésions apparues</a:t>
                      </a:r>
                      <a:endParaRPr lang="fr-FR" b="1" dirty="0">
                        <a:solidFill>
                          <a:schemeClr val="tx1">
                            <a:lumMod val="50000"/>
                            <a:lumOff val="50000"/>
                          </a:schemeClr>
                        </a:solidFill>
                      </a:endParaRPr>
                    </a:p>
                  </a:txBody>
                  <a:tcPr/>
                </a:tc>
              </a:tr>
              <a:tr h="1490857">
                <a:tc>
                  <a:txBody>
                    <a:bodyPr/>
                    <a:lstStyle/>
                    <a:p>
                      <a:r>
                        <a:rPr lang="fr-FR" b="1" dirty="0" smtClean="0">
                          <a:solidFill>
                            <a:schemeClr val="tx1">
                              <a:lumMod val="50000"/>
                              <a:lumOff val="50000"/>
                            </a:schemeClr>
                          </a:solidFill>
                        </a:rPr>
                        <a:t>Prog</a:t>
                      </a:r>
                      <a:endParaRPr lang="fr-FR" b="1" dirty="0">
                        <a:solidFill>
                          <a:schemeClr val="tx1">
                            <a:lumMod val="50000"/>
                            <a:lumOff val="50000"/>
                          </a:schemeClr>
                        </a:solidFill>
                      </a:endParaRPr>
                    </a:p>
                  </a:txBody>
                  <a:tcPr/>
                </a:tc>
                <a:tc>
                  <a:txBody>
                    <a:bodyPr/>
                    <a:lstStyle/>
                    <a:p>
                      <a:r>
                        <a:rPr lang="fr-FR" b="1" dirty="0" smtClean="0">
                          <a:solidFill>
                            <a:schemeClr val="tx1">
                              <a:lumMod val="50000"/>
                              <a:lumOff val="50000"/>
                            </a:schemeClr>
                          </a:solidFill>
                        </a:rPr>
                        <a:t>Augmentation</a:t>
                      </a:r>
                      <a:r>
                        <a:rPr lang="fr-FR" b="1" baseline="0" dirty="0" smtClean="0">
                          <a:solidFill>
                            <a:schemeClr val="tx1">
                              <a:lumMod val="50000"/>
                              <a:lumOff val="50000"/>
                            </a:schemeClr>
                          </a:solidFill>
                        </a:rPr>
                        <a:t> de la fixation lésion &gt; 30%</a:t>
                      </a:r>
                    </a:p>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tx1">
                              <a:lumMod val="50000"/>
                              <a:lumOff val="50000"/>
                            </a:schemeClr>
                          </a:solidFill>
                        </a:rPr>
                        <a:t>Augmentation</a:t>
                      </a:r>
                      <a:r>
                        <a:rPr lang="fr-FR" b="1" baseline="0" dirty="0" smtClean="0">
                          <a:solidFill>
                            <a:schemeClr val="tx1">
                              <a:lumMod val="50000"/>
                              <a:lumOff val="50000"/>
                            </a:schemeClr>
                          </a:solidFill>
                        </a:rPr>
                        <a:t> de la taille lésionnelle</a:t>
                      </a:r>
                      <a:br>
                        <a:rPr lang="fr-FR" b="1" baseline="0" dirty="0" smtClean="0">
                          <a:solidFill>
                            <a:schemeClr val="tx1">
                              <a:lumMod val="50000"/>
                              <a:lumOff val="50000"/>
                            </a:schemeClr>
                          </a:solidFill>
                        </a:rPr>
                      </a:br>
                      <a:r>
                        <a:rPr lang="fr-FR" b="1" baseline="0" dirty="0" smtClean="0">
                          <a:solidFill>
                            <a:schemeClr val="tx1">
                              <a:lumMod val="50000"/>
                              <a:lumOff val="50000"/>
                            </a:schemeClr>
                          </a:solidFill>
                        </a:rPr>
                        <a:t>TLG &gt; 75% (∑ SUL x Vol)</a:t>
                      </a:r>
                    </a:p>
                    <a:p>
                      <a:r>
                        <a:rPr lang="fr-FR" b="1" baseline="0" dirty="0" smtClean="0">
                          <a:solidFill>
                            <a:schemeClr val="tx1">
                              <a:lumMod val="50000"/>
                              <a:lumOff val="50000"/>
                            </a:schemeClr>
                          </a:solidFill>
                        </a:rPr>
                        <a:t>Apparition de nouvelles lésions </a:t>
                      </a:r>
                      <a:endParaRPr lang="fr-FR" b="1" dirty="0">
                        <a:solidFill>
                          <a:schemeClr val="tx1">
                            <a:lumMod val="50000"/>
                            <a:lumOff val="50000"/>
                          </a:schemeClr>
                        </a:solidFill>
                      </a:endParaRPr>
                    </a:p>
                  </a:txBody>
                  <a:tcPr/>
                </a:tc>
              </a:tr>
            </a:tbl>
          </a:graphicData>
        </a:graphic>
      </p:graphicFrame>
      <p:sp>
        <p:nvSpPr>
          <p:cNvPr id="4" name="ZoneTexte 3"/>
          <p:cNvSpPr txBox="1"/>
          <p:nvPr/>
        </p:nvSpPr>
        <p:spPr>
          <a:xfrm>
            <a:off x="4077308" y="2203045"/>
            <a:ext cx="3240360" cy="369332"/>
          </a:xfrm>
          <a:prstGeom prst="rect">
            <a:avLst/>
          </a:prstGeom>
          <a:noFill/>
        </p:spPr>
        <p:txBody>
          <a:bodyPr wrap="square" rtlCol="0">
            <a:spAutoFit/>
          </a:bodyPr>
          <a:lstStyle/>
          <a:p>
            <a:r>
              <a:rPr lang="fr-FR" dirty="0" smtClean="0">
                <a:solidFill>
                  <a:schemeClr val="tx1">
                    <a:lumMod val="50000"/>
                    <a:lumOff val="50000"/>
                  </a:schemeClr>
                </a:solidFill>
              </a:rPr>
              <a:t>Critères de score </a:t>
            </a:r>
            <a:endParaRPr lang="fr-FR" dirty="0">
              <a:solidFill>
                <a:schemeClr val="tx1">
                  <a:lumMod val="50000"/>
                  <a:lumOff val="50000"/>
                </a:schemeClr>
              </a:solidFill>
            </a:endParaRPr>
          </a:p>
        </p:txBody>
      </p:sp>
      <p:pic>
        <p:nvPicPr>
          <p:cNvPr id="2" name="Image 1"/>
          <p:cNvPicPr>
            <a:picLocks noChangeAspect="1"/>
          </p:cNvPicPr>
          <p:nvPr/>
        </p:nvPicPr>
        <p:blipFill>
          <a:blip r:embed="rId4"/>
          <a:stretch>
            <a:fillRect/>
          </a:stretch>
        </p:blipFill>
        <p:spPr>
          <a:xfrm>
            <a:off x="4328859" y="1920012"/>
            <a:ext cx="4576167" cy="5012357"/>
          </a:xfrm>
          <a:prstGeom prst="rect">
            <a:avLst/>
          </a:prstGeom>
        </p:spPr>
      </p:pic>
    </p:spTree>
    <p:extLst>
      <p:ext uri="{BB962C8B-B14F-4D97-AF65-F5344CB8AC3E}">
        <p14:creationId xmlns:p14="http://schemas.microsoft.com/office/powerpoint/2010/main" val="21115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17</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sp useBgFill="1">
        <p:nvSpPr>
          <p:cNvPr id="22" name="Rectangle 21"/>
          <p:cNvSpPr/>
          <p:nvPr/>
        </p:nvSpPr>
        <p:spPr>
          <a:xfrm>
            <a:off x="611560" y="19164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a:solidFill>
                  <a:schemeClr val="bg1"/>
                </a:solidFill>
                <a:latin typeface="Century Gothic" pitchFamily="34" charset="0"/>
                <a:ea typeface="+mj-ea"/>
                <a:cs typeface="Browallia New" pitchFamily="34" charset="-34"/>
              </a:rPr>
              <a:t>Point sur le </a:t>
            </a:r>
            <a:r>
              <a:rPr lang="fr-FR" sz="2400" dirty="0" smtClean="0">
                <a:solidFill>
                  <a:schemeClr val="bg1"/>
                </a:solidFill>
                <a:latin typeface="Century Gothic" pitchFamily="34" charset="0"/>
                <a:ea typeface="+mj-ea"/>
                <a:cs typeface="Browallia New" pitchFamily="34" charset="-34"/>
              </a:rPr>
              <a:t>suivi </a:t>
            </a:r>
            <a:r>
              <a:rPr lang="fr-FR" sz="2400" dirty="0">
                <a:solidFill>
                  <a:schemeClr val="bg1"/>
                </a:solidFill>
                <a:latin typeface="Century Gothic" pitchFamily="34" charset="0"/>
                <a:ea typeface="+mj-ea"/>
                <a:cs typeface="Browallia New" pitchFamily="34" charset="-34"/>
              </a:rPr>
              <a:t>thérapeutique en PET – PERCIST</a:t>
            </a:r>
          </a:p>
        </p:txBody>
      </p:sp>
      <p:grpSp>
        <p:nvGrpSpPr>
          <p:cNvPr id="28" name="Group 7"/>
          <p:cNvGrpSpPr/>
          <p:nvPr/>
        </p:nvGrpSpPr>
        <p:grpSpPr>
          <a:xfrm>
            <a:off x="154802" y="1484784"/>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Critères d’évaluation thérapeutiques </a:t>
              </a:r>
            </a:p>
            <a:p>
              <a:pPr marL="0" lvl="1"/>
              <a:r>
                <a:rPr lang="fr-FR" sz="1400" b="1" dirty="0" smtClean="0">
                  <a:solidFill>
                    <a:schemeClr val="tx2"/>
                  </a:solidFill>
                  <a:latin typeface="Century Gothic" pitchFamily="34" charset="0"/>
                </a:rPr>
                <a:t> </a:t>
              </a:r>
            </a:p>
          </p:txBody>
        </p:sp>
      </p:grpSp>
      <p:sp>
        <p:nvSpPr>
          <p:cNvPr id="17" name="Rectangle 16"/>
          <p:cNvSpPr/>
          <p:nvPr/>
        </p:nvSpPr>
        <p:spPr>
          <a:xfrm>
            <a:off x="361264" y="1532738"/>
            <a:ext cx="8325978" cy="4848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dirty="0">
                <a:solidFill>
                  <a:srgbClr val="365E86"/>
                </a:solidFill>
              </a:rPr>
              <a:t>Mesures </a:t>
            </a:r>
            <a:r>
              <a:rPr lang="fr-FR" dirty="0" smtClean="0">
                <a:solidFill>
                  <a:srgbClr val="365E86"/>
                </a:solidFill>
              </a:rPr>
              <a:t>lésions cibles :</a:t>
            </a:r>
          </a:p>
          <a:p>
            <a:pPr marL="630000" lvl="1" indent="-172800" algn="just">
              <a:buClr>
                <a:schemeClr val="tx2"/>
              </a:buClr>
              <a:buFont typeface="Wingdings" pitchFamily="2" charset="2"/>
              <a:buChar char="ü"/>
              <a:defRPr/>
            </a:pPr>
            <a:r>
              <a:rPr lang="fr-FR" dirty="0" smtClean="0">
                <a:solidFill>
                  <a:srgbClr val="365E86"/>
                </a:solidFill>
              </a:rPr>
              <a:t>SUL(cible)&gt; 1,5 x (</a:t>
            </a:r>
            <a:r>
              <a:rPr lang="fr-FR" dirty="0" err="1" smtClean="0">
                <a:solidFill>
                  <a:srgbClr val="365E86"/>
                </a:solidFill>
              </a:rPr>
              <a:t>SUL</a:t>
            </a:r>
            <a:r>
              <a:rPr lang="fr-FR" baseline="-25000" dirty="0" err="1" smtClean="0">
                <a:solidFill>
                  <a:srgbClr val="365E86"/>
                </a:solidFill>
              </a:rPr>
              <a:t>ref</a:t>
            </a:r>
            <a:r>
              <a:rPr lang="fr-FR" dirty="0" smtClean="0">
                <a:solidFill>
                  <a:srgbClr val="365E86"/>
                </a:solidFill>
              </a:rPr>
              <a:t>) + 2SD</a:t>
            </a:r>
          </a:p>
          <a:p>
            <a:pPr marL="630000" lvl="1" indent="-172800" algn="just">
              <a:buClr>
                <a:schemeClr val="tx2"/>
              </a:buClr>
              <a:buFont typeface="Wingdings" pitchFamily="2" charset="2"/>
              <a:buChar char="ü"/>
              <a:defRPr/>
            </a:pPr>
            <a:r>
              <a:rPr lang="fr-FR" dirty="0" smtClean="0">
                <a:solidFill>
                  <a:srgbClr val="365E86"/>
                </a:solidFill>
              </a:rPr>
              <a:t>Valeurs de quantification : </a:t>
            </a:r>
            <a:r>
              <a:rPr lang="fr-FR" dirty="0" err="1" smtClean="0">
                <a:solidFill>
                  <a:srgbClr val="365E86"/>
                </a:solidFill>
              </a:rPr>
              <a:t>SUL</a:t>
            </a:r>
            <a:r>
              <a:rPr lang="fr-FR" baseline="-25000" dirty="0" err="1" smtClean="0">
                <a:solidFill>
                  <a:srgbClr val="365E86"/>
                </a:solidFill>
              </a:rPr>
              <a:t>max</a:t>
            </a:r>
            <a:r>
              <a:rPr lang="fr-FR" dirty="0" smtClean="0">
                <a:solidFill>
                  <a:srgbClr val="365E86"/>
                </a:solidFill>
              </a:rPr>
              <a:t> </a:t>
            </a:r>
            <a:r>
              <a:rPr lang="fr-FR" dirty="0" err="1" smtClean="0">
                <a:solidFill>
                  <a:srgbClr val="365E86"/>
                </a:solidFill>
              </a:rPr>
              <a:t>SUL</a:t>
            </a:r>
            <a:r>
              <a:rPr lang="fr-FR" baseline="-25000" dirty="0" err="1" smtClean="0">
                <a:solidFill>
                  <a:srgbClr val="365E86"/>
                </a:solidFill>
              </a:rPr>
              <a:t>peak</a:t>
            </a:r>
            <a:endParaRPr lang="fr-FR" baseline="-25000" dirty="0" smtClean="0">
              <a:solidFill>
                <a:srgbClr val="365E86"/>
              </a:solidFill>
            </a:endParaRPr>
          </a:p>
          <a:p>
            <a:pPr marL="630000" lvl="1" indent="-172800" algn="just">
              <a:buClr>
                <a:schemeClr val="tx2"/>
              </a:buClr>
              <a:buFont typeface="Wingdings" pitchFamily="2" charset="2"/>
              <a:buChar char="ü"/>
              <a:defRPr/>
            </a:pPr>
            <a:r>
              <a:rPr lang="fr-FR" dirty="0" smtClean="0">
                <a:solidFill>
                  <a:srgbClr val="365E86"/>
                </a:solidFill>
              </a:rPr>
              <a:t>TLG (</a:t>
            </a:r>
            <a:r>
              <a:rPr lang="fr-FR" dirty="0" err="1" smtClean="0">
                <a:solidFill>
                  <a:srgbClr val="365E86"/>
                </a:solidFill>
              </a:rPr>
              <a:t>SUV</a:t>
            </a:r>
            <a:r>
              <a:rPr lang="fr-FR" baseline="-25000" dirty="0" err="1" smtClean="0">
                <a:solidFill>
                  <a:srgbClr val="365E86"/>
                </a:solidFill>
              </a:rPr>
              <a:t>moy</a:t>
            </a:r>
            <a:r>
              <a:rPr lang="fr-FR" dirty="0" smtClean="0">
                <a:solidFill>
                  <a:srgbClr val="365E86"/>
                </a:solidFill>
              </a:rPr>
              <a:t> x </a:t>
            </a:r>
            <a:r>
              <a:rPr lang="fr-FR" dirty="0" err="1" smtClean="0">
                <a:solidFill>
                  <a:srgbClr val="365E86"/>
                </a:solidFill>
              </a:rPr>
              <a:t>V</a:t>
            </a:r>
            <a:r>
              <a:rPr lang="fr-FR" baseline="-25000" dirty="0" err="1" smtClean="0">
                <a:solidFill>
                  <a:srgbClr val="365E86"/>
                </a:solidFill>
              </a:rPr>
              <a:t>tumoral</a:t>
            </a:r>
            <a:r>
              <a:rPr lang="fr-FR" dirty="0" smtClean="0">
                <a:solidFill>
                  <a:srgbClr val="365E86"/>
                </a:solidFill>
              </a:rPr>
              <a:t>), taille des lésions (RECIST ), </a:t>
            </a:r>
            <a:r>
              <a:rPr lang="fr-FR" dirty="0" err="1" smtClean="0">
                <a:solidFill>
                  <a:srgbClr val="365E86"/>
                </a:solidFill>
              </a:rPr>
              <a:t>SUL</a:t>
            </a:r>
            <a:r>
              <a:rPr lang="fr-FR" baseline="-25000" dirty="0" err="1" smtClean="0">
                <a:solidFill>
                  <a:srgbClr val="365E86"/>
                </a:solidFill>
              </a:rPr>
              <a:t>moy</a:t>
            </a:r>
            <a:r>
              <a:rPr lang="fr-FR" dirty="0" smtClean="0">
                <a:solidFill>
                  <a:srgbClr val="365E86"/>
                </a:solidFill>
              </a:rPr>
              <a:t> (iso 41% / 50% / 70%)</a:t>
            </a:r>
          </a:p>
          <a:p>
            <a:pPr marL="630000" lvl="1"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La tumeur avec la </a:t>
            </a:r>
            <a:r>
              <a:rPr lang="fr-FR" dirty="0" err="1" smtClean="0">
                <a:solidFill>
                  <a:srgbClr val="365E86"/>
                </a:solidFill>
              </a:rPr>
              <a:t>SUL</a:t>
            </a:r>
            <a:r>
              <a:rPr lang="fr-FR" baseline="-25000" dirty="0" err="1" smtClean="0">
                <a:solidFill>
                  <a:srgbClr val="365E86"/>
                </a:solidFill>
              </a:rPr>
              <a:t>peak</a:t>
            </a:r>
            <a:r>
              <a:rPr lang="fr-FR" dirty="0" smtClean="0">
                <a:solidFill>
                  <a:srgbClr val="365E86"/>
                </a:solidFill>
              </a:rPr>
              <a:t> la plus forte est celle qui est suivie au cours et en fin de traitement</a:t>
            </a:r>
            <a:endParaRPr lang="fr-FR" dirty="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Tree>
    <p:extLst>
      <p:ext uri="{BB962C8B-B14F-4D97-AF65-F5344CB8AC3E}">
        <p14:creationId xmlns:p14="http://schemas.microsoft.com/office/powerpoint/2010/main" val="2536053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395536" y="1484784"/>
            <a:ext cx="8208912" cy="3970318"/>
          </a:xfrm>
          <a:prstGeom prst="rect">
            <a:avLst/>
          </a:prstGeom>
          <a:noFill/>
        </p:spPr>
        <p:txBody>
          <a:bodyPr wrap="square" rtlCol="0">
            <a:spAutoFit/>
          </a:bodyPr>
          <a:lstStyle/>
          <a:p>
            <a:pPr>
              <a:lnSpc>
                <a:spcPct val="150000"/>
              </a:lnSpc>
            </a:pPr>
            <a:r>
              <a:rPr lang="fr-FR" sz="2400" dirty="0" smtClean="0">
                <a:solidFill>
                  <a:schemeClr val="bg1">
                    <a:lumMod val="65000"/>
                  </a:schemeClr>
                </a:solidFill>
                <a:latin typeface="Century Gothic" pitchFamily="34" charset="0"/>
              </a:rPr>
              <a:t>Keosys</a:t>
            </a:r>
            <a:endParaRPr lang="fr-FR" sz="2400" dirty="0">
              <a:solidFill>
                <a:schemeClr val="bg1">
                  <a:lumMod val="65000"/>
                </a:schemeClr>
              </a:solidFill>
              <a:latin typeface="Century Gothic" pitchFamily="34" charset="0"/>
            </a:endParaRPr>
          </a:p>
          <a:p>
            <a:pPr>
              <a:lnSpc>
                <a:spcPct val="150000"/>
              </a:lnSpc>
            </a:pPr>
            <a:r>
              <a:rPr lang="fr-FR" sz="2400" dirty="0" smtClean="0">
                <a:solidFill>
                  <a:schemeClr val="bg1">
                    <a:lumMod val="65000"/>
                  </a:schemeClr>
                </a:solidFill>
                <a:latin typeface="Century Gothic" pitchFamily="34" charset="0"/>
              </a:rPr>
              <a:t>Point </a:t>
            </a:r>
            <a:r>
              <a:rPr lang="fr-FR" sz="2400" dirty="0">
                <a:solidFill>
                  <a:schemeClr val="bg1">
                    <a:lumMod val="65000"/>
                  </a:schemeClr>
                </a:solidFill>
                <a:latin typeface="Century Gothic" pitchFamily="34" charset="0"/>
              </a:rPr>
              <a:t>sur le </a:t>
            </a:r>
            <a:r>
              <a:rPr lang="fr-FR" sz="2400" dirty="0" smtClean="0">
                <a:solidFill>
                  <a:schemeClr val="bg1">
                    <a:lumMod val="65000"/>
                  </a:schemeClr>
                </a:solidFill>
                <a:latin typeface="Century Gothic" pitchFamily="34" charset="0"/>
              </a:rPr>
              <a:t>suivi </a:t>
            </a:r>
            <a:r>
              <a:rPr lang="fr-FR" sz="2400" dirty="0">
                <a:solidFill>
                  <a:schemeClr val="bg1">
                    <a:lumMod val="65000"/>
                  </a:schemeClr>
                </a:solidFill>
                <a:latin typeface="Century Gothic" pitchFamily="34" charset="0"/>
              </a:rPr>
              <a:t>thérapeutique en PET – PERCIST</a:t>
            </a:r>
          </a:p>
          <a:p>
            <a:pPr>
              <a:lnSpc>
                <a:spcPct val="150000"/>
              </a:lnSpc>
            </a:pPr>
            <a:r>
              <a:rPr lang="fr-FR" sz="2400" dirty="0" smtClean="0">
                <a:latin typeface="Century Gothic" pitchFamily="34" charset="0"/>
              </a:rPr>
              <a:t>  Segmentation et calculs</a:t>
            </a:r>
            <a:endParaRPr lang="fr-FR" sz="2400" dirty="0">
              <a:latin typeface="Century Gothic" pitchFamily="34" charset="0"/>
            </a:endParaRPr>
          </a:p>
          <a:p>
            <a:pPr>
              <a:lnSpc>
                <a:spcPct val="150000"/>
              </a:lnSpc>
            </a:pPr>
            <a:r>
              <a:rPr lang="fr-FR" sz="2400" dirty="0">
                <a:solidFill>
                  <a:schemeClr val="bg1">
                    <a:lumMod val="65000"/>
                  </a:schemeClr>
                </a:solidFill>
                <a:latin typeface="Century Gothic" pitchFamily="34" charset="0"/>
              </a:rPr>
              <a:t>Application PERCIST</a:t>
            </a:r>
          </a:p>
          <a:p>
            <a:pPr>
              <a:lnSpc>
                <a:spcPct val="150000"/>
              </a:lnSpc>
            </a:pPr>
            <a:r>
              <a:rPr lang="fr-FR" sz="2400" dirty="0">
                <a:solidFill>
                  <a:schemeClr val="bg1">
                    <a:lumMod val="65000"/>
                  </a:schemeClr>
                </a:solidFill>
                <a:latin typeface="Century Gothic" pitchFamily="34" charset="0"/>
              </a:rPr>
              <a:t>Discussions</a:t>
            </a:r>
          </a:p>
          <a:p>
            <a:pPr>
              <a:lnSpc>
                <a:spcPct val="150000"/>
              </a:lnSpc>
            </a:pPr>
            <a:r>
              <a:rPr lang="fr-FR" sz="2400" dirty="0">
                <a:latin typeface="Century Gothic" pitchFamily="34" charset="0"/>
                <a:sym typeface="Wingdings"/>
              </a:rPr>
              <a:t> </a:t>
            </a:r>
          </a:p>
          <a:p>
            <a:pPr>
              <a:lnSpc>
                <a:spcPct val="150000"/>
              </a:lnSpc>
            </a:pPr>
            <a:r>
              <a:rPr lang="fr-FR" sz="2400" dirty="0" smtClean="0">
                <a:latin typeface="Century Gothic" pitchFamily="34" charset="0"/>
                <a:sym typeface="Wingdings"/>
              </a:rPr>
              <a:t> </a:t>
            </a:r>
          </a:p>
        </p:txBody>
      </p:sp>
      <p:sp>
        <p:nvSpPr>
          <p:cNvPr id="5" name="Espace réservé du numéro de diapositive 4"/>
          <p:cNvSpPr>
            <a:spLocks noGrp="1"/>
          </p:cNvSpPr>
          <p:nvPr>
            <p:ph type="sldNum" sz="quarter" idx="4"/>
          </p:nvPr>
        </p:nvSpPr>
        <p:spPr/>
        <p:txBody>
          <a:bodyPr/>
          <a:lstStyle/>
          <a:p>
            <a:fld id="{3A0437A7-767E-47EB-AF0B-ED8FCB9A5713}" type="slidenum">
              <a:rPr lang="fr-FR" sz="1000" smtClean="0">
                <a:latin typeface="Century Gothic" pitchFamily="34" charset="0"/>
              </a:rPr>
              <a:pPr/>
              <a:t>18</a:t>
            </a:fld>
            <a:endParaRPr lang="fr-FR" sz="1000" dirty="0">
              <a:latin typeface="Century Gothic" pitchFamily="34" charset="0"/>
            </a:endParaRPr>
          </a:p>
        </p:txBody>
      </p:sp>
      <p:sp>
        <p:nvSpPr>
          <p:cNvPr id="6" name="Titre 1"/>
          <p:cNvSpPr txBox="1">
            <a:spLocks/>
          </p:cNvSpPr>
          <p:nvPr/>
        </p:nvSpPr>
        <p:spPr>
          <a:xfrm>
            <a:off x="432048" y="72009"/>
            <a:ext cx="6156176" cy="1124743"/>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fr-FR" sz="3200" b="0" i="0" u="none" strike="noStrike" kern="1200" cap="none" spc="0" normalizeH="0" baseline="0" noProof="0" dirty="0" smtClean="0">
              <a:ln>
                <a:noFill/>
              </a:ln>
              <a:solidFill>
                <a:schemeClr val="bg1"/>
              </a:solidFill>
              <a:effectLst/>
              <a:uLnTx/>
              <a:uFillTx/>
              <a:latin typeface="Century Gothic" pitchFamily="34" charset="0"/>
              <a:ea typeface="+mj-ea"/>
              <a:cs typeface="Browallia New" pitchFamily="34" charset="-34"/>
            </a:endParaRPr>
          </a:p>
        </p:txBody>
      </p:sp>
      <p:cxnSp>
        <p:nvCxnSpPr>
          <p:cNvPr id="7" name="Connecteur droit 6"/>
          <p:cNvCxnSpPr/>
          <p:nvPr/>
        </p:nvCxnSpPr>
        <p:spPr>
          <a:xfrm>
            <a:off x="539552" y="2708920"/>
            <a:ext cx="0" cy="43204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88224" y="5733256"/>
            <a:ext cx="2016224"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46120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19</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sp useBgFill="1">
        <p:nvSpPr>
          <p:cNvPr id="22" name="Rectangle 21"/>
          <p:cNvSpPr/>
          <p:nvPr/>
        </p:nvSpPr>
        <p:spPr>
          <a:xfrm>
            <a:off x="611560" y="19722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smtClean="0">
                <a:solidFill>
                  <a:schemeClr val="bg1"/>
                </a:solidFill>
                <a:latin typeface="Century Gothic" pitchFamily="34" charset="0"/>
                <a:ea typeface="+mj-ea"/>
                <a:cs typeface="Browallia New" pitchFamily="34" charset="-34"/>
              </a:rPr>
              <a:t>Segmentation et Calculs</a:t>
            </a:r>
            <a:endParaRPr lang="fr-FR" sz="2400" dirty="0">
              <a:solidFill>
                <a:schemeClr val="bg1"/>
              </a:solidFill>
              <a:latin typeface="Century Gothic" pitchFamily="34" charset="0"/>
              <a:ea typeface="+mj-ea"/>
              <a:cs typeface="Browallia New" pitchFamily="34" charset="-34"/>
            </a:endParaRPr>
          </a:p>
        </p:txBody>
      </p:sp>
      <p:grpSp>
        <p:nvGrpSpPr>
          <p:cNvPr id="28" name="Group 7"/>
          <p:cNvGrpSpPr/>
          <p:nvPr/>
        </p:nvGrpSpPr>
        <p:grpSpPr>
          <a:xfrm>
            <a:off x="154802" y="1484784"/>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Outils de segmentation</a:t>
              </a:r>
            </a:p>
            <a:p>
              <a:pPr marL="0" lvl="1"/>
              <a:r>
                <a:rPr lang="fr-FR" sz="1400" b="1" dirty="0" smtClean="0">
                  <a:solidFill>
                    <a:schemeClr val="tx2"/>
                  </a:solidFill>
                  <a:latin typeface="Century Gothic" pitchFamily="34" charset="0"/>
                </a:rPr>
                <a:t> </a:t>
              </a:r>
            </a:p>
          </p:txBody>
        </p:sp>
      </p:grpSp>
      <p:sp>
        <p:nvSpPr>
          <p:cNvPr id="17" name="Rectangle 16"/>
          <p:cNvSpPr/>
          <p:nvPr/>
        </p:nvSpPr>
        <p:spPr>
          <a:xfrm>
            <a:off x="361264" y="1532738"/>
            <a:ext cx="8325978" cy="4848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Mesure 3D </a:t>
            </a:r>
            <a:r>
              <a:rPr lang="fr-FR" dirty="0">
                <a:solidFill>
                  <a:srgbClr val="365E86"/>
                </a:solidFill>
              </a:rPr>
              <a:t>par segmentation semi-automatique:</a:t>
            </a:r>
            <a:endParaRPr lang="fr-FR" dirty="0" smtClean="0">
              <a:solidFill>
                <a:srgbClr val="365E86"/>
              </a:solidFill>
            </a:endParaRPr>
          </a:p>
          <a:p>
            <a:pPr marL="630000" lvl="1" indent="-172800" algn="just">
              <a:buClr>
                <a:schemeClr val="tx2"/>
              </a:buClr>
              <a:buFont typeface="Wingdings" pitchFamily="2" charset="2"/>
              <a:buChar char="ü"/>
              <a:defRPr/>
            </a:pPr>
            <a:r>
              <a:rPr lang="fr-FR" dirty="0" smtClean="0">
                <a:solidFill>
                  <a:srgbClr val="365E86"/>
                </a:solidFill>
              </a:rPr>
              <a:t>Accroissement de région/graine = pixel max</a:t>
            </a:r>
          </a:p>
          <a:p>
            <a:pPr marL="630000" lvl="1" indent="-172800" algn="just">
              <a:buClr>
                <a:schemeClr val="tx2"/>
              </a:buClr>
              <a:buFont typeface="Wingdings" pitchFamily="2" charset="2"/>
              <a:buChar char="ü"/>
              <a:defRPr/>
            </a:pPr>
            <a:r>
              <a:rPr lang="fr-FR" dirty="0" smtClean="0">
                <a:solidFill>
                  <a:srgbClr val="365E86"/>
                </a:solidFill>
              </a:rPr>
              <a:t>Macro pour accès direct aux mesures </a:t>
            </a:r>
            <a:r>
              <a:rPr lang="fr-FR" dirty="0" err="1" smtClean="0">
                <a:solidFill>
                  <a:srgbClr val="365E86"/>
                </a:solidFill>
              </a:rPr>
              <a:t>ref</a:t>
            </a:r>
            <a:r>
              <a:rPr lang="fr-FR" dirty="0" smtClean="0">
                <a:solidFill>
                  <a:srgbClr val="365E86"/>
                </a:solidFill>
              </a:rPr>
              <a:t> / </a:t>
            </a:r>
            <a:r>
              <a:rPr lang="fr-FR" dirty="0" err="1" smtClean="0">
                <a:solidFill>
                  <a:srgbClr val="365E86"/>
                </a:solidFill>
              </a:rPr>
              <a:t>nlles</a:t>
            </a:r>
            <a:r>
              <a:rPr lang="fr-FR" dirty="0" smtClean="0">
                <a:solidFill>
                  <a:srgbClr val="365E86"/>
                </a:solidFill>
              </a:rPr>
              <a:t> lésions / </a:t>
            </a:r>
            <a:r>
              <a:rPr lang="fr-FR" dirty="0" err="1" smtClean="0">
                <a:solidFill>
                  <a:srgbClr val="365E86"/>
                </a:solidFill>
              </a:rPr>
              <a:t>nlles</a:t>
            </a:r>
            <a:r>
              <a:rPr lang="fr-FR" dirty="0" smtClean="0">
                <a:solidFill>
                  <a:srgbClr val="365E86"/>
                </a:solidFill>
              </a:rPr>
              <a:t> mesures</a:t>
            </a:r>
          </a:p>
          <a:p>
            <a:pPr marL="630000" lvl="1" indent="-172800" algn="just">
              <a:buClr>
                <a:schemeClr val="tx2"/>
              </a:buClr>
              <a:buFont typeface="Wingdings" pitchFamily="2" charset="2"/>
              <a:buChar char="ü"/>
              <a:defRPr/>
            </a:pPr>
            <a:r>
              <a:rPr lang="fr-FR" dirty="0" smtClean="0">
                <a:solidFill>
                  <a:srgbClr val="365E86"/>
                </a:solidFill>
              </a:rPr>
              <a:t>Seuil de segmentation auto en fonction de la mesure de </a:t>
            </a:r>
            <a:r>
              <a:rPr lang="fr-FR" dirty="0" err="1" smtClean="0">
                <a:solidFill>
                  <a:srgbClr val="365E86"/>
                </a:solidFill>
              </a:rPr>
              <a:t>ref</a:t>
            </a:r>
            <a:endParaRPr lang="fr-FR" dirty="0" smtClean="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Possibilité de correction de </a:t>
            </a:r>
            <a:r>
              <a:rPr lang="fr-FR" i="1" dirty="0" smtClean="0">
                <a:solidFill>
                  <a:srgbClr val="365E86"/>
                </a:solidFill>
              </a:rPr>
              <a:t>background</a:t>
            </a:r>
            <a:endParaRPr lang="fr-FR" i="1" dirty="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 Référence QIBA - </a:t>
            </a:r>
            <a:r>
              <a:rPr lang="fr-FR" i="1" dirty="0">
                <a:solidFill>
                  <a:schemeClr val="bg1">
                    <a:lumMod val="50000"/>
                  </a:schemeClr>
                </a:solidFill>
              </a:rPr>
              <a:t>QIBA Profile. </a:t>
            </a:r>
            <a:r>
              <a:rPr lang="en-US" i="1" dirty="0">
                <a:solidFill>
                  <a:schemeClr val="bg1">
                    <a:lumMod val="50000"/>
                  </a:schemeClr>
                </a:solidFill>
              </a:rPr>
              <a:t>FDG-PET/CT as an Imaging Biomarker 3 Measuring Response to Cancer Therapy</a:t>
            </a:r>
            <a:r>
              <a:rPr lang="en-US" dirty="0">
                <a:solidFill>
                  <a:schemeClr val="bg1">
                    <a:lumMod val="50000"/>
                  </a:schemeClr>
                </a:solidFill>
              </a:rPr>
              <a:t>, Mai, </a:t>
            </a:r>
            <a:r>
              <a:rPr lang="en-US" dirty="0" smtClean="0">
                <a:solidFill>
                  <a:schemeClr val="bg1">
                    <a:lumMod val="50000"/>
                  </a:schemeClr>
                </a:solidFill>
              </a:rPr>
              <a:t>2013 -&gt; Appendix H et G</a:t>
            </a:r>
            <a:endParaRPr lang="fr-FR" dirty="0" smtClean="0">
              <a:solidFill>
                <a:schemeClr val="bg1">
                  <a:lumMod val="50000"/>
                </a:schemeClr>
              </a:solidFill>
            </a:endParaRPr>
          </a:p>
        </p:txBody>
      </p:sp>
      <p:grpSp>
        <p:nvGrpSpPr>
          <p:cNvPr id="12" name="Group 7"/>
          <p:cNvGrpSpPr/>
          <p:nvPr/>
        </p:nvGrpSpPr>
        <p:grpSpPr>
          <a:xfrm>
            <a:off x="154802" y="4437112"/>
            <a:ext cx="8377638" cy="553998"/>
            <a:chOff x="554366" y="1984185"/>
            <a:chExt cx="7945590" cy="553998"/>
          </a:xfrm>
        </p:grpSpPr>
        <p:cxnSp>
          <p:nvCxnSpPr>
            <p:cNvPr id="13" name="Connecteur droit 12"/>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Calculs – QIBA (Quantitative Imaging </a:t>
              </a:r>
              <a:r>
                <a:rPr lang="fr-FR" sz="1600" b="1" dirty="0" err="1" smtClean="0">
                  <a:solidFill>
                    <a:schemeClr val="tx2"/>
                  </a:solidFill>
                  <a:latin typeface="Century Gothic" pitchFamily="34" charset="0"/>
                </a:rPr>
                <a:t>Biomarkers</a:t>
              </a:r>
              <a:r>
                <a:rPr lang="fr-FR" sz="1600" b="1" dirty="0" smtClean="0">
                  <a:solidFill>
                    <a:schemeClr val="tx2"/>
                  </a:solidFill>
                  <a:latin typeface="Century Gothic" pitchFamily="34" charset="0"/>
                </a:rPr>
                <a:t> Alliance / RSNA)</a:t>
              </a:r>
            </a:p>
            <a:p>
              <a:pPr marL="0" lvl="1"/>
              <a:r>
                <a:rPr lang="fr-FR" sz="1400" b="1" dirty="0" smtClean="0">
                  <a:solidFill>
                    <a:schemeClr val="tx2"/>
                  </a:solidFill>
                  <a:latin typeface="Century Gothic" pitchFamily="34" charset="0"/>
                </a:rPr>
                <a:t> </a:t>
              </a:r>
            </a:p>
          </p:txBody>
        </p:sp>
      </p:grpSp>
      <p:grpSp>
        <p:nvGrpSpPr>
          <p:cNvPr id="4" name="Groupe 3"/>
          <p:cNvGrpSpPr/>
          <p:nvPr/>
        </p:nvGrpSpPr>
        <p:grpSpPr>
          <a:xfrm>
            <a:off x="1154447" y="5816034"/>
            <a:ext cx="6358101" cy="889778"/>
            <a:chOff x="146157" y="5754610"/>
            <a:chExt cx="6358101" cy="889778"/>
          </a:xfrm>
        </p:grpSpPr>
        <p:pic>
          <p:nvPicPr>
            <p:cNvPr id="2" name="Image 1"/>
            <p:cNvPicPr>
              <a:picLocks noChangeAspect="1"/>
            </p:cNvPicPr>
            <p:nvPr/>
          </p:nvPicPr>
          <p:blipFill>
            <a:blip r:embed="rId4"/>
            <a:stretch>
              <a:fillRect/>
            </a:stretch>
          </p:blipFill>
          <p:spPr>
            <a:xfrm>
              <a:off x="146157" y="5914028"/>
              <a:ext cx="3537186" cy="636397"/>
            </a:xfrm>
            <a:prstGeom prst="rect">
              <a:avLst/>
            </a:prstGeom>
          </p:spPr>
        </p:pic>
        <p:pic>
          <p:nvPicPr>
            <p:cNvPr id="3" name="Image 2"/>
            <p:cNvPicPr>
              <a:picLocks noChangeAspect="1"/>
            </p:cNvPicPr>
            <p:nvPr/>
          </p:nvPicPr>
          <p:blipFill>
            <a:blip r:embed="rId5"/>
            <a:stretch>
              <a:fillRect/>
            </a:stretch>
          </p:blipFill>
          <p:spPr>
            <a:xfrm>
              <a:off x="3791870" y="5754610"/>
              <a:ext cx="2712388" cy="889778"/>
            </a:xfrm>
            <a:prstGeom prst="rect">
              <a:avLst/>
            </a:prstGeom>
          </p:spPr>
        </p:pic>
      </p:grpSp>
    </p:spTree>
    <p:extLst>
      <p:ext uri="{BB962C8B-B14F-4D97-AF65-F5344CB8AC3E}">
        <p14:creationId xmlns:p14="http://schemas.microsoft.com/office/powerpoint/2010/main" val="760392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4"/>
          </p:nvPr>
        </p:nvSpPr>
        <p:spPr/>
        <p:txBody>
          <a:bodyPr/>
          <a:lstStyle/>
          <a:p>
            <a:fld id="{3A0437A7-767E-47EB-AF0B-ED8FCB9A5713}" type="slidenum">
              <a:rPr lang="fr-FR" sz="1000" smtClean="0">
                <a:latin typeface="Century Gothic" pitchFamily="34" charset="0"/>
              </a:rPr>
              <a:pPr/>
              <a:t>2</a:t>
            </a:fld>
            <a:endParaRPr lang="fr-FR" sz="1000" dirty="0">
              <a:latin typeface="Century Gothic" pitchFamily="34" charset="0"/>
            </a:endParaRPr>
          </a:p>
        </p:txBody>
      </p:sp>
      <p:sp>
        <p:nvSpPr>
          <p:cNvPr id="6" name="Titre 1"/>
          <p:cNvSpPr txBox="1">
            <a:spLocks/>
          </p:cNvSpPr>
          <p:nvPr/>
        </p:nvSpPr>
        <p:spPr>
          <a:xfrm>
            <a:off x="432048" y="72009"/>
            <a:ext cx="6156176" cy="1124743"/>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bg1"/>
                </a:solidFill>
                <a:effectLst/>
                <a:uLnTx/>
                <a:uFillTx/>
                <a:latin typeface="Century Gothic" pitchFamily="34" charset="0"/>
                <a:ea typeface="+mj-ea"/>
                <a:cs typeface="Browallia New" pitchFamily="34" charset="-34"/>
              </a:rPr>
              <a:t>Sommaire</a:t>
            </a:r>
            <a:endParaRPr kumimoji="0" lang="fr-FR" sz="3200" b="0" i="0" u="none" strike="noStrike" kern="1200" cap="none" spc="0" normalizeH="0" baseline="0" noProof="0" dirty="0" smtClean="0">
              <a:ln>
                <a:noFill/>
              </a:ln>
              <a:solidFill>
                <a:schemeClr val="bg1"/>
              </a:solidFill>
              <a:effectLst/>
              <a:uLnTx/>
              <a:uFillTx/>
              <a:latin typeface="Century Gothic" pitchFamily="34" charset="0"/>
              <a:ea typeface="+mj-ea"/>
              <a:cs typeface="Browallia New" pitchFamily="34" charset="-34"/>
            </a:endParaRPr>
          </a:p>
        </p:txBody>
      </p:sp>
      <p:sp>
        <p:nvSpPr>
          <p:cNvPr id="8" name="ZoneTexte 7"/>
          <p:cNvSpPr txBox="1"/>
          <p:nvPr/>
        </p:nvSpPr>
        <p:spPr>
          <a:xfrm>
            <a:off x="526232" y="1575426"/>
            <a:ext cx="8208912" cy="433965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fr-FR" sz="2400" dirty="0" smtClean="0">
                <a:latin typeface="Century Gothic" pitchFamily="34" charset="0"/>
              </a:rPr>
              <a:t>Keosys</a:t>
            </a:r>
            <a:endParaRPr lang="fr-FR" sz="2400" dirty="0">
              <a:latin typeface="Century Gothic" pitchFamily="34" charset="0"/>
            </a:endParaRPr>
          </a:p>
          <a:p>
            <a:pPr marL="342900" indent="-342900">
              <a:lnSpc>
                <a:spcPct val="200000"/>
              </a:lnSpc>
              <a:buFont typeface="Arial" panose="020B0604020202020204" pitchFamily="34" charset="0"/>
              <a:buChar char="•"/>
            </a:pPr>
            <a:r>
              <a:rPr lang="fr-FR" sz="2400" dirty="0" smtClean="0">
                <a:latin typeface="Century Gothic" pitchFamily="34" charset="0"/>
              </a:rPr>
              <a:t>Point sur le suivi thérapeutique en PET – PERCIST</a:t>
            </a:r>
            <a:endParaRPr lang="fr-FR" sz="2400" dirty="0">
              <a:latin typeface="Century Gothic" pitchFamily="34" charset="0"/>
            </a:endParaRPr>
          </a:p>
          <a:p>
            <a:pPr marL="342900" indent="-342900">
              <a:lnSpc>
                <a:spcPct val="200000"/>
              </a:lnSpc>
              <a:buFont typeface="Arial" panose="020B0604020202020204" pitchFamily="34" charset="0"/>
              <a:buChar char="•"/>
            </a:pPr>
            <a:r>
              <a:rPr lang="fr-FR" sz="2400" dirty="0" smtClean="0">
                <a:latin typeface="Century Gothic" pitchFamily="34" charset="0"/>
              </a:rPr>
              <a:t>Segmentation </a:t>
            </a:r>
            <a:endParaRPr lang="fr-FR" sz="2400" dirty="0">
              <a:latin typeface="Century Gothic" pitchFamily="34" charset="0"/>
            </a:endParaRPr>
          </a:p>
          <a:p>
            <a:pPr marL="342900" indent="-342900">
              <a:lnSpc>
                <a:spcPct val="200000"/>
              </a:lnSpc>
              <a:buFont typeface="Arial" panose="020B0604020202020204" pitchFamily="34" charset="0"/>
              <a:buChar char="•"/>
            </a:pPr>
            <a:r>
              <a:rPr lang="fr-FR" sz="2400" dirty="0" smtClean="0">
                <a:latin typeface="Century Gothic" pitchFamily="34" charset="0"/>
              </a:rPr>
              <a:t>Application PERCIST</a:t>
            </a:r>
            <a:endParaRPr lang="fr-FR" sz="2400" dirty="0">
              <a:latin typeface="Century Gothic" pitchFamily="34" charset="0"/>
            </a:endParaRPr>
          </a:p>
          <a:p>
            <a:pPr marL="342900" indent="-342900">
              <a:lnSpc>
                <a:spcPct val="200000"/>
              </a:lnSpc>
              <a:buFont typeface="Arial" panose="020B0604020202020204" pitchFamily="34" charset="0"/>
              <a:buChar char="•"/>
            </a:pPr>
            <a:r>
              <a:rPr lang="fr-FR" sz="2400" dirty="0" smtClean="0">
                <a:latin typeface="Century Gothic" pitchFamily="34" charset="0"/>
              </a:rPr>
              <a:t>Discussions</a:t>
            </a:r>
            <a:endParaRPr lang="fr-FR" sz="2400" dirty="0">
              <a:latin typeface="Century Gothic" pitchFamily="34" charset="0"/>
              <a:sym typeface="Wingdings"/>
            </a:endParaRPr>
          </a:p>
          <a:p>
            <a:pPr>
              <a:lnSpc>
                <a:spcPct val="150000"/>
              </a:lnSpc>
            </a:pPr>
            <a:r>
              <a:rPr lang="fr-FR" sz="2400" dirty="0" smtClean="0">
                <a:latin typeface="Century Gothic" pitchFamily="34" charset="0"/>
                <a:sym typeface="Wingdings"/>
              </a:rPr>
              <a:t> </a:t>
            </a:r>
          </a:p>
        </p:txBody>
      </p:sp>
      <p:sp>
        <p:nvSpPr>
          <p:cNvPr id="10" name="Rectangle 9"/>
          <p:cNvSpPr/>
          <p:nvPr/>
        </p:nvSpPr>
        <p:spPr>
          <a:xfrm>
            <a:off x="6588224" y="5733256"/>
            <a:ext cx="1944216"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20</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IMS</a:t>
            </a:r>
            <a:r>
              <a:rPr lang="en-US" sz="2800" baseline="30000" dirty="0" smtClean="0">
                <a:solidFill>
                  <a:schemeClr val="bg1"/>
                </a:solidFill>
                <a:latin typeface="Century Gothic" pitchFamily="34" charset="0"/>
                <a:cs typeface="Browallia New" pitchFamily="34" charset="-34"/>
              </a:rPr>
              <a:t>T</a:t>
            </a:r>
            <a:endParaRPr lang="en-US" sz="2800" dirty="0" smtClean="0">
              <a:solidFill>
                <a:schemeClr val="bg1"/>
              </a:solidFill>
              <a:latin typeface="Century Gothic" pitchFamily="34" charset="0"/>
              <a:cs typeface="Browallia New" pitchFamily="34" charset="-34"/>
            </a:endParaRPr>
          </a:p>
        </p:txBody>
      </p:sp>
      <p:sp useBgFill="1">
        <p:nvSpPr>
          <p:cNvPr id="22" name="Rectangle 21"/>
          <p:cNvSpPr/>
          <p:nvPr/>
        </p:nvSpPr>
        <p:spPr>
          <a:xfrm>
            <a:off x="611560" y="1986674"/>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smtClean="0">
                <a:solidFill>
                  <a:schemeClr val="bg1"/>
                </a:solidFill>
                <a:latin typeface="Century Gothic" pitchFamily="34" charset="0"/>
                <a:ea typeface="+mj-ea"/>
                <a:cs typeface="Browallia New" pitchFamily="34" charset="-34"/>
              </a:rPr>
              <a:t>Segmentation et Calculs</a:t>
            </a:r>
            <a:endParaRPr lang="fr-FR" sz="2400" dirty="0">
              <a:solidFill>
                <a:schemeClr val="bg1"/>
              </a:solidFill>
              <a:latin typeface="Century Gothic" pitchFamily="34" charset="0"/>
              <a:ea typeface="+mj-ea"/>
              <a:cs typeface="Browallia New" pitchFamily="34" charset="-34"/>
            </a:endParaRPr>
          </a:p>
        </p:txBody>
      </p:sp>
      <p:grpSp>
        <p:nvGrpSpPr>
          <p:cNvPr id="28" name="Group 7"/>
          <p:cNvGrpSpPr/>
          <p:nvPr/>
        </p:nvGrpSpPr>
        <p:grpSpPr>
          <a:xfrm>
            <a:off x="179512" y="1484784"/>
            <a:ext cx="8377638" cy="800219"/>
            <a:chOff x="554366" y="1984185"/>
            <a:chExt cx="7945590" cy="800219"/>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800219"/>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Corrections LBM</a:t>
              </a:r>
            </a:p>
            <a:p>
              <a:pPr marL="0" lvl="1"/>
              <a:endParaRPr lang="fr-FR" sz="1600" b="1" dirty="0" smtClean="0">
                <a:solidFill>
                  <a:schemeClr val="tx2"/>
                </a:solidFill>
                <a:latin typeface="Century Gothic" pitchFamily="34" charset="0"/>
              </a:endParaRPr>
            </a:p>
            <a:p>
              <a:pPr marL="0" lvl="1"/>
              <a:r>
                <a:rPr lang="fr-FR" sz="1400" b="1" dirty="0" smtClean="0">
                  <a:solidFill>
                    <a:schemeClr val="tx2"/>
                  </a:solidFill>
                  <a:latin typeface="Century Gothic" pitchFamily="34" charset="0"/>
                </a:rPr>
                <a:t> </a:t>
              </a:r>
            </a:p>
          </p:txBody>
        </p:sp>
      </p:grpSp>
      <p:sp>
        <p:nvSpPr>
          <p:cNvPr id="17" name="Rectangle 16"/>
          <p:cNvSpPr/>
          <p:nvPr/>
        </p:nvSpPr>
        <p:spPr>
          <a:xfrm>
            <a:off x="361264" y="1532738"/>
            <a:ext cx="8325978" cy="4848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dirty="0" err="1">
                <a:solidFill>
                  <a:schemeClr val="bg1">
                    <a:lumMod val="50000"/>
                  </a:schemeClr>
                </a:solidFill>
              </a:rPr>
              <a:t>J</a:t>
            </a:r>
            <a:r>
              <a:rPr lang="fr-FR" dirty="0" err="1" smtClean="0">
                <a:solidFill>
                  <a:schemeClr val="bg1">
                    <a:lumMod val="50000"/>
                  </a:schemeClr>
                </a:solidFill>
              </a:rPr>
              <a:t>anmahasatian</a:t>
            </a:r>
            <a:r>
              <a:rPr lang="fr-FR" dirty="0" smtClean="0">
                <a:solidFill>
                  <a:schemeClr val="bg1">
                    <a:lumMod val="50000"/>
                  </a:schemeClr>
                </a:solidFill>
              </a:rPr>
              <a:t> and. </a:t>
            </a:r>
            <a:r>
              <a:rPr lang="fr-FR" dirty="0" err="1" smtClean="0">
                <a:solidFill>
                  <a:schemeClr val="bg1">
                    <a:lumMod val="50000"/>
                  </a:schemeClr>
                </a:solidFill>
              </a:rPr>
              <a:t>all</a:t>
            </a:r>
            <a:r>
              <a:rPr lang="fr-FR" dirty="0" err="1" smtClean="0"/>
              <a:t>et</a:t>
            </a:r>
            <a:r>
              <a:rPr lang="fr-FR" dirty="0"/>
              <a:t>. </a:t>
            </a:r>
            <a:r>
              <a:rPr lang="fr-FR" dirty="0" smtClean="0"/>
              <a:t>A</a:t>
            </a: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r>
              <a:rPr lang="en-US" dirty="0">
                <a:solidFill>
                  <a:srgbClr val="365E86"/>
                </a:solidFill>
              </a:rPr>
              <a:t>Digital Reference </a:t>
            </a:r>
            <a:r>
              <a:rPr lang="en-US" dirty="0" smtClean="0">
                <a:solidFill>
                  <a:srgbClr val="365E86"/>
                </a:solidFill>
              </a:rPr>
              <a:t>Object </a:t>
            </a:r>
            <a:r>
              <a:rPr lang="en-US" dirty="0" err="1" smtClean="0">
                <a:solidFill>
                  <a:srgbClr val="365E86"/>
                </a:solidFill>
              </a:rPr>
              <a:t>udated</a:t>
            </a:r>
            <a:r>
              <a:rPr lang="en-US" dirty="0">
                <a:solidFill>
                  <a:srgbClr val="365E86"/>
                </a:solidFill>
              </a:rPr>
              <a:t>: October 20, </a:t>
            </a:r>
            <a:r>
              <a:rPr lang="en-US" dirty="0" smtClean="0">
                <a:solidFill>
                  <a:srgbClr val="365E86"/>
                </a:solidFill>
              </a:rPr>
              <a:t>2013 - </a:t>
            </a:r>
            <a:r>
              <a:rPr lang="fr-FR" b="1" dirty="0">
                <a:solidFill>
                  <a:schemeClr val="accent2"/>
                </a:solidFill>
                <a:latin typeface="Calibri Light" panose="020F0302020204030204" pitchFamily="34" charset="0"/>
                <a:ea typeface="Calibri" panose="020F0502020204030204" pitchFamily="34" charset="0"/>
                <a:cs typeface="Times New Roman" panose="02020603050405020304" pitchFamily="18" charset="0"/>
                <a:hlinkClick r:id="rId4"/>
              </a:rPr>
              <a:t>DRO</a:t>
            </a:r>
            <a:r>
              <a:rPr lang="en-US" dirty="0" smtClean="0">
                <a:solidFill>
                  <a:srgbClr val="365E86"/>
                </a:solidFill>
              </a:rPr>
              <a:t> </a:t>
            </a:r>
          </a:p>
          <a:p>
            <a:pPr marL="172800" indent="-172800" algn="just">
              <a:buClr>
                <a:schemeClr val="tx2"/>
              </a:buClr>
              <a:buFont typeface="Wingdings" pitchFamily="2" charset="2"/>
              <a:buChar char="ü"/>
              <a:defRPr/>
            </a:pPr>
            <a:endParaRPr lang="en-US" dirty="0">
              <a:solidFill>
                <a:srgbClr val="365E86"/>
              </a:solidFill>
            </a:endParaRPr>
          </a:p>
          <a:p>
            <a:pPr marL="172800" indent="-172800" algn="just">
              <a:buClr>
                <a:schemeClr val="tx2"/>
              </a:buClr>
              <a:buFont typeface="Wingdings" pitchFamily="2" charset="2"/>
              <a:buChar char="ü"/>
              <a:defRPr/>
            </a:pPr>
            <a:r>
              <a:rPr lang="en-US" dirty="0" smtClean="0">
                <a:solidFill>
                  <a:srgbClr val="365E86"/>
                </a:solidFill>
              </a:rPr>
              <a:t>Tests passes (6ème)</a:t>
            </a:r>
            <a:endParaRPr lang="fr-FR" dirty="0" smtClean="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algn="just">
              <a:buClr>
                <a:schemeClr val="tx2"/>
              </a:buClr>
              <a:defRPr/>
            </a:pPr>
            <a:endParaRPr lang="fr-FR" dirty="0">
              <a:solidFill>
                <a:srgbClr val="365E86"/>
              </a:solidFill>
            </a:endParaRPr>
          </a:p>
          <a:p>
            <a:pPr algn="just">
              <a:buClr>
                <a:schemeClr val="tx2"/>
              </a:buClr>
              <a:defRPr/>
            </a:pPr>
            <a:endParaRPr lang="fr-FR" dirty="0" smtClean="0">
              <a:solidFill>
                <a:srgbClr val="365E86"/>
              </a:solidFill>
            </a:endParaRPr>
          </a:p>
        </p:txBody>
      </p:sp>
      <p:grpSp>
        <p:nvGrpSpPr>
          <p:cNvPr id="12" name="Group 7"/>
          <p:cNvGrpSpPr/>
          <p:nvPr/>
        </p:nvGrpSpPr>
        <p:grpSpPr>
          <a:xfrm>
            <a:off x="154802" y="3861048"/>
            <a:ext cx="8377638" cy="553998"/>
            <a:chOff x="554366" y="1984185"/>
            <a:chExt cx="7945590" cy="553998"/>
          </a:xfrm>
        </p:grpSpPr>
        <p:cxnSp>
          <p:nvCxnSpPr>
            <p:cNvPr id="13" name="Connecteur droit 12"/>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Tests des DRO</a:t>
              </a:r>
            </a:p>
            <a:p>
              <a:pPr marL="0" lvl="1"/>
              <a:r>
                <a:rPr lang="fr-FR" sz="1400" b="1" dirty="0" smtClean="0">
                  <a:solidFill>
                    <a:schemeClr val="tx2"/>
                  </a:solidFill>
                  <a:latin typeface="Century Gothic" pitchFamily="34" charset="0"/>
                </a:rPr>
                <a:t> </a:t>
              </a:r>
            </a:p>
          </p:txBody>
        </p:sp>
      </p:grpSp>
      <p:sp>
        <p:nvSpPr>
          <p:cNvPr id="6" name="ZoneTexte 5"/>
          <p:cNvSpPr txBox="1"/>
          <p:nvPr/>
        </p:nvSpPr>
        <p:spPr>
          <a:xfrm>
            <a:off x="1493912" y="2673454"/>
            <a:ext cx="5796136" cy="923330"/>
          </a:xfrm>
          <a:prstGeom prst="rect">
            <a:avLst/>
          </a:prstGeom>
          <a:noFill/>
        </p:spPr>
        <p:txBody>
          <a:bodyPr wrap="square" rtlCol="0">
            <a:spAutoFit/>
          </a:bodyPr>
          <a:lstStyle/>
          <a:p>
            <a:pPr algn="just">
              <a:buClr>
                <a:schemeClr val="tx2"/>
              </a:buClr>
              <a:defRPr/>
            </a:pPr>
            <a:r>
              <a:rPr lang="en-US" dirty="0"/>
              <a:t>LBM(male) (kg) = 9270 x Weight   /   6680  (216 x BMI) </a:t>
            </a:r>
          </a:p>
          <a:p>
            <a:pPr algn="just">
              <a:buClr>
                <a:schemeClr val="tx2"/>
              </a:buClr>
              <a:defRPr/>
            </a:pPr>
            <a:r>
              <a:rPr lang="en-US" dirty="0"/>
              <a:t>LBM(female) (kg) = 9270 x Weight /  8780 (244 x BMI)</a:t>
            </a:r>
          </a:p>
          <a:p>
            <a:endParaRPr lang="fr-FR" dirty="0"/>
          </a:p>
        </p:txBody>
      </p:sp>
    </p:spTree>
    <p:extLst>
      <p:ext uri="{BB962C8B-B14F-4D97-AF65-F5344CB8AC3E}">
        <p14:creationId xmlns:p14="http://schemas.microsoft.com/office/powerpoint/2010/main" val="3612582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395536" y="1484784"/>
            <a:ext cx="8208912" cy="3970318"/>
          </a:xfrm>
          <a:prstGeom prst="rect">
            <a:avLst/>
          </a:prstGeom>
          <a:noFill/>
        </p:spPr>
        <p:txBody>
          <a:bodyPr wrap="square" rtlCol="0">
            <a:spAutoFit/>
          </a:bodyPr>
          <a:lstStyle/>
          <a:p>
            <a:pPr>
              <a:lnSpc>
                <a:spcPct val="150000"/>
              </a:lnSpc>
            </a:pPr>
            <a:r>
              <a:rPr lang="fr-FR" sz="2400" dirty="0" smtClean="0">
                <a:solidFill>
                  <a:schemeClr val="bg1">
                    <a:lumMod val="65000"/>
                  </a:schemeClr>
                </a:solidFill>
                <a:latin typeface="Century Gothic" pitchFamily="34" charset="0"/>
              </a:rPr>
              <a:t>Keosys</a:t>
            </a:r>
            <a:endParaRPr lang="fr-FR" sz="2400" dirty="0">
              <a:solidFill>
                <a:schemeClr val="bg1">
                  <a:lumMod val="65000"/>
                </a:schemeClr>
              </a:solidFill>
              <a:latin typeface="Century Gothic" pitchFamily="34" charset="0"/>
            </a:endParaRPr>
          </a:p>
          <a:p>
            <a:pPr>
              <a:lnSpc>
                <a:spcPct val="150000"/>
              </a:lnSpc>
            </a:pPr>
            <a:r>
              <a:rPr lang="fr-FR" sz="2400" dirty="0" smtClean="0">
                <a:solidFill>
                  <a:schemeClr val="bg1">
                    <a:lumMod val="65000"/>
                  </a:schemeClr>
                </a:solidFill>
                <a:latin typeface="Century Gothic" pitchFamily="34" charset="0"/>
              </a:rPr>
              <a:t>Point </a:t>
            </a:r>
            <a:r>
              <a:rPr lang="fr-FR" sz="2400" dirty="0">
                <a:solidFill>
                  <a:schemeClr val="bg1">
                    <a:lumMod val="65000"/>
                  </a:schemeClr>
                </a:solidFill>
                <a:latin typeface="Century Gothic" pitchFamily="34" charset="0"/>
              </a:rPr>
              <a:t>sur le </a:t>
            </a:r>
            <a:r>
              <a:rPr lang="fr-FR" sz="2400" dirty="0" smtClean="0">
                <a:solidFill>
                  <a:schemeClr val="bg1">
                    <a:lumMod val="65000"/>
                  </a:schemeClr>
                </a:solidFill>
                <a:latin typeface="Century Gothic" pitchFamily="34" charset="0"/>
              </a:rPr>
              <a:t>suivi </a:t>
            </a:r>
            <a:r>
              <a:rPr lang="fr-FR" sz="2400" dirty="0">
                <a:solidFill>
                  <a:schemeClr val="bg1">
                    <a:lumMod val="65000"/>
                  </a:schemeClr>
                </a:solidFill>
                <a:latin typeface="Century Gothic" pitchFamily="34" charset="0"/>
              </a:rPr>
              <a:t>thérapeutique en PET – PERCIST</a:t>
            </a:r>
          </a:p>
          <a:p>
            <a:pPr>
              <a:lnSpc>
                <a:spcPct val="150000"/>
              </a:lnSpc>
            </a:pPr>
            <a:r>
              <a:rPr lang="fr-FR" sz="2400" dirty="0" smtClean="0">
                <a:solidFill>
                  <a:schemeClr val="bg1">
                    <a:lumMod val="65000"/>
                  </a:schemeClr>
                </a:solidFill>
                <a:latin typeface="Century Gothic" pitchFamily="34" charset="0"/>
              </a:rPr>
              <a:t>Segmentation et calculs</a:t>
            </a:r>
            <a:endParaRPr lang="fr-FR" sz="2400" dirty="0">
              <a:solidFill>
                <a:schemeClr val="bg1">
                  <a:lumMod val="65000"/>
                </a:schemeClr>
              </a:solidFill>
              <a:latin typeface="Century Gothic" pitchFamily="34" charset="0"/>
            </a:endParaRPr>
          </a:p>
          <a:p>
            <a:pPr>
              <a:lnSpc>
                <a:spcPct val="150000"/>
              </a:lnSpc>
            </a:pPr>
            <a:r>
              <a:rPr lang="fr-FR" sz="2400" dirty="0" smtClean="0">
                <a:latin typeface="Century Gothic" pitchFamily="34" charset="0"/>
              </a:rPr>
              <a:t>  Application </a:t>
            </a:r>
            <a:r>
              <a:rPr lang="fr-FR" sz="2400" dirty="0">
                <a:latin typeface="Century Gothic" pitchFamily="34" charset="0"/>
              </a:rPr>
              <a:t>PERCIST</a:t>
            </a:r>
          </a:p>
          <a:p>
            <a:pPr>
              <a:lnSpc>
                <a:spcPct val="150000"/>
              </a:lnSpc>
            </a:pPr>
            <a:r>
              <a:rPr lang="fr-FR" sz="2400" dirty="0">
                <a:solidFill>
                  <a:schemeClr val="bg1">
                    <a:lumMod val="65000"/>
                  </a:schemeClr>
                </a:solidFill>
                <a:latin typeface="Century Gothic" pitchFamily="34" charset="0"/>
              </a:rPr>
              <a:t>Discussions</a:t>
            </a:r>
          </a:p>
          <a:p>
            <a:pPr>
              <a:lnSpc>
                <a:spcPct val="150000"/>
              </a:lnSpc>
            </a:pPr>
            <a:r>
              <a:rPr lang="fr-FR" sz="2400" dirty="0">
                <a:latin typeface="Century Gothic" pitchFamily="34" charset="0"/>
                <a:sym typeface="Wingdings"/>
              </a:rPr>
              <a:t> </a:t>
            </a:r>
          </a:p>
          <a:p>
            <a:pPr>
              <a:lnSpc>
                <a:spcPct val="150000"/>
              </a:lnSpc>
            </a:pPr>
            <a:r>
              <a:rPr lang="fr-FR" sz="2400" dirty="0" smtClean="0">
                <a:latin typeface="Century Gothic" pitchFamily="34" charset="0"/>
                <a:sym typeface="Wingdings"/>
              </a:rPr>
              <a:t> </a:t>
            </a:r>
          </a:p>
        </p:txBody>
      </p:sp>
      <p:sp>
        <p:nvSpPr>
          <p:cNvPr id="5" name="Espace réservé du numéro de diapositive 4"/>
          <p:cNvSpPr>
            <a:spLocks noGrp="1"/>
          </p:cNvSpPr>
          <p:nvPr>
            <p:ph type="sldNum" sz="quarter" idx="4"/>
          </p:nvPr>
        </p:nvSpPr>
        <p:spPr/>
        <p:txBody>
          <a:bodyPr/>
          <a:lstStyle/>
          <a:p>
            <a:fld id="{3A0437A7-767E-47EB-AF0B-ED8FCB9A5713}" type="slidenum">
              <a:rPr lang="fr-FR" sz="1000" smtClean="0">
                <a:latin typeface="Century Gothic" pitchFamily="34" charset="0"/>
              </a:rPr>
              <a:pPr/>
              <a:t>21</a:t>
            </a:fld>
            <a:endParaRPr lang="fr-FR" sz="1000" dirty="0">
              <a:latin typeface="Century Gothic" pitchFamily="34" charset="0"/>
            </a:endParaRPr>
          </a:p>
        </p:txBody>
      </p:sp>
      <p:sp>
        <p:nvSpPr>
          <p:cNvPr id="6" name="Titre 1"/>
          <p:cNvSpPr txBox="1">
            <a:spLocks/>
          </p:cNvSpPr>
          <p:nvPr/>
        </p:nvSpPr>
        <p:spPr>
          <a:xfrm>
            <a:off x="432048" y="72009"/>
            <a:ext cx="6156176" cy="1124743"/>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fr-FR" sz="3200" b="0" i="0" u="none" strike="noStrike" kern="1200" cap="none" spc="0" normalizeH="0" baseline="0" noProof="0" dirty="0" smtClean="0">
              <a:ln>
                <a:noFill/>
              </a:ln>
              <a:solidFill>
                <a:schemeClr val="bg1"/>
              </a:solidFill>
              <a:effectLst/>
              <a:uLnTx/>
              <a:uFillTx/>
              <a:latin typeface="Century Gothic" pitchFamily="34" charset="0"/>
              <a:ea typeface="+mj-ea"/>
              <a:cs typeface="Browallia New" pitchFamily="34" charset="-34"/>
            </a:endParaRPr>
          </a:p>
        </p:txBody>
      </p:sp>
      <p:cxnSp>
        <p:nvCxnSpPr>
          <p:cNvPr id="7" name="Connecteur droit 6"/>
          <p:cNvCxnSpPr/>
          <p:nvPr/>
        </p:nvCxnSpPr>
        <p:spPr>
          <a:xfrm>
            <a:off x="539552" y="3284984"/>
            <a:ext cx="0" cy="43204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88224" y="5733256"/>
            <a:ext cx="2016224"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79483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395536" y="1484784"/>
            <a:ext cx="8208912" cy="3970318"/>
          </a:xfrm>
          <a:prstGeom prst="rect">
            <a:avLst/>
          </a:prstGeom>
          <a:noFill/>
        </p:spPr>
        <p:txBody>
          <a:bodyPr wrap="square" rtlCol="0">
            <a:spAutoFit/>
          </a:bodyPr>
          <a:lstStyle/>
          <a:p>
            <a:pPr>
              <a:lnSpc>
                <a:spcPct val="150000"/>
              </a:lnSpc>
            </a:pPr>
            <a:r>
              <a:rPr lang="fr-FR" sz="2400" dirty="0" smtClean="0">
                <a:solidFill>
                  <a:schemeClr val="bg1">
                    <a:lumMod val="65000"/>
                  </a:schemeClr>
                </a:solidFill>
                <a:latin typeface="Century Gothic" pitchFamily="34" charset="0"/>
              </a:rPr>
              <a:t>Keosys</a:t>
            </a:r>
            <a:endParaRPr lang="fr-FR" sz="2400" dirty="0">
              <a:solidFill>
                <a:schemeClr val="bg1">
                  <a:lumMod val="65000"/>
                </a:schemeClr>
              </a:solidFill>
              <a:latin typeface="Century Gothic" pitchFamily="34" charset="0"/>
            </a:endParaRPr>
          </a:p>
          <a:p>
            <a:pPr>
              <a:lnSpc>
                <a:spcPct val="150000"/>
              </a:lnSpc>
            </a:pPr>
            <a:r>
              <a:rPr lang="fr-FR" sz="2400" dirty="0" smtClean="0">
                <a:solidFill>
                  <a:schemeClr val="bg1">
                    <a:lumMod val="65000"/>
                  </a:schemeClr>
                </a:solidFill>
                <a:latin typeface="Century Gothic" pitchFamily="34" charset="0"/>
              </a:rPr>
              <a:t>Point </a:t>
            </a:r>
            <a:r>
              <a:rPr lang="fr-FR" sz="2400" dirty="0">
                <a:solidFill>
                  <a:schemeClr val="bg1">
                    <a:lumMod val="65000"/>
                  </a:schemeClr>
                </a:solidFill>
                <a:latin typeface="Century Gothic" pitchFamily="34" charset="0"/>
              </a:rPr>
              <a:t>sur le </a:t>
            </a:r>
            <a:r>
              <a:rPr lang="fr-FR" sz="2400" dirty="0" smtClean="0">
                <a:solidFill>
                  <a:schemeClr val="bg1">
                    <a:lumMod val="65000"/>
                  </a:schemeClr>
                </a:solidFill>
                <a:latin typeface="Century Gothic" pitchFamily="34" charset="0"/>
              </a:rPr>
              <a:t>suivi </a:t>
            </a:r>
            <a:r>
              <a:rPr lang="fr-FR" sz="2400" dirty="0">
                <a:solidFill>
                  <a:schemeClr val="bg1">
                    <a:lumMod val="65000"/>
                  </a:schemeClr>
                </a:solidFill>
                <a:latin typeface="Century Gothic" pitchFamily="34" charset="0"/>
              </a:rPr>
              <a:t>thérapeutique en PET – PERCIST</a:t>
            </a:r>
          </a:p>
          <a:p>
            <a:pPr>
              <a:lnSpc>
                <a:spcPct val="150000"/>
              </a:lnSpc>
            </a:pPr>
            <a:r>
              <a:rPr lang="fr-FR" sz="2400" dirty="0" smtClean="0">
                <a:solidFill>
                  <a:schemeClr val="bg1">
                    <a:lumMod val="65000"/>
                  </a:schemeClr>
                </a:solidFill>
                <a:latin typeface="Century Gothic" pitchFamily="34" charset="0"/>
              </a:rPr>
              <a:t>Segmentation et calculs</a:t>
            </a:r>
            <a:endParaRPr lang="fr-FR" sz="2400" dirty="0">
              <a:solidFill>
                <a:schemeClr val="bg1">
                  <a:lumMod val="65000"/>
                </a:schemeClr>
              </a:solidFill>
              <a:latin typeface="Century Gothic" pitchFamily="34" charset="0"/>
            </a:endParaRPr>
          </a:p>
          <a:p>
            <a:pPr>
              <a:lnSpc>
                <a:spcPct val="150000"/>
              </a:lnSpc>
            </a:pPr>
            <a:r>
              <a:rPr lang="fr-FR" sz="2400" dirty="0" smtClean="0">
                <a:solidFill>
                  <a:schemeClr val="bg1">
                    <a:lumMod val="65000"/>
                  </a:schemeClr>
                </a:solidFill>
                <a:latin typeface="Century Gothic" pitchFamily="34" charset="0"/>
              </a:rPr>
              <a:t>Application </a:t>
            </a:r>
            <a:r>
              <a:rPr lang="fr-FR" sz="2400" dirty="0">
                <a:solidFill>
                  <a:schemeClr val="bg1">
                    <a:lumMod val="65000"/>
                  </a:schemeClr>
                </a:solidFill>
                <a:latin typeface="Century Gothic" pitchFamily="34" charset="0"/>
              </a:rPr>
              <a:t>PERCIST</a:t>
            </a:r>
          </a:p>
          <a:p>
            <a:pPr>
              <a:lnSpc>
                <a:spcPct val="150000"/>
              </a:lnSpc>
            </a:pPr>
            <a:r>
              <a:rPr lang="fr-FR" sz="2400" dirty="0" smtClean="0">
                <a:latin typeface="Century Gothic" pitchFamily="34" charset="0"/>
              </a:rPr>
              <a:t>  Discussions</a:t>
            </a:r>
            <a:endParaRPr lang="fr-FR" sz="2400" dirty="0">
              <a:latin typeface="Century Gothic" pitchFamily="34" charset="0"/>
            </a:endParaRPr>
          </a:p>
          <a:p>
            <a:pPr>
              <a:lnSpc>
                <a:spcPct val="150000"/>
              </a:lnSpc>
            </a:pPr>
            <a:r>
              <a:rPr lang="fr-FR" sz="2400" dirty="0">
                <a:latin typeface="Century Gothic" pitchFamily="34" charset="0"/>
                <a:sym typeface="Wingdings"/>
              </a:rPr>
              <a:t> </a:t>
            </a:r>
          </a:p>
          <a:p>
            <a:pPr>
              <a:lnSpc>
                <a:spcPct val="150000"/>
              </a:lnSpc>
            </a:pPr>
            <a:r>
              <a:rPr lang="fr-FR" sz="2400" dirty="0" smtClean="0">
                <a:latin typeface="Century Gothic" pitchFamily="34" charset="0"/>
                <a:sym typeface="Wingdings"/>
              </a:rPr>
              <a:t> </a:t>
            </a:r>
          </a:p>
        </p:txBody>
      </p:sp>
      <p:sp>
        <p:nvSpPr>
          <p:cNvPr id="5" name="Espace réservé du numéro de diapositive 4"/>
          <p:cNvSpPr>
            <a:spLocks noGrp="1"/>
          </p:cNvSpPr>
          <p:nvPr>
            <p:ph type="sldNum" sz="quarter" idx="4"/>
          </p:nvPr>
        </p:nvSpPr>
        <p:spPr/>
        <p:txBody>
          <a:bodyPr/>
          <a:lstStyle/>
          <a:p>
            <a:fld id="{3A0437A7-767E-47EB-AF0B-ED8FCB9A5713}" type="slidenum">
              <a:rPr lang="fr-FR" sz="1000" smtClean="0">
                <a:latin typeface="Century Gothic" pitchFamily="34" charset="0"/>
              </a:rPr>
              <a:pPr/>
              <a:t>22</a:t>
            </a:fld>
            <a:endParaRPr lang="fr-FR" sz="1000" dirty="0">
              <a:latin typeface="Century Gothic" pitchFamily="34" charset="0"/>
            </a:endParaRPr>
          </a:p>
        </p:txBody>
      </p:sp>
      <p:sp>
        <p:nvSpPr>
          <p:cNvPr id="6" name="Titre 1"/>
          <p:cNvSpPr txBox="1">
            <a:spLocks/>
          </p:cNvSpPr>
          <p:nvPr/>
        </p:nvSpPr>
        <p:spPr>
          <a:xfrm>
            <a:off x="432048" y="72009"/>
            <a:ext cx="6156176" cy="1124743"/>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fr-FR" sz="3200" b="0" i="0" u="none" strike="noStrike" kern="1200" cap="none" spc="0" normalizeH="0" baseline="0" noProof="0" dirty="0" smtClean="0">
              <a:ln>
                <a:noFill/>
              </a:ln>
              <a:solidFill>
                <a:schemeClr val="bg1"/>
              </a:solidFill>
              <a:effectLst/>
              <a:uLnTx/>
              <a:uFillTx/>
              <a:latin typeface="Century Gothic" pitchFamily="34" charset="0"/>
              <a:ea typeface="+mj-ea"/>
              <a:cs typeface="Browallia New" pitchFamily="34" charset="-34"/>
            </a:endParaRPr>
          </a:p>
        </p:txBody>
      </p:sp>
      <p:cxnSp>
        <p:nvCxnSpPr>
          <p:cNvPr id="7" name="Connecteur droit 6"/>
          <p:cNvCxnSpPr/>
          <p:nvPr/>
        </p:nvCxnSpPr>
        <p:spPr>
          <a:xfrm>
            <a:off x="539552" y="3789040"/>
            <a:ext cx="0" cy="43204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88224" y="5733256"/>
            <a:ext cx="2016224"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39713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23</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4"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sp useBgFill="1">
        <p:nvSpPr>
          <p:cNvPr id="22" name="Rectangle 21"/>
          <p:cNvSpPr/>
          <p:nvPr/>
        </p:nvSpPr>
        <p:spPr>
          <a:xfrm>
            <a:off x="520257" y="200140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buClr>
                <a:schemeClr val="tx2"/>
              </a:buClr>
              <a:defRPr/>
            </a:pPr>
            <a:endParaRPr lang="fr-FR" sz="1600" smtClean="0">
              <a:solidFill>
                <a:srgbClr val="365E86"/>
              </a:solidFill>
            </a:endParaRPr>
          </a:p>
          <a:p>
            <a:pPr algn="just">
              <a:buClr>
                <a:schemeClr val="tx2"/>
              </a:buClr>
              <a:defRPr/>
            </a:pPr>
            <a:endParaRPr lang="fr-FR" sz="1600" smtClean="0">
              <a:solidFill>
                <a:srgbClr val="365E86"/>
              </a:solidFill>
            </a:endParaRPr>
          </a:p>
          <a:p>
            <a:pPr marL="361950" indent="-361950" algn="just">
              <a:buClr>
                <a:schemeClr val="tx2"/>
              </a:buClr>
              <a:defRPr/>
            </a:pPr>
            <a:endParaRPr lang="fr-FR" sz="160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smtClean="0">
                <a:solidFill>
                  <a:schemeClr val="bg1"/>
                </a:solidFill>
                <a:latin typeface="Century Gothic" pitchFamily="34" charset="0"/>
                <a:ea typeface="+mj-ea"/>
                <a:cs typeface="Browallia New" pitchFamily="34" charset="-34"/>
              </a:rPr>
              <a:t>Discussions</a:t>
            </a:r>
            <a:endParaRPr lang="fr-FR" sz="2400" dirty="0">
              <a:solidFill>
                <a:schemeClr val="bg1"/>
              </a:solidFill>
              <a:latin typeface="Century Gothic" pitchFamily="34" charset="0"/>
              <a:ea typeface="+mj-ea"/>
              <a:cs typeface="Browallia New" pitchFamily="34" charset="-34"/>
            </a:endParaRPr>
          </a:p>
        </p:txBody>
      </p:sp>
      <p:grpSp>
        <p:nvGrpSpPr>
          <p:cNvPr id="28" name="Group 7"/>
          <p:cNvGrpSpPr/>
          <p:nvPr/>
        </p:nvGrpSpPr>
        <p:grpSpPr>
          <a:xfrm>
            <a:off x="146069" y="2392689"/>
            <a:ext cx="8377638" cy="348929"/>
            <a:chOff x="554366" y="1984185"/>
            <a:chExt cx="7945590" cy="348929"/>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338554"/>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Travaux de recherches</a:t>
              </a:r>
              <a:endParaRPr lang="fr-FR" sz="1400" b="1" dirty="0" smtClean="0">
                <a:solidFill>
                  <a:schemeClr val="tx2"/>
                </a:solidFill>
                <a:latin typeface="Century Gothic" pitchFamily="34" charset="0"/>
              </a:endParaRPr>
            </a:p>
          </p:txBody>
        </p:sp>
      </p:grpSp>
      <p:sp>
        <p:nvSpPr>
          <p:cNvPr id="17" name="Rectangle 16"/>
          <p:cNvSpPr/>
          <p:nvPr/>
        </p:nvSpPr>
        <p:spPr>
          <a:xfrm>
            <a:off x="361264" y="1532738"/>
            <a:ext cx="8325978" cy="4848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172800" indent="-172800" algn="just">
              <a:buClr>
                <a:schemeClr val="tx2"/>
              </a:buClr>
              <a:buFont typeface="Wingdings" pitchFamily="2" charset="2"/>
              <a:buChar char="ü"/>
              <a:defRPr/>
            </a:pPr>
            <a:r>
              <a:rPr lang="fr-FR" dirty="0" smtClean="0">
                <a:solidFill>
                  <a:srgbClr val="365E86"/>
                </a:solidFill>
              </a:rPr>
              <a:t>Rapport en </a:t>
            </a:r>
            <a:r>
              <a:rPr lang="fr-FR" dirty="0" err="1" smtClean="0">
                <a:solidFill>
                  <a:srgbClr val="365E86"/>
                </a:solidFill>
              </a:rPr>
              <a:t>SUV</a:t>
            </a:r>
            <a:r>
              <a:rPr lang="fr-FR" baseline="-25000" dirty="0" err="1" smtClean="0">
                <a:solidFill>
                  <a:srgbClr val="365E86"/>
                </a:solidFill>
              </a:rPr>
              <a:t>max</a:t>
            </a:r>
            <a:r>
              <a:rPr lang="fr-FR" dirty="0" smtClean="0">
                <a:solidFill>
                  <a:srgbClr val="365E86"/>
                </a:solidFill>
              </a:rPr>
              <a:t> pour clinicien</a:t>
            </a:r>
          </a:p>
          <a:p>
            <a:pPr marL="172800" indent="-172800" algn="just">
              <a:buClr>
                <a:schemeClr val="tx2"/>
              </a:buClr>
              <a:buFont typeface="Wingdings" pitchFamily="2" charset="2"/>
              <a:buChar char="ü"/>
              <a:defRPr/>
            </a:pPr>
            <a:r>
              <a:rPr lang="fr-FR" dirty="0" err="1" smtClean="0">
                <a:solidFill>
                  <a:srgbClr val="365E86"/>
                </a:solidFill>
              </a:rPr>
              <a:t>Prefetching</a:t>
            </a:r>
            <a:r>
              <a:rPr lang="fr-FR" dirty="0" smtClean="0">
                <a:solidFill>
                  <a:srgbClr val="365E86"/>
                </a:solidFill>
              </a:rPr>
              <a:t> </a:t>
            </a:r>
            <a:r>
              <a:rPr lang="fr-FR" dirty="0">
                <a:solidFill>
                  <a:srgbClr val="365E86"/>
                </a:solidFill>
              </a:rPr>
              <a:t>automatique </a:t>
            </a:r>
            <a:r>
              <a:rPr lang="fr-FR" dirty="0" smtClean="0">
                <a:solidFill>
                  <a:srgbClr val="365E86"/>
                </a:solidFill>
              </a:rPr>
              <a:t>de mesures précédentes</a:t>
            </a: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Méthodes de segmentation à élargir notamment avec des prédicats (1 thèse)</a:t>
            </a: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r>
              <a:rPr lang="fr-FR" dirty="0" smtClean="0">
                <a:solidFill>
                  <a:srgbClr val="365E86"/>
                </a:solidFill>
              </a:rPr>
              <a:t>Segmentation des images TEP par analyses de formes et component-graphs (1 thèse)</a:t>
            </a: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a:p>
            <a:pPr marL="172800" indent="-172800" algn="just">
              <a:buClr>
                <a:schemeClr val="tx2"/>
              </a:buClr>
              <a:buFont typeface="Wingdings" pitchFamily="2" charset="2"/>
              <a:buChar char="ü"/>
              <a:defRPr/>
            </a:pPr>
            <a:endParaRPr lang="fr-FR" dirty="0">
              <a:solidFill>
                <a:srgbClr val="365E86"/>
              </a:solidFill>
            </a:endParaRPr>
          </a:p>
          <a:p>
            <a:pPr marL="172800" indent="-172800" algn="just">
              <a:buClr>
                <a:schemeClr val="tx2"/>
              </a:buClr>
              <a:buFont typeface="Wingdings" pitchFamily="2" charset="2"/>
              <a:buChar char="ü"/>
              <a:defRPr/>
            </a:pPr>
            <a:endParaRPr lang="fr-FR" dirty="0" smtClean="0">
              <a:solidFill>
                <a:srgbClr val="365E86"/>
              </a:solidFill>
            </a:endParaRPr>
          </a:p>
        </p:txBody>
      </p:sp>
      <p:graphicFrame>
        <p:nvGraphicFramePr>
          <p:cNvPr id="9" name="Objet 8"/>
          <p:cNvGraphicFramePr>
            <a:graphicFrameLocks noChangeAspect="1"/>
          </p:cNvGraphicFramePr>
          <p:nvPr>
            <p:extLst>
              <p:ext uri="{D42A27DB-BD31-4B8C-83A1-F6EECF244321}">
                <p14:modId xmlns:p14="http://schemas.microsoft.com/office/powerpoint/2010/main" val="273696105"/>
              </p:ext>
            </p:extLst>
          </p:nvPr>
        </p:nvGraphicFramePr>
        <p:xfrm>
          <a:off x="4843498" y="4196099"/>
          <a:ext cx="3444061" cy="1941550"/>
        </p:xfrm>
        <a:graphic>
          <a:graphicData uri="http://schemas.openxmlformats.org/presentationml/2006/ole">
            <mc:AlternateContent xmlns:mc="http://schemas.openxmlformats.org/markup-compatibility/2006">
              <mc:Choice xmlns:v="urn:schemas-microsoft-com:vml" Requires="v">
                <p:oleObj spid="_x0000_s1039" name="Document" r:id="rId5" imgW="5928083" imgH="3341441" progId="Word.Document.12">
                  <p:embed/>
                </p:oleObj>
              </mc:Choice>
              <mc:Fallback>
                <p:oleObj name="Document" r:id="rId5" imgW="5928083" imgH="3341441" progId="Word.Document.12">
                  <p:embed/>
                  <p:pic>
                    <p:nvPicPr>
                      <p:cNvPr id="0" name=""/>
                      <p:cNvPicPr/>
                      <p:nvPr/>
                    </p:nvPicPr>
                    <p:blipFill>
                      <a:blip r:embed="rId6"/>
                      <a:stretch>
                        <a:fillRect/>
                      </a:stretch>
                    </p:blipFill>
                    <p:spPr>
                      <a:xfrm>
                        <a:off x="4843498" y="4196099"/>
                        <a:ext cx="3444061" cy="1941550"/>
                      </a:xfrm>
                      <a:prstGeom prst="rect">
                        <a:avLst/>
                      </a:prstGeom>
                    </p:spPr>
                  </p:pic>
                </p:oleObj>
              </mc:Fallback>
            </mc:AlternateContent>
          </a:graphicData>
        </a:graphic>
      </p:graphicFrame>
      <p:pic>
        <p:nvPicPr>
          <p:cNvPr id="31" name="Picture 3"/>
          <p:cNvPicPr/>
          <p:nvPr/>
        </p:nvPicPr>
        <p:blipFill>
          <a:blip r:embed="rId7">
            <a:extLst>
              <a:ext uri="{28A0092B-C50C-407E-A947-70E740481C1C}">
                <a14:useLocalDpi xmlns:a14="http://schemas.microsoft.com/office/drawing/2010/main" val="0"/>
              </a:ext>
            </a:extLst>
          </a:blip>
          <a:stretch>
            <a:fillRect/>
          </a:stretch>
        </p:blipFill>
        <p:spPr>
          <a:xfrm>
            <a:off x="0" y="3998135"/>
            <a:ext cx="3851920" cy="2023153"/>
          </a:xfrm>
          <a:prstGeom prst="rect">
            <a:avLst/>
          </a:prstGeom>
        </p:spPr>
      </p:pic>
      <p:pic>
        <p:nvPicPr>
          <p:cNvPr id="20" name="Picture 14"/>
          <p:cNvPicPr/>
          <p:nvPr/>
        </p:nvPicPr>
        <p:blipFill>
          <a:blip r:embed="rId8" cstate="print">
            <a:extLst>
              <a:ext uri="{28A0092B-C50C-407E-A947-70E740481C1C}">
                <a14:useLocalDpi xmlns:a14="http://schemas.microsoft.com/office/drawing/2010/main" val="0"/>
              </a:ext>
            </a:extLst>
          </a:blip>
          <a:stretch>
            <a:fillRect/>
          </a:stretch>
        </p:blipFill>
        <p:spPr>
          <a:xfrm>
            <a:off x="3529658" y="5353848"/>
            <a:ext cx="3114675" cy="1492250"/>
          </a:xfrm>
          <a:prstGeom prst="rect">
            <a:avLst/>
          </a:prstGeom>
        </p:spPr>
      </p:pic>
    </p:spTree>
    <p:extLst>
      <p:ext uri="{BB962C8B-B14F-4D97-AF65-F5344CB8AC3E}">
        <p14:creationId xmlns:p14="http://schemas.microsoft.com/office/powerpoint/2010/main" val="2120658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txBox="1">
            <a:spLocks noGrp="1"/>
          </p:cNvSpPr>
          <p:nvPr>
            <p:ph type="ctrTitle"/>
          </p:nvPr>
        </p:nvSpPr>
        <p:spPr>
          <a:xfrm>
            <a:off x="1403648" y="3284984"/>
            <a:ext cx="6406480" cy="147002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dirty="0" smtClean="0"/>
              <a:t>Nous vous remercions de votre attention.</a:t>
            </a:r>
            <a:endParaRPr kumimoji="0" lang="fr-FR" u="none" strike="noStrike" kern="1200" cap="none" spc="0" normalizeH="0" baseline="0" dirty="0" smtClean="0">
              <a:ln>
                <a:noFill/>
              </a:ln>
              <a:effectLst/>
              <a:uLnTx/>
              <a:uFillTx/>
              <a:latin typeface="Century Gothic" pitchFamily="34" charset="0"/>
              <a:ea typeface="+mj-ea"/>
              <a:cs typeface="Browallia New" pitchFamily="34" charset="-34"/>
            </a:endParaRPr>
          </a:p>
        </p:txBody>
      </p:sp>
      <p:sp>
        <p:nvSpPr>
          <p:cNvPr id="5" name="Espace réservé du numéro de diapositive 4"/>
          <p:cNvSpPr>
            <a:spLocks noGrp="1"/>
          </p:cNvSpPr>
          <p:nvPr>
            <p:ph type="sldNum" sz="quarter" idx="4"/>
          </p:nvPr>
        </p:nvSpPr>
        <p:spPr/>
        <p:txBody>
          <a:bodyPr/>
          <a:lstStyle/>
          <a:p>
            <a:fld id="{3A0437A7-767E-47EB-AF0B-ED8FCB9A5713}" type="slidenum">
              <a:rPr lang="fr-FR" sz="1000" smtClean="0">
                <a:latin typeface="Century Gothic" pitchFamily="34" charset="0"/>
              </a:rPr>
              <a:pPr/>
              <a:t>24</a:t>
            </a:fld>
            <a:endParaRPr lang="fr-FR" sz="1000" dirty="0">
              <a:latin typeface="Century Gothic" pitchFamily="34" charset="0"/>
            </a:endParaRPr>
          </a:p>
        </p:txBody>
      </p:sp>
      <p:sp>
        <p:nvSpPr>
          <p:cNvPr id="8" name="Rectangle 7"/>
          <p:cNvSpPr/>
          <p:nvPr/>
        </p:nvSpPr>
        <p:spPr>
          <a:xfrm>
            <a:off x="6588224" y="5733256"/>
            <a:ext cx="2088232"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3"/>
          <a:stretch>
            <a:fillRect/>
          </a:stretch>
        </p:blipFill>
        <p:spPr>
          <a:xfrm>
            <a:off x="6548935" y="4869160"/>
            <a:ext cx="2487562" cy="172433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4"/>
          </p:nvPr>
        </p:nvSpPr>
        <p:spPr/>
        <p:txBody>
          <a:bodyPr/>
          <a:lstStyle/>
          <a:p>
            <a:fld id="{3A0437A7-767E-47EB-AF0B-ED8FCB9A5713}" type="slidenum">
              <a:rPr lang="fr-FR" sz="1000" smtClean="0">
                <a:latin typeface="Century Gothic" pitchFamily="34" charset="0"/>
              </a:rPr>
              <a:pPr/>
              <a:t>3</a:t>
            </a:fld>
            <a:endParaRPr lang="fr-FR" sz="1000" dirty="0">
              <a:latin typeface="Century Gothic" pitchFamily="34" charset="0"/>
            </a:endParaRPr>
          </a:p>
        </p:txBody>
      </p:sp>
      <p:cxnSp>
        <p:nvCxnSpPr>
          <p:cNvPr id="7" name="Connecteur droit 6"/>
          <p:cNvCxnSpPr/>
          <p:nvPr/>
        </p:nvCxnSpPr>
        <p:spPr>
          <a:xfrm>
            <a:off x="395536" y="1628800"/>
            <a:ext cx="0" cy="43204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88224" y="5733256"/>
            <a:ext cx="2016224"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95536" y="1484784"/>
            <a:ext cx="8208912" cy="3416320"/>
          </a:xfrm>
          <a:prstGeom prst="rect">
            <a:avLst/>
          </a:prstGeom>
          <a:noFill/>
        </p:spPr>
        <p:txBody>
          <a:bodyPr wrap="square" rtlCol="0">
            <a:spAutoFit/>
          </a:bodyPr>
          <a:lstStyle/>
          <a:p>
            <a:pPr>
              <a:lnSpc>
                <a:spcPct val="150000"/>
              </a:lnSpc>
            </a:pPr>
            <a:r>
              <a:rPr lang="fr-FR" sz="2400" dirty="0" smtClean="0">
                <a:latin typeface="Century Gothic" pitchFamily="34" charset="0"/>
              </a:rPr>
              <a:t> </a:t>
            </a:r>
            <a:r>
              <a:rPr lang="fr-FR" sz="2400" dirty="0">
                <a:latin typeface="Century Gothic" pitchFamily="34" charset="0"/>
              </a:rPr>
              <a:t>Keosys</a:t>
            </a:r>
          </a:p>
          <a:p>
            <a:pPr>
              <a:lnSpc>
                <a:spcPct val="150000"/>
              </a:lnSpc>
            </a:pPr>
            <a:r>
              <a:rPr lang="fr-FR" sz="2400" dirty="0">
                <a:solidFill>
                  <a:schemeClr val="bg1">
                    <a:lumMod val="65000"/>
                  </a:schemeClr>
                </a:solidFill>
                <a:latin typeface="Century Gothic" pitchFamily="34" charset="0"/>
              </a:rPr>
              <a:t>Point sur le </a:t>
            </a:r>
            <a:r>
              <a:rPr lang="fr-FR" sz="2400" dirty="0" smtClean="0">
                <a:solidFill>
                  <a:schemeClr val="bg1">
                    <a:lumMod val="65000"/>
                  </a:schemeClr>
                </a:solidFill>
                <a:latin typeface="Century Gothic" pitchFamily="34" charset="0"/>
              </a:rPr>
              <a:t>suivi </a:t>
            </a:r>
            <a:r>
              <a:rPr lang="fr-FR" sz="2400" dirty="0">
                <a:solidFill>
                  <a:schemeClr val="bg1">
                    <a:lumMod val="65000"/>
                  </a:schemeClr>
                </a:solidFill>
                <a:latin typeface="Century Gothic" pitchFamily="34" charset="0"/>
              </a:rPr>
              <a:t>thérapeutique en PET – PERCIST</a:t>
            </a:r>
          </a:p>
          <a:p>
            <a:pPr>
              <a:lnSpc>
                <a:spcPct val="150000"/>
              </a:lnSpc>
            </a:pPr>
            <a:r>
              <a:rPr lang="fr-FR" sz="2400" dirty="0">
                <a:solidFill>
                  <a:schemeClr val="bg1">
                    <a:lumMod val="65000"/>
                  </a:schemeClr>
                </a:solidFill>
                <a:latin typeface="Century Gothic" pitchFamily="34" charset="0"/>
              </a:rPr>
              <a:t>Segmentation </a:t>
            </a:r>
          </a:p>
          <a:p>
            <a:pPr>
              <a:lnSpc>
                <a:spcPct val="150000"/>
              </a:lnSpc>
            </a:pPr>
            <a:r>
              <a:rPr lang="fr-FR" sz="2400" dirty="0">
                <a:solidFill>
                  <a:schemeClr val="bg1">
                    <a:lumMod val="65000"/>
                  </a:schemeClr>
                </a:solidFill>
                <a:latin typeface="Century Gothic" pitchFamily="34" charset="0"/>
              </a:rPr>
              <a:t>Application PERCIST</a:t>
            </a:r>
          </a:p>
          <a:p>
            <a:pPr>
              <a:lnSpc>
                <a:spcPct val="150000"/>
              </a:lnSpc>
            </a:pPr>
            <a:r>
              <a:rPr lang="fr-FR" sz="2400" dirty="0">
                <a:solidFill>
                  <a:schemeClr val="bg1">
                    <a:lumMod val="65000"/>
                  </a:schemeClr>
                </a:solidFill>
                <a:latin typeface="Century Gothic" pitchFamily="34" charset="0"/>
              </a:rPr>
              <a:t>Discussions</a:t>
            </a:r>
          </a:p>
          <a:p>
            <a:pPr>
              <a:lnSpc>
                <a:spcPct val="150000"/>
              </a:lnSpc>
            </a:pPr>
            <a:r>
              <a:rPr lang="fr-FR" sz="2400" dirty="0" smtClean="0">
                <a:latin typeface="Century Gothic" pitchFamily="34" charset="0"/>
                <a:sym typeface="Wingdings"/>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4"/>
          </p:nvPr>
        </p:nvSpPr>
        <p:spPr/>
        <p:txBody>
          <a:bodyPr/>
          <a:lstStyle/>
          <a:p>
            <a:fld id="{3A0437A7-767E-47EB-AF0B-ED8FCB9A5713}" type="slidenum">
              <a:rPr lang="fr-FR" sz="1000" smtClean="0">
                <a:latin typeface="Century Gothic" pitchFamily="34" charset="0"/>
              </a:rPr>
              <a:pPr/>
              <a:t>4</a:t>
            </a:fld>
            <a:endParaRPr lang="fr-FR" sz="1000" dirty="0">
              <a:latin typeface="Century Gothic" pitchFamily="34" charset="0"/>
            </a:endParaRPr>
          </a:p>
        </p:txBody>
      </p:sp>
      <p:sp>
        <p:nvSpPr>
          <p:cNvPr id="6" name="Titre 1"/>
          <p:cNvSpPr txBox="1">
            <a:spLocks/>
          </p:cNvSpPr>
          <p:nvPr/>
        </p:nvSpPr>
        <p:spPr>
          <a:xfrm>
            <a:off x="432048" y="72009"/>
            <a:ext cx="6156176" cy="1124743"/>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bg1"/>
                </a:solidFill>
                <a:effectLst/>
                <a:uLnTx/>
                <a:uFillTx/>
                <a:latin typeface="Century Gothic" pitchFamily="34" charset="0"/>
                <a:ea typeface="+mj-ea"/>
                <a:cs typeface="Browallia New" pitchFamily="34" charset="-34"/>
              </a:rPr>
              <a:t>Présentation de Keosys</a:t>
            </a:r>
            <a:endParaRPr kumimoji="0" lang="fr-FR" sz="3200" b="0" i="0" u="none" strike="noStrike" kern="1200" cap="none" spc="0" normalizeH="0" baseline="0" noProof="0" dirty="0" smtClean="0">
              <a:ln>
                <a:noFill/>
              </a:ln>
              <a:solidFill>
                <a:schemeClr val="bg1"/>
              </a:solidFill>
              <a:effectLst/>
              <a:uLnTx/>
              <a:uFillTx/>
              <a:latin typeface="Century Gothic" pitchFamily="34" charset="0"/>
              <a:ea typeface="+mj-ea"/>
              <a:cs typeface="Browallia New" pitchFamily="34" charset="-34"/>
            </a:endParaRPr>
          </a:p>
        </p:txBody>
      </p:sp>
      <p:sp>
        <p:nvSpPr>
          <p:cNvPr id="10" name="Rectangle 9"/>
          <p:cNvSpPr/>
          <p:nvPr/>
        </p:nvSpPr>
        <p:spPr>
          <a:xfrm>
            <a:off x="6588224" y="5733256"/>
            <a:ext cx="1944216"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827584" y="1857364"/>
            <a:ext cx="2214563" cy="491516"/>
          </a:xfrm>
          <a:prstGeom prst="rect">
            <a:avLst/>
          </a:prstGeom>
          <a:solidFill>
            <a:srgbClr val="FFFFFF">
              <a:lumMod val="65000"/>
              <a:alpha val="25000"/>
            </a:srgbClr>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endParaRPr kumimoji="0" lang="fr-FR" sz="1300" b="0" i="0" u="none" strike="noStrike" kern="0" cap="none" spc="0" normalizeH="0" baseline="0" dirty="0">
              <a:ln>
                <a:noFill/>
              </a:ln>
              <a:solidFill>
                <a:srgbClr val="000000"/>
              </a:solidFill>
              <a:effectLst/>
              <a:uLnTx/>
              <a:uFillTx/>
              <a:latin typeface="Calibri" pitchFamily="34" charset="0"/>
              <a:ea typeface="+mn-ea"/>
              <a:cs typeface="+mn-cs"/>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fr-FR" sz="1300" b="0" i="0" u="none" strike="noStrike" kern="0" cap="none" spc="0" normalizeH="0" baseline="0" dirty="0">
                <a:ln>
                  <a:noFill/>
                </a:ln>
                <a:solidFill>
                  <a:srgbClr val="000000"/>
                </a:solidFill>
                <a:effectLst/>
                <a:uLnTx/>
                <a:uFillTx/>
                <a:latin typeface="Calibri" pitchFamily="34" charset="0"/>
                <a:ea typeface="+mn-ea"/>
                <a:cs typeface="+mn-cs"/>
              </a:rPr>
              <a:t> </a:t>
            </a:r>
            <a:r>
              <a:rPr kumimoji="0" lang="fr-FR" sz="1300" b="1" i="0" u="none" strike="noStrike" kern="0" cap="none" spc="0" normalizeH="0" baseline="0" dirty="0" smtClean="0">
                <a:ln>
                  <a:noFill/>
                </a:ln>
                <a:solidFill>
                  <a:srgbClr val="000000"/>
                </a:solidFill>
                <a:effectLst/>
                <a:uLnTx/>
                <a:uFillTx/>
                <a:latin typeface="Calibri" pitchFamily="34" charset="0"/>
                <a:ea typeface="+mn-ea"/>
                <a:cs typeface="+mn-cs"/>
              </a:rPr>
              <a:t>2001</a:t>
            </a:r>
            <a:r>
              <a:rPr kumimoji="0" lang="fr-FR" sz="1300" b="0" i="0" u="none" strike="noStrike" kern="0" cap="none" spc="0" normalizeH="0" baseline="0" dirty="0" smtClean="0">
                <a:ln>
                  <a:noFill/>
                </a:ln>
                <a:solidFill>
                  <a:srgbClr val="000000"/>
                </a:solidFill>
                <a:effectLst/>
                <a:uLnTx/>
                <a:uFillTx/>
                <a:latin typeface="Calibri" pitchFamily="34" charset="0"/>
                <a:ea typeface="+mn-ea"/>
                <a:cs typeface="+mn-cs"/>
              </a:rPr>
              <a:t> : Fondée à Nantes</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endParaRPr lang="fr-FR" sz="1300" kern="0" dirty="0">
              <a:solidFill>
                <a:srgbClr val="000000"/>
              </a:solidFill>
              <a:latin typeface="Calibri" pitchFamily="34" charset="0"/>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endParaRPr kumimoji="0" lang="fr-FR" sz="1300" b="0" i="0" u="none" strike="noStrike" kern="0" cap="none" spc="0" normalizeH="0" baseline="0" dirty="0">
              <a:ln>
                <a:noFill/>
              </a:ln>
              <a:solidFill>
                <a:schemeClr val="bg1"/>
              </a:solidFill>
              <a:effectLst/>
              <a:uLnTx/>
              <a:uFillTx/>
              <a:latin typeface="Calibri" pitchFamily="34" charset="0"/>
              <a:ea typeface="+mn-ea"/>
              <a:cs typeface="+mn-cs"/>
            </a:endParaRPr>
          </a:p>
        </p:txBody>
      </p:sp>
      <p:sp>
        <p:nvSpPr>
          <p:cNvPr id="14" name="Rectangle 13"/>
          <p:cNvSpPr/>
          <p:nvPr/>
        </p:nvSpPr>
        <p:spPr>
          <a:xfrm>
            <a:off x="827584" y="2924944"/>
            <a:ext cx="2214563" cy="1224136"/>
          </a:xfrm>
          <a:prstGeom prst="rect">
            <a:avLst/>
          </a:prstGeom>
          <a:solidFill>
            <a:srgbClr val="FFFFFF">
              <a:lumMod val="65000"/>
              <a:alpha val="25000"/>
            </a:srgbClr>
          </a:solidFill>
          <a:ln w="25400" cap="flat" cmpd="sng" algn="ctr">
            <a:noFill/>
            <a:prstDash val="solid"/>
          </a:ln>
          <a:effectLst/>
        </p:spPr>
        <p:txBody>
          <a:bodyPr anchor="ctr"/>
          <a:lstStyle/>
          <a:p>
            <a:pPr marL="0" marR="0" lvl="0" indent="0" algn="just" defTabSz="914400" eaLnBrk="1" fontAlgn="auto" latinLnBrk="0" hangingPunct="1">
              <a:lnSpc>
                <a:spcPct val="100000"/>
              </a:lnSpc>
              <a:spcBef>
                <a:spcPts val="0"/>
              </a:spcBef>
              <a:spcAft>
                <a:spcPts val="0"/>
              </a:spcAft>
              <a:buClrTx/>
              <a:buSzTx/>
              <a:buFont typeface="Arial" pitchFamily="34" charset="0"/>
              <a:buChar char="•"/>
              <a:tabLst/>
              <a:defRPr/>
            </a:pPr>
            <a:r>
              <a:rPr kumimoji="0" lang="fr-FR" sz="1300" b="1" i="0" u="none" strike="noStrike" kern="0" cap="none" spc="0" normalizeH="0" baseline="0" noProof="0" dirty="0">
                <a:ln>
                  <a:noFill/>
                </a:ln>
                <a:solidFill>
                  <a:srgbClr val="000000"/>
                </a:solidFill>
                <a:effectLst/>
                <a:uLnTx/>
                <a:uFillTx/>
                <a:latin typeface="Calibri" pitchFamily="34" charset="0"/>
                <a:ea typeface="+mn-ea"/>
                <a:cs typeface="+mn-cs"/>
              </a:rPr>
              <a:t> </a:t>
            </a:r>
            <a:r>
              <a:rPr kumimoji="0" lang="fr-FR" sz="1300" b="1" i="0" u="none" strike="noStrike" kern="0" cap="none" spc="0" normalizeH="0" baseline="0" dirty="0" smtClean="0">
                <a:ln>
                  <a:noFill/>
                </a:ln>
                <a:solidFill>
                  <a:srgbClr val="000000"/>
                </a:solidFill>
                <a:effectLst/>
                <a:uLnTx/>
                <a:uFillTx/>
                <a:latin typeface="Calibri" pitchFamily="34" charset="0"/>
                <a:ea typeface="+mn-ea"/>
                <a:cs typeface="+mn-cs"/>
              </a:rPr>
              <a:t>Actionnaires</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fr-FR" sz="1300" b="0" i="0" u="none" strike="noStrike" kern="0" cap="none" spc="0" normalizeH="0" baseline="0" dirty="0" smtClean="0">
                <a:ln>
                  <a:noFill/>
                </a:ln>
                <a:solidFill>
                  <a:srgbClr val="000000"/>
                </a:solidFill>
                <a:effectLst/>
                <a:uLnTx/>
                <a:uFillTx/>
                <a:latin typeface="Calibri" pitchFamily="34" charset="0"/>
                <a:ea typeface="+mn-ea"/>
                <a:cs typeface="+mn-cs"/>
              </a:rPr>
              <a:t>Nouvel actionnariat depuis juillet 2015.</a:t>
            </a:r>
          </a:p>
          <a:p>
            <a:pPr marL="0" marR="0" lvl="0" indent="0" algn="just" defTabSz="914400" eaLnBrk="1" fontAlgn="auto" latinLnBrk="0" hangingPunct="1">
              <a:lnSpc>
                <a:spcPct val="100000"/>
              </a:lnSpc>
              <a:spcBef>
                <a:spcPts val="0"/>
              </a:spcBef>
              <a:spcAft>
                <a:spcPts val="0"/>
              </a:spcAft>
              <a:buClrTx/>
              <a:buSzTx/>
              <a:buFontTx/>
              <a:buNone/>
              <a:tabLst/>
              <a:defRPr/>
            </a:pPr>
            <a:r>
              <a:rPr lang="fr-FR" sz="1300" kern="0" dirty="0" smtClean="0">
                <a:solidFill>
                  <a:srgbClr val="000000"/>
                </a:solidFill>
                <a:latin typeface="Calibri" pitchFamily="34" charset="0"/>
              </a:rPr>
              <a:t>- 80% Fonds d’investissement Franco-américain </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fr-FR" sz="1300" b="0" i="0" u="none" strike="noStrike" kern="0" cap="none" spc="0" normalizeH="0" baseline="0" dirty="0" smtClean="0">
                <a:ln>
                  <a:noFill/>
                </a:ln>
                <a:solidFill>
                  <a:srgbClr val="000000"/>
                </a:solidFill>
                <a:effectLst/>
                <a:uLnTx/>
                <a:uFillTx/>
                <a:latin typeface="Calibri" pitchFamily="34" charset="0"/>
                <a:ea typeface="+mn-ea"/>
                <a:cs typeface="+mn-cs"/>
              </a:rPr>
              <a:t>- 20% Salariés</a:t>
            </a:r>
            <a:endParaRPr kumimoji="0" lang="fr-FR" sz="1300" b="0" i="0" u="none" strike="noStrike" kern="0" cap="none" spc="0" normalizeH="0" baseline="0" dirty="0">
              <a:ln>
                <a:noFill/>
              </a:ln>
              <a:solidFill>
                <a:srgbClr val="000000"/>
              </a:solidFill>
              <a:effectLst/>
              <a:uLnTx/>
              <a:uFillTx/>
              <a:latin typeface="Calibri" pitchFamily="34" charset="0"/>
              <a:ea typeface="+mn-ea"/>
              <a:cs typeface="+mn-cs"/>
            </a:endParaRPr>
          </a:p>
        </p:txBody>
      </p:sp>
      <p:sp>
        <p:nvSpPr>
          <p:cNvPr id="16" name="Rectangle 15"/>
          <p:cNvSpPr/>
          <p:nvPr/>
        </p:nvSpPr>
        <p:spPr>
          <a:xfrm>
            <a:off x="827584" y="4153644"/>
            <a:ext cx="2214563" cy="571500"/>
          </a:xfrm>
          <a:prstGeom prst="rect">
            <a:avLst/>
          </a:prstGeom>
          <a:solidFill>
            <a:srgbClr val="FFFFFF">
              <a:lumMod val="65000"/>
              <a:alpha val="25000"/>
            </a:srgbClr>
          </a:solidFill>
          <a:ln w="25400" cap="flat" cmpd="sng" algn="ctr">
            <a:noFill/>
            <a:prstDash val="solid"/>
          </a:ln>
          <a:effectLst/>
        </p:spPr>
        <p:txBody>
          <a:bodyPr anchor="ctr"/>
          <a:lstStyle/>
          <a:p>
            <a:pPr marL="0" marR="0" lvl="0" indent="0" algn="just" defTabSz="914400" eaLnBrk="1" fontAlgn="auto" latinLnBrk="0" hangingPunct="1">
              <a:lnSpc>
                <a:spcPct val="100000"/>
              </a:lnSpc>
              <a:spcBef>
                <a:spcPts val="0"/>
              </a:spcBef>
              <a:spcAft>
                <a:spcPts val="0"/>
              </a:spcAft>
              <a:buClrTx/>
              <a:buSzTx/>
              <a:tabLst/>
              <a:defRPr/>
            </a:pPr>
            <a:r>
              <a:rPr kumimoji="0" lang="fr-FR" sz="1300" b="0" i="0" u="none" strike="noStrike" kern="0" cap="none" spc="0" normalizeH="0" baseline="0" noProof="0" dirty="0" smtClean="0">
                <a:ln>
                  <a:noFill/>
                </a:ln>
                <a:solidFill>
                  <a:srgbClr val="000000"/>
                </a:solidFill>
                <a:effectLst/>
                <a:uLnTx/>
                <a:uFillTx/>
                <a:latin typeface="Calibri" pitchFamily="34" charset="0"/>
                <a:ea typeface="+mn-ea"/>
                <a:cs typeface="+mn-cs"/>
              </a:rPr>
              <a:t> </a:t>
            </a:r>
          </a:p>
          <a:p>
            <a:pPr marL="0" marR="0" lvl="0" indent="0" algn="just" defTabSz="914400" eaLnBrk="1" fontAlgn="auto" latinLnBrk="0" hangingPunct="1">
              <a:lnSpc>
                <a:spcPct val="100000"/>
              </a:lnSpc>
              <a:spcBef>
                <a:spcPts val="0"/>
              </a:spcBef>
              <a:spcAft>
                <a:spcPts val="0"/>
              </a:spcAft>
              <a:buClrTx/>
              <a:buSzTx/>
              <a:buFont typeface="Arial" pitchFamily="34" charset="0"/>
              <a:buChar char="•"/>
              <a:tabLst/>
              <a:defRPr/>
            </a:pPr>
            <a:r>
              <a:rPr kumimoji="0" lang="fr-FR" sz="1300" b="1" i="0" u="none" strike="noStrike" kern="0" cap="none" spc="0" normalizeH="0" baseline="0" noProof="0" dirty="0" smtClean="0">
                <a:ln>
                  <a:noFill/>
                </a:ln>
                <a:solidFill>
                  <a:srgbClr val="000000"/>
                </a:solidFill>
                <a:effectLst/>
                <a:uLnTx/>
                <a:uFillTx/>
                <a:latin typeface="Calibri" pitchFamily="34" charset="0"/>
                <a:ea typeface="+mn-ea"/>
                <a:cs typeface="+mn-cs"/>
              </a:rPr>
              <a:t>Investissement</a:t>
            </a:r>
            <a:r>
              <a:rPr lang="fr-FR" sz="1300" b="1" kern="0" dirty="0" smtClean="0">
                <a:solidFill>
                  <a:srgbClr val="000000"/>
                </a:solidFill>
                <a:latin typeface="Calibri" pitchFamily="34" charset="0"/>
              </a:rPr>
              <a:t>s en </a:t>
            </a:r>
            <a:r>
              <a:rPr kumimoji="0" lang="fr-FR" sz="1300" b="1" i="0" u="none" strike="noStrike" kern="0" cap="none" spc="0" normalizeH="0" baseline="0" noProof="0" dirty="0" smtClean="0">
                <a:ln>
                  <a:noFill/>
                </a:ln>
                <a:solidFill>
                  <a:srgbClr val="000000"/>
                </a:solidFill>
                <a:effectLst/>
                <a:uLnTx/>
                <a:uFillTx/>
                <a:latin typeface="Calibri" pitchFamily="34" charset="0"/>
                <a:ea typeface="+mn-ea"/>
                <a:cs typeface="+mn-cs"/>
              </a:rPr>
              <a:t>R&amp;D </a:t>
            </a:r>
          </a:p>
          <a:p>
            <a:pPr marL="0" marR="0" lvl="0" indent="0" algn="just" defTabSz="914400" eaLnBrk="1" fontAlgn="auto" latinLnBrk="0" hangingPunct="1">
              <a:lnSpc>
                <a:spcPct val="100000"/>
              </a:lnSpc>
              <a:spcBef>
                <a:spcPts val="0"/>
              </a:spcBef>
              <a:spcAft>
                <a:spcPts val="0"/>
              </a:spcAft>
              <a:buClrTx/>
              <a:buSzTx/>
              <a:buFontTx/>
              <a:buNone/>
              <a:tabLst/>
              <a:defRPr/>
            </a:pPr>
            <a:r>
              <a:rPr lang="fr-FR" sz="1300" kern="0" dirty="0">
                <a:solidFill>
                  <a:srgbClr val="000000"/>
                </a:solidFill>
                <a:latin typeface="Calibri" pitchFamily="34" charset="0"/>
              </a:rPr>
              <a:t>7</a:t>
            </a:r>
            <a:r>
              <a:rPr kumimoji="0" lang="fr-FR" sz="1300" b="0" i="0" u="none" strike="noStrike" kern="0" cap="none" spc="0" normalizeH="0" baseline="0" noProof="0" dirty="0" smtClean="0">
                <a:ln>
                  <a:noFill/>
                </a:ln>
                <a:solidFill>
                  <a:srgbClr val="000000"/>
                </a:solidFill>
                <a:effectLst/>
                <a:uLnTx/>
                <a:uFillTx/>
                <a:latin typeface="Calibri" pitchFamily="34" charset="0"/>
                <a:ea typeface="+mn-ea"/>
                <a:cs typeface="+mn-cs"/>
              </a:rPr>
              <a:t> millions € depuis 2003</a:t>
            </a:r>
            <a:endParaRPr kumimoji="0" lang="fr-FR" sz="1300" b="0" i="0" u="none" strike="noStrike" kern="0" cap="none" spc="0" normalizeH="0" baseline="0" noProof="0" dirty="0">
              <a:ln>
                <a:noFill/>
              </a:ln>
              <a:solidFill>
                <a:srgbClr val="000000"/>
              </a:solidFill>
              <a:effectLst/>
              <a:uLnTx/>
              <a:uFillTx/>
              <a:latin typeface="Calibri" pitchFamily="34" charset="0"/>
              <a:ea typeface="+mn-ea"/>
              <a:cs typeface="+mn-cs"/>
            </a:endParaRPr>
          </a:p>
        </p:txBody>
      </p:sp>
      <p:sp>
        <p:nvSpPr>
          <p:cNvPr id="18" name="Rectangle 17"/>
          <p:cNvSpPr/>
          <p:nvPr/>
        </p:nvSpPr>
        <p:spPr>
          <a:xfrm>
            <a:off x="827584" y="4714884"/>
            <a:ext cx="2214563" cy="571500"/>
          </a:xfrm>
          <a:prstGeom prst="rect">
            <a:avLst/>
          </a:prstGeom>
          <a:solidFill>
            <a:srgbClr val="FFFFFF">
              <a:lumMod val="65000"/>
              <a:alpha val="25000"/>
            </a:srgbClr>
          </a:solidFill>
          <a:ln w="25400" cap="flat" cmpd="sng" algn="ctr">
            <a:no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srgbClr val="000000"/>
              </a:solidFill>
              <a:effectLst/>
              <a:uLnTx/>
              <a:uFillTx/>
              <a:latin typeface="Calibri" pitchFamily="34" charset="0"/>
              <a:ea typeface="+mn-ea"/>
              <a:cs typeface="+mn-cs"/>
            </a:endParaRPr>
          </a:p>
        </p:txBody>
      </p:sp>
      <p:cxnSp>
        <p:nvCxnSpPr>
          <p:cNvPr id="19" name="Connecteur droit 18"/>
          <p:cNvCxnSpPr/>
          <p:nvPr/>
        </p:nvCxnSpPr>
        <p:spPr>
          <a:xfrm rot="5400000">
            <a:off x="-927920" y="3571069"/>
            <a:ext cx="3571875" cy="1588"/>
          </a:xfrm>
          <a:prstGeom prst="line">
            <a:avLst/>
          </a:prstGeom>
          <a:ln w="57150">
            <a:solidFill>
              <a:schemeClr val="tx2"/>
            </a:solidFill>
          </a:ln>
        </p:spPr>
        <p:style>
          <a:lnRef idx="1">
            <a:schemeClr val="accent2"/>
          </a:lnRef>
          <a:fillRef idx="0">
            <a:schemeClr val="accent2"/>
          </a:fillRef>
          <a:effectRef idx="0">
            <a:schemeClr val="accent2"/>
          </a:effectRef>
          <a:fontRef idx="minor">
            <a:schemeClr val="tx1"/>
          </a:fontRef>
        </p:style>
      </p:cxnSp>
      <p:sp>
        <p:nvSpPr>
          <p:cNvPr id="21" name="Rectangle 42"/>
          <p:cNvSpPr>
            <a:spLocks noChangeArrowheads="1"/>
          </p:cNvSpPr>
          <p:nvPr/>
        </p:nvSpPr>
        <p:spPr bwMode="auto">
          <a:xfrm>
            <a:off x="3286125" y="1500188"/>
            <a:ext cx="2500313" cy="1292225"/>
          </a:xfrm>
          <a:prstGeom prst="rect">
            <a:avLst/>
          </a:prstGeom>
          <a:noFill/>
          <a:ln w="9525">
            <a:noFill/>
            <a:miter lim="800000"/>
            <a:headEnd/>
            <a:tailEnd/>
          </a:ln>
        </p:spPr>
        <p:txBody>
          <a:bodyPr>
            <a:spAutoFit/>
          </a:bodyPr>
          <a:lstStyle/>
          <a:p>
            <a:pPr marL="0" marR="0" lvl="1" indent="0" defTabSz="914400" eaLnBrk="1" fontAlgn="auto" latinLnBrk="0" hangingPunct="1">
              <a:lnSpc>
                <a:spcPct val="100000"/>
              </a:lnSpc>
              <a:spcBef>
                <a:spcPts val="600"/>
              </a:spcBef>
              <a:spcAft>
                <a:spcPts val="600"/>
              </a:spcAft>
              <a:buClrTx/>
              <a:buSzTx/>
              <a:buFontTx/>
              <a:buNone/>
              <a:tabLst/>
              <a:defRPr/>
            </a:pPr>
            <a:r>
              <a:rPr kumimoji="0" lang="fr-FR" sz="1200" b="1" i="0" u="sng" strike="noStrike" kern="0" cap="none" spc="0" normalizeH="0" baseline="0" dirty="0" smtClean="0">
                <a:ln>
                  <a:noFill/>
                </a:ln>
                <a:solidFill>
                  <a:srgbClr val="000000"/>
                </a:solidFill>
                <a:effectLst/>
                <a:uLnTx/>
                <a:uFillTx/>
                <a:latin typeface="Calibri" pitchFamily="34" charset="0"/>
              </a:rPr>
              <a:t>Où nous trouver?</a:t>
            </a:r>
          </a:p>
          <a:p>
            <a:pPr marL="0" marR="0" lvl="2" indent="266700" defTabSz="914400" eaLnBrk="1" fontAlgn="auto" latinLnBrk="0" hangingPunct="1">
              <a:lnSpc>
                <a:spcPct val="100000"/>
              </a:lnSpc>
              <a:spcBef>
                <a:spcPts val="600"/>
              </a:spcBef>
              <a:spcAft>
                <a:spcPts val="600"/>
              </a:spcAft>
              <a:buClrTx/>
              <a:buSzTx/>
              <a:buFont typeface="Wingdings" pitchFamily="2" charset="2"/>
              <a:buChar char="ü"/>
              <a:tabLst/>
              <a:defRPr/>
            </a:pPr>
            <a:r>
              <a:rPr kumimoji="0" lang="fr-FR" sz="1200" b="0" i="0" u="none" strike="noStrike" kern="0" cap="none" spc="0" normalizeH="0" baseline="0" dirty="0" smtClean="0">
                <a:ln>
                  <a:noFill/>
                </a:ln>
                <a:solidFill>
                  <a:srgbClr val="000000"/>
                </a:solidFill>
                <a:effectLst/>
                <a:uLnTx/>
                <a:uFillTx/>
                <a:latin typeface="Calibri" pitchFamily="34" charset="0"/>
              </a:rPr>
              <a:t>Europe (France) –Siège</a:t>
            </a:r>
          </a:p>
          <a:p>
            <a:pPr marL="0" marR="0" lvl="2" indent="266700" defTabSz="914400" eaLnBrk="1" fontAlgn="auto" latinLnBrk="0" hangingPunct="1">
              <a:lnSpc>
                <a:spcPct val="100000"/>
              </a:lnSpc>
              <a:spcBef>
                <a:spcPts val="600"/>
              </a:spcBef>
              <a:spcAft>
                <a:spcPts val="600"/>
              </a:spcAft>
              <a:buClrTx/>
              <a:buSzTx/>
              <a:buFont typeface="Wingdings" pitchFamily="2" charset="2"/>
              <a:buChar char="ü"/>
              <a:tabLst/>
              <a:defRPr/>
            </a:pPr>
            <a:r>
              <a:rPr kumimoji="0" lang="fr-FR" sz="1200" b="0" i="0" u="none" strike="noStrike" kern="0" cap="none" spc="0" normalizeH="0" baseline="0" dirty="0" smtClean="0">
                <a:ln>
                  <a:noFill/>
                </a:ln>
                <a:solidFill>
                  <a:srgbClr val="000000"/>
                </a:solidFill>
                <a:effectLst/>
                <a:uLnTx/>
                <a:uFillTx/>
                <a:latin typeface="Calibri" pitchFamily="34" charset="0"/>
              </a:rPr>
              <a:t>USA (Philadelphie) - Filiale</a:t>
            </a:r>
          </a:p>
          <a:p>
            <a:pPr marL="0" marR="0" lvl="2" indent="266700" defTabSz="914400" eaLnBrk="1" fontAlgn="auto" latinLnBrk="0" hangingPunct="1">
              <a:lnSpc>
                <a:spcPct val="100000"/>
              </a:lnSpc>
              <a:spcBef>
                <a:spcPts val="600"/>
              </a:spcBef>
              <a:spcAft>
                <a:spcPts val="600"/>
              </a:spcAft>
              <a:buClrTx/>
              <a:buSzTx/>
              <a:buFont typeface="Wingdings" pitchFamily="2" charset="2"/>
              <a:buChar char="ü"/>
              <a:tabLst/>
              <a:defRPr/>
            </a:pPr>
            <a:r>
              <a:rPr kumimoji="0" lang="fr-FR" sz="1200" b="0" i="0" u="none" strike="noStrike" kern="0" cap="none" spc="0" normalizeH="0" baseline="0" dirty="0" smtClean="0">
                <a:ln>
                  <a:noFill/>
                </a:ln>
                <a:solidFill>
                  <a:srgbClr val="000000"/>
                </a:solidFill>
                <a:effectLst/>
                <a:uLnTx/>
                <a:uFillTx/>
                <a:latin typeface="Calibri" pitchFamily="34" charset="0"/>
              </a:rPr>
              <a:t>Asie (Singapour) - Filiale</a:t>
            </a:r>
          </a:p>
        </p:txBody>
      </p:sp>
      <p:pic>
        <p:nvPicPr>
          <p:cNvPr id="22" name="Picture 3"/>
          <p:cNvPicPr>
            <a:picLocks noChangeAspect="1" noChangeArrowheads="1"/>
          </p:cNvPicPr>
          <p:nvPr/>
        </p:nvPicPr>
        <p:blipFill>
          <a:blip r:embed="rId3" cstate="print"/>
          <a:srcRect/>
          <a:stretch>
            <a:fillRect/>
          </a:stretch>
        </p:blipFill>
        <p:spPr bwMode="auto">
          <a:xfrm>
            <a:off x="5786438" y="1643063"/>
            <a:ext cx="3171825" cy="1282700"/>
          </a:xfrm>
          <a:prstGeom prst="rect">
            <a:avLst/>
          </a:prstGeom>
          <a:noFill/>
          <a:ln w="9525">
            <a:noFill/>
            <a:miter lim="800000"/>
            <a:headEnd/>
            <a:tailEnd/>
          </a:ln>
        </p:spPr>
      </p:pic>
      <p:pic>
        <p:nvPicPr>
          <p:cNvPr id="23" name="Picture 2" descr="http://roulleau.architecture.pagesperso-orange.fr/projets/photos/lumiplan/big/lumiplan_01.jpg"/>
          <p:cNvPicPr>
            <a:picLocks noChangeAspect="1" noChangeArrowheads="1"/>
          </p:cNvPicPr>
          <p:nvPr/>
        </p:nvPicPr>
        <p:blipFill>
          <a:blip r:embed="rId4" cstate="print"/>
          <a:srcRect/>
          <a:stretch>
            <a:fillRect/>
          </a:stretch>
        </p:blipFill>
        <p:spPr bwMode="auto">
          <a:xfrm>
            <a:off x="3929062" y="3428999"/>
            <a:ext cx="3955305" cy="2708785"/>
          </a:xfrm>
          <a:prstGeom prst="rect">
            <a:avLst/>
          </a:prstGeom>
          <a:ln>
            <a:noFill/>
          </a:ln>
          <a:effectLst>
            <a:outerShdw blurRad="190500" algn="tl" rotWithShape="0">
              <a:srgbClr val="000000">
                <a:alpha val="70000"/>
              </a:srgbClr>
            </a:outerShdw>
          </a:effectLst>
        </p:spPr>
      </p:pic>
      <p:sp>
        <p:nvSpPr>
          <p:cNvPr id="25" name="ZoneTexte 43"/>
          <p:cNvSpPr txBox="1">
            <a:spLocks noChangeArrowheads="1"/>
          </p:cNvSpPr>
          <p:nvPr/>
        </p:nvSpPr>
        <p:spPr bwMode="auto">
          <a:xfrm>
            <a:off x="4523151" y="6178101"/>
            <a:ext cx="2714625" cy="29210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300" b="0" i="0" u="none" strike="noStrike" kern="0" cap="none" spc="0" normalizeH="0" baseline="0" dirty="0" smtClean="0">
                <a:ln>
                  <a:noFill/>
                </a:ln>
                <a:solidFill>
                  <a:srgbClr val="000000"/>
                </a:solidFill>
                <a:effectLst/>
                <a:uLnTx/>
                <a:uFillTx/>
                <a:latin typeface="Calibri" pitchFamily="34" charset="0"/>
              </a:rPr>
              <a:t>Le siège de Keosys à Nantes</a:t>
            </a:r>
          </a:p>
        </p:txBody>
      </p:sp>
      <p:sp>
        <p:nvSpPr>
          <p:cNvPr id="15" name="Rectangle 14"/>
          <p:cNvSpPr/>
          <p:nvPr/>
        </p:nvSpPr>
        <p:spPr>
          <a:xfrm>
            <a:off x="827584" y="2348880"/>
            <a:ext cx="2214563" cy="576064"/>
          </a:xfrm>
          <a:prstGeom prst="rect">
            <a:avLst/>
          </a:prstGeom>
          <a:solidFill>
            <a:srgbClr val="FFFFFF">
              <a:lumMod val="65000"/>
              <a:alpha val="25000"/>
            </a:srgbClr>
          </a:solidFill>
          <a:ln w="25400" cap="flat" cmpd="sng" algn="ctr">
            <a:noFill/>
            <a:prstDash val="solid"/>
          </a:ln>
          <a:effectLst/>
        </p:spPr>
        <p:txBody>
          <a:bodyPr anchor="ctr"/>
          <a:lstStyle/>
          <a:p>
            <a:pPr lvl="0">
              <a:buFont typeface="Arial" pitchFamily="34" charset="0"/>
              <a:buChar char="•"/>
              <a:defRPr/>
            </a:pPr>
            <a:r>
              <a:rPr lang="fr-FR" sz="1300" kern="0" dirty="0">
                <a:solidFill>
                  <a:srgbClr val="000000"/>
                </a:solidFill>
                <a:latin typeface="Calibri" pitchFamily="34" charset="0"/>
              </a:rPr>
              <a:t> </a:t>
            </a:r>
            <a:r>
              <a:rPr lang="fr-FR" sz="1300" b="1" kern="0" dirty="0">
                <a:solidFill>
                  <a:srgbClr val="000000"/>
                </a:solidFill>
                <a:latin typeface="Calibri" pitchFamily="34" charset="0"/>
              </a:rPr>
              <a:t>Effectifs</a:t>
            </a:r>
            <a:r>
              <a:rPr lang="fr-FR" sz="1300" kern="0" dirty="0">
                <a:solidFill>
                  <a:srgbClr val="000000"/>
                </a:solidFill>
                <a:latin typeface="Calibri" pitchFamily="34" charset="0"/>
              </a:rPr>
              <a:t> : 57 personnes</a:t>
            </a:r>
          </a:p>
        </p:txBody>
      </p:sp>
      <p:sp>
        <p:nvSpPr>
          <p:cNvPr id="17" name="ZoneTexte 16"/>
          <p:cNvSpPr txBox="1"/>
          <p:nvPr/>
        </p:nvSpPr>
        <p:spPr>
          <a:xfrm>
            <a:off x="701567" y="6334780"/>
            <a:ext cx="7858241" cy="523220"/>
          </a:xfrm>
          <a:prstGeom prst="rect">
            <a:avLst/>
          </a:prstGeom>
          <a:noFill/>
        </p:spPr>
        <p:txBody>
          <a:bodyPr wrap="none">
            <a:spAutoFit/>
          </a:bodyPr>
          <a:lstStyle/>
          <a:p>
            <a:pPr algn="ctr" eaLnBrk="1" hangingPunct="1">
              <a:defRPr/>
            </a:pPr>
            <a:r>
              <a:rPr lang="fr-FR" b="1" dirty="0" smtClean="0">
                <a:solidFill>
                  <a:schemeClr val="tx2"/>
                </a:solidFill>
                <a:latin typeface="Century Gothic" panose="020B0502020202020204" pitchFamily="34" charset="0"/>
              </a:rPr>
              <a:t>Keosys équipe plus de</a:t>
            </a:r>
            <a:r>
              <a:rPr lang="fr-FR" b="1" dirty="0" smtClean="0">
                <a:solidFill>
                  <a:schemeClr val="tx2"/>
                </a:solidFill>
                <a:latin typeface="Century Gothic" panose="020B0502020202020204" pitchFamily="34" charset="0"/>
                <a:ea typeface="+mn-ea"/>
              </a:rPr>
              <a:t> </a:t>
            </a:r>
            <a:r>
              <a:rPr lang="fr-FR" sz="2800" b="1" dirty="0" smtClean="0">
                <a:solidFill>
                  <a:schemeClr val="tx2"/>
                </a:solidFill>
                <a:latin typeface="Century Gothic" panose="020B0502020202020204" pitchFamily="34" charset="0"/>
                <a:ea typeface="+mn-ea"/>
              </a:rPr>
              <a:t>1400 </a:t>
            </a:r>
            <a:r>
              <a:rPr lang="fr-FR" dirty="0" smtClean="0">
                <a:solidFill>
                  <a:schemeClr val="tx2"/>
                </a:solidFill>
                <a:latin typeface="Century Gothic" panose="020B0502020202020204" pitchFamily="34" charset="0"/>
                <a:ea typeface="+mn-ea"/>
              </a:rPr>
              <a:t>centres de référence </a:t>
            </a:r>
            <a:r>
              <a:rPr lang="fr-FR" b="1" dirty="0" smtClean="0">
                <a:solidFill>
                  <a:schemeClr val="tx2"/>
                </a:solidFill>
                <a:latin typeface="Century Gothic" panose="020B0502020202020204" pitchFamily="34" charset="0"/>
                <a:ea typeface="+mn-ea"/>
              </a:rPr>
              <a:t>dans le monde</a:t>
            </a:r>
            <a:endParaRPr lang="en-US" b="1" dirty="0">
              <a:solidFill>
                <a:schemeClr val="tx2"/>
              </a:solidFill>
              <a:latin typeface="Century Gothic" panose="020B0502020202020204"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36512" y="-387424"/>
            <a:ext cx="6156176" cy="1124743"/>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400" dirty="0" smtClean="0">
                <a:solidFill>
                  <a:schemeClr val="bg1"/>
                </a:solidFill>
                <a:latin typeface="Century Gothic" pitchFamily="34" charset="0"/>
                <a:ea typeface="+mj-ea"/>
                <a:cs typeface="Browallia New" pitchFamily="34" charset="-34"/>
              </a:rPr>
              <a:t> Présentation de Keosys</a:t>
            </a:r>
            <a:endParaRPr kumimoji="0" lang="fr-FR" sz="2400" b="0" i="0" u="none" strike="noStrike" kern="1200" cap="none" spc="0" normalizeH="0" baseline="0" dirty="0" smtClean="0">
              <a:ln>
                <a:noFill/>
              </a:ln>
              <a:solidFill>
                <a:schemeClr val="bg1"/>
              </a:solidFill>
              <a:effectLst/>
              <a:uLnTx/>
              <a:uFillTx/>
              <a:latin typeface="Century Gothic" pitchFamily="34" charset="0"/>
              <a:ea typeface="+mj-ea"/>
              <a:cs typeface="Browallia New" pitchFamily="34" charset="-34"/>
            </a:endParaRPr>
          </a:p>
        </p:txBody>
      </p:sp>
      <p:pic>
        <p:nvPicPr>
          <p:cNvPr id="18" name="Picture 2" descr="C:\Users\sda\AppData\Local\Microsoft\Windows\Temporary Internet Files\Content.Outlook\97Z39ULU\CM00PAPE-LOG009.jpg">
            <a:hlinkClick r:id="rId3" action="ppaction://hlinksldjump"/>
          </p:cNvPr>
          <p:cNvPicPr>
            <a:picLocks noChangeAspect="1" noChangeArrowheads="1"/>
          </p:cNvPicPr>
          <p:nvPr/>
        </p:nvPicPr>
        <p:blipFill>
          <a:blip r:embed="rId4"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9" name="Rectangle 18"/>
          <p:cNvSpPr/>
          <p:nvPr/>
        </p:nvSpPr>
        <p:spPr>
          <a:xfrm>
            <a:off x="6588224" y="5589240"/>
            <a:ext cx="2304256"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35496" y="332656"/>
            <a:ext cx="7416824" cy="923330"/>
          </a:xfrm>
          <a:prstGeom prst="rect">
            <a:avLst/>
          </a:prstGeom>
        </p:spPr>
        <p:txBody>
          <a:bodyPr wrap="square">
            <a:spAutoFit/>
          </a:bodyPr>
          <a:lstStyle/>
          <a:p>
            <a:pPr lvl="0">
              <a:spcBef>
                <a:spcPct val="0"/>
              </a:spcBef>
              <a:defRPr/>
            </a:pPr>
            <a:r>
              <a:rPr lang="fr-FR" dirty="0" smtClean="0">
                <a:solidFill>
                  <a:schemeClr val="bg1"/>
                </a:solidFill>
                <a:latin typeface="Calibri" pitchFamily="34" charset="0"/>
                <a:cs typeface="Browallia New" pitchFamily="34" charset="-34"/>
              </a:rPr>
              <a:t>Quel est notre cœur de compétences?</a:t>
            </a:r>
          </a:p>
          <a:p>
            <a:pPr lvl="0">
              <a:spcBef>
                <a:spcPct val="0"/>
              </a:spcBef>
              <a:defRPr/>
            </a:pPr>
            <a:endParaRPr lang="en-US" dirty="0" smtClean="0">
              <a:solidFill>
                <a:schemeClr val="bg1"/>
              </a:solidFill>
              <a:latin typeface="Calibri" pitchFamily="34" charset="0"/>
              <a:cs typeface="Browallia New" pitchFamily="34" charset="-34"/>
            </a:endParaRPr>
          </a:p>
          <a:p>
            <a:pPr lvl="0">
              <a:spcBef>
                <a:spcPct val="0"/>
              </a:spcBef>
              <a:defRPr/>
            </a:pPr>
            <a:endParaRPr lang="en-US" dirty="0" smtClean="0">
              <a:solidFill>
                <a:schemeClr val="bg1"/>
              </a:solidFill>
              <a:latin typeface="Calibri" pitchFamily="34" charset="0"/>
              <a:cs typeface="Browallia New" pitchFamily="34" charset="-34"/>
            </a:endParaRPr>
          </a:p>
        </p:txBody>
      </p:sp>
      <p:sp>
        <p:nvSpPr>
          <p:cNvPr id="14" name="Rectangle 13"/>
          <p:cNvSpPr/>
          <p:nvPr/>
        </p:nvSpPr>
        <p:spPr>
          <a:xfrm>
            <a:off x="2560078" y="1196752"/>
            <a:ext cx="4023858" cy="369332"/>
          </a:xfrm>
          <a:prstGeom prst="rect">
            <a:avLst/>
          </a:prstGeom>
        </p:spPr>
        <p:txBody>
          <a:bodyPr wrap="none">
            <a:spAutoFit/>
          </a:bodyPr>
          <a:lstStyle/>
          <a:p>
            <a:pPr lvl="0" algn="ctr">
              <a:spcBef>
                <a:spcPct val="0"/>
              </a:spcBef>
              <a:defRPr/>
            </a:pPr>
            <a:r>
              <a:rPr lang="en-US" b="1" u="sng" dirty="0" err="1" smtClean="0">
                <a:solidFill>
                  <a:schemeClr val="accent1"/>
                </a:solidFill>
                <a:latin typeface="Century Gothic" pitchFamily="34" charset="0"/>
                <a:cs typeface="Browallia New" pitchFamily="34" charset="-34"/>
              </a:rPr>
              <a:t>Spécialisé</a:t>
            </a:r>
            <a:r>
              <a:rPr lang="en-US" b="1" u="sng" dirty="0" smtClean="0">
                <a:solidFill>
                  <a:schemeClr val="accent1"/>
                </a:solidFill>
                <a:latin typeface="Century Gothic" pitchFamily="34" charset="0"/>
                <a:cs typeface="Browallia New" pitchFamily="34" charset="-34"/>
              </a:rPr>
              <a:t> en </a:t>
            </a:r>
            <a:r>
              <a:rPr lang="en-US" b="1" u="sng" dirty="0" err="1" smtClean="0">
                <a:solidFill>
                  <a:schemeClr val="accent1"/>
                </a:solidFill>
                <a:latin typeface="Century Gothic" pitchFamily="34" charset="0"/>
                <a:cs typeface="Browallia New" pitchFamily="34" charset="-34"/>
              </a:rPr>
              <a:t>Imagerie</a:t>
            </a:r>
            <a:r>
              <a:rPr lang="en-US" b="1" u="sng" dirty="0" smtClean="0">
                <a:solidFill>
                  <a:schemeClr val="accent1"/>
                </a:solidFill>
                <a:latin typeface="Century Gothic" pitchFamily="34" charset="0"/>
                <a:cs typeface="Browallia New" pitchFamily="34" charset="-34"/>
              </a:rPr>
              <a:t> </a:t>
            </a:r>
            <a:r>
              <a:rPr lang="en-US" b="1" u="sng" dirty="0" err="1" smtClean="0">
                <a:solidFill>
                  <a:schemeClr val="accent1"/>
                </a:solidFill>
                <a:latin typeface="Century Gothic" pitchFamily="34" charset="0"/>
                <a:cs typeface="Browallia New" pitchFamily="34" charset="-34"/>
              </a:rPr>
              <a:t>Médicale</a:t>
            </a:r>
            <a:endParaRPr lang="en-US" b="1" u="sng" dirty="0" smtClean="0">
              <a:solidFill>
                <a:schemeClr val="accent1"/>
              </a:solidFill>
              <a:latin typeface="Century Gothic" pitchFamily="34" charset="0"/>
              <a:cs typeface="Browallia New" pitchFamily="34" charset="-34"/>
            </a:endParaRPr>
          </a:p>
        </p:txBody>
      </p:sp>
      <p:grpSp>
        <p:nvGrpSpPr>
          <p:cNvPr id="3" name="Groupe 2"/>
          <p:cNvGrpSpPr/>
          <p:nvPr/>
        </p:nvGrpSpPr>
        <p:grpSpPr>
          <a:xfrm>
            <a:off x="901925" y="2021709"/>
            <a:ext cx="7258226" cy="3999578"/>
            <a:chOff x="901925" y="2021709"/>
            <a:chExt cx="7258226" cy="3999578"/>
          </a:xfrm>
        </p:grpSpPr>
        <p:sp>
          <p:nvSpPr>
            <p:cNvPr id="4" name="Forme libre 3"/>
            <p:cNvSpPr/>
            <p:nvPr/>
          </p:nvSpPr>
          <p:spPr>
            <a:xfrm>
              <a:off x="3798641" y="2021709"/>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2269" tIns="202269" rIns="202269" bIns="202269" numCol="1" spcCol="1270" anchor="ctr" anchorCtr="0">
              <a:noAutofit/>
            </a:bodyPr>
            <a:lstStyle/>
            <a:p>
              <a:pPr lvl="0" algn="ctr" defTabSz="2000250">
                <a:lnSpc>
                  <a:spcPct val="90000"/>
                </a:lnSpc>
                <a:spcBef>
                  <a:spcPct val="0"/>
                </a:spcBef>
                <a:spcAft>
                  <a:spcPct val="35000"/>
                </a:spcAft>
              </a:pPr>
              <a:endParaRPr lang="fr-FR" sz="4500" kern="1200" dirty="0"/>
            </a:p>
          </p:txBody>
        </p:sp>
        <p:sp>
          <p:nvSpPr>
            <p:cNvPr id="5" name="Forme libre 4"/>
            <p:cNvSpPr/>
            <p:nvPr/>
          </p:nvSpPr>
          <p:spPr>
            <a:xfrm>
              <a:off x="3065434" y="3073958"/>
              <a:ext cx="1522393" cy="355039"/>
            </a:xfrm>
            <a:custGeom>
              <a:avLst/>
              <a:gdLst/>
              <a:ahLst/>
              <a:cxnLst/>
              <a:rect l="0" t="0" r="0" b="0"/>
              <a:pathLst>
                <a:path>
                  <a:moveTo>
                    <a:pt x="1522393" y="0"/>
                  </a:moveTo>
                  <a:lnTo>
                    <a:pt x="1522393" y="177519"/>
                  </a:lnTo>
                  <a:lnTo>
                    <a:pt x="0" y="177519"/>
                  </a:lnTo>
                  <a:lnTo>
                    <a:pt x="0" y="35503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orme libre 6"/>
            <p:cNvSpPr/>
            <p:nvPr/>
          </p:nvSpPr>
          <p:spPr>
            <a:xfrm>
              <a:off x="2276247" y="3428998"/>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019" tIns="107019" rIns="107019" bIns="107019" numCol="1" spcCol="1270" anchor="ctr" anchorCtr="0">
              <a:noAutofit/>
            </a:bodyPr>
            <a:lstStyle/>
            <a:p>
              <a:pPr lvl="0" algn="ctr" defTabSz="889000">
                <a:lnSpc>
                  <a:spcPct val="90000"/>
                </a:lnSpc>
                <a:spcBef>
                  <a:spcPct val="0"/>
                </a:spcBef>
                <a:spcAft>
                  <a:spcPct val="35000"/>
                </a:spcAft>
              </a:pPr>
              <a:r>
                <a:rPr lang="fr-FR" sz="2000" b="1" kern="1200" noProof="0" dirty="0" smtClean="0"/>
                <a:t>Essais Cliniques</a:t>
              </a:r>
              <a:endParaRPr lang="fr-FR" sz="2000" b="1" kern="1200" noProof="0" dirty="0"/>
            </a:p>
          </p:txBody>
        </p:sp>
        <p:sp>
          <p:nvSpPr>
            <p:cNvPr id="9" name="Forme libre 8"/>
            <p:cNvSpPr/>
            <p:nvPr/>
          </p:nvSpPr>
          <p:spPr>
            <a:xfrm>
              <a:off x="901925" y="4969038"/>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399" tIns="99399" rIns="99399" bIns="99399" numCol="1" spcCol="1270" anchor="ctr" anchorCtr="0">
              <a:noAutofit/>
            </a:bodyPr>
            <a:lstStyle/>
            <a:p>
              <a:pPr lvl="0" algn="ctr" defTabSz="800100">
                <a:lnSpc>
                  <a:spcPct val="90000"/>
                </a:lnSpc>
                <a:spcBef>
                  <a:spcPct val="0"/>
                </a:spcBef>
                <a:spcAft>
                  <a:spcPct val="35000"/>
                </a:spcAft>
              </a:pPr>
              <a:endParaRPr lang="fr-FR" sz="1800" kern="1200" dirty="0"/>
            </a:p>
          </p:txBody>
        </p:sp>
        <p:sp>
          <p:nvSpPr>
            <p:cNvPr id="11" name="Forme libre 10"/>
            <p:cNvSpPr/>
            <p:nvPr/>
          </p:nvSpPr>
          <p:spPr>
            <a:xfrm>
              <a:off x="3950082" y="4969038"/>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399" tIns="99399" rIns="99399" bIns="99399" numCol="1" spcCol="1270" anchor="ctr" anchorCtr="0">
              <a:noAutofit/>
            </a:bodyPr>
            <a:lstStyle/>
            <a:p>
              <a:pPr lvl="0" algn="ctr" defTabSz="800100">
                <a:lnSpc>
                  <a:spcPct val="90000"/>
                </a:lnSpc>
                <a:spcBef>
                  <a:spcPct val="0"/>
                </a:spcBef>
                <a:spcAft>
                  <a:spcPct val="35000"/>
                </a:spcAft>
              </a:pPr>
              <a:endParaRPr lang="fr-FR" sz="1800" kern="1200" dirty="0"/>
            </a:p>
          </p:txBody>
        </p:sp>
        <p:sp>
          <p:nvSpPr>
            <p:cNvPr id="12" name="Forme libre 11"/>
            <p:cNvSpPr/>
            <p:nvPr/>
          </p:nvSpPr>
          <p:spPr>
            <a:xfrm>
              <a:off x="4587828" y="3073958"/>
              <a:ext cx="2691424" cy="355039"/>
            </a:xfrm>
            <a:custGeom>
              <a:avLst/>
              <a:gdLst/>
              <a:ahLst/>
              <a:cxnLst/>
              <a:rect l="0" t="0" r="0" b="0"/>
              <a:pathLst>
                <a:path>
                  <a:moveTo>
                    <a:pt x="0" y="0"/>
                  </a:moveTo>
                  <a:lnTo>
                    <a:pt x="0" y="177519"/>
                  </a:lnTo>
                  <a:lnTo>
                    <a:pt x="2691424" y="177519"/>
                  </a:lnTo>
                  <a:lnTo>
                    <a:pt x="2691424" y="35503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orme libre 12"/>
            <p:cNvSpPr/>
            <p:nvPr/>
          </p:nvSpPr>
          <p:spPr>
            <a:xfrm>
              <a:off x="6398354" y="3428998"/>
              <a:ext cx="1761797" cy="1052249"/>
            </a:xfrm>
            <a:custGeom>
              <a:avLst/>
              <a:gdLst>
                <a:gd name="connsiteX0" fmla="*/ 0 w 1761797"/>
                <a:gd name="connsiteY0" fmla="*/ 105225 h 1052249"/>
                <a:gd name="connsiteX1" fmla="*/ 105225 w 1761797"/>
                <a:gd name="connsiteY1" fmla="*/ 0 h 1052249"/>
                <a:gd name="connsiteX2" fmla="*/ 1656572 w 1761797"/>
                <a:gd name="connsiteY2" fmla="*/ 0 h 1052249"/>
                <a:gd name="connsiteX3" fmla="*/ 1761797 w 1761797"/>
                <a:gd name="connsiteY3" fmla="*/ 105225 h 1052249"/>
                <a:gd name="connsiteX4" fmla="*/ 1761797 w 1761797"/>
                <a:gd name="connsiteY4" fmla="*/ 947024 h 1052249"/>
                <a:gd name="connsiteX5" fmla="*/ 1656572 w 1761797"/>
                <a:gd name="connsiteY5" fmla="*/ 1052249 h 1052249"/>
                <a:gd name="connsiteX6" fmla="*/ 105225 w 1761797"/>
                <a:gd name="connsiteY6" fmla="*/ 1052249 h 1052249"/>
                <a:gd name="connsiteX7" fmla="*/ 0 w 1761797"/>
                <a:gd name="connsiteY7" fmla="*/ 947024 h 1052249"/>
                <a:gd name="connsiteX8" fmla="*/ 0 w 1761797"/>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1797" h="1052249">
                  <a:moveTo>
                    <a:pt x="0" y="105225"/>
                  </a:moveTo>
                  <a:cubicBezTo>
                    <a:pt x="0" y="47111"/>
                    <a:pt x="47111" y="0"/>
                    <a:pt x="105225" y="0"/>
                  </a:cubicBezTo>
                  <a:lnTo>
                    <a:pt x="1656572" y="0"/>
                  </a:lnTo>
                  <a:cubicBezTo>
                    <a:pt x="1714686" y="0"/>
                    <a:pt x="1761797" y="47111"/>
                    <a:pt x="1761797" y="105225"/>
                  </a:cubicBezTo>
                  <a:lnTo>
                    <a:pt x="1761797" y="947024"/>
                  </a:lnTo>
                  <a:cubicBezTo>
                    <a:pt x="1761797" y="1005138"/>
                    <a:pt x="1714686" y="1052249"/>
                    <a:pt x="1656572" y="1052249"/>
                  </a:cubicBezTo>
                  <a:lnTo>
                    <a:pt x="105225" y="1052249"/>
                  </a:lnTo>
                  <a:cubicBezTo>
                    <a:pt x="47111" y="1052249"/>
                    <a:pt x="0" y="1005138"/>
                    <a:pt x="0" y="947024"/>
                  </a:cubicBezTo>
                  <a:lnTo>
                    <a:pt x="0" y="1052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019" tIns="107019" rIns="107019" bIns="107019" numCol="1" spcCol="1270" anchor="ctr" anchorCtr="0">
              <a:noAutofit/>
            </a:bodyPr>
            <a:lstStyle/>
            <a:p>
              <a:pPr lvl="0" algn="ctr" defTabSz="889000">
                <a:lnSpc>
                  <a:spcPct val="100000"/>
                </a:lnSpc>
                <a:spcBef>
                  <a:spcPct val="0"/>
                </a:spcBef>
                <a:spcAft>
                  <a:spcPts val="0"/>
                </a:spcAft>
              </a:pPr>
              <a:r>
                <a:rPr lang="fr-FR" sz="2000" b="1" kern="1200" noProof="0" dirty="0" smtClean="0"/>
                <a:t>Diagnostic Médical</a:t>
              </a:r>
            </a:p>
          </p:txBody>
        </p:sp>
        <p:sp>
          <p:nvSpPr>
            <p:cNvPr id="22" name="Forme libre 21"/>
            <p:cNvSpPr/>
            <p:nvPr/>
          </p:nvSpPr>
          <p:spPr>
            <a:xfrm>
              <a:off x="6490065" y="4968008"/>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399" tIns="99399" rIns="99399" bIns="99399" numCol="1" spcCol="1270" anchor="ctr" anchorCtr="0">
              <a:noAutofit/>
            </a:bodyPr>
            <a:lstStyle/>
            <a:p>
              <a:pPr lvl="0" algn="ctr" defTabSz="800100">
                <a:lnSpc>
                  <a:spcPct val="90000"/>
                </a:lnSpc>
                <a:spcBef>
                  <a:spcPct val="0"/>
                </a:spcBef>
                <a:spcAft>
                  <a:spcPct val="35000"/>
                </a:spcAft>
              </a:pPr>
              <a:endParaRPr lang="fr-FR" sz="1800" kern="1200" dirty="0"/>
            </a:p>
          </p:txBody>
        </p:sp>
      </p:grpSp>
      <p:pic>
        <p:nvPicPr>
          <p:cNvPr id="16" name="Picture 2" descr="C:\Users\sda\AppData\Local\Microsoft\Windows\Temporary Internet Files\Content.Outlook\97Z39ULU\CM00PAPE-LOG009.jpg"/>
          <p:cNvPicPr>
            <a:picLocks noChangeAspect="1" noChangeArrowheads="1"/>
          </p:cNvPicPr>
          <p:nvPr/>
        </p:nvPicPr>
        <p:blipFill>
          <a:blip r:embed="rId5" cstate="print">
            <a:clrChange>
              <a:clrFrom>
                <a:srgbClr val="FFFFFD"/>
              </a:clrFrom>
              <a:clrTo>
                <a:srgbClr val="FFFFFD">
                  <a:alpha val="0"/>
                </a:srgbClr>
              </a:clrTo>
            </a:clrChange>
          </a:blip>
          <a:srcRect/>
          <a:stretch>
            <a:fillRect/>
          </a:stretch>
        </p:blipFill>
        <p:spPr bwMode="auto">
          <a:xfrm>
            <a:off x="3923928" y="1817530"/>
            <a:ext cx="1296144" cy="1306605"/>
          </a:xfrm>
          <a:prstGeom prst="rect">
            <a:avLst/>
          </a:prstGeom>
          <a:solidFill>
            <a:schemeClr val="bg1"/>
          </a:solidFill>
          <a:ln w="9525">
            <a:noFill/>
            <a:miter lim="800000"/>
            <a:headEnd/>
            <a:tailEnd/>
          </a:ln>
        </p:spPr>
      </p:pic>
      <p:sp>
        <p:nvSpPr>
          <p:cNvPr id="17" name="Rectangle 16"/>
          <p:cNvSpPr/>
          <p:nvPr/>
        </p:nvSpPr>
        <p:spPr>
          <a:xfrm>
            <a:off x="1907704" y="4941169"/>
            <a:ext cx="2555776" cy="90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43379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36512" y="-387424"/>
            <a:ext cx="6156176" cy="1124743"/>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400" dirty="0" smtClean="0">
                <a:solidFill>
                  <a:schemeClr val="bg1"/>
                </a:solidFill>
                <a:latin typeface="Century Gothic" pitchFamily="34" charset="0"/>
                <a:ea typeface="+mj-ea"/>
                <a:cs typeface="Browallia New" pitchFamily="34" charset="-34"/>
              </a:rPr>
              <a:t> Présentation de Keosys</a:t>
            </a:r>
            <a:endParaRPr kumimoji="0" lang="fr-FR" sz="2400" b="0" i="0" u="none" strike="noStrike" kern="1200" cap="none" spc="0" normalizeH="0" baseline="0" dirty="0" smtClean="0">
              <a:ln>
                <a:noFill/>
              </a:ln>
              <a:solidFill>
                <a:schemeClr val="bg1"/>
              </a:solidFill>
              <a:effectLst/>
              <a:uLnTx/>
              <a:uFillTx/>
              <a:latin typeface="Century Gothic" pitchFamily="34" charset="0"/>
              <a:ea typeface="+mj-ea"/>
              <a:cs typeface="Browallia New" pitchFamily="34" charset="-34"/>
            </a:endParaRPr>
          </a:p>
        </p:txBody>
      </p:sp>
      <p:pic>
        <p:nvPicPr>
          <p:cNvPr id="18" name="Picture 2" descr="C:\Users\sda\AppData\Local\Microsoft\Windows\Temporary Internet Files\Content.Outlook\97Z39ULU\CM00PAPE-LOG009.jpg">
            <a:hlinkClick r:id="rId3" action="ppaction://hlinksldjump"/>
          </p:cNvPr>
          <p:cNvPicPr>
            <a:picLocks noChangeAspect="1" noChangeArrowheads="1"/>
          </p:cNvPicPr>
          <p:nvPr/>
        </p:nvPicPr>
        <p:blipFill>
          <a:blip r:embed="rId4"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9" name="Rectangle 18"/>
          <p:cNvSpPr/>
          <p:nvPr/>
        </p:nvSpPr>
        <p:spPr>
          <a:xfrm>
            <a:off x="6588224" y="5589240"/>
            <a:ext cx="2304256"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35496" y="332656"/>
            <a:ext cx="7416824" cy="923330"/>
          </a:xfrm>
          <a:prstGeom prst="rect">
            <a:avLst/>
          </a:prstGeom>
        </p:spPr>
        <p:txBody>
          <a:bodyPr wrap="square">
            <a:spAutoFit/>
          </a:bodyPr>
          <a:lstStyle/>
          <a:p>
            <a:pPr lvl="0">
              <a:spcBef>
                <a:spcPct val="0"/>
              </a:spcBef>
              <a:defRPr/>
            </a:pPr>
            <a:r>
              <a:rPr lang="fr-FR" dirty="0" smtClean="0">
                <a:solidFill>
                  <a:schemeClr val="bg1"/>
                </a:solidFill>
                <a:latin typeface="Calibri" pitchFamily="34" charset="0"/>
                <a:cs typeface="Browallia New" pitchFamily="34" charset="-34"/>
              </a:rPr>
              <a:t>Quel est notre cœur de compétences?</a:t>
            </a:r>
          </a:p>
          <a:p>
            <a:pPr lvl="0">
              <a:spcBef>
                <a:spcPct val="0"/>
              </a:spcBef>
              <a:defRPr/>
            </a:pPr>
            <a:endParaRPr lang="en-US" dirty="0" smtClean="0">
              <a:solidFill>
                <a:schemeClr val="bg1"/>
              </a:solidFill>
              <a:latin typeface="Calibri" pitchFamily="34" charset="0"/>
              <a:cs typeface="Browallia New" pitchFamily="34" charset="-34"/>
            </a:endParaRPr>
          </a:p>
          <a:p>
            <a:pPr lvl="0">
              <a:spcBef>
                <a:spcPct val="0"/>
              </a:spcBef>
              <a:defRPr/>
            </a:pPr>
            <a:endParaRPr lang="en-US" dirty="0" smtClean="0">
              <a:solidFill>
                <a:schemeClr val="bg1"/>
              </a:solidFill>
              <a:latin typeface="Calibri" pitchFamily="34" charset="0"/>
              <a:cs typeface="Browallia New" pitchFamily="34" charset="-34"/>
            </a:endParaRPr>
          </a:p>
        </p:txBody>
      </p:sp>
      <p:sp>
        <p:nvSpPr>
          <p:cNvPr id="14" name="Rectangle 13"/>
          <p:cNvSpPr/>
          <p:nvPr/>
        </p:nvSpPr>
        <p:spPr>
          <a:xfrm>
            <a:off x="2560078" y="1196752"/>
            <a:ext cx="4023858" cy="369332"/>
          </a:xfrm>
          <a:prstGeom prst="rect">
            <a:avLst/>
          </a:prstGeom>
        </p:spPr>
        <p:txBody>
          <a:bodyPr wrap="none">
            <a:spAutoFit/>
          </a:bodyPr>
          <a:lstStyle/>
          <a:p>
            <a:pPr lvl="0" algn="ctr">
              <a:spcBef>
                <a:spcPct val="0"/>
              </a:spcBef>
              <a:defRPr/>
            </a:pPr>
            <a:r>
              <a:rPr lang="en-US" b="1" u="sng" dirty="0" err="1" smtClean="0">
                <a:solidFill>
                  <a:schemeClr val="accent1"/>
                </a:solidFill>
                <a:latin typeface="Century Gothic" pitchFamily="34" charset="0"/>
                <a:cs typeface="Browallia New" pitchFamily="34" charset="-34"/>
              </a:rPr>
              <a:t>Spécialisé</a:t>
            </a:r>
            <a:r>
              <a:rPr lang="en-US" b="1" u="sng" dirty="0" smtClean="0">
                <a:solidFill>
                  <a:schemeClr val="accent1"/>
                </a:solidFill>
                <a:latin typeface="Century Gothic" pitchFamily="34" charset="0"/>
                <a:cs typeface="Browallia New" pitchFamily="34" charset="-34"/>
              </a:rPr>
              <a:t> en </a:t>
            </a:r>
            <a:r>
              <a:rPr lang="en-US" b="1" u="sng" dirty="0" err="1" smtClean="0">
                <a:solidFill>
                  <a:schemeClr val="accent1"/>
                </a:solidFill>
                <a:latin typeface="Century Gothic" pitchFamily="34" charset="0"/>
                <a:cs typeface="Browallia New" pitchFamily="34" charset="-34"/>
              </a:rPr>
              <a:t>Imagerie</a:t>
            </a:r>
            <a:r>
              <a:rPr lang="en-US" b="1" u="sng" dirty="0" smtClean="0">
                <a:solidFill>
                  <a:schemeClr val="accent1"/>
                </a:solidFill>
                <a:latin typeface="Century Gothic" pitchFamily="34" charset="0"/>
                <a:cs typeface="Browallia New" pitchFamily="34" charset="-34"/>
              </a:rPr>
              <a:t> </a:t>
            </a:r>
            <a:r>
              <a:rPr lang="en-US" b="1" u="sng" dirty="0" err="1" smtClean="0">
                <a:solidFill>
                  <a:schemeClr val="accent1"/>
                </a:solidFill>
                <a:latin typeface="Century Gothic" pitchFamily="34" charset="0"/>
                <a:cs typeface="Browallia New" pitchFamily="34" charset="-34"/>
              </a:rPr>
              <a:t>Médicale</a:t>
            </a:r>
            <a:endParaRPr lang="en-US" b="1" u="sng" dirty="0" smtClean="0">
              <a:solidFill>
                <a:schemeClr val="accent1"/>
              </a:solidFill>
              <a:latin typeface="Century Gothic" pitchFamily="34" charset="0"/>
              <a:cs typeface="Browallia New" pitchFamily="34" charset="-34"/>
            </a:endParaRPr>
          </a:p>
        </p:txBody>
      </p:sp>
      <p:grpSp>
        <p:nvGrpSpPr>
          <p:cNvPr id="3" name="Groupe 2"/>
          <p:cNvGrpSpPr/>
          <p:nvPr/>
        </p:nvGrpSpPr>
        <p:grpSpPr>
          <a:xfrm>
            <a:off x="901925" y="2021709"/>
            <a:ext cx="7258226" cy="3999578"/>
            <a:chOff x="901925" y="2021709"/>
            <a:chExt cx="7258226" cy="3999578"/>
          </a:xfrm>
        </p:grpSpPr>
        <p:sp>
          <p:nvSpPr>
            <p:cNvPr id="4" name="Forme libre 3"/>
            <p:cNvSpPr/>
            <p:nvPr/>
          </p:nvSpPr>
          <p:spPr>
            <a:xfrm>
              <a:off x="3798641" y="2021709"/>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2269" tIns="202269" rIns="202269" bIns="202269" numCol="1" spcCol="1270" anchor="ctr" anchorCtr="0">
              <a:noAutofit/>
            </a:bodyPr>
            <a:lstStyle/>
            <a:p>
              <a:pPr lvl="0" algn="ctr" defTabSz="2000250">
                <a:lnSpc>
                  <a:spcPct val="90000"/>
                </a:lnSpc>
                <a:spcBef>
                  <a:spcPct val="0"/>
                </a:spcBef>
                <a:spcAft>
                  <a:spcPct val="35000"/>
                </a:spcAft>
              </a:pPr>
              <a:endParaRPr lang="fr-FR" sz="4500" kern="1200" dirty="0"/>
            </a:p>
          </p:txBody>
        </p:sp>
        <p:sp>
          <p:nvSpPr>
            <p:cNvPr id="5" name="Forme libre 4"/>
            <p:cNvSpPr/>
            <p:nvPr/>
          </p:nvSpPr>
          <p:spPr>
            <a:xfrm>
              <a:off x="3065434" y="3073958"/>
              <a:ext cx="1522393" cy="355039"/>
            </a:xfrm>
            <a:custGeom>
              <a:avLst/>
              <a:gdLst/>
              <a:ahLst/>
              <a:cxnLst/>
              <a:rect l="0" t="0" r="0" b="0"/>
              <a:pathLst>
                <a:path>
                  <a:moveTo>
                    <a:pt x="1522393" y="0"/>
                  </a:moveTo>
                  <a:lnTo>
                    <a:pt x="1522393" y="177519"/>
                  </a:lnTo>
                  <a:lnTo>
                    <a:pt x="0" y="177519"/>
                  </a:lnTo>
                  <a:lnTo>
                    <a:pt x="0" y="35503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orme libre 6"/>
            <p:cNvSpPr/>
            <p:nvPr/>
          </p:nvSpPr>
          <p:spPr>
            <a:xfrm>
              <a:off x="2276247" y="3428998"/>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019" tIns="107019" rIns="107019" bIns="107019" numCol="1" spcCol="1270" anchor="ctr" anchorCtr="0">
              <a:noAutofit/>
            </a:bodyPr>
            <a:lstStyle/>
            <a:p>
              <a:pPr lvl="0" algn="ctr" defTabSz="889000">
                <a:lnSpc>
                  <a:spcPct val="90000"/>
                </a:lnSpc>
                <a:spcBef>
                  <a:spcPct val="0"/>
                </a:spcBef>
                <a:spcAft>
                  <a:spcPct val="35000"/>
                </a:spcAft>
              </a:pPr>
              <a:r>
                <a:rPr lang="fr-FR" sz="2000" b="1" kern="1200" noProof="0" dirty="0" smtClean="0"/>
                <a:t>Essais Cliniques</a:t>
              </a:r>
              <a:endParaRPr lang="fr-FR" sz="2000" b="1" kern="1200" noProof="0" dirty="0"/>
            </a:p>
          </p:txBody>
        </p:sp>
        <p:sp>
          <p:nvSpPr>
            <p:cNvPr id="9" name="Forme libre 8"/>
            <p:cNvSpPr/>
            <p:nvPr/>
          </p:nvSpPr>
          <p:spPr>
            <a:xfrm>
              <a:off x="901925" y="4969038"/>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399" tIns="99399" rIns="99399" bIns="99399" numCol="1" spcCol="1270" anchor="ctr" anchorCtr="0">
              <a:noAutofit/>
            </a:bodyPr>
            <a:lstStyle/>
            <a:p>
              <a:pPr lvl="0" algn="ctr" defTabSz="800100">
                <a:lnSpc>
                  <a:spcPct val="90000"/>
                </a:lnSpc>
                <a:spcBef>
                  <a:spcPct val="0"/>
                </a:spcBef>
                <a:spcAft>
                  <a:spcPct val="35000"/>
                </a:spcAft>
              </a:pPr>
              <a:endParaRPr lang="fr-FR" sz="1800" kern="1200" dirty="0"/>
            </a:p>
          </p:txBody>
        </p:sp>
        <p:sp>
          <p:nvSpPr>
            <p:cNvPr id="11" name="Forme libre 10"/>
            <p:cNvSpPr/>
            <p:nvPr/>
          </p:nvSpPr>
          <p:spPr>
            <a:xfrm>
              <a:off x="3950082" y="4969038"/>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399" tIns="99399" rIns="99399" bIns="99399" numCol="1" spcCol="1270" anchor="ctr" anchorCtr="0">
              <a:noAutofit/>
            </a:bodyPr>
            <a:lstStyle/>
            <a:p>
              <a:pPr lvl="0" algn="ctr" defTabSz="800100">
                <a:lnSpc>
                  <a:spcPct val="90000"/>
                </a:lnSpc>
                <a:spcBef>
                  <a:spcPct val="0"/>
                </a:spcBef>
                <a:spcAft>
                  <a:spcPct val="35000"/>
                </a:spcAft>
              </a:pPr>
              <a:endParaRPr lang="fr-FR" sz="1800" kern="1200" dirty="0"/>
            </a:p>
          </p:txBody>
        </p:sp>
        <p:sp>
          <p:nvSpPr>
            <p:cNvPr id="12" name="Forme libre 11"/>
            <p:cNvSpPr/>
            <p:nvPr/>
          </p:nvSpPr>
          <p:spPr>
            <a:xfrm>
              <a:off x="4587828" y="3073958"/>
              <a:ext cx="2691424" cy="355039"/>
            </a:xfrm>
            <a:custGeom>
              <a:avLst/>
              <a:gdLst/>
              <a:ahLst/>
              <a:cxnLst/>
              <a:rect l="0" t="0" r="0" b="0"/>
              <a:pathLst>
                <a:path>
                  <a:moveTo>
                    <a:pt x="0" y="0"/>
                  </a:moveTo>
                  <a:lnTo>
                    <a:pt x="0" y="177519"/>
                  </a:lnTo>
                  <a:lnTo>
                    <a:pt x="2691424" y="177519"/>
                  </a:lnTo>
                  <a:lnTo>
                    <a:pt x="2691424" y="35503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orme libre 12"/>
            <p:cNvSpPr/>
            <p:nvPr/>
          </p:nvSpPr>
          <p:spPr>
            <a:xfrm>
              <a:off x="6398354" y="3428998"/>
              <a:ext cx="1761797" cy="1052249"/>
            </a:xfrm>
            <a:custGeom>
              <a:avLst/>
              <a:gdLst>
                <a:gd name="connsiteX0" fmla="*/ 0 w 1761797"/>
                <a:gd name="connsiteY0" fmla="*/ 105225 h 1052249"/>
                <a:gd name="connsiteX1" fmla="*/ 105225 w 1761797"/>
                <a:gd name="connsiteY1" fmla="*/ 0 h 1052249"/>
                <a:gd name="connsiteX2" fmla="*/ 1656572 w 1761797"/>
                <a:gd name="connsiteY2" fmla="*/ 0 h 1052249"/>
                <a:gd name="connsiteX3" fmla="*/ 1761797 w 1761797"/>
                <a:gd name="connsiteY3" fmla="*/ 105225 h 1052249"/>
                <a:gd name="connsiteX4" fmla="*/ 1761797 w 1761797"/>
                <a:gd name="connsiteY4" fmla="*/ 947024 h 1052249"/>
                <a:gd name="connsiteX5" fmla="*/ 1656572 w 1761797"/>
                <a:gd name="connsiteY5" fmla="*/ 1052249 h 1052249"/>
                <a:gd name="connsiteX6" fmla="*/ 105225 w 1761797"/>
                <a:gd name="connsiteY6" fmla="*/ 1052249 h 1052249"/>
                <a:gd name="connsiteX7" fmla="*/ 0 w 1761797"/>
                <a:gd name="connsiteY7" fmla="*/ 947024 h 1052249"/>
                <a:gd name="connsiteX8" fmla="*/ 0 w 1761797"/>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1797" h="1052249">
                  <a:moveTo>
                    <a:pt x="0" y="105225"/>
                  </a:moveTo>
                  <a:cubicBezTo>
                    <a:pt x="0" y="47111"/>
                    <a:pt x="47111" y="0"/>
                    <a:pt x="105225" y="0"/>
                  </a:cubicBezTo>
                  <a:lnTo>
                    <a:pt x="1656572" y="0"/>
                  </a:lnTo>
                  <a:cubicBezTo>
                    <a:pt x="1714686" y="0"/>
                    <a:pt x="1761797" y="47111"/>
                    <a:pt x="1761797" y="105225"/>
                  </a:cubicBezTo>
                  <a:lnTo>
                    <a:pt x="1761797" y="947024"/>
                  </a:lnTo>
                  <a:cubicBezTo>
                    <a:pt x="1761797" y="1005138"/>
                    <a:pt x="1714686" y="1052249"/>
                    <a:pt x="1656572" y="1052249"/>
                  </a:cubicBezTo>
                  <a:lnTo>
                    <a:pt x="105225" y="1052249"/>
                  </a:lnTo>
                  <a:cubicBezTo>
                    <a:pt x="47111" y="1052249"/>
                    <a:pt x="0" y="1005138"/>
                    <a:pt x="0" y="947024"/>
                  </a:cubicBezTo>
                  <a:lnTo>
                    <a:pt x="0" y="10522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019" tIns="107019" rIns="107019" bIns="107019" numCol="1" spcCol="1270" anchor="ctr" anchorCtr="0">
              <a:noAutofit/>
            </a:bodyPr>
            <a:lstStyle/>
            <a:p>
              <a:pPr lvl="0" algn="ctr" defTabSz="889000">
                <a:lnSpc>
                  <a:spcPct val="100000"/>
                </a:lnSpc>
                <a:spcBef>
                  <a:spcPct val="0"/>
                </a:spcBef>
                <a:spcAft>
                  <a:spcPts val="0"/>
                </a:spcAft>
              </a:pPr>
              <a:r>
                <a:rPr lang="fr-FR" sz="2000" b="1" kern="1200" noProof="0" dirty="0" smtClean="0"/>
                <a:t>Diagnostic Médical</a:t>
              </a:r>
            </a:p>
          </p:txBody>
        </p:sp>
        <p:sp>
          <p:nvSpPr>
            <p:cNvPr id="20" name="Forme libre 19"/>
            <p:cNvSpPr/>
            <p:nvPr/>
          </p:nvSpPr>
          <p:spPr>
            <a:xfrm>
              <a:off x="7233533" y="4481248"/>
              <a:ext cx="91440" cy="486760"/>
            </a:xfrm>
            <a:custGeom>
              <a:avLst/>
              <a:gdLst/>
              <a:ahLst/>
              <a:cxnLst/>
              <a:rect l="0" t="0" r="0" b="0"/>
              <a:pathLst>
                <a:path>
                  <a:moveTo>
                    <a:pt x="45720" y="0"/>
                  </a:moveTo>
                  <a:lnTo>
                    <a:pt x="45720" y="48676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Forme libre 21"/>
            <p:cNvSpPr/>
            <p:nvPr/>
          </p:nvSpPr>
          <p:spPr>
            <a:xfrm>
              <a:off x="6490065" y="4968008"/>
              <a:ext cx="1578374" cy="1052249"/>
            </a:xfrm>
            <a:custGeom>
              <a:avLst/>
              <a:gdLst>
                <a:gd name="connsiteX0" fmla="*/ 0 w 1578374"/>
                <a:gd name="connsiteY0" fmla="*/ 105225 h 1052249"/>
                <a:gd name="connsiteX1" fmla="*/ 105225 w 1578374"/>
                <a:gd name="connsiteY1" fmla="*/ 0 h 1052249"/>
                <a:gd name="connsiteX2" fmla="*/ 1473149 w 1578374"/>
                <a:gd name="connsiteY2" fmla="*/ 0 h 1052249"/>
                <a:gd name="connsiteX3" fmla="*/ 1578374 w 1578374"/>
                <a:gd name="connsiteY3" fmla="*/ 105225 h 1052249"/>
                <a:gd name="connsiteX4" fmla="*/ 1578374 w 1578374"/>
                <a:gd name="connsiteY4" fmla="*/ 947024 h 1052249"/>
                <a:gd name="connsiteX5" fmla="*/ 1473149 w 1578374"/>
                <a:gd name="connsiteY5" fmla="*/ 1052249 h 1052249"/>
                <a:gd name="connsiteX6" fmla="*/ 105225 w 1578374"/>
                <a:gd name="connsiteY6" fmla="*/ 1052249 h 1052249"/>
                <a:gd name="connsiteX7" fmla="*/ 0 w 1578374"/>
                <a:gd name="connsiteY7" fmla="*/ 947024 h 1052249"/>
                <a:gd name="connsiteX8" fmla="*/ 0 w 1578374"/>
                <a:gd name="connsiteY8" fmla="*/ 105225 h 105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74" h="1052249">
                  <a:moveTo>
                    <a:pt x="0" y="105225"/>
                  </a:moveTo>
                  <a:cubicBezTo>
                    <a:pt x="0" y="47111"/>
                    <a:pt x="47111" y="0"/>
                    <a:pt x="105225" y="0"/>
                  </a:cubicBezTo>
                  <a:lnTo>
                    <a:pt x="1473149" y="0"/>
                  </a:lnTo>
                  <a:cubicBezTo>
                    <a:pt x="1531263" y="0"/>
                    <a:pt x="1578374" y="47111"/>
                    <a:pt x="1578374" y="105225"/>
                  </a:cubicBezTo>
                  <a:lnTo>
                    <a:pt x="1578374" y="947024"/>
                  </a:lnTo>
                  <a:cubicBezTo>
                    <a:pt x="1578374" y="1005138"/>
                    <a:pt x="1531263" y="1052249"/>
                    <a:pt x="1473149" y="1052249"/>
                  </a:cubicBezTo>
                  <a:lnTo>
                    <a:pt x="105225" y="1052249"/>
                  </a:lnTo>
                  <a:cubicBezTo>
                    <a:pt x="47111" y="1052249"/>
                    <a:pt x="0" y="1005138"/>
                    <a:pt x="0" y="947024"/>
                  </a:cubicBezTo>
                  <a:lnTo>
                    <a:pt x="0" y="105225"/>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9399" tIns="99399" rIns="99399" bIns="99399" numCol="1" spcCol="1270" anchor="ctr" anchorCtr="0">
              <a:noAutofit/>
            </a:bodyPr>
            <a:lstStyle/>
            <a:p>
              <a:pPr lvl="0" algn="ctr" defTabSz="800100">
                <a:lnSpc>
                  <a:spcPct val="90000"/>
                </a:lnSpc>
                <a:spcBef>
                  <a:spcPct val="0"/>
                </a:spcBef>
                <a:spcAft>
                  <a:spcPct val="35000"/>
                </a:spcAft>
              </a:pPr>
              <a:endParaRPr lang="fr-FR" sz="1800" kern="1200" dirty="0"/>
            </a:p>
          </p:txBody>
        </p:sp>
      </p:grpSp>
      <p:pic>
        <p:nvPicPr>
          <p:cNvPr id="16" name="Picture 2" descr="C:\Users\sda\AppData\Local\Microsoft\Windows\Temporary Internet Files\Content.Outlook\97Z39ULU\CM00PAPE-LOG009.jpg"/>
          <p:cNvPicPr>
            <a:picLocks noChangeAspect="1" noChangeArrowheads="1"/>
          </p:cNvPicPr>
          <p:nvPr/>
        </p:nvPicPr>
        <p:blipFill>
          <a:blip r:embed="rId5" cstate="print">
            <a:clrChange>
              <a:clrFrom>
                <a:srgbClr val="FFFFFD"/>
              </a:clrFrom>
              <a:clrTo>
                <a:srgbClr val="FFFFFD">
                  <a:alpha val="0"/>
                </a:srgbClr>
              </a:clrTo>
            </a:clrChange>
          </a:blip>
          <a:srcRect/>
          <a:stretch>
            <a:fillRect/>
          </a:stretch>
        </p:blipFill>
        <p:spPr bwMode="auto">
          <a:xfrm>
            <a:off x="3923928" y="1817530"/>
            <a:ext cx="1296144" cy="1306605"/>
          </a:xfrm>
          <a:prstGeom prst="rect">
            <a:avLst/>
          </a:prstGeom>
          <a:solidFill>
            <a:schemeClr val="bg1"/>
          </a:solidFill>
          <a:ln w="9525">
            <a:noFill/>
            <a:miter lim="800000"/>
            <a:headEnd/>
            <a:tailEnd/>
          </a:ln>
        </p:spPr>
      </p:pic>
      <p:sp>
        <p:nvSpPr>
          <p:cNvPr id="17" name="Rectangle 16"/>
          <p:cNvSpPr/>
          <p:nvPr/>
        </p:nvSpPr>
        <p:spPr>
          <a:xfrm>
            <a:off x="1907704" y="4941169"/>
            <a:ext cx="2555776" cy="90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21"/>
          <p:cNvGrpSpPr/>
          <p:nvPr/>
        </p:nvGrpSpPr>
        <p:grpSpPr>
          <a:xfrm>
            <a:off x="6472138" y="4941168"/>
            <a:ext cx="2060302" cy="331639"/>
            <a:chOff x="1071538" y="1947609"/>
            <a:chExt cx="2664296" cy="331639"/>
          </a:xfrm>
        </p:grpSpPr>
        <p:sp>
          <p:nvSpPr>
            <p:cNvPr id="23" name="ZoneTexte 22"/>
            <p:cNvSpPr txBox="1"/>
            <p:nvPr/>
          </p:nvSpPr>
          <p:spPr>
            <a:xfrm>
              <a:off x="1071538" y="1947609"/>
              <a:ext cx="2664296" cy="307777"/>
            </a:xfrm>
            <a:prstGeom prst="rect">
              <a:avLst/>
            </a:prstGeom>
            <a:solidFill>
              <a:schemeClr val="accent1">
                <a:lumMod val="60000"/>
                <a:lumOff val="40000"/>
              </a:schemeClr>
            </a:solidFill>
          </p:spPr>
          <p:txBody>
            <a:bodyPr wrap="square" rtlCol="0" anchor="ctr">
              <a:spAutoFit/>
            </a:bodyPr>
            <a:lstStyle/>
            <a:p>
              <a:pPr algn="ctr"/>
              <a:r>
                <a:rPr lang="fr-FR" sz="1400" b="1" dirty="0" smtClean="0">
                  <a:solidFill>
                    <a:schemeClr val="bg1"/>
                  </a:solidFill>
                  <a:latin typeface="Century Gothic" pitchFamily="34" charset="0"/>
                </a:rPr>
                <a:t>Dispositifs Médicaux</a:t>
              </a:r>
              <a:endParaRPr lang="fr-FR" sz="1400" b="1" dirty="0">
                <a:solidFill>
                  <a:schemeClr val="bg1"/>
                </a:solidFill>
                <a:latin typeface="Century Gothic" pitchFamily="34" charset="0"/>
              </a:endParaRPr>
            </a:p>
          </p:txBody>
        </p:sp>
        <p:cxnSp>
          <p:nvCxnSpPr>
            <p:cNvPr id="25" name="Connecteur droit 24"/>
            <p:cNvCxnSpPr/>
            <p:nvPr/>
          </p:nvCxnSpPr>
          <p:spPr>
            <a:xfrm>
              <a:off x="1071538" y="2279248"/>
              <a:ext cx="266429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6" name="ZoneTexte 25"/>
          <p:cNvSpPr txBox="1"/>
          <p:nvPr/>
        </p:nvSpPr>
        <p:spPr>
          <a:xfrm>
            <a:off x="6354452" y="5066149"/>
            <a:ext cx="2771800" cy="1908215"/>
          </a:xfrm>
          <a:prstGeom prst="rect">
            <a:avLst/>
          </a:prstGeom>
          <a:noFill/>
          <a:ln>
            <a:noFill/>
          </a:ln>
        </p:spPr>
        <p:txBody>
          <a:bodyPr wrap="square" rtlCol="0">
            <a:spAutoFit/>
          </a:bodyPr>
          <a:lstStyle/>
          <a:p>
            <a:pPr>
              <a:buFont typeface="Arial" pitchFamily="34" charset="0"/>
              <a:buChar char="•"/>
            </a:pPr>
            <a:endParaRPr lang="fr-FR" sz="1600" b="1" dirty="0" smtClean="0">
              <a:solidFill>
                <a:schemeClr val="tx2">
                  <a:lumMod val="75000"/>
                </a:schemeClr>
              </a:solidFill>
            </a:endParaRPr>
          </a:p>
          <a:p>
            <a:pPr marL="88900">
              <a:buFont typeface="Wingdings" pitchFamily="2" charset="2"/>
              <a:buChar char="ü"/>
            </a:pPr>
            <a:r>
              <a:rPr lang="fr-FR" sz="1400" b="1" dirty="0" smtClean="0">
                <a:solidFill>
                  <a:schemeClr val="tx2">
                    <a:lumMod val="75000"/>
                  </a:schemeClr>
                </a:solidFill>
              </a:rPr>
              <a:t> Viewer</a:t>
            </a:r>
            <a:r>
              <a:rPr lang="fr-FR" sz="1400" b="1" dirty="0">
                <a:solidFill>
                  <a:schemeClr val="tx2">
                    <a:lumMod val="75000"/>
                  </a:schemeClr>
                </a:solidFill>
              </a:rPr>
              <a:t> </a:t>
            </a:r>
            <a:r>
              <a:rPr lang="fr-FR" sz="1400" b="1" dirty="0" smtClean="0">
                <a:solidFill>
                  <a:schemeClr val="tx2">
                    <a:lumMod val="75000"/>
                  </a:schemeClr>
                </a:solidFill>
              </a:rPr>
              <a:t>tout support</a:t>
            </a:r>
          </a:p>
          <a:p>
            <a:pPr marL="88900">
              <a:buFont typeface="Wingdings" pitchFamily="2" charset="2"/>
              <a:buChar char="ü"/>
            </a:pPr>
            <a:r>
              <a:rPr lang="fr-FR" sz="1400" b="1" dirty="0">
                <a:solidFill>
                  <a:schemeClr val="tx2">
                    <a:lumMod val="75000"/>
                  </a:schemeClr>
                </a:solidFill>
              </a:rPr>
              <a:t> </a:t>
            </a:r>
            <a:r>
              <a:rPr lang="fr-FR" sz="1400" b="1" dirty="0" smtClean="0">
                <a:solidFill>
                  <a:schemeClr val="tx2">
                    <a:lumMod val="75000"/>
                  </a:schemeClr>
                </a:solidFill>
              </a:rPr>
              <a:t>PACS</a:t>
            </a:r>
          </a:p>
          <a:p>
            <a:pPr marL="88900">
              <a:buFont typeface="Wingdings" pitchFamily="2" charset="2"/>
              <a:buChar char="ü"/>
            </a:pPr>
            <a:r>
              <a:rPr lang="fr-FR" sz="1400" b="1" dirty="0">
                <a:solidFill>
                  <a:schemeClr val="tx2">
                    <a:lumMod val="75000"/>
                  </a:schemeClr>
                </a:solidFill>
              </a:rPr>
              <a:t> </a:t>
            </a:r>
            <a:r>
              <a:rPr lang="fr-FR" sz="1400" b="1" dirty="0" smtClean="0">
                <a:solidFill>
                  <a:schemeClr val="tx2">
                    <a:lumMod val="75000"/>
                  </a:schemeClr>
                </a:solidFill>
              </a:rPr>
              <a:t>Robot graveur</a:t>
            </a:r>
          </a:p>
          <a:p>
            <a:pPr marL="88900">
              <a:buFont typeface="Wingdings" pitchFamily="2" charset="2"/>
              <a:buChar char="ü"/>
            </a:pPr>
            <a:r>
              <a:rPr lang="fr-FR" sz="1400" b="1" dirty="0" smtClean="0">
                <a:solidFill>
                  <a:schemeClr val="tx2">
                    <a:lumMod val="75000"/>
                  </a:schemeClr>
                </a:solidFill>
              </a:rPr>
              <a:t> Plateformes IT </a:t>
            </a:r>
          </a:p>
          <a:p>
            <a:pPr marL="546100" lvl="1">
              <a:buFont typeface="Wingdings" pitchFamily="2" charset="2"/>
              <a:buChar char="ü"/>
            </a:pPr>
            <a:r>
              <a:rPr lang="fr-FR" sz="1400" b="1" dirty="0" smtClean="0">
                <a:solidFill>
                  <a:schemeClr val="tx2">
                    <a:lumMod val="75000"/>
                  </a:schemeClr>
                </a:solidFill>
              </a:rPr>
              <a:t> Diffusion de CR</a:t>
            </a:r>
          </a:p>
          <a:p>
            <a:pPr marL="546100" lvl="1">
              <a:buFont typeface="Wingdings" pitchFamily="2" charset="2"/>
              <a:buChar char="ü"/>
            </a:pPr>
            <a:r>
              <a:rPr lang="fr-FR" sz="1600" b="1" dirty="0" smtClean="0">
                <a:solidFill>
                  <a:schemeClr val="tx2">
                    <a:lumMod val="75000"/>
                  </a:schemeClr>
                </a:solidFill>
              </a:rPr>
              <a:t>Télémédecine</a:t>
            </a:r>
          </a:p>
          <a:p>
            <a:endParaRPr lang="fr-FR" sz="1600" b="1" dirty="0">
              <a:solidFill>
                <a:schemeClr val="tx2">
                  <a:lumMod val="75000"/>
                </a:schemeClr>
              </a:solidFill>
            </a:endParaRPr>
          </a:p>
        </p:txBody>
      </p:sp>
    </p:spTree>
    <p:extLst>
      <p:ext uri="{BB962C8B-B14F-4D97-AF65-F5344CB8AC3E}">
        <p14:creationId xmlns:p14="http://schemas.microsoft.com/office/powerpoint/2010/main" val="3734034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36512" y="-387424"/>
            <a:ext cx="6156176" cy="1124743"/>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400" dirty="0" smtClean="0">
                <a:solidFill>
                  <a:schemeClr val="bg1"/>
                </a:solidFill>
                <a:latin typeface="Century Gothic" pitchFamily="34" charset="0"/>
                <a:ea typeface="+mj-ea"/>
                <a:cs typeface="Browallia New" pitchFamily="34" charset="-34"/>
              </a:rPr>
              <a:t> Présentation de Keosys</a:t>
            </a:r>
            <a:endParaRPr kumimoji="0" lang="fr-FR" sz="2400" b="0" i="0" u="none" strike="noStrike" kern="1200" cap="none" spc="0" normalizeH="0" baseline="0" dirty="0" smtClean="0">
              <a:ln>
                <a:noFill/>
              </a:ln>
              <a:solidFill>
                <a:schemeClr val="bg1"/>
              </a:solidFill>
              <a:effectLst/>
              <a:uLnTx/>
              <a:uFillTx/>
              <a:latin typeface="Century Gothic" pitchFamily="34" charset="0"/>
              <a:ea typeface="+mj-ea"/>
              <a:cs typeface="Browallia New" pitchFamily="34" charset="-34"/>
            </a:endParaRPr>
          </a:p>
        </p:txBody>
      </p:sp>
      <p:pic>
        <p:nvPicPr>
          <p:cNvPr id="18" name="Picture 2" descr="C:\Users\sda\AppData\Local\Microsoft\Windows\Temporary Internet Files\Content.Outlook\97Z39ULU\CM00PAPE-LOG009.jpg">
            <a:hlinkClick r:id="rId3" action="ppaction://hlinksldjump"/>
          </p:cNvPr>
          <p:cNvPicPr>
            <a:picLocks noChangeAspect="1" noChangeArrowheads="1"/>
          </p:cNvPicPr>
          <p:nvPr/>
        </p:nvPicPr>
        <p:blipFill>
          <a:blip r:embed="rId4"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9" name="Rectangle 18"/>
          <p:cNvSpPr/>
          <p:nvPr/>
        </p:nvSpPr>
        <p:spPr>
          <a:xfrm>
            <a:off x="6588224" y="5589240"/>
            <a:ext cx="2304256"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35496" y="332656"/>
            <a:ext cx="7416824" cy="923330"/>
          </a:xfrm>
          <a:prstGeom prst="rect">
            <a:avLst/>
          </a:prstGeom>
        </p:spPr>
        <p:txBody>
          <a:bodyPr wrap="square">
            <a:spAutoFit/>
          </a:bodyPr>
          <a:lstStyle/>
          <a:p>
            <a:pPr lvl="0">
              <a:spcBef>
                <a:spcPct val="0"/>
              </a:spcBef>
              <a:defRPr/>
            </a:pPr>
            <a:r>
              <a:rPr lang="fr-FR" dirty="0" smtClean="0">
                <a:solidFill>
                  <a:schemeClr val="bg1"/>
                </a:solidFill>
                <a:latin typeface="Calibri" pitchFamily="34" charset="0"/>
                <a:cs typeface="Browallia New" pitchFamily="34" charset="-34"/>
              </a:rPr>
              <a:t>Quel est notre cœur de compétences?</a:t>
            </a:r>
          </a:p>
          <a:p>
            <a:pPr lvl="0">
              <a:spcBef>
                <a:spcPct val="0"/>
              </a:spcBef>
              <a:defRPr/>
            </a:pPr>
            <a:endParaRPr lang="en-US" dirty="0" smtClean="0">
              <a:solidFill>
                <a:schemeClr val="bg1"/>
              </a:solidFill>
              <a:latin typeface="Calibri" pitchFamily="34" charset="0"/>
              <a:cs typeface="Browallia New" pitchFamily="34" charset="-34"/>
            </a:endParaRPr>
          </a:p>
          <a:p>
            <a:pPr lvl="0">
              <a:spcBef>
                <a:spcPct val="0"/>
              </a:spcBef>
              <a:defRPr/>
            </a:pPr>
            <a:endParaRPr lang="en-US" dirty="0" smtClean="0">
              <a:solidFill>
                <a:schemeClr val="bg1"/>
              </a:solidFill>
              <a:latin typeface="Calibri" pitchFamily="34" charset="0"/>
              <a:cs typeface="Browallia New" pitchFamily="34" charset="-34"/>
            </a:endParaRPr>
          </a:p>
        </p:txBody>
      </p:sp>
      <p:sp>
        <p:nvSpPr>
          <p:cNvPr id="14" name="Rectangle 13"/>
          <p:cNvSpPr/>
          <p:nvPr/>
        </p:nvSpPr>
        <p:spPr>
          <a:xfrm>
            <a:off x="2560078" y="1196752"/>
            <a:ext cx="4023858" cy="369332"/>
          </a:xfrm>
          <a:prstGeom prst="rect">
            <a:avLst/>
          </a:prstGeom>
        </p:spPr>
        <p:txBody>
          <a:bodyPr wrap="none">
            <a:spAutoFit/>
          </a:bodyPr>
          <a:lstStyle/>
          <a:p>
            <a:pPr lvl="0" algn="ctr">
              <a:spcBef>
                <a:spcPct val="0"/>
              </a:spcBef>
              <a:defRPr/>
            </a:pPr>
            <a:r>
              <a:rPr lang="en-US" b="1" u="sng" dirty="0" err="1" smtClean="0">
                <a:solidFill>
                  <a:schemeClr val="accent1"/>
                </a:solidFill>
                <a:latin typeface="Century Gothic" pitchFamily="34" charset="0"/>
                <a:cs typeface="Browallia New" pitchFamily="34" charset="-34"/>
              </a:rPr>
              <a:t>Spécialisé</a:t>
            </a:r>
            <a:r>
              <a:rPr lang="en-US" b="1" u="sng" dirty="0" smtClean="0">
                <a:solidFill>
                  <a:schemeClr val="accent1"/>
                </a:solidFill>
                <a:latin typeface="Century Gothic" pitchFamily="34" charset="0"/>
                <a:cs typeface="Browallia New" pitchFamily="34" charset="-34"/>
              </a:rPr>
              <a:t> en </a:t>
            </a:r>
            <a:r>
              <a:rPr lang="en-US" b="1" u="sng" dirty="0" err="1" smtClean="0">
                <a:solidFill>
                  <a:schemeClr val="accent1"/>
                </a:solidFill>
                <a:latin typeface="Century Gothic" pitchFamily="34" charset="0"/>
                <a:cs typeface="Browallia New" pitchFamily="34" charset="-34"/>
              </a:rPr>
              <a:t>Imagerie</a:t>
            </a:r>
            <a:r>
              <a:rPr lang="en-US" b="1" u="sng" dirty="0" smtClean="0">
                <a:solidFill>
                  <a:schemeClr val="accent1"/>
                </a:solidFill>
                <a:latin typeface="Century Gothic" pitchFamily="34" charset="0"/>
                <a:cs typeface="Browallia New" pitchFamily="34" charset="-34"/>
              </a:rPr>
              <a:t> </a:t>
            </a:r>
            <a:r>
              <a:rPr lang="en-US" b="1" u="sng" dirty="0" err="1" smtClean="0">
                <a:solidFill>
                  <a:schemeClr val="accent1"/>
                </a:solidFill>
                <a:latin typeface="Century Gothic" pitchFamily="34" charset="0"/>
                <a:cs typeface="Browallia New" pitchFamily="34" charset="-34"/>
              </a:rPr>
              <a:t>Médicale</a:t>
            </a:r>
            <a:endParaRPr lang="en-US" b="1" u="sng" dirty="0" smtClean="0">
              <a:solidFill>
                <a:schemeClr val="accent1"/>
              </a:solidFill>
              <a:latin typeface="Century Gothic" pitchFamily="34" charset="0"/>
              <a:cs typeface="Browallia New" pitchFamily="34" charset="-34"/>
            </a:endParaRPr>
          </a:p>
        </p:txBody>
      </p:sp>
      <p:graphicFrame>
        <p:nvGraphicFramePr>
          <p:cNvPr id="15" name="Diagramme 14"/>
          <p:cNvGraphicFramePr/>
          <p:nvPr/>
        </p:nvGraphicFramePr>
        <p:xfrm>
          <a:off x="683568" y="2020679"/>
          <a:ext cx="7632848" cy="40006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Picture 2" descr="C:\Users\sda\AppData\Local\Microsoft\Windows\Temporary Internet Files\Content.Outlook\97Z39ULU\CM00PAPE-LOG009.jpg"/>
          <p:cNvPicPr>
            <a:picLocks noChangeAspect="1" noChangeArrowheads="1"/>
          </p:cNvPicPr>
          <p:nvPr/>
        </p:nvPicPr>
        <p:blipFill>
          <a:blip r:embed="rId10" cstate="print">
            <a:clrChange>
              <a:clrFrom>
                <a:srgbClr val="FFFFFD"/>
              </a:clrFrom>
              <a:clrTo>
                <a:srgbClr val="FFFFFD">
                  <a:alpha val="0"/>
                </a:srgbClr>
              </a:clrTo>
            </a:clrChange>
          </a:blip>
          <a:srcRect/>
          <a:stretch>
            <a:fillRect/>
          </a:stretch>
        </p:blipFill>
        <p:spPr bwMode="auto">
          <a:xfrm>
            <a:off x="3923928" y="1817530"/>
            <a:ext cx="1296144" cy="1306605"/>
          </a:xfrm>
          <a:prstGeom prst="rect">
            <a:avLst/>
          </a:prstGeom>
          <a:solidFill>
            <a:schemeClr val="bg1"/>
          </a:solidFill>
          <a:ln w="9525">
            <a:noFill/>
            <a:miter lim="800000"/>
            <a:headEnd/>
            <a:tailEnd/>
          </a:ln>
        </p:spPr>
      </p:pic>
      <p:sp>
        <p:nvSpPr>
          <p:cNvPr id="17" name="Rectangle 16"/>
          <p:cNvSpPr/>
          <p:nvPr/>
        </p:nvSpPr>
        <p:spPr>
          <a:xfrm>
            <a:off x="1907704" y="4941169"/>
            <a:ext cx="2555776" cy="90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21"/>
          <p:cNvGrpSpPr/>
          <p:nvPr/>
        </p:nvGrpSpPr>
        <p:grpSpPr>
          <a:xfrm>
            <a:off x="6472138" y="4941168"/>
            <a:ext cx="2060302" cy="331639"/>
            <a:chOff x="1071538" y="1947609"/>
            <a:chExt cx="2664296" cy="331639"/>
          </a:xfrm>
        </p:grpSpPr>
        <p:sp>
          <p:nvSpPr>
            <p:cNvPr id="23" name="ZoneTexte 22"/>
            <p:cNvSpPr txBox="1"/>
            <p:nvPr/>
          </p:nvSpPr>
          <p:spPr>
            <a:xfrm>
              <a:off x="1071538" y="1947609"/>
              <a:ext cx="2664296" cy="307777"/>
            </a:xfrm>
            <a:prstGeom prst="rect">
              <a:avLst/>
            </a:prstGeom>
            <a:solidFill>
              <a:schemeClr val="accent1">
                <a:lumMod val="60000"/>
                <a:lumOff val="40000"/>
              </a:schemeClr>
            </a:solidFill>
          </p:spPr>
          <p:txBody>
            <a:bodyPr wrap="square" rtlCol="0" anchor="ctr">
              <a:spAutoFit/>
            </a:bodyPr>
            <a:lstStyle/>
            <a:p>
              <a:pPr algn="ctr"/>
              <a:r>
                <a:rPr lang="fr-FR" sz="1400" b="1" dirty="0" smtClean="0">
                  <a:solidFill>
                    <a:schemeClr val="bg1"/>
                  </a:solidFill>
                  <a:latin typeface="Century Gothic" pitchFamily="34" charset="0"/>
                </a:rPr>
                <a:t>Dispositifs Médicaux</a:t>
              </a:r>
              <a:endParaRPr lang="fr-FR" sz="1400" b="1" dirty="0">
                <a:solidFill>
                  <a:schemeClr val="bg1"/>
                </a:solidFill>
                <a:latin typeface="Century Gothic" pitchFamily="34" charset="0"/>
              </a:endParaRPr>
            </a:p>
          </p:txBody>
        </p:sp>
        <p:cxnSp>
          <p:nvCxnSpPr>
            <p:cNvPr id="25" name="Connecteur droit 24"/>
            <p:cNvCxnSpPr/>
            <p:nvPr/>
          </p:nvCxnSpPr>
          <p:spPr>
            <a:xfrm>
              <a:off x="1071538" y="2279248"/>
              <a:ext cx="266429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6" name="ZoneTexte 25"/>
          <p:cNvSpPr txBox="1"/>
          <p:nvPr/>
        </p:nvSpPr>
        <p:spPr>
          <a:xfrm>
            <a:off x="6372200" y="5037620"/>
            <a:ext cx="2771800" cy="1631216"/>
          </a:xfrm>
          <a:prstGeom prst="rect">
            <a:avLst/>
          </a:prstGeom>
          <a:noFill/>
          <a:ln>
            <a:noFill/>
          </a:ln>
        </p:spPr>
        <p:txBody>
          <a:bodyPr wrap="square" rtlCol="0">
            <a:spAutoFit/>
          </a:bodyPr>
          <a:lstStyle/>
          <a:p>
            <a:pPr>
              <a:buFont typeface="Arial" pitchFamily="34" charset="0"/>
              <a:buChar char="•"/>
            </a:pPr>
            <a:endParaRPr lang="fr-FR" sz="1600" b="1" dirty="0" smtClean="0">
              <a:solidFill>
                <a:schemeClr val="tx2">
                  <a:lumMod val="75000"/>
                </a:schemeClr>
              </a:solidFill>
            </a:endParaRPr>
          </a:p>
          <a:p>
            <a:pPr marL="88900">
              <a:buFont typeface="Wingdings" pitchFamily="2" charset="2"/>
              <a:buChar char="ü"/>
            </a:pPr>
            <a:r>
              <a:rPr lang="fr-FR" sz="1400" b="1" dirty="0" smtClean="0">
                <a:solidFill>
                  <a:schemeClr val="tx2">
                    <a:lumMod val="75000"/>
                  </a:schemeClr>
                </a:solidFill>
              </a:rPr>
              <a:t> </a:t>
            </a:r>
            <a:r>
              <a:rPr lang="fr-FR" sz="1400" b="1" dirty="0">
                <a:solidFill>
                  <a:schemeClr val="tx2">
                    <a:lumMod val="75000"/>
                  </a:schemeClr>
                </a:solidFill>
              </a:rPr>
              <a:t> Viewer tout support</a:t>
            </a:r>
          </a:p>
          <a:p>
            <a:pPr marL="88900">
              <a:buFont typeface="Wingdings" pitchFamily="2" charset="2"/>
              <a:buChar char="ü"/>
            </a:pPr>
            <a:r>
              <a:rPr lang="fr-FR" sz="1400" b="1" dirty="0">
                <a:solidFill>
                  <a:schemeClr val="tx2">
                    <a:lumMod val="75000"/>
                  </a:schemeClr>
                </a:solidFill>
              </a:rPr>
              <a:t> PACS</a:t>
            </a:r>
          </a:p>
          <a:p>
            <a:pPr marL="88900">
              <a:buFont typeface="Wingdings" pitchFamily="2" charset="2"/>
              <a:buChar char="ü"/>
            </a:pPr>
            <a:r>
              <a:rPr lang="fr-FR" sz="1400" b="1" dirty="0">
                <a:solidFill>
                  <a:schemeClr val="tx2">
                    <a:lumMod val="75000"/>
                  </a:schemeClr>
                </a:solidFill>
              </a:rPr>
              <a:t> Robot graveur</a:t>
            </a:r>
          </a:p>
          <a:p>
            <a:pPr marL="88900">
              <a:buFont typeface="Wingdings" pitchFamily="2" charset="2"/>
              <a:buChar char="ü"/>
            </a:pPr>
            <a:r>
              <a:rPr lang="fr-FR" sz="1400" b="1" dirty="0">
                <a:solidFill>
                  <a:schemeClr val="tx2">
                    <a:lumMod val="75000"/>
                  </a:schemeClr>
                </a:solidFill>
              </a:rPr>
              <a:t> </a:t>
            </a:r>
            <a:r>
              <a:rPr lang="fr-FR" sz="1400" b="1" dirty="0" smtClean="0">
                <a:solidFill>
                  <a:schemeClr val="tx2">
                    <a:lumMod val="75000"/>
                  </a:schemeClr>
                </a:solidFill>
              </a:rPr>
              <a:t>Plateformes </a:t>
            </a:r>
            <a:r>
              <a:rPr lang="fr-FR" sz="1400" b="1" dirty="0">
                <a:solidFill>
                  <a:schemeClr val="tx2">
                    <a:lumMod val="75000"/>
                  </a:schemeClr>
                </a:solidFill>
              </a:rPr>
              <a:t>IT </a:t>
            </a:r>
          </a:p>
          <a:p>
            <a:pPr marL="546100" lvl="1">
              <a:buFont typeface="Wingdings" pitchFamily="2" charset="2"/>
              <a:buChar char="ü"/>
            </a:pPr>
            <a:r>
              <a:rPr lang="fr-FR" sz="1400" b="1" dirty="0">
                <a:solidFill>
                  <a:schemeClr val="tx2">
                    <a:lumMod val="75000"/>
                  </a:schemeClr>
                </a:solidFill>
              </a:rPr>
              <a:t>Télémédecine</a:t>
            </a:r>
          </a:p>
          <a:p>
            <a:pPr marL="546100" lvl="1">
              <a:buFont typeface="Wingdings" pitchFamily="2" charset="2"/>
              <a:buChar char="ü"/>
            </a:pPr>
            <a:r>
              <a:rPr lang="fr-FR" sz="1400" b="1" dirty="0">
                <a:solidFill>
                  <a:schemeClr val="tx2">
                    <a:lumMod val="75000"/>
                  </a:schemeClr>
                </a:solidFill>
              </a:rPr>
              <a:t> </a:t>
            </a:r>
            <a:r>
              <a:rPr lang="fr-FR" sz="1400" b="1" dirty="0" smtClean="0">
                <a:solidFill>
                  <a:schemeClr val="tx2">
                    <a:lumMod val="75000"/>
                  </a:schemeClr>
                </a:solidFill>
              </a:rPr>
              <a:t>Diffusion </a:t>
            </a:r>
            <a:r>
              <a:rPr lang="fr-FR" sz="1400" b="1" dirty="0">
                <a:solidFill>
                  <a:schemeClr val="tx2">
                    <a:lumMod val="75000"/>
                  </a:schemeClr>
                </a:solidFill>
              </a:rPr>
              <a:t>de </a:t>
            </a:r>
            <a:r>
              <a:rPr lang="fr-FR" sz="1400" b="1" dirty="0" smtClean="0">
                <a:solidFill>
                  <a:schemeClr val="tx2">
                    <a:lumMod val="75000"/>
                  </a:schemeClr>
                </a:solidFill>
              </a:rPr>
              <a:t>CR</a:t>
            </a:r>
            <a:endParaRPr lang="fr-FR" sz="1600" b="1" dirty="0">
              <a:solidFill>
                <a:schemeClr val="tx2">
                  <a:lumMod val="75000"/>
                </a:schemeClr>
              </a:solidFill>
            </a:endParaRPr>
          </a:p>
        </p:txBody>
      </p:sp>
      <p:sp>
        <p:nvSpPr>
          <p:cNvPr id="21" name="ZoneTexte 20"/>
          <p:cNvSpPr txBox="1"/>
          <p:nvPr/>
        </p:nvSpPr>
        <p:spPr>
          <a:xfrm>
            <a:off x="827584" y="5273913"/>
            <a:ext cx="2880320" cy="523220"/>
          </a:xfrm>
          <a:prstGeom prst="rect">
            <a:avLst/>
          </a:prstGeom>
          <a:noFill/>
          <a:ln>
            <a:noFill/>
          </a:ln>
        </p:spPr>
        <p:txBody>
          <a:bodyPr wrap="square" rtlCol="0">
            <a:spAutoFit/>
          </a:bodyPr>
          <a:lstStyle/>
          <a:p>
            <a:pPr>
              <a:buFont typeface="Arial" pitchFamily="34" charset="0"/>
              <a:buChar char="•"/>
            </a:pPr>
            <a:r>
              <a:rPr lang="fr-FR" sz="1400" b="1" dirty="0" smtClean="0">
                <a:solidFill>
                  <a:schemeClr val="tx2">
                    <a:lumMod val="75000"/>
                  </a:schemeClr>
                </a:solidFill>
              </a:rPr>
              <a:t>Gestion et analyse des données d’imageries médicales </a:t>
            </a:r>
          </a:p>
        </p:txBody>
      </p:sp>
      <p:grpSp>
        <p:nvGrpSpPr>
          <p:cNvPr id="27" name="Groupe 26"/>
          <p:cNvGrpSpPr/>
          <p:nvPr/>
        </p:nvGrpSpPr>
        <p:grpSpPr>
          <a:xfrm>
            <a:off x="927522" y="4909636"/>
            <a:ext cx="1628254" cy="331639"/>
            <a:chOff x="927522" y="4584030"/>
            <a:chExt cx="1628254" cy="331639"/>
          </a:xfrm>
        </p:grpSpPr>
        <p:sp>
          <p:nvSpPr>
            <p:cNvPr id="28" name="ZoneTexte 27"/>
            <p:cNvSpPr txBox="1"/>
            <p:nvPr/>
          </p:nvSpPr>
          <p:spPr>
            <a:xfrm>
              <a:off x="927522" y="4584030"/>
              <a:ext cx="1628254" cy="307777"/>
            </a:xfrm>
            <a:prstGeom prst="rect">
              <a:avLst/>
            </a:prstGeom>
            <a:solidFill>
              <a:schemeClr val="accent1">
                <a:lumMod val="60000"/>
                <a:lumOff val="40000"/>
              </a:schemeClr>
            </a:solidFill>
          </p:spPr>
          <p:txBody>
            <a:bodyPr wrap="square" rtlCol="0" anchor="ctr">
              <a:spAutoFit/>
            </a:bodyPr>
            <a:lstStyle/>
            <a:p>
              <a:pPr algn="ctr"/>
              <a:r>
                <a:rPr lang="en-US" sz="1400" b="1" dirty="0" smtClean="0">
                  <a:solidFill>
                    <a:schemeClr val="bg1"/>
                  </a:solidFill>
                  <a:latin typeface="Century Gothic" pitchFamily="34" charset="0"/>
                </a:rPr>
                <a:t>Plateforme IT</a:t>
              </a:r>
              <a:endParaRPr lang="en-US" sz="1400" b="1" dirty="0">
                <a:solidFill>
                  <a:schemeClr val="bg1"/>
                </a:solidFill>
                <a:latin typeface="Century Gothic" pitchFamily="34" charset="0"/>
              </a:endParaRPr>
            </a:p>
          </p:txBody>
        </p:sp>
        <p:cxnSp>
          <p:nvCxnSpPr>
            <p:cNvPr id="29" name="Connecteur droit 28"/>
            <p:cNvCxnSpPr/>
            <p:nvPr/>
          </p:nvCxnSpPr>
          <p:spPr>
            <a:xfrm>
              <a:off x="927522" y="4915669"/>
              <a:ext cx="162825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0" name="Groupe 29"/>
          <p:cNvGrpSpPr/>
          <p:nvPr/>
        </p:nvGrpSpPr>
        <p:grpSpPr>
          <a:xfrm>
            <a:off x="3433837" y="4916458"/>
            <a:ext cx="1988294" cy="331639"/>
            <a:chOff x="3433837" y="4700751"/>
            <a:chExt cx="1988294" cy="331639"/>
          </a:xfrm>
        </p:grpSpPr>
        <p:sp>
          <p:nvSpPr>
            <p:cNvPr id="31" name="ZoneTexte 30"/>
            <p:cNvSpPr txBox="1"/>
            <p:nvPr/>
          </p:nvSpPr>
          <p:spPr>
            <a:xfrm>
              <a:off x="3433837" y="4700751"/>
              <a:ext cx="1988294" cy="307777"/>
            </a:xfrm>
            <a:prstGeom prst="rect">
              <a:avLst/>
            </a:prstGeom>
            <a:solidFill>
              <a:schemeClr val="accent1">
                <a:lumMod val="60000"/>
                <a:lumOff val="40000"/>
              </a:schemeClr>
            </a:solidFill>
          </p:spPr>
          <p:txBody>
            <a:bodyPr wrap="square" rtlCol="0" anchor="ctr">
              <a:spAutoFit/>
            </a:bodyPr>
            <a:lstStyle/>
            <a:p>
              <a:pPr algn="ctr"/>
              <a:r>
                <a:rPr lang="fr-FR" sz="1400" b="1" dirty="0" smtClean="0">
                  <a:solidFill>
                    <a:schemeClr val="bg1"/>
                  </a:solidFill>
                  <a:latin typeface="Century Gothic" pitchFamily="34" charset="0"/>
                </a:rPr>
                <a:t>Expertise Médicale</a:t>
              </a:r>
              <a:endParaRPr lang="fr-FR" sz="1400" b="1" dirty="0">
                <a:solidFill>
                  <a:schemeClr val="bg1"/>
                </a:solidFill>
                <a:latin typeface="Century Gothic" pitchFamily="34" charset="0"/>
              </a:endParaRPr>
            </a:p>
          </p:txBody>
        </p:sp>
        <p:cxnSp>
          <p:nvCxnSpPr>
            <p:cNvPr id="32" name="Connecteur droit 31"/>
            <p:cNvCxnSpPr/>
            <p:nvPr/>
          </p:nvCxnSpPr>
          <p:spPr>
            <a:xfrm>
              <a:off x="3433837" y="5032390"/>
              <a:ext cx="198829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3" name="ZoneTexte 32"/>
          <p:cNvSpPr txBox="1"/>
          <p:nvPr/>
        </p:nvSpPr>
        <p:spPr>
          <a:xfrm>
            <a:off x="3419872" y="5273913"/>
            <a:ext cx="2808312" cy="1384995"/>
          </a:xfrm>
          <a:prstGeom prst="rect">
            <a:avLst/>
          </a:prstGeom>
          <a:noFill/>
          <a:ln>
            <a:noFill/>
          </a:ln>
        </p:spPr>
        <p:txBody>
          <a:bodyPr wrap="square" rtlCol="0">
            <a:spAutoFit/>
          </a:bodyPr>
          <a:lstStyle/>
          <a:p>
            <a:pPr marL="180000" indent="-180000">
              <a:buFont typeface="Arial" panose="020B0604020202020204" pitchFamily="34" charset="0"/>
              <a:buChar char="•"/>
            </a:pPr>
            <a:r>
              <a:rPr lang="fr-FR" sz="1400" b="1" dirty="0" smtClean="0">
                <a:solidFill>
                  <a:schemeClr val="tx2">
                    <a:lumMod val="75000"/>
                  </a:schemeClr>
                </a:solidFill>
              </a:rPr>
              <a:t>Directeurs médicaux par spécialité	</a:t>
            </a:r>
          </a:p>
          <a:p>
            <a:pPr marL="180000" indent="-180000">
              <a:buFont typeface="Arial" panose="020B0604020202020204" pitchFamily="34" charset="0"/>
              <a:buChar char="•"/>
            </a:pPr>
            <a:r>
              <a:rPr lang="fr-FR" sz="1400" b="1" dirty="0" smtClean="0">
                <a:solidFill>
                  <a:schemeClr val="tx2">
                    <a:lumMod val="75000"/>
                  </a:schemeClr>
                </a:solidFill>
              </a:rPr>
              <a:t>Réseau de radiologues et        médecins nucléaires relecteurs</a:t>
            </a:r>
          </a:p>
          <a:p>
            <a:pPr marL="180000" indent="-180000">
              <a:buFont typeface="Arial" panose="020B0604020202020204" pitchFamily="34" charset="0"/>
              <a:buChar char="•"/>
            </a:pPr>
            <a:r>
              <a:rPr lang="fr-FR" sz="1400" b="1" dirty="0" smtClean="0">
                <a:solidFill>
                  <a:schemeClr val="tx2">
                    <a:lumMod val="75000"/>
                  </a:schemeClr>
                </a:solidFill>
              </a:rPr>
              <a:t>Réseau de manipulateurs radio</a:t>
            </a:r>
          </a:p>
          <a:p>
            <a:pPr marL="180000" indent="-180000">
              <a:buFont typeface="Arial" panose="020B0604020202020204" pitchFamily="34" charset="0"/>
              <a:buChar char="•"/>
            </a:pPr>
            <a:endParaRPr lang="fr-FR" sz="1400" b="1"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395536" y="1484784"/>
            <a:ext cx="8208912" cy="3970318"/>
          </a:xfrm>
          <a:prstGeom prst="rect">
            <a:avLst/>
          </a:prstGeom>
          <a:noFill/>
        </p:spPr>
        <p:txBody>
          <a:bodyPr wrap="square" rtlCol="0">
            <a:spAutoFit/>
          </a:bodyPr>
          <a:lstStyle/>
          <a:p>
            <a:pPr>
              <a:lnSpc>
                <a:spcPct val="150000"/>
              </a:lnSpc>
            </a:pPr>
            <a:r>
              <a:rPr lang="fr-FR" sz="2400" dirty="0" smtClean="0">
                <a:solidFill>
                  <a:schemeClr val="bg1">
                    <a:lumMod val="65000"/>
                  </a:schemeClr>
                </a:solidFill>
                <a:latin typeface="Century Gothic" pitchFamily="34" charset="0"/>
              </a:rPr>
              <a:t>Keosys</a:t>
            </a:r>
            <a:endParaRPr lang="fr-FR" sz="2400" dirty="0">
              <a:solidFill>
                <a:schemeClr val="bg1">
                  <a:lumMod val="65000"/>
                </a:schemeClr>
              </a:solidFill>
              <a:latin typeface="Century Gothic" pitchFamily="34" charset="0"/>
            </a:endParaRPr>
          </a:p>
          <a:p>
            <a:pPr>
              <a:lnSpc>
                <a:spcPct val="150000"/>
              </a:lnSpc>
            </a:pPr>
            <a:r>
              <a:rPr lang="fr-FR" sz="2400" dirty="0" smtClean="0">
                <a:solidFill>
                  <a:schemeClr val="bg1">
                    <a:lumMod val="65000"/>
                  </a:schemeClr>
                </a:solidFill>
                <a:latin typeface="Century Gothic" pitchFamily="34" charset="0"/>
              </a:rPr>
              <a:t> </a:t>
            </a:r>
            <a:r>
              <a:rPr lang="fr-FR" sz="2400" dirty="0" smtClean="0">
                <a:latin typeface="Century Gothic" pitchFamily="34" charset="0"/>
              </a:rPr>
              <a:t>Point </a:t>
            </a:r>
            <a:r>
              <a:rPr lang="fr-FR" sz="2400" dirty="0">
                <a:latin typeface="Century Gothic" pitchFamily="34" charset="0"/>
              </a:rPr>
              <a:t>sur le </a:t>
            </a:r>
            <a:r>
              <a:rPr lang="fr-FR" sz="2400" dirty="0" smtClean="0">
                <a:latin typeface="Century Gothic" pitchFamily="34" charset="0"/>
              </a:rPr>
              <a:t>suivi </a:t>
            </a:r>
            <a:r>
              <a:rPr lang="fr-FR" sz="2400" dirty="0">
                <a:latin typeface="Century Gothic" pitchFamily="34" charset="0"/>
              </a:rPr>
              <a:t>thérapeutique en PET – PERCIST</a:t>
            </a:r>
          </a:p>
          <a:p>
            <a:pPr>
              <a:lnSpc>
                <a:spcPct val="150000"/>
              </a:lnSpc>
            </a:pPr>
            <a:r>
              <a:rPr lang="fr-FR" sz="2400" dirty="0">
                <a:solidFill>
                  <a:schemeClr val="bg1">
                    <a:lumMod val="65000"/>
                  </a:schemeClr>
                </a:solidFill>
                <a:latin typeface="Century Gothic" pitchFamily="34" charset="0"/>
              </a:rPr>
              <a:t>Segmentation </a:t>
            </a:r>
            <a:r>
              <a:rPr lang="fr-FR" sz="2400" dirty="0" smtClean="0">
                <a:solidFill>
                  <a:schemeClr val="bg1">
                    <a:lumMod val="65000"/>
                  </a:schemeClr>
                </a:solidFill>
                <a:latin typeface="Century Gothic" pitchFamily="34" charset="0"/>
              </a:rPr>
              <a:t>et calculs</a:t>
            </a:r>
            <a:endParaRPr lang="fr-FR" sz="2400" dirty="0">
              <a:solidFill>
                <a:schemeClr val="bg1">
                  <a:lumMod val="65000"/>
                </a:schemeClr>
              </a:solidFill>
              <a:latin typeface="Century Gothic" pitchFamily="34" charset="0"/>
            </a:endParaRPr>
          </a:p>
          <a:p>
            <a:pPr>
              <a:lnSpc>
                <a:spcPct val="150000"/>
              </a:lnSpc>
            </a:pPr>
            <a:r>
              <a:rPr lang="fr-FR" sz="2400" dirty="0">
                <a:solidFill>
                  <a:schemeClr val="bg1">
                    <a:lumMod val="65000"/>
                  </a:schemeClr>
                </a:solidFill>
                <a:latin typeface="Century Gothic" pitchFamily="34" charset="0"/>
              </a:rPr>
              <a:t>Application PERCIST</a:t>
            </a:r>
          </a:p>
          <a:p>
            <a:pPr>
              <a:lnSpc>
                <a:spcPct val="150000"/>
              </a:lnSpc>
            </a:pPr>
            <a:r>
              <a:rPr lang="fr-FR" sz="2400" dirty="0">
                <a:solidFill>
                  <a:schemeClr val="bg1">
                    <a:lumMod val="65000"/>
                  </a:schemeClr>
                </a:solidFill>
                <a:latin typeface="Century Gothic" pitchFamily="34" charset="0"/>
              </a:rPr>
              <a:t>Discussions</a:t>
            </a:r>
          </a:p>
          <a:p>
            <a:pPr>
              <a:lnSpc>
                <a:spcPct val="150000"/>
              </a:lnSpc>
            </a:pPr>
            <a:r>
              <a:rPr lang="fr-FR" sz="2400" dirty="0">
                <a:latin typeface="Century Gothic" pitchFamily="34" charset="0"/>
                <a:sym typeface="Wingdings"/>
              </a:rPr>
              <a:t> </a:t>
            </a:r>
          </a:p>
          <a:p>
            <a:pPr>
              <a:lnSpc>
                <a:spcPct val="150000"/>
              </a:lnSpc>
            </a:pPr>
            <a:r>
              <a:rPr lang="fr-FR" sz="2400" dirty="0" smtClean="0">
                <a:latin typeface="Century Gothic" pitchFamily="34" charset="0"/>
                <a:sym typeface="Wingdings"/>
              </a:rPr>
              <a:t> </a:t>
            </a:r>
          </a:p>
        </p:txBody>
      </p:sp>
      <p:sp>
        <p:nvSpPr>
          <p:cNvPr id="5" name="Espace réservé du numéro de diapositive 4"/>
          <p:cNvSpPr>
            <a:spLocks noGrp="1"/>
          </p:cNvSpPr>
          <p:nvPr>
            <p:ph type="sldNum" sz="quarter" idx="4"/>
          </p:nvPr>
        </p:nvSpPr>
        <p:spPr/>
        <p:txBody>
          <a:bodyPr/>
          <a:lstStyle/>
          <a:p>
            <a:fld id="{3A0437A7-767E-47EB-AF0B-ED8FCB9A5713}" type="slidenum">
              <a:rPr lang="fr-FR" sz="1000" smtClean="0">
                <a:latin typeface="Century Gothic" pitchFamily="34" charset="0"/>
              </a:rPr>
              <a:pPr/>
              <a:t>8</a:t>
            </a:fld>
            <a:endParaRPr lang="fr-FR" sz="1000" dirty="0">
              <a:latin typeface="Century Gothic" pitchFamily="34" charset="0"/>
            </a:endParaRPr>
          </a:p>
        </p:txBody>
      </p:sp>
      <p:sp>
        <p:nvSpPr>
          <p:cNvPr id="6" name="Titre 1"/>
          <p:cNvSpPr txBox="1">
            <a:spLocks/>
          </p:cNvSpPr>
          <p:nvPr/>
        </p:nvSpPr>
        <p:spPr>
          <a:xfrm>
            <a:off x="432048" y="72009"/>
            <a:ext cx="6156176" cy="1124743"/>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fr-FR" sz="3200" b="0" i="0" u="none" strike="noStrike" kern="1200" cap="none" spc="0" normalizeH="0" baseline="0" noProof="0" dirty="0" smtClean="0">
              <a:ln>
                <a:noFill/>
              </a:ln>
              <a:solidFill>
                <a:schemeClr val="bg1"/>
              </a:solidFill>
              <a:effectLst/>
              <a:uLnTx/>
              <a:uFillTx/>
              <a:latin typeface="Century Gothic" pitchFamily="34" charset="0"/>
              <a:ea typeface="+mj-ea"/>
              <a:cs typeface="Browallia New" pitchFamily="34" charset="-34"/>
            </a:endParaRPr>
          </a:p>
        </p:txBody>
      </p:sp>
      <p:cxnSp>
        <p:nvCxnSpPr>
          <p:cNvPr id="7" name="Connecteur droit 6"/>
          <p:cNvCxnSpPr/>
          <p:nvPr/>
        </p:nvCxnSpPr>
        <p:spPr>
          <a:xfrm>
            <a:off x="512393" y="2132856"/>
            <a:ext cx="0" cy="43204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88224" y="5733256"/>
            <a:ext cx="2016224"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4"/>
          <p:cNvSpPr>
            <a:spLocks noGrp="1"/>
          </p:cNvSpPr>
          <p:nvPr>
            <p:ph type="sldNum" sz="quarter" idx="4"/>
          </p:nvPr>
        </p:nvSpPr>
        <p:spPr>
          <a:xfrm>
            <a:off x="3563888" y="6232227"/>
            <a:ext cx="2133600" cy="365125"/>
          </a:xfrm>
        </p:spPr>
        <p:txBody>
          <a:bodyPr/>
          <a:lstStyle/>
          <a:p>
            <a:fld id="{3A0437A7-767E-47EB-AF0B-ED8FCB9A5713}" type="slidenum">
              <a:rPr lang="en-US" sz="1000" smtClean="0">
                <a:latin typeface="Century Gothic" pitchFamily="34" charset="0"/>
              </a:rPr>
              <a:pPr/>
              <a:t>9</a:t>
            </a:fld>
            <a:endParaRPr lang="en-US" sz="1000" dirty="0">
              <a:latin typeface="Century Gothic" pitchFamily="34" charset="0"/>
            </a:endParaRPr>
          </a:p>
        </p:txBody>
      </p:sp>
      <p:pic>
        <p:nvPicPr>
          <p:cNvPr id="14" name="Picture 2" descr="C:\Users\sda\AppData\Local\Microsoft\Windows\Temporary Internet Files\Content.Outlook\97Z39ULU\CM00PAPE-LOG009.jpg"/>
          <p:cNvPicPr>
            <a:picLocks noChangeAspect="1" noChangeArrowheads="1"/>
          </p:cNvPicPr>
          <p:nvPr/>
        </p:nvPicPr>
        <p:blipFill>
          <a:blip r:embed="rId3" cstate="print">
            <a:clrChange>
              <a:clrFrom>
                <a:srgbClr val="FFFFFD"/>
              </a:clrFrom>
              <a:clrTo>
                <a:srgbClr val="FFFFFD">
                  <a:alpha val="0"/>
                </a:srgbClr>
              </a:clrTo>
            </a:clrChange>
          </a:blip>
          <a:srcRect/>
          <a:stretch>
            <a:fillRect/>
          </a:stretch>
        </p:blipFill>
        <p:spPr bwMode="auto">
          <a:xfrm>
            <a:off x="7812360" y="5670192"/>
            <a:ext cx="1115736" cy="1124744"/>
          </a:xfrm>
          <a:prstGeom prst="rect">
            <a:avLst/>
          </a:prstGeom>
          <a:solidFill>
            <a:schemeClr val="bg1"/>
          </a:solidFill>
          <a:ln w="9525">
            <a:noFill/>
            <a:miter lim="800000"/>
            <a:headEnd/>
            <a:tailEnd/>
          </a:ln>
        </p:spPr>
      </p:pic>
      <p:sp>
        <p:nvSpPr>
          <p:cNvPr id="15" name="Rectangle 14"/>
          <p:cNvSpPr/>
          <p:nvPr/>
        </p:nvSpPr>
        <p:spPr>
          <a:xfrm>
            <a:off x="6588224" y="5517232"/>
            <a:ext cx="237626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980728"/>
            <a:ext cx="6156176" cy="1124743"/>
          </a:xfrm>
          <a:prstGeom prst="rect">
            <a:avLst/>
          </a:prstGeom>
        </p:spPr>
        <p:txBody>
          <a:bodyPr vert="horz" lIns="91440" tIns="45720" rIns="91440" bIns="45720" rtlCol="0" anchor="ctr">
            <a:normAutofit/>
          </a:bodyPr>
          <a:lstStyle/>
          <a:p>
            <a:pPr lvl="0">
              <a:spcBef>
                <a:spcPct val="0"/>
              </a:spcBef>
              <a:defRPr/>
            </a:pPr>
            <a:r>
              <a:rPr lang="en-US" sz="2800" dirty="0" smtClean="0">
                <a:solidFill>
                  <a:schemeClr val="bg1"/>
                </a:solidFill>
                <a:latin typeface="Century Gothic" pitchFamily="34" charset="0"/>
                <a:cs typeface="Browallia New" pitchFamily="34" charset="-34"/>
              </a:rPr>
              <a:t>IMAGYS</a:t>
            </a:r>
            <a:r>
              <a:rPr lang="en-US" sz="2800" baseline="30000" dirty="0" smtClean="0">
                <a:solidFill>
                  <a:schemeClr val="bg1"/>
                </a:solidFill>
                <a:latin typeface="Century Gothic" pitchFamily="34" charset="0"/>
                <a:cs typeface="Browallia New" pitchFamily="34" charset="-34"/>
              </a:rPr>
              <a:t>TM</a:t>
            </a:r>
            <a:r>
              <a:rPr lang="en-US" sz="2800" dirty="0" smtClean="0">
                <a:solidFill>
                  <a:schemeClr val="bg1"/>
                </a:solidFill>
                <a:latin typeface="Century Gothic" pitchFamily="34" charset="0"/>
                <a:cs typeface="Browallia New" pitchFamily="34" charset="-34"/>
              </a:rPr>
              <a:t> </a:t>
            </a:r>
          </a:p>
        </p:txBody>
      </p:sp>
      <p:grpSp>
        <p:nvGrpSpPr>
          <p:cNvPr id="16" name="Group 7"/>
          <p:cNvGrpSpPr/>
          <p:nvPr/>
        </p:nvGrpSpPr>
        <p:grpSpPr>
          <a:xfrm>
            <a:off x="441869" y="1428080"/>
            <a:ext cx="8377638" cy="553998"/>
            <a:chOff x="554366" y="1984185"/>
            <a:chExt cx="7945590" cy="553998"/>
          </a:xfrm>
        </p:grpSpPr>
        <p:cxnSp>
          <p:nvCxnSpPr>
            <p:cNvPr id="18" name="Connecteur droit 17"/>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PET-FDG</a:t>
              </a:r>
            </a:p>
            <a:p>
              <a:pPr marL="0" lvl="1"/>
              <a:r>
                <a:rPr lang="fr-FR" sz="1400" b="1" dirty="0" smtClean="0">
                  <a:solidFill>
                    <a:schemeClr val="tx2"/>
                  </a:solidFill>
                  <a:latin typeface="Century Gothic" pitchFamily="34" charset="0"/>
                </a:rPr>
                <a:t> </a:t>
              </a:r>
            </a:p>
          </p:txBody>
        </p:sp>
      </p:grpSp>
      <p:sp useBgFill="1">
        <p:nvSpPr>
          <p:cNvPr id="22" name="Rectangle 21"/>
          <p:cNvSpPr/>
          <p:nvPr/>
        </p:nvSpPr>
        <p:spPr>
          <a:xfrm>
            <a:off x="899592" y="1916459"/>
            <a:ext cx="7560840" cy="46808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361950" indent="-361950" algn="just">
              <a:buClr>
                <a:schemeClr val="tx2"/>
              </a:buClr>
              <a:defRPr/>
            </a:pPr>
            <a:r>
              <a:rPr lang="fr-FR" sz="1600" dirty="0" smtClean="0">
                <a:solidFill>
                  <a:srgbClr val="365E86"/>
                </a:solidFill>
              </a:rPr>
              <a:t>	</a:t>
            </a:r>
          </a:p>
          <a:p>
            <a:pPr marL="172800" indent="-172800" algn="just">
              <a:buClr>
                <a:schemeClr val="tx2"/>
              </a:buClr>
              <a:buFont typeface="Wingdings" pitchFamily="2" charset="2"/>
              <a:buChar char="ü"/>
              <a:defRPr/>
            </a:pPr>
            <a:r>
              <a:rPr lang="fr-FR" sz="1600" dirty="0">
                <a:solidFill>
                  <a:srgbClr val="365E86"/>
                </a:solidFill>
              </a:rPr>
              <a:t>une évaluation plus précoce de la réponse au </a:t>
            </a:r>
            <a:r>
              <a:rPr lang="fr-FR" sz="1600" dirty="0" smtClean="0">
                <a:solidFill>
                  <a:srgbClr val="365E86"/>
                </a:solidFill>
              </a:rPr>
              <a:t>traitement par rapport à l’imagerie anatomique </a:t>
            </a:r>
            <a:r>
              <a:rPr lang="fr-FR" sz="1600" i="1" dirty="0" smtClean="0">
                <a:solidFill>
                  <a:schemeClr val="bg1">
                    <a:lumMod val="50000"/>
                  </a:schemeClr>
                </a:solidFill>
              </a:rPr>
              <a:t>[</a:t>
            </a:r>
            <a:r>
              <a:rPr lang="en-US" sz="1600" i="1" dirty="0">
                <a:solidFill>
                  <a:schemeClr val="bg1">
                    <a:lumMod val="50000"/>
                  </a:schemeClr>
                </a:solidFill>
              </a:rPr>
              <a:t>G. </a:t>
            </a:r>
            <a:r>
              <a:rPr lang="en-US" sz="1600" i="1" dirty="0" err="1">
                <a:solidFill>
                  <a:schemeClr val="bg1">
                    <a:lumMod val="50000"/>
                  </a:schemeClr>
                </a:solidFill>
              </a:rPr>
              <a:t>Haiying</a:t>
            </a:r>
            <a:r>
              <a:rPr lang="en-US" sz="1600" i="1" dirty="0">
                <a:solidFill>
                  <a:schemeClr val="bg1">
                    <a:lumMod val="50000"/>
                  </a:schemeClr>
                </a:solidFill>
              </a:rPr>
              <a:t>., K. T. (2006)</a:t>
            </a:r>
            <a:r>
              <a:rPr lang="fr-FR" sz="1600" i="1" dirty="0" smtClean="0">
                <a:solidFill>
                  <a:schemeClr val="bg1">
                    <a:lumMod val="50000"/>
                  </a:schemeClr>
                </a:solidFill>
              </a:rPr>
              <a:t>]</a:t>
            </a:r>
          </a:p>
          <a:p>
            <a:pPr marL="172800" indent="-172800" algn="just">
              <a:buClr>
                <a:schemeClr val="tx2"/>
              </a:buClr>
              <a:buFont typeface="Wingdings" pitchFamily="2" charset="2"/>
              <a:buChar char="ü"/>
              <a:defRPr/>
            </a:pPr>
            <a:endParaRPr lang="fr-FR" sz="1600" b="1" i="1" dirty="0">
              <a:solidFill>
                <a:schemeClr val="bg1">
                  <a:lumMod val="50000"/>
                </a:schemeClr>
              </a:solidFill>
            </a:endParaRPr>
          </a:p>
          <a:p>
            <a:pPr marL="172800" indent="-172800" algn="just">
              <a:buClr>
                <a:schemeClr val="tx2"/>
              </a:buClr>
              <a:buFont typeface="Wingdings" pitchFamily="2" charset="2"/>
              <a:buChar char="ü"/>
              <a:defRPr/>
            </a:pPr>
            <a:r>
              <a:rPr lang="fr-FR" b="1" i="1" dirty="0" smtClean="0">
                <a:solidFill>
                  <a:schemeClr val="bg1">
                    <a:lumMod val="50000"/>
                  </a:schemeClr>
                </a:solidFill>
              </a:rPr>
              <a:t> </a:t>
            </a:r>
            <a:r>
              <a:rPr lang="fr-FR" dirty="0" smtClean="0">
                <a:solidFill>
                  <a:srgbClr val="365E86"/>
                </a:solidFill>
              </a:rPr>
              <a:t>Valeur prédictive et pronostique</a:t>
            </a:r>
          </a:p>
          <a:p>
            <a:pPr marL="742950" lvl="1" indent="-285750" algn="just">
              <a:buClr>
                <a:schemeClr val="tx2"/>
              </a:buClr>
              <a:buFont typeface="Wingdings" panose="05000000000000000000" pitchFamily="2" charset="2"/>
              <a:buChar char="Ø"/>
              <a:defRPr/>
            </a:pPr>
            <a:r>
              <a:rPr lang="fr-FR" i="1" dirty="0" smtClean="0">
                <a:solidFill>
                  <a:schemeClr val="bg1">
                    <a:lumMod val="50000"/>
                  </a:schemeClr>
                </a:solidFill>
              </a:rPr>
              <a:t>Quel critère principal : réduction de la taille tumorale ? La concentration d’activité tumorale ?</a:t>
            </a: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172800" indent="-172800" algn="just">
              <a:buClr>
                <a:schemeClr val="tx2"/>
              </a:buClr>
              <a:buFont typeface="Wingdings" pitchFamily="2" charset="2"/>
              <a:buChar char="ü"/>
              <a:defRPr/>
            </a:pPr>
            <a:r>
              <a:rPr lang="fr-FR" sz="1600" dirty="0" smtClean="0">
                <a:solidFill>
                  <a:srgbClr val="365E86"/>
                </a:solidFill>
              </a:rPr>
              <a:t>Critères OMS (1980) :</a:t>
            </a:r>
          </a:p>
          <a:p>
            <a:pPr marL="630000" lvl="1" indent="-172800" algn="just">
              <a:buClr>
                <a:schemeClr val="tx2"/>
              </a:buClr>
              <a:buFont typeface="Wingdings" pitchFamily="2" charset="2"/>
              <a:buChar char="ü"/>
              <a:defRPr/>
            </a:pPr>
            <a:r>
              <a:rPr lang="fr-FR" sz="1600" dirty="0" smtClean="0">
                <a:solidFill>
                  <a:srgbClr val="365E86"/>
                </a:solidFill>
              </a:rPr>
              <a:t>Taille lésionnelle </a:t>
            </a:r>
            <a:r>
              <a:rPr lang="fr-FR" sz="1600" dirty="0">
                <a:solidFill>
                  <a:srgbClr val="365E86"/>
                </a:solidFill>
              </a:rPr>
              <a:t>2D</a:t>
            </a:r>
            <a:r>
              <a:rPr lang="fr-FR" sz="1600" dirty="0" smtClean="0">
                <a:solidFill>
                  <a:srgbClr val="365E86"/>
                </a:solidFill>
              </a:rPr>
              <a:t> : SA et LA + PPD</a:t>
            </a:r>
          </a:p>
          <a:p>
            <a:pPr marL="630000" lvl="1" indent="-172800" algn="just">
              <a:buClr>
                <a:schemeClr val="tx2"/>
              </a:buClr>
              <a:buFont typeface="Wingdings" pitchFamily="2" charset="2"/>
              <a:buChar char="ü"/>
              <a:defRPr/>
            </a:pPr>
            <a:r>
              <a:rPr lang="fr-FR" sz="1600" dirty="0" smtClean="0">
                <a:solidFill>
                  <a:srgbClr val="365E86"/>
                </a:solidFill>
              </a:rPr>
              <a:t>Erreur sur les petites lésions</a:t>
            </a:r>
          </a:p>
          <a:p>
            <a:pPr marL="630000" lvl="1" indent="-172800" algn="just">
              <a:buClr>
                <a:schemeClr val="tx2"/>
              </a:buClr>
              <a:buFont typeface="Wingdings" pitchFamily="2" charset="2"/>
              <a:buChar char="ü"/>
              <a:defRPr/>
            </a:pPr>
            <a:r>
              <a:rPr lang="fr-FR" sz="1600" dirty="0" smtClean="0">
                <a:solidFill>
                  <a:srgbClr val="365E86"/>
                </a:solidFill>
              </a:rPr>
              <a:t>Définition de la progression</a:t>
            </a:r>
          </a:p>
          <a:p>
            <a:pPr marL="630000" lvl="1" indent="-172800" algn="just">
              <a:buClr>
                <a:schemeClr val="tx2"/>
              </a:buClr>
              <a:buFont typeface="Wingdings" pitchFamily="2" charset="2"/>
              <a:buChar char="ü"/>
              <a:defRPr/>
            </a:pPr>
            <a:r>
              <a:rPr lang="fr-FR" sz="1600" dirty="0" smtClean="0">
                <a:solidFill>
                  <a:srgbClr val="365E86"/>
                </a:solidFill>
              </a:rPr>
              <a:t>Complication</a:t>
            </a:r>
          </a:p>
          <a:p>
            <a:pPr marL="630000" lvl="1" indent="-172800" algn="just">
              <a:buClr>
                <a:schemeClr val="tx2"/>
              </a:buClr>
              <a:buFont typeface="Wingdings" pitchFamily="2" charset="2"/>
              <a:buChar char="ü"/>
              <a:defRPr/>
            </a:pPr>
            <a:r>
              <a:rPr lang="fr-FR" sz="1600" dirty="0" smtClean="0">
                <a:solidFill>
                  <a:srgbClr val="365E86"/>
                </a:solidFill>
              </a:rPr>
              <a:t>Nécessite des critères simples et reproductibles -&gt; RECIST en 1994</a:t>
            </a:r>
          </a:p>
          <a:p>
            <a:pPr algn="just">
              <a:buClr>
                <a:schemeClr val="tx2"/>
              </a:buClr>
              <a:defRPr/>
            </a:pPr>
            <a:endParaRPr lang="fr-FR" sz="1600" dirty="0" smtClean="0">
              <a:solidFill>
                <a:srgbClr val="365E86"/>
              </a:solidFill>
            </a:endParaRPr>
          </a:p>
          <a:p>
            <a:pPr algn="just">
              <a:buClr>
                <a:schemeClr val="tx2"/>
              </a:buClr>
              <a:defRPr/>
            </a:pPr>
            <a:endParaRPr lang="fr-FR" sz="1600" dirty="0" smtClean="0">
              <a:solidFill>
                <a:srgbClr val="365E86"/>
              </a:solidFill>
            </a:endParaRPr>
          </a:p>
          <a:p>
            <a:pPr marL="361950" indent="-361950" algn="just">
              <a:buClr>
                <a:schemeClr val="tx2"/>
              </a:buClr>
              <a:defRPr/>
            </a:pPr>
            <a:endParaRPr lang="fr-FR" sz="1600" dirty="0" smtClean="0">
              <a:solidFill>
                <a:srgbClr val="365E86"/>
              </a:solidFill>
            </a:endParaRPr>
          </a:p>
          <a:p>
            <a:pPr marL="361950" indent="-361950" algn="just">
              <a:buClr>
                <a:schemeClr val="tx2"/>
              </a:buClr>
              <a:defRPr/>
            </a:pPr>
            <a:endParaRPr lang="fr-FR" sz="1600" dirty="0">
              <a:solidFill>
                <a:srgbClr val="365E86"/>
              </a:solidFill>
            </a:endParaRPr>
          </a:p>
        </p:txBody>
      </p:sp>
      <p:sp>
        <p:nvSpPr>
          <p:cNvPr id="23" name="Titre 1"/>
          <p:cNvSpPr txBox="1">
            <a:spLocks/>
          </p:cNvSpPr>
          <p:nvPr/>
        </p:nvSpPr>
        <p:spPr>
          <a:xfrm>
            <a:off x="0" y="-387424"/>
            <a:ext cx="8172400" cy="1124743"/>
          </a:xfrm>
          <a:prstGeom prst="rect">
            <a:avLst/>
          </a:prstGeom>
        </p:spPr>
        <p:txBody>
          <a:bodyPr vert="horz" lIns="91440" tIns="45720" rIns="91440" bIns="45720" rtlCol="0" anchor="ctr">
            <a:normAutofit/>
          </a:bodyPr>
          <a:lstStyle/>
          <a:p>
            <a:pPr lvl="0">
              <a:spcBef>
                <a:spcPct val="0"/>
              </a:spcBef>
              <a:defRPr/>
            </a:pPr>
            <a:r>
              <a:rPr lang="fr-FR" sz="2400" dirty="0">
                <a:solidFill>
                  <a:schemeClr val="bg1"/>
                </a:solidFill>
                <a:latin typeface="Century Gothic" pitchFamily="34" charset="0"/>
                <a:ea typeface="+mj-ea"/>
                <a:cs typeface="Browallia New" pitchFamily="34" charset="-34"/>
              </a:rPr>
              <a:t>Point sur le </a:t>
            </a:r>
            <a:r>
              <a:rPr lang="fr-FR" sz="2400" dirty="0" smtClean="0">
                <a:solidFill>
                  <a:schemeClr val="bg1"/>
                </a:solidFill>
                <a:latin typeface="Century Gothic" pitchFamily="34" charset="0"/>
                <a:ea typeface="+mj-ea"/>
                <a:cs typeface="Browallia New" pitchFamily="34" charset="-34"/>
              </a:rPr>
              <a:t>suivi </a:t>
            </a:r>
            <a:r>
              <a:rPr lang="fr-FR" sz="2400" dirty="0">
                <a:solidFill>
                  <a:schemeClr val="bg1"/>
                </a:solidFill>
                <a:latin typeface="Century Gothic" pitchFamily="34" charset="0"/>
                <a:ea typeface="+mj-ea"/>
                <a:cs typeface="Browallia New" pitchFamily="34" charset="-34"/>
              </a:rPr>
              <a:t>thérapeutique en PET – PERCIST</a:t>
            </a:r>
          </a:p>
        </p:txBody>
      </p:sp>
      <p:grpSp>
        <p:nvGrpSpPr>
          <p:cNvPr id="28" name="Group 7"/>
          <p:cNvGrpSpPr/>
          <p:nvPr/>
        </p:nvGrpSpPr>
        <p:grpSpPr>
          <a:xfrm>
            <a:off x="491193" y="4072865"/>
            <a:ext cx="8377638" cy="553998"/>
            <a:chOff x="554366" y="1984185"/>
            <a:chExt cx="7945590" cy="553998"/>
          </a:xfrm>
        </p:grpSpPr>
        <p:cxnSp>
          <p:nvCxnSpPr>
            <p:cNvPr id="29" name="Connecteur droit 28"/>
            <p:cNvCxnSpPr/>
            <p:nvPr/>
          </p:nvCxnSpPr>
          <p:spPr>
            <a:xfrm>
              <a:off x="611560" y="2333114"/>
              <a:ext cx="784887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4366" y="1984185"/>
              <a:ext cx="7945590" cy="553998"/>
            </a:xfrm>
            <a:prstGeom prst="rect">
              <a:avLst/>
            </a:prstGeom>
            <a:noFill/>
          </p:spPr>
          <p:txBody>
            <a:bodyPr wrap="square" rtlCol="0">
              <a:spAutoFit/>
            </a:bodyPr>
            <a:lstStyle/>
            <a:p>
              <a:pPr marL="0" lvl="1"/>
              <a:r>
                <a:rPr lang="fr-FR" sz="1600" b="1" dirty="0" smtClean="0">
                  <a:solidFill>
                    <a:schemeClr val="tx2"/>
                  </a:solidFill>
                  <a:latin typeface="Century Gothic" pitchFamily="34" charset="0"/>
                </a:rPr>
                <a:t>Critères d’évaluation thérapeutiques </a:t>
              </a:r>
            </a:p>
            <a:p>
              <a:pPr marL="0" lvl="1"/>
              <a:r>
                <a:rPr lang="fr-FR" sz="1400" b="1" dirty="0" smtClean="0">
                  <a:solidFill>
                    <a:schemeClr val="tx2"/>
                  </a:solidFill>
                  <a:latin typeface="Century Gothic" pitchFamily="34" charset="0"/>
                </a:rPr>
                <a:t> </a:t>
              </a:r>
            </a:p>
          </p:txBody>
        </p:sp>
      </p:grpSp>
      <p:pic>
        <p:nvPicPr>
          <p:cNvPr id="2" name="Image 1"/>
          <p:cNvPicPr>
            <a:picLocks noChangeAspect="1"/>
          </p:cNvPicPr>
          <p:nvPr/>
        </p:nvPicPr>
        <p:blipFill>
          <a:blip r:embed="rId4"/>
          <a:stretch>
            <a:fillRect/>
          </a:stretch>
        </p:blipFill>
        <p:spPr>
          <a:xfrm>
            <a:off x="5332062" y="4561244"/>
            <a:ext cx="2121223" cy="12499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31196</TotalTime>
  <Words>1746</Words>
  <Application>Microsoft Office PowerPoint</Application>
  <PresentationFormat>Affichage à l'écran (4:3)</PresentationFormat>
  <Paragraphs>418</Paragraphs>
  <Slides>24</Slides>
  <Notes>24</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24</vt:i4>
      </vt:variant>
    </vt:vector>
  </HeadingPairs>
  <TitlesOfParts>
    <vt:vector size="33" baseType="lpstr">
      <vt:lpstr>Arial</vt:lpstr>
      <vt:lpstr>Browallia New</vt:lpstr>
      <vt:lpstr>Calibri</vt:lpstr>
      <vt:lpstr>Calibri Light</vt:lpstr>
      <vt:lpstr>Century Gothic</vt:lpstr>
      <vt:lpstr>Times New Roman</vt:lpstr>
      <vt:lpstr>Wingdings</vt:lpstr>
      <vt:lpstr>Thème Office</vt:lpstr>
      <vt:lpstr>Document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Nous vous remercions de votre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Keosys FR</dc:title>
  <dc:creator>Cédric Hervé</dc:creator>
  <cp:lastModifiedBy>Jonathan Le Gouestre</cp:lastModifiedBy>
  <cp:revision>780</cp:revision>
  <dcterms:created xsi:type="dcterms:W3CDTF">2012-02-13T11:48:55Z</dcterms:created>
  <dcterms:modified xsi:type="dcterms:W3CDTF">2015-10-08T13:36:25Z</dcterms:modified>
</cp:coreProperties>
</file>