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33688;&#26223;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33688;&#26223;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静态输入</a:t>
            </a:r>
            <a:r>
              <a:rPr lang="en-US" altLang="zh-CN"/>
              <a:t>~</a:t>
            </a:r>
            <a:r>
              <a:rPr lang="zh-CN" altLang="en-US"/>
              <a:t>输出能量关系曲线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Sheet1!$B$1:$B$7</c:f>
              <c:numCache>
                <c:formatCode>General</c:formatCode>
                <c:ptCount val="7"/>
                <c:pt idx="0">
                  <c:v>31.359999999999996</c:v>
                </c:pt>
                <c:pt idx="1">
                  <c:v>36</c:v>
                </c:pt>
                <c:pt idx="2">
                  <c:v>42.25</c:v>
                </c:pt>
                <c:pt idx="3">
                  <c:v>49</c:v>
                </c:pt>
                <c:pt idx="4">
                  <c:v>56.25</c:v>
                </c:pt>
                <c:pt idx="5">
                  <c:v>64</c:v>
                </c:pt>
                <c:pt idx="6">
                  <c:v>72.25</c:v>
                </c:pt>
              </c:numCache>
            </c:numRef>
          </c:xVal>
          <c:yVal>
            <c:numRef>
              <c:f>Sheet1!$C$1:$C$7</c:f>
              <c:numCache>
                <c:formatCode>General</c:formatCode>
                <c:ptCount val="7"/>
                <c:pt idx="0">
                  <c:v>7.0999999999999994E-2</c:v>
                </c:pt>
                <c:pt idx="1">
                  <c:v>0.104</c:v>
                </c:pt>
                <c:pt idx="2">
                  <c:v>0.14399999999999999</c:v>
                </c:pt>
                <c:pt idx="3">
                  <c:v>0.192</c:v>
                </c:pt>
                <c:pt idx="4">
                  <c:v>0.246</c:v>
                </c:pt>
                <c:pt idx="5">
                  <c:v>0.29499999999999998</c:v>
                </c:pt>
                <c:pt idx="6">
                  <c:v>0.34899999999999998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221216"/>
        <c:axId val="834211424"/>
      </c:scatterChart>
      <c:valAx>
        <c:axId val="83422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输入能量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4211424"/>
        <c:crosses val="autoZero"/>
        <c:crossBetween val="midCat"/>
      </c:valAx>
      <c:valAx>
        <c:axId val="83421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输出能量</a:t>
                </a:r>
                <a:r>
                  <a:rPr lang="en-US" altLang="zh-CN"/>
                  <a:t>/J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4221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调</a:t>
            </a:r>
            <a:r>
              <a:rPr lang="en-US" altLang="zh-CN"/>
              <a:t>Q</a:t>
            </a:r>
            <a:r>
              <a:rPr lang="zh-CN" altLang="en-US"/>
              <a:t>输入</a:t>
            </a:r>
            <a:r>
              <a:rPr lang="en-US" altLang="zh-CN"/>
              <a:t>~</a:t>
            </a:r>
            <a:r>
              <a:rPr lang="zh-CN" altLang="en-US"/>
              <a:t>输出能量关系曲线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Sheet1!$B$1:$B$7</c:f>
              <c:numCache>
                <c:formatCode>General</c:formatCode>
                <c:ptCount val="7"/>
                <c:pt idx="0">
                  <c:v>44.89</c:v>
                </c:pt>
                <c:pt idx="1">
                  <c:v>49</c:v>
                </c:pt>
                <c:pt idx="2">
                  <c:v>56.25</c:v>
                </c:pt>
                <c:pt idx="3">
                  <c:v>64</c:v>
                </c:pt>
                <c:pt idx="4">
                  <c:v>72.25</c:v>
                </c:pt>
                <c:pt idx="5">
                  <c:v>81</c:v>
                </c:pt>
                <c:pt idx="6">
                  <c:v>90.25</c:v>
                </c:pt>
              </c:numCache>
            </c:numRef>
          </c:xVal>
          <c:yVal>
            <c:numRef>
              <c:f>Sheet1!$C$1:$C$7</c:f>
              <c:numCache>
                <c:formatCode>General</c:formatCode>
                <c:ptCount val="7"/>
                <c:pt idx="0">
                  <c:v>2.8000000000000001E-2</c:v>
                </c:pt>
                <c:pt idx="1">
                  <c:v>2.9000000000000001E-2</c:v>
                </c:pt>
                <c:pt idx="2">
                  <c:v>6.2E-2</c:v>
                </c:pt>
                <c:pt idx="3">
                  <c:v>6.5000000000000002E-2</c:v>
                </c:pt>
                <c:pt idx="4">
                  <c:v>9.6000000000000002E-2</c:v>
                </c:pt>
                <c:pt idx="5">
                  <c:v>0.105</c:v>
                </c:pt>
                <c:pt idx="6">
                  <c:v>0.13300000000000001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9660944"/>
        <c:axId val="969651152"/>
      </c:scatterChart>
      <c:valAx>
        <c:axId val="96966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输入能量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9651152"/>
        <c:crosses val="autoZero"/>
        <c:crossBetween val="midCat"/>
      </c:valAx>
      <c:valAx>
        <c:axId val="96965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输出能量</a:t>
                </a:r>
                <a:r>
                  <a:rPr lang="en-US" altLang="zh-CN"/>
                  <a:t>/J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966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3B801-E162-42DD-B1B8-5406A79A87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4B7FBE-6A34-4E58-B369-6FC652625FCD}">
      <dgm:prSet phldrT="[文本]"/>
      <dgm:spPr/>
      <dgm:t>
        <a:bodyPr/>
        <a:lstStyle/>
        <a:p>
          <a:r>
            <a:rPr lang="zh-CN" altLang="en-US" dirty="0" smtClean="0"/>
            <a:t>光路校准</a:t>
          </a:r>
          <a:endParaRPr lang="zh-CN" altLang="en-US" dirty="0"/>
        </a:p>
      </dgm:t>
    </dgm:pt>
    <dgm:pt modelId="{E6CC5D80-64F8-42F5-9C34-35B9F834F611}" type="parTrans" cxnId="{7FB48603-B61B-4B3A-840C-780B114F1E6D}">
      <dgm:prSet/>
      <dgm:spPr/>
      <dgm:t>
        <a:bodyPr/>
        <a:lstStyle/>
        <a:p>
          <a:endParaRPr lang="zh-CN" altLang="en-US"/>
        </a:p>
      </dgm:t>
    </dgm:pt>
    <dgm:pt modelId="{3D70C374-D5ED-4EC2-A697-ADAEA8F2F331}" type="sibTrans" cxnId="{7FB48603-B61B-4B3A-840C-780B114F1E6D}">
      <dgm:prSet/>
      <dgm:spPr/>
      <dgm:t>
        <a:bodyPr/>
        <a:lstStyle/>
        <a:p>
          <a:endParaRPr lang="zh-CN" altLang="en-US"/>
        </a:p>
      </dgm:t>
    </dgm:pt>
    <dgm:pt modelId="{682D6FD5-AFE0-40C0-8F13-753EABDBFB16}">
      <dgm:prSet phldrT="[文本]"/>
      <dgm:spPr/>
      <dgm:t>
        <a:bodyPr/>
        <a:lstStyle/>
        <a:p>
          <a:r>
            <a:rPr lang="zh-CN" altLang="en-US" dirty="0" smtClean="0"/>
            <a:t>发射激光</a:t>
          </a:r>
          <a:endParaRPr lang="zh-CN" altLang="en-US" dirty="0"/>
        </a:p>
      </dgm:t>
    </dgm:pt>
    <dgm:pt modelId="{D9A6AB33-EF9C-4C3D-BE6C-434BD257E116}" type="parTrans" cxnId="{EEF48BE3-410D-49A0-B046-C83F71368670}">
      <dgm:prSet/>
      <dgm:spPr/>
      <dgm:t>
        <a:bodyPr/>
        <a:lstStyle/>
        <a:p>
          <a:endParaRPr lang="zh-CN" altLang="en-US"/>
        </a:p>
      </dgm:t>
    </dgm:pt>
    <dgm:pt modelId="{A19F139A-3CF8-4640-9F9F-9C4CCAFFFD83}" type="sibTrans" cxnId="{EEF48BE3-410D-49A0-B046-C83F71368670}">
      <dgm:prSet/>
      <dgm:spPr/>
      <dgm:t>
        <a:bodyPr/>
        <a:lstStyle/>
        <a:p>
          <a:endParaRPr lang="zh-CN" altLang="en-US"/>
        </a:p>
      </dgm:t>
    </dgm:pt>
    <dgm:pt modelId="{46CFC4CD-891A-43B2-80D8-162AA7A151A4}">
      <dgm:prSet phldrT="[文本]"/>
      <dgm:spPr/>
      <dgm:t>
        <a:bodyPr/>
        <a:lstStyle/>
        <a:p>
          <a:r>
            <a:rPr lang="zh-CN" altLang="en-US" dirty="0" smtClean="0"/>
            <a:t>数据测量</a:t>
          </a:r>
          <a:endParaRPr lang="en-US" altLang="zh-CN" dirty="0" smtClean="0"/>
        </a:p>
        <a:p>
          <a:r>
            <a:rPr lang="zh-CN" altLang="en-US" dirty="0" smtClean="0"/>
            <a:t>波形记录</a:t>
          </a:r>
          <a:endParaRPr lang="zh-CN" altLang="en-US" dirty="0"/>
        </a:p>
      </dgm:t>
    </dgm:pt>
    <dgm:pt modelId="{588CD7F3-7317-4522-A62F-638A8AC4A65C}" type="parTrans" cxnId="{B0B90347-BDE7-49A8-8C1C-51D8EED54031}">
      <dgm:prSet/>
      <dgm:spPr/>
      <dgm:t>
        <a:bodyPr/>
        <a:lstStyle/>
        <a:p>
          <a:endParaRPr lang="zh-CN" altLang="en-US"/>
        </a:p>
      </dgm:t>
    </dgm:pt>
    <dgm:pt modelId="{E2E94FA1-96F9-4990-BADA-95F962422C9F}" type="sibTrans" cxnId="{B0B90347-BDE7-49A8-8C1C-51D8EED54031}">
      <dgm:prSet/>
      <dgm:spPr/>
      <dgm:t>
        <a:bodyPr/>
        <a:lstStyle/>
        <a:p>
          <a:endParaRPr lang="zh-CN" altLang="en-US"/>
        </a:p>
      </dgm:t>
    </dgm:pt>
    <dgm:pt modelId="{CB753343-DB12-4CF0-B8DE-D4067564DD5A}">
      <dgm:prSet/>
      <dgm:spPr/>
      <dgm:t>
        <a:bodyPr/>
        <a:lstStyle/>
        <a:p>
          <a:r>
            <a:rPr lang="zh-CN" altLang="en-US" dirty="0" smtClean="0"/>
            <a:t>数据分析</a:t>
          </a:r>
          <a:endParaRPr lang="en-US" altLang="zh-CN" dirty="0" smtClean="0"/>
        </a:p>
        <a:p>
          <a:r>
            <a:rPr lang="zh-CN" altLang="en-US" dirty="0" smtClean="0"/>
            <a:t>现象解释</a:t>
          </a:r>
          <a:endParaRPr lang="zh-CN" altLang="en-US" dirty="0"/>
        </a:p>
      </dgm:t>
    </dgm:pt>
    <dgm:pt modelId="{8A292DC6-30DE-4D09-BC1C-CEA36C5ECA5E}" type="parTrans" cxnId="{437A30E0-7377-4553-9925-2FACCFDD04B4}">
      <dgm:prSet/>
      <dgm:spPr/>
      <dgm:t>
        <a:bodyPr/>
        <a:lstStyle/>
        <a:p>
          <a:endParaRPr lang="zh-CN" altLang="en-US"/>
        </a:p>
      </dgm:t>
    </dgm:pt>
    <dgm:pt modelId="{DE87CCB8-361E-40C0-9899-F0AA9B63630A}" type="sibTrans" cxnId="{437A30E0-7377-4553-9925-2FACCFDD04B4}">
      <dgm:prSet/>
      <dgm:spPr/>
      <dgm:t>
        <a:bodyPr/>
        <a:lstStyle/>
        <a:p>
          <a:endParaRPr lang="zh-CN" altLang="en-US"/>
        </a:p>
      </dgm:t>
    </dgm:pt>
    <dgm:pt modelId="{8BCF0FD7-5E9C-43C4-9DF6-D71B68310DD2}" type="pres">
      <dgm:prSet presAssocID="{C793B801-E162-42DD-B1B8-5406A79A8708}" presName="Name0" presStyleCnt="0">
        <dgm:presLayoutVars>
          <dgm:dir/>
          <dgm:resizeHandles val="exact"/>
        </dgm:presLayoutVars>
      </dgm:prSet>
      <dgm:spPr/>
    </dgm:pt>
    <dgm:pt modelId="{9EFFA772-9E38-4853-8A36-B072F1CAB3B2}" type="pres">
      <dgm:prSet presAssocID="{384B7FBE-6A34-4E58-B369-6FC652625FC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E976DE-440A-42CF-98CE-389838C14561}" type="pres">
      <dgm:prSet presAssocID="{3D70C374-D5ED-4EC2-A697-ADAEA8F2F331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629647C-9FD2-4CA4-A1DA-4864D73ECB66}" type="pres">
      <dgm:prSet presAssocID="{3D70C374-D5ED-4EC2-A697-ADAEA8F2F331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6E1BD4E-3F19-4628-8E8B-41E4AAC84755}" type="pres">
      <dgm:prSet presAssocID="{682D6FD5-AFE0-40C0-8F13-753EABDBFB1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78F064-C831-401B-A79A-D9BF81805665}" type="pres">
      <dgm:prSet presAssocID="{A19F139A-3CF8-4640-9F9F-9C4CCAFFFD8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D2395B3-5290-495D-9EAE-40E110526E02}" type="pres">
      <dgm:prSet presAssocID="{A19F139A-3CF8-4640-9F9F-9C4CCAFFFD8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E099C87-8EE0-41DB-A3C1-439D90B133A3}" type="pres">
      <dgm:prSet presAssocID="{46CFC4CD-891A-43B2-80D8-162AA7A151A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B3D8B-9129-4D77-B61D-B9A2ED26B914}" type="pres">
      <dgm:prSet presAssocID="{E2E94FA1-96F9-4990-BADA-95F962422C9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30998AA-14D1-4C7F-9331-ED50923E8100}" type="pres">
      <dgm:prSet presAssocID="{E2E94FA1-96F9-4990-BADA-95F962422C9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E62B8657-AC7F-4D17-950B-3BE25EF4DA30}" type="pres">
      <dgm:prSet presAssocID="{CB753343-DB12-4CF0-B8DE-D4067564DD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B7CCE8-D403-4D9B-AB04-1A2C2ECA327C}" type="presOf" srcId="{3D70C374-D5ED-4EC2-A697-ADAEA8F2F331}" destId="{16E976DE-440A-42CF-98CE-389838C14561}" srcOrd="0" destOrd="0" presId="urn:microsoft.com/office/officeart/2005/8/layout/process1"/>
    <dgm:cxn modelId="{37A8FB96-99E0-4AB9-BDB0-2161ED360291}" type="presOf" srcId="{A19F139A-3CF8-4640-9F9F-9C4CCAFFFD83}" destId="{DD2395B3-5290-495D-9EAE-40E110526E02}" srcOrd="1" destOrd="0" presId="urn:microsoft.com/office/officeart/2005/8/layout/process1"/>
    <dgm:cxn modelId="{EEF48BE3-410D-49A0-B046-C83F71368670}" srcId="{C793B801-E162-42DD-B1B8-5406A79A8708}" destId="{682D6FD5-AFE0-40C0-8F13-753EABDBFB16}" srcOrd="1" destOrd="0" parTransId="{D9A6AB33-EF9C-4C3D-BE6C-434BD257E116}" sibTransId="{A19F139A-3CF8-4640-9F9F-9C4CCAFFFD83}"/>
    <dgm:cxn modelId="{BB7EA501-04D1-462A-B1F6-70FE499EA9E7}" type="presOf" srcId="{384B7FBE-6A34-4E58-B369-6FC652625FCD}" destId="{9EFFA772-9E38-4853-8A36-B072F1CAB3B2}" srcOrd="0" destOrd="0" presId="urn:microsoft.com/office/officeart/2005/8/layout/process1"/>
    <dgm:cxn modelId="{E0385A82-CA16-4491-8576-90EF4D0D0819}" type="presOf" srcId="{46CFC4CD-891A-43B2-80D8-162AA7A151A4}" destId="{3E099C87-8EE0-41DB-A3C1-439D90B133A3}" srcOrd="0" destOrd="0" presId="urn:microsoft.com/office/officeart/2005/8/layout/process1"/>
    <dgm:cxn modelId="{19AEE518-3FEF-4E36-BF0C-6EFB746CF8A6}" type="presOf" srcId="{E2E94FA1-96F9-4990-BADA-95F962422C9F}" destId="{5C4B3D8B-9129-4D77-B61D-B9A2ED26B914}" srcOrd="0" destOrd="0" presId="urn:microsoft.com/office/officeart/2005/8/layout/process1"/>
    <dgm:cxn modelId="{45A50D6F-DA46-4DDF-B572-70F2E89523E2}" type="presOf" srcId="{E2E94FA1-96F9-4990-BADA-95F962422C9F}" destId="{630998AA-14D1-4C7F-9331-ED50923E8100}" srcOrd="1" destOrd="0" presId="urn:microsoft.com/office/officeart/2005/8/layout/process1"/>
    <dgm:cxn modelId="{FEFD311A-825D-4650-B16E-9DABA6AD9AB1}" type="presOf" srcId="{682D6FD5-AFE0-40C0-8F13-753EABDBFB16}" destId="{96E1BD4E-3F19-4628-8E8B-41E4AAC84755}" srcOrd="0" destOrd="0" presId="urn:microsoft.com/office/officeart/2005/8/layout/process1"/>
    <dgm:cxn modelId="{C5FE6843-D0FB-415B-A6E3-5A9060F4B36B}" type="presOf" srcId="{3D70C374-D5ED-4EC2-A697-ADAEA8F2F331}" destId="{8629647C-9FD2-4CA4-A1DA-4864D73ECB66}" srcOrd="1" destOrd="0" presId="urn:microsoft.com/office/officeart/2005/8/layout/process1"/>
    <dgm:cxn modelId="{C5FAF8C7-F6E2-4A06-9EAF-EE1089EE1A72}" type="presOf" srcId="{C793B801-E162-42DD-B1B8-5406A79A8708}" destId="{8BCF0FD7-5E9C-43C4-9DF6-D71B68310DD2}" srcOrd="0" destOrd="0" presId="urn:microsoft.com/office/officeart/2005/8/layout/process1"/>
    <dgm:cxn modelId="{F223DC21-CB3D-4204-AAD4-FB1F815069EA}" type="presOf" srcId="{CB753343-DB12-4CF0-B8DE-D4067564DD5A}" destId="{E62B8657-AC7F-4D17-950B-3BE25EF4DA30}" srcOrd="0" destOrd="0" presId="urn:microsoft.com/office/officeart/2005/8/layout/process1"/>
    <dgm:cxn modelId="{437A30E0-7377-4553-9925-2FACCFDD04B4}" srcId="{C793B801-E162-42DD-B1B8-5406A79A8708}" destId="{CB753343-DB12-4CF0-B8DE-D4067564DD5A}" srcOrd="3" destOrd="0" parTransId="{8A292DC6-30DE-4D09-BC1C-CEA36C5ECA5E}" sibTransId="{DE87CCB8-361E-40C0-9899-F0AA9B63630A}"/>
    <dgm:cxn modelId="{7FB48603-B61B-4B3A-840C-780B114F1E6D}" srcId="{C793B801-E162-42DD-B1B8-5406A79A8708}" destId="{384B7FBE-6A34-4E58-B369-6FC652625FCD}" srcOrd="0" destOrd="0" parTransId="{E6CC5D80-64F8-42F5-9C34-35B9F834F611}" sibTransId="{3D70C374-D5ED-4EC2-A697-ADAEA8F2F331}"/>
    <dgm:cxn modelId="{63838613-3545-4B81-8C97-4BD34E18DC01}" type="presOf" srcId="{A19F139A-3CF8-4640-9F9F-9C4CCAFFFD83}" destId="{F678F064-C831-401B-A79A-D9BF81805665}" srcOrd="0" destOrd="0" presId="urn:microsoft.com/office/officeart/2005/8/layout/process1"/>
    <dgm:cxn modelId="{B0B90347-BDE7-49A8-8C1C-51D8EED54031}" srcId="{C793B801-E162-42DD-B1B8-5406A79A8708}" destId="{46CFC4CD-891A-43B2-80D8-162AA7A151A4}" srcOrd="2" destOrd="0" parTransId="{588CD7F3-7317-4522-A62F-638A8AC4A65C}" sibTransId="{E2E94FA1-96F9-4990-BADA-95F962422C9F}"/>
    <dgm:cxn modelId="{58058995-899F-48C7-B422-8D4921293B73}" type="presParOf" srcId="{8BCF0FD7-5E9C-43C4-9DF6-D71B68310DD2}" destId="{9EFFA772-9E38-4853-8A36-B072F1CAB3B2}" srcOrd="0" destOrd="0" presId="urn:microsoft.com/office/officeart/2005/8/layout/process1"/>
    <dgm:cxn modelId="{5A0B3C49-5A7E-4EB1-8AD2-E15866407255}" type="presParOf" srcId="{8BCF0FD7-5E9C-43C4-9DF6-D71B68310DD2}" destId="{16E976DE-440A-42CF-98CE-389838C14561}" srcOrd="1" destOrd="0" presId="urn:microsoft.com/office/officeart/2005/8/layout/process1"/>
    <dgm:cxn modelId="{FB39B528-576A-4269-AAD5-6B70AF5B2680}" type="presParOf" srcId="{16E976DE-440A-42CF-98CE-389838C14561}" destId="{8629647C-9FD2-4CA4-A1DA-4864D73ECB66}" srcOrd="0" destOrd="0" presId="urn:microsoft.com/office/officeart/2005/8/layout/process1"/>
    <dgm:cxn modelId="{006A7C35-CE9C-42F5-9EF6-B53E5B00D705}" type="presParOf" srcId="{8BCF0FD7-5E9C-43C4-9DF6-D71B68310DD2}" destId="{96E1BD4E-3F19-4628-8E8B-41E4AAC84755}" srcOrd="2" destOrd="0" presId="urn:microsoft.com/office/officeart/2005/8/layout/process1"/>
    <dgm:cxn modelId="{8571265C-DCFB-4892-8DBC-E9F59FC40059}" type="presParOf" srcId="{8BCF0FD7-5E9C-43C4-9DF6-D71B68310DD2}" destId="{F678F064-C831-401B-A79A-D9BF81805665}" srcOrd="3" destOrd="0" presId="urn:microsoft.com/office/officeart/2005/8/layout/process1"/>
    <dgm:cxn modelId="{EA705E83-5876-4199-8F8F-9140006D8760}" type="presParOf" srcId="{F678F064-C831-401B-A79A-D9BF81805665}" destId="{DD2395B3-5290-495D-9EAE-40E110526E02}" srcOrd="0" destOrd="0" presId="urn:microsoft.com/office/officeart/2005/8/layout/process1"/>
    <dgm:cxn modelId="{0F54A7CF-9B7F-4A8E-B810-B9A1606D9288}" type="presParOf" srcId="{8BCF0FD7-5E9C-43C4-9DF6-D71B68310DD2}" destId="{3E099C87-8EE0-41DB-A3C1-439D90B133A3}" srcOrd="4" destOrd="0" presId="urn:microsoft.com/office/officeart/2005/8/layout/process1"/>
    <dgm:cxn modelId="{726F1CDC-0FDD-4BE3-9CB1-6C130EF64A02}" type="presParOf" srcId="{8BCF0FD7-5E9C-43C4-9DF6-D71B68310DD2}" destId="{5C4B3D8B-9129-4D77-B61D-B9A2ED26B914}" srcOrd="5" destOrd="0" presId="urn:microsoft.com/office/officeart/2005/8/layout/process1"/>
    <dgm:cxn modelId="{16F73975-D35C-44E4-B702-535E0D21ABEF}" type="presParOf" srcId="{5C4B3D8B-9129-4D77-B61D-B9A2ED26B914}" destId="{630998AA-14D1-4C7F-9331-ED50923E8100}" srcOrd="0" destOrd="0" presId="urn:microsoft.com/office/officeart/2005/8/layout/process1"/>
    <dgm:cxn modelId="{F1B8526D-0CE1-4FFC-957B-1546A4F863EE}" type="presParOf" srcId="{8BCF0FD7-5E9C-43C4-9DF6-D71B68310DD2}" destId="{E62B8657-AC7F-4D17-950B-3BE25EF4DA3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FA772-9E38-4853-8A36-B072F1CAB3B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光路校准</a:t>
          </a:r>
          <a:endParaRPr lang="zh-CN" altLang="en-US" sz="2000" kern="1200" dirty="0"/>
        </a:p>
      </dsp:txBody>
      <dsp:txXfrm>
        <a:off x="31015" y="2268266"/>
        <a:ext cx="1506815" cy="882133"/>
      </dsp:txXfrm>
    </dsp:sp>
    <dsp:sp modelId="{16E976DE-440A-42CF-98CE-389838C14561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21445" y="2593142"/>
        <a:ext cx="231757" cy="232382"/>
      </dsp:txXfrm>
    </dsp:sp>
    <dsp:sp modelId="{96E1BD4E-3F19-4628-8E8B-41E4AAC84755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发射激光</a:t>
          </a:r>
          <a:endParaRPr lang="zh-CN" altLang="en-US" sz="2000" kern="1200" dirty="0"/>
        </a:p>
      </dsp:txBody>
      <dsp:txXfrm>
        <a:off x="2217400" y="2268266"/>
        <a:ext cx="1506815" cy="882133"/>
      </dsp:txXfrm>
    </dsp:sp>
    <dsp:sp modelId="{F678F064-C831-401B-A79A-D9BF81805665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07829" y="2593142"/>
        <a:ext cx="231757" cy="232382"/>
      </dsp:txXfrm>
    </dsp:sp>
    <dsp:sp modelId="{3E099C87-8EE0-41DB-A3C1-439D90B133A3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数据测量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波形记录</a:t>
          </a:r>
          <a:endParaRPr lang="zh-CN" altLang="en-US" sz="2000" kern="1200" dirty="0"/>
        </a:p>
      </dsp:txBody>
      <dsp:txXfrm>
        <a:off x="4403784" y="2268266"/>
        <a:ext cx="1506815" cy="882133"/>
      </dsp:txXfrm>
    </dsp:sp>
    <dsp:sp modelId="{5C4B3D8B-9129-4D77-B61D-B9A2ED26B914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094214" y="2593142"/>
        <a:ext cx="231757" cy="232382"/>
      </dsp:txXfrm>
    </dsp:sp>
    <dsp:sp modelId="{E62B8657-AC7F-4D17-950B-3BE25EF4DA30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数据分析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现象解释</a:t>
          </a:r>
          <a:endParaRPr lang="zh-CN" altLang="en-US" sz="2000" kern="1200" dirty="0"/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7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6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7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7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7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4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321D-21C1-4AA1-9229-A6A5CBD8A86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1F3B-11B1-4038-AA1B-C54400A7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3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4821" y="849647"/>
            <a:ext cx="2438400" cy="497890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方法步骤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99350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70" y="17900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651" y="1121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zh-CN" altLang="en-US" dirty="0"/>
              <a:t>选</a:t>
            </a:r>
            <a:r>
              <a:rPr lang="zh-CN" altLang="en-US" dirty="0"/>
              <a:t>做：观测谐振腔调制精度对激光器性能的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zh-CN" altLang="en-US" sz="2000" dirty="0"/>
              <a:t>方法提示：在固定输入能量下，逐步调偏激光器谐振腔的两个端面的平行度，观察输出能量变化趋势</a:t>
            </a:r>
            <a:r>
              <a:rPr lang="zh-CN" altLang="en-US" sz="2000" dirty="0" smtClean="0"/>
              <a:t>）选</a:t>
            </a:r>
            <a:r>
              <a:rPr lang="zh-CN" altLang="en-US" sz="2000" dirty="0"/>
              <a:t>做部分，我们调偏全反膜，通过目测望远镜视野中叉丝偏离的距离来表示角度偏离，取电压为</a:t>
            </a:r>
            <a:r>
              <a:rPr lang="en-US" altLang="zh-CN" sz="2000" dirty="0"/>
              <a:t>700V</a:t>
            </a:r>
            <a:r>
              <a:rPr lang="zh-CN" altLang="en-US" sz="2000" dirty="0"/>
              <a:t>，得到的数据如下：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69024"/>
              </p:ext>
            </p:extLst>
          </p:nvPr>
        </p:nvGraphicFramePr>
        <p:xfrm>
          <a:off x="2124220" y="2862488"/>
          <a:ext cx="62806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91"/>
                <a:gridCol w="923672"/>
                <a:gridCol w="923672"/>
                <a:gridCol w="923672"/>
                <a:gridCol w="923672"/>
                <a:gridCol w="923672"/>
              </a:tblGrid>
              <a:tr h="37084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偏离度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输出能量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0.231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0.115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0.048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0.037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18533" y="4192982"/>
            <a:ext cx="549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我们</a:t>
            </a:r>
            <a:r>
              <a:rPr lang="zh-CN" altLang="zh-CN" dirty="0"/>
              <a:t>发现</a:t>
            </a:r>
            <a:r>
              <a:rPr lang="zh-CN" altLang="zh-CN" dirty="0" smtClean="0"/>
              <a:t>，</a:t>
            </a:r>
            <a:r>
              <a:rPr lang="zh-CN" altLang="zh-CN" dirty="0"/>
              <a:t>我们在固定输入能量的情况下，</a:t>
            </a:r>
            <a:r>
              <a:rPr lang="zh-CN" altLang="zh-CN" dirty="0" smtClean="0"/>
              <a:t>随着</a:t>
            </a:r>
            <a:r>
              <a:rPr lang="zh-CN" altLang="zh-CN" dirty="0"/>
              <a:t>谐振腔的偏差</a:t>
            </a:r>
            <a:r>
              <a:rPr lang="zh-CN" altLang="zh-CN" dirty="0" smtClean="0"/>
              <a:t>，输出</a:t>
            </a:r>
            <a:r>
              <a:rPr lang="zh-CN" altLang="zh-CN" dirty="0"/>
              <a:t>能量呈递减趋势，但是由于我们取的步长太大，无法表现出微调时的结果。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39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9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光路校准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粗调：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sz="2400" dirty="0" smtClean="0"/>
              <a:t>我们</a:t>
            </a:r>
            <a:r>
              <a:rPr lang="zh-CN" altLang="zh-CN" sz="2400" dirty="0"/>
              <a:t>用</a:t>
            </a:r>
            <a:r>
              <a:rPr lang="en-US" altLang="zh-CN" sz="2400" dirty="0"/>
              <a:t>He-Ne</a:t>
            </a:r>
            <a:r>
              <a:rPr lang="zh-CN" altLang="zh-CN" sz="2400" dirty="0"/>
              <a:t>激光器垂直固体激光器射入，这是我们在激光器和</a:t>
            </a:r>
            <a:r>
              <a:rPr lang="en-US" altLang="zh-CN" sz="2400" dirty="0"/>
              <a:t>He-Ne</a:t>
            </a:r>
            <a:r>
              <a:rPr lang="zh-CN" altLang="zh-CN" sz="2400" dirty="0" smtClean="0"/>
              <a:t>激光器之间</a:t>
            </a:r>
            <a:r>
              <a:rPr lang="zh-CN" altLang="zh-CN" sz="2400" dirty="0"/>
              <a:t>放置一张黑色纸片，会发现几个光斑，包括半反膜反射回来的光斑和全反膜反射回来的光斑，我们要调整全反膜的方向，尽量使得两个光斑重合</a:t>
            </a:r>
            <a:endParaRPr lang="en-US" altLang="zh-CN" sz="2400" dirty="0" smtClean="0"/>
          </a:p>
          <a:p>
            <a:r>
              <a:rPr lang="zh-CN" altLang="en-US" dirty="0" smtClean="0"/>
              <a:t>细调：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调焦</a:t>
            </a:r>
            <a:r>
              <a:rPr lang="zh-CN" altLang="zh-CN" sz="2400" dirty="0"/>
              <a:t>望远镜，我们从望远镜中应该可以看到几个十字叉丝，其中最亮的叉丝是全反膜反射回来的，最暗的叉丝是半反膜反射回来的，我们只需要调整激光器使得这两个叉丝尽量重合即可。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108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发射激光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将光路调整的比较理想之后，我们首先按照老师指导学习固体激光器电源的使用方法，然后发射激光；</a:t>
            </a:r>
            <a:endParaRPr lang="en-US" altLang="zh-CN" sz="2400" dirty="0" smtClean="0"/>
          </a:p>
          <a:p>
            <a:r>
              <a:rPr lang="zh-CN" altLang="en-US" sz="2400" dirty="0" smtClean="0"/>
              <a:t>测量阈值时，</a:t>
            </a:r>
            <a:r>
              <a:rPr lang="zh-CN" altLang="zh-CN" sz="2400" dirty="0" smtClean="0"/>
              <a:t>我们</a:t>
            </a:r>
            <a:r>
              <a:rPr lang="zh-CN" altLang="en-US" sz="2400" dirty="0" smtClean="0"/>
              <a:t>将</a:t>
            </a:r>
            <a:r>
              <a:rPr lang="zh-CN" altLang="zh-CN" sz="2400" dirty="0" smtClean="0"/>
              <a:t>一</a:t>
            </a:r>
            <a:r>
              <a:rPr lang="zh-CN" altLang="zh-CN" sz="2400" dirty="0"/>
              <a:t>张黑纸放置在激光发射口，然后增大输入功率即电压，直道黑纸上恰好出现白斑，此时的输入能量即为</a:t>
            </a:r>
            <a:r>
              <a:rPr lang="zh-CN" altLang="zh-CN" sz="2400" dirty="0" smtClean="0"/>
              <a:t>阈值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本次</a:t>
            </a:r>
            <a:r>
              <a:rPr lang="zh-CN" altLang="en-US" sz="2400" dirty="0"/>
              <a:t>实</a:t>
            </a:r>
            <a:r>
              <a:rPr lang="zh-CN" altLang="en-US" sz="2400" dirty="0" smtClean="0"/>
              <a:t>验</a:t>
            </a:r>
            <a:r>
              <a:rPr lang="zh-CN" altLang="en-US" sz="2400" dirty="0" smtClean="0"/>
              <a:t>，我们测得的阈值电压为：</a:t>
            </a:r>
            <a:r>
              <a:rPr lang="en-US" altLang="zh-CN" sz="2400" dirty="0" smtClean="0"/>
              <a:t>560V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69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1816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输出输入能量关系</a:t>
            </a:r>
            <a:r>
              <a:rPr lang="zh-CN" altLang="en-US" sz="2400" dirty="0" smtClean="0"/>
              <a:t>曲线测量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我们</a:t>
            </a:r>
            <a:r>
              <a:rPr lang="zh-CN" altLang="en-US" sz="2400" dirty="0"/>
              <a:t>就在阈值的基础</a:t>
            </a:r>
            <a:r>
              <a:rPr lang="zh-CN" altLang="en-US" sz="2400" dirty="0" smtClean="0"/>
              <a:t>上自行改变</a:t>
            </a:r>
            <a:r>
              <a:rPr lang="zh-CN" altLang="en-US" sz="2400" dirty="0"/>
              <a:t>输入</a:t>
            </a:r>
            <a:r>
              <a:rPr lang="zh-CN" altLang="en-US" sz="2400" dirty="0" smtClean="0"/>
              <a:t>电压，输入能量可由输入电压换算得到，输出能量用光能量计测量，这样我们就可以画出二者的关系曲线。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波形观察与参数测量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 smtClean="0"/>
              <a:t>     这里</a:t>
            </a:r>
            <a:r>
              <a:rPr lang="zh-CN" altLang="zh-CN" sz="2400" dirty="0" smtClean="0"/>
              <a:t>我们</a:t>
            </a:r>
            <a:r>
              <a:rPr lang="zh-CN" altLang="zh-CN" sz="2400" dirty="0"/>
              <a:t>使用连接示波器的光电探测器来测量观测，这里要注意的是我们为了避免光强太大导致的观点探测器饱和失真，我们需要对激光进行衰减，实验中，我们可以利用纸片进行漫反射然后再用光电探测器接收探测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我们还需要注意必须让示波器位于单次触发模式，而且由于输出脉冲为正极性，我们应将触发电平调整为正值。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此外，我们测量波形宽度时需要将波形在脉冲处展开，这里需要调节横纵坐标尺度尽量得到比较合适测量的波形，然后可以用手动光标进行测量。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endParaRPr lang="zh-CN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838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70" y="26130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2614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测量静态激光器的输出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输入能量关系曲线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81066"/>
              </p:ext>
            </p:extLst>
          </p:nvPr>
        </p:nvGraphicFramePr>
        <p:xfrm>
          <a:off x="1246279" y="1784038"/>
          <a:ext cx="81279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91"/>
                <a:gridCol w="923672"/>
                <a:gridCol w="923672"/>
                <a:gridCol w="923672"/>
                <a:gridCol w="923672"/>
                <a:gridCol w="923672"/>
                <a:gridCol w="923672"/>
                <a:gridCol w="923672"/>
              </a:tblGrid>
              <a:tr h="37084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输入电压（</a:t>
                      </a: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CN" alt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750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输入能量（</a:t>
                      </a: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31.36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42.25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56.25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72.25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输出能量（</a:t>
                      </a: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0.104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0.144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0.192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0.295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0.349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851691030"/>
              </p:ext>
            </p:extLst>
          </p:nvPr>
        </p:nvGraphicFramePr>
        <p:xfrm>
          <a:off x="2545403" y="2971748"/>
          <a:ext cx="5226996" cy="293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46279" y="5934670"/>
            <a:ext cx="795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我们发现，对于静态固体激光器，输出能量与输入能量近似线性变化，</a:t>
            </a:r>
            <a:r>
              <a:rPr lang="zh-CN" altLang="zh-CN" dirty="0" smtClean="0"/>
              <a:t>表示</a:t>
            </a:r>
            <a:r>
              <a:rPr lang="zh-CN" altLang="zh-CN" dirty="0"/>
              <a:t>当激光器在这一区间工作时，输出能量与输入能成线性关系。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15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70" y="26130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261421"/>
            <a:ext cx="1103056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/>
              <a:t>在示波器上观察固体激光器静态输出波形，记录其波形与半高全宽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400" dirty="0" smtClean="0"/>
              <a:t>在这里我们取输入电压为</a:t>
            </a:r>
            <a:r>
              <a:rPr lang="en-US" altLang="zh-CN" sz="2400" dirty="0" smtClean="0"/>
              <a:t>700V</a:t>
            </a:r>
            <a:r>
              <a:rPr lang="zh-CN" altLang="en-US" sz="2400" dirty="0" smtClean="0"/>
              <a:t>，通过示波器观察驰豫振荡波形并测量其脉冲宽度，实验结果如下：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282854" y="5781204"/>
            <a:ext cx="8903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我们</a:t>
            </a:r>
            <a:r>
              <a:rPr lang="zh-CN" altLang="zh-CN" dirty="0"/>
              <a:t>发现，确实产生了驰豫振荡，脉冲宽度利用手动光标测量测得约为</a:t>
            </a:r>
            <a:r>
              <a:rPr lang="en-US" altLang="zh-CN" dirty="0"/>
              <a:t>241</a:t>
            </a:r>
            <a:r>
              <a:rPr lang="zh-CN" altLang="zh-CN" dirty="0"/>
              <a:t>μ</a:t>
            </a:r>
            <a:r>
              <a:rPr lang="en-US" altLang="zh-CN" dirty="0"/>
              <a:t>s</a:t>
            </a:r>
            <a:r>
              <a:rPr lang="zh-CN" altLang="zh-CN" dirty="0"/>
              <a:t>，符合我们的预期。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86" y="2349882"/>
            <a:ext cx="4443458" cy="33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5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70" y="17900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651" y="1121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zh-CN" dirty="0"/>
              <a:t>测量调</a:t>
            </a:r>
            <a:r>
              <a:rPr lang="en-US" altLang="zh-CN" dirty="0"/>
              <a:t>Q</a:t>
            </a:r>
            <a:r>
              <a:rPr lang="zh-CN" altLang="zh-CN" dirty="0"/>
              <a:t>激光器的输入—输出能量关系曲线并分析其特点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加入调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晶体后，我们按照之前的方法重新测量了阈值，得到阈值约为</a:t>
            </a:r>
            <a:r>
              <a:rPr lang="en-US" altLang="zh-CN" sz="2400" dirty="0" smtClean="0"/>
              <a:t>670V</a:t>
            </a:r>
            <a:r>
              <a:rPr lang="zh-CN" altLang="en-US" sz="2400" dirty="0" smtClean="0"/>
              <a:t>，较之前相比有所提高，测量得到的数据表格如下：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32149"/>
              </p:ext>
            </p:extLst>
          </p:nvPr>
        </p:nvGraphicFramePr>
        <p:xfrm>
          <a:off x="1405665" y="2376266"/>
          <a:ext cx="81279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91"/>
                <a:gridCol w="923672"/>
                <a:gridCol w="923672"/>
                <a:gridCol w="923672"/>
                <a:gridCol w="923672"/>
                <a:gridCol w="923672"/>
                <a:gridCol w="923672"/>
                <a:gridCol w="923672"/>
              </a:tblGrid>
              <a:tr h="37084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输入电压（</a:t>
                      </a: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CN" alt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输入能量（</a:t>
                      </a: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44.89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56.25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72.25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90.25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输出能量（</a:t>
                      </a: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0.096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0.133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48047" y="4206454"/>
            <a:ext cx="4523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我们</a:t>
            </a:r>
            <a:r>
              <a:rPr lang="zh-CN" altLang="zh-CN" dirty="0"/>
              <a:t>发现，调</a:t>
            </a:r>
            <a:r>
              <a:rPr lang="en-US" altLang="zh-CN" dirty="0"/>
              <a:t>Q</a:t>
            </a:r>
            <a:r>
              <a:rPr lang="zh-CN" altLang="zh-CN" dirty="0"/>
              <a:t>时输出与输入能量不再是线性关系，而是呈现一种类似于阶梯的关系，也是与我们的理论推算相符，可能图像由于点取得太远导致阶梯不是太明显，但还是可以看出大致的走势是阶梯形式的。</a:t>
            </a:r>
          </a:p>
          <a:p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497432130"/>
              </p:ext>
            </p:extLst>
          </p:nvPr>
        </p:nvGraphicFramePr>
        <p:xfrm>
          <a:off x="1003570" y="3596268"/>
          <a:ext cx="4800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798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70" y="17900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650" y="1121667"/>
            <a:ext cx="11346277" cy="16948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zh-CN" dirty="0"/>
              <a:t>测量固体激光器调</a:t>
            </a:r>
            <a:r>
              <a:rPr lang="en-US" altLang="zh-CN" dirty="0"/>
              <a:t>Q</a:t>
            </a:r>
            <a:r>
              <a:rPr lang="zh-CN" altLang="zh-CN" dirty="0"/>
              <a:t>输出波形，改变输入能量观察调</a:t>
            </a:r>
            <a:r>
              <a:rPr lang="en-US" altLang="zh-CN" dirty="0"/>
              <a:t>Q</a:t>
            </a:r>
            <a:r>
              <a:rPr lang="zh-CN" altLang="zh-CN" dirty="0"/>
              <a:t>输出脉冲</a:t>
            </a:r>
            <a:r>
              <a:rPr lang="zh-CN" altLang="zh-CN" dirty="0" smtClean="0"/>
              <a:t>个数；</a:t>
            </a:r>
            <a:endParaRPr lang="zh-CN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我们</a:t>
            </a:r>
            <a:r>
              <a:rPr lang="zh-CN" altLang="en-US" sz="2400" dirty="0" smtClean="0"/>
              <a:t>重新</a:t>
            </a:r>
            <a:r>
              <a:rPr lang="zh-CN" altLang="en-US" sz="2400" dirty="0"/>
              <a:t>测量激光器阈值约为</a:t>
            </a:r>
            <a:r>
              <a:rPr lang="en-US" altLang="zh-CN" sz="2400" dirty="0"/>
              <a:t>670V</a:t>
            </a:r>
            <a:r>
              <a:rPr lang="zh-CN" altLang="en-US" sz="2400" dirty="0"/>
              <a:t>，然后在</a:t>
            </a:r>
            <a:r>
              <a:rPr lang="zh-CN" altLang="en-US" sz="2400" dirty="0" smtClean="0"/>
              <a:t>阈值</a:t>
            </a:r>
            <a:r>
              <a:rPr lang="zh-CN" altLang="en-US" sz="2400" dirty="0"/>
              <a:t>上改变输入电压并通过示波器测得此时的输出波形，同时观测脉冲个数，观测结果</a:t>
            </a:r>
            <a:r>
              <a:rPr lang="zh-CN" altLang="en-US" sz="2400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2763" y="2447230"/>
            <a:ext cx="865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当输入电压为</a:t>
            </a:r>
            <a:r>
              <a:rPr lang="en-US" altLang="zh-CN" dirty="0" smtClean="0"/>
              <a:t>700V</a:t>
            </a:r>
            <a:r>
              <a:rPr lang="zh-CN" altLang="en-US" dirty="0" smtClean="0"/>
              <a:t>时，脉冲数为</a:t>
            </a:r>
            <a:r>
              <a:rPr lang="en-US" altLang="zh-CN" dirty="0" smtClean="0"/>
              <a:t>1              </a:t>
            </a:r>
            <a:r>
              <a:rPr lang="zh-CN" altLang="en-US" dirty="0" smtClean="0"/>
              <a:t>我们将其在脉冲处展开得到的波形如下：</a:t>
            </a:r>
            <a:r>
              <a:rPr lang="en-US" altLang="zh-CN" dirty="0" smtClean="0"/>
              <a:t>             </a:t>
            </a:r>
            <a:endParaRPr lang="zh-CN" altLang="en-US" dirty="0"/>
          </a:p>
        </p:txBody>
      </p:sp>
      <p:pic>
        <p:nvPicPr>
          <p:cNvPr id="8" name="图片 7" descr="C:\Users\莘景\AppData\Local\Temp\WeChat Files\15015871484591879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70" y="2987448"/>
            <a:ext cx="3606165" cy="26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莘景\AppData\Local\Temp\WeChat Files\53270043356628622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24" y="2977288"/>
            <a:ext cx="3620135" cy="27089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025129" y="3362352"/>
            <a:ext cx="2350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</a:t>
            </a:r>
            <a:r>
              <a:rPr lang="zh-CN" altLang="zh-CN" dirty="0" smtClean="0"/>
              <a:t>调整</a:t>
            </a:r>
            <a:r>
              <a:rPr lang="zh-CN" altLang="zh-CN" dirty="0"/>
              <a:t>横纵坐标尺度使得脉冲尽量</a:t>
            </a:r>
            <a:r>
              <a:rPr lang="zh-CN" altLang="zh-CN" dirty="0" smtClean="0"/>
              <a:t>展开</a:t>
            </a:r>
            <a:r>
              <a:rPr lang="zh-CN" altLang="en-US" dirty="0" smtClean="0"/>
              <a:t>，然后利用手动测量测得单脉冲波形半高全宽约为</a:t>
            </a:r>
            <a:r>
              <a:rPr lang="en-US" altLang="zh-CN" dirty="0" smtClean="0"/>
              <a:t>14ns</a:t>
            </a:r>
            <a:r>
              <a:rPr lang="zh-CN" altLang="en-US" dirty="0" smtClean="0"/>
              <a:t>，符合我们的理论预期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6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70" y="17900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650" y="1121667"/>
            <a:ext cx="11346277" cy="13255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zh-CN" dirty="0"/>
              <a:t>测量固体激光器调</a:t>
            </a:r>
            <a:r>
              <a:rPr lang="en-US" altLang="zh-CN" dirty="0"/>
              <a:t>Q</a:t>
            </a:r>
            <a:r>
              <a:rPr lang="zh-CN" altLang="zh-CN" dirty="0"/>
              <a:t>输出波形，改变输入能量观察调</a:t>
            </a:r>
            <a:r>
              <a:rPr lang="en-US" altLang="zh-CN" dirty="0"/>
              <a:t>Q</a:t>
            </a:r>
            <a:r>
              <a:rPr lang="zh-CN" altLang="zh-CN" dirty="0"/>
              <a:t>输出脉冲</a:t>
            </a:r>
            <a:r>
              <a:rPr lang="zh-CN" altLang="zh-CN" dirty="0" smtClean="0"/>
              <a:t>个数；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我们继续增大输入电压，观察脉冲波形个数随输入电压的变化：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4088" y="2262564"/>
            <a:ext cx="1124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输入电压为</a:t>
            </a:r>
            <a:r>
              <a:rPr lang="en-US" altLang="zh-CN" dirty="0" smtClean="0"/>
              <a:t>750V</a:t>
            </a:r>
            <a:r>
              <a:rPr lang="zh-CN" altLang="en-US" dirty="0" smtClean="0"/>
              <a:t>时，脉冲数为</a:t>
            </a:r>
            <a:r>
              <a:rPr lang="en-US" altLang="zh-CN" dirty="0" smtClean="0"/>
              <a:t>2                         </a:t>
            </a:r>
            <a:r>
              <a:rPr lang="zh-CN" altLang="en-US" dirty="0" smtClean="0"/>
              <a:t>输入电压为</a:t>
            </a:r>
            <a:r>
              <a:rPr lang="en-US" altLang="zh-CN" dirty="0" smtClean="0"/>
              <a:t>850V</a:t>
            </a:r>
            <a:r>
              <a:rPr lang="zh-CN" altLang="en-US" dirty="0" smtClean="0"/>
              <a:t>时，脉冲数为</a:t>
            </a:r>
            <a:r>
              <a:rPr lang="en-US" altLang="zh-CN" dirty="0" smtClean="0"/>
              <a:t>3             </a:t>
            </a:r>
            <a:endParaRPr lang="zh-CN" altLang="en-US" dirty="0"/>
          </a:p>
        </p:txBody>
      </p:sp>
      <p:pic>
        <p:nvPicPr>
          <p:cNvPr id="7" name="图片 6" descr="C:\Users\莘景\AppData\Local\Temp\WeChat Files\4420655124528169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88" y="2901061"/>
            <a:ext cx="3707765" cy="27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莘景\AppData\Local\Temp\WeChat Files\79004451840700763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907" y="2901061"/>
            <a:ext cx="3751517" cy="27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564624" y="3324100"/>
            <a:ext cx="2258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确实如我们所想，随着输入电压增加，脉冲个数会呈阶梯状提高，也应证了我们上一步得到的阶梯曲线。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14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850</Words>
  <Application>Microsoft Office PowerPoint</Application>
  <PresentationFormat>宽屏</PresentationFormat>
  <Paragraphs>118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Office 主题</vt:lpstr>
      <vt:lpstr>方法步骤</vt:lpstr>
      <vt:lpstr>光路校准</vt:lpstr>
      <vt:lpstr>发射激光</vt:lpstr>
      <vt:lpstr>数据测量</vt:lpstr>
      <vt:lpstr>实验结果及分析</vt:lpstr>
      <vt:lpstr>实验结果及分析</vt:lpstr>
      <vt:lpstr>实验结果及分析</vt:lpstr>
      <vt:lpstr>实验结果及分析</vt:lpstr>
      <vt:lpstr>实验结果及分析</vt:lpstr>
      <vt:lpstr>实验结果及分析</vt:lpstr>
      <vt:lpstr>实验总结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方法步骤</dc:title>
  <dc:creator>王莘景</dc:creator>
  <cp:lastModifiedBy>王莘景</cp:lastModifiedBy>
  <cp:revision>17</cp:revision>
  <dcterms:created xsi:type="dcterms:W3CDTF">2017-11-06T08:49:14Z</dcterms:created>
  <dcterms:modified xsi:type="dcterms:W3CDTF">2017-11-07T03:24:44Z</dcterms:modified>
</cp:coreProperties>
</file>