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1049d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61049d3a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aae3caf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8aae3cafe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9662c07c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89662c07c9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ae3cafe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aae3cafe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ae3cafe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aae3cafe6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aae3caf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aae3cafe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ae3caf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8aae3cafe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aae3caf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8aae3cafe6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ae3caf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8aae3cafe6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aae3cafe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8aae3cafe6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ae3caf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8aae3cafe6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9892d80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9892d80d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aae3cafe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8aae3cafe6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aae3cafe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8aae3cafe6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aae3cafe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8aae3cafe6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aae3cafe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8aae3cafe6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ae3caf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8aae3cafe6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ae3cafe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8aae3cafe6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aae3cafe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8aae3cafe6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aae3caf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8aae3cafe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9662c07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89662c07c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88f528e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888f528e8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9662c07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9662c07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7aafc0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87aafc03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aae3cafe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8aae3cafe6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ae3caf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8aae3cafe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ae3caf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aae3cafe6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aae3caf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8aae3cafe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ae3cafe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aae3cafe6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aae3caf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8aae3cafe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2700002" y="2593722"/>
            <a:ext cx="3744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600"/>
              <a:buFont typeface="Roboto"/>
              <a:buNone/>
              <a:defRPr b="1" i="0" sz="360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None/>
              <a:defRPr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700002" y="4058128"/>
            <a:ext cx="37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1800"/>
              <a:buNone/>
              <a:defRPr sz="180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1200"/>
              <a:buNone/>
              <a:defRPr sz="12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21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8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5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0950" y="3838225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475" y="149238"/>
            <a:ext cx="1303525" cy="10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21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8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5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0950" y="188838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475" y="4001788"/>
            <a:ext cx="1303525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1350" y="-12"/>
            <a:ext cx="1303525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9143998" cy="51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 sz="330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280" y="3838225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390854" y="273844"/>
            <a:ext cx="7124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5128"/>
              </a:buClr>
              <a:buSzPts val="3300"/>
              <a:buFont typeface="Roboto"/>
              <a:buNone/>
              <a:defRPr b="1" i="0">
                <a:solidFill>
                  <a:srgbClr val="EE51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41331"/>
              </a:buClr>
              <a:buSzPts val="21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8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5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 b="0" i="0">
                <a:solidFill>
                  <a:srgbClr val="14133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41331"/>
              </a:buClr>
              <a:buSzPts val="1400"/>
              <a:buChar char="•"/>
              <a:defRPr>
                <a:solidFill>
                  <a:srgbClr val="141331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330" y="161413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475" y="4001788"/>
            <a:ext cx="1303525" cy="10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" y="-1"/>
            <a:ext cx="9143998" cy="514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1488069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30" y="97638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075" y="49099"/>
            <a:ext cx="1581926" cy="12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Only">
  <p:cSld name="2_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" y="-1"/>
            <a:ext cx="9143998" cy="5140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075" y="49099"/>
            <a:ext cx="1581926" cy="12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950" y="3838225"/>
            <a:ext cx="1069300" cy="116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Only">
  <p:cSld name="3_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" y="-1"/>
            <a:ext cx="9143998" cy="514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800425"/>
            <a:ext cx="1154200" cy="13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b="1" i="0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0950" y="97625"/>
            <a:ext cx="1069300" cy="11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3" name="Google Shape;143;p2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2" name="Google Shape;16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cclcoding.com/shope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hyperlink" Target="https://techatshopee.formstack.com/forms/shopeecodeleague_workshopfeedbackform" TargetMode="External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We’ll be starting shortly!</a:t>
            </a:r>
            <a:endParaRPr/>
          </a:p>
        </p:txBody>
      </p:sp>
      <p:sp>
        <p:nvSpPr>
          <p:cNvPr id="182" name="Google Shape;182;p30"/>
          <p:cNvSpPr txBox="1"/>
          <p:nvPr>
            <p:ph idx="4294967295" type="body"/>
          </p:nvPr>
        </p:nvSpPr>
        <p:spPr>
          <a:xfrm>
            <a:off x="635775" y="1799824"/>
            <a:ext cx="75117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help us run the workshop smoothly, please kindly: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Submit all questions using the Q&amp;A function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If you have an urgent request, please use the “Raise Hand” function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know: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 obtain the slides and files: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https://LccLcoding.com/shopee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There are 2 x 5-min breaks in the workshop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0" y="0"/>
            <a:ext cx="87014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533400" y="3571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 back in 5 mins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7048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18:30 </a:t>
            </a:r>
            <a:r>
              <a:rPr b="1" lang="en" sz="1800"/>
              <a:t>Segment 1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Tuple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Useful things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19:00 </a:t>
            </a:r>
            <a:r>
              <a:rPr b="1" lang="en" sz="1800"/>
              <a:t>Hands-on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19:15 </a:t>
            </a:r>
            <a:r>
              <a:rPr b="1" lang="en" sz="1800"/>
              <a:t>Break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438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19:20 </a:t>
            </a:r>
            <a:r>
              <a:rPr b="1" lang="en" sz="1800"/>
              <a:t>Segment 2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Files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 handling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19:40 </a:t>
            </a:r>
            <a:r>
              <a:rPr b="1" lang="en" sz="1800"/>
              <a:t>Hands-on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19:55 </a:t>
            </a:r>
            <a:r>
              <a:rPr b="1" lang="en" sz="1800"/>
              <a:t>Break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6192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20:00 </a:t>
            </a:r>
            <a:r>
              <a:rPr b="1" lang="en" sz="1800"/>
              <a:t>Algorithms Hands-On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20:45 </a:t>
            </a:r>
            <a:r>
              <a:rPr b="1" lang="en" sz="1800"/>
              <a:t>Q&amp;A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21:00 </a:t>
            </a:r>
            <a:r>
              <a:rPr b="1" lang="en" sz="1800"/>
              <a:t>End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#3</a:t>
            </a:r>
            <a:endParaRPr/>
          </a:p>
        </p:txBody>
      </p:sp>
      <p:sp>
        <p:nvSpPr>
          <p:cNvPr id="265" name="Google Shape;265;p41"/>
          <p:cNvSpPr txBox="1"/>
          <p:nvPr>
            <p:ph idx="4294967295" type="body"/>
          </p:nvPr>
        </p:nvSpPr>
        <p:spPr>
          <a:xfrm>
            <a:off x="572575" y="1755875"/>
            <a:ext cx="8085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Read a file. Report the number of words in the file that start with a consonant, and number of words that start with vowels.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41"/>
          <p:cNvSpPr txBox="1"/>
          <p:nvPr>
            <p:ph idx="4294967295" type="body"/>
          </p:nvPr>
        </p:nvSpPr>
        <p:spPr>
          <a:xfrm>
            <a:off x="620175" y="2355950"/>
            <a:ext cx="53139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for myfile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Words that start with consonants: 13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Words that start with vowels    : 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#4</a:t>
            </a:r>
            <a:endParaRPr/>
          </a:p>
        </p:txBody>
      </p:sp>
      <p:sp>
        <p:nvSpPr>
          <p:cNvPr id="273" name="Google Shape;273;p42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program that reads a Python file. The program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removes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comments from the input file and output the same Python program without comments. Ignore cases where comments appear in a string.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42"/>
          <p:cNvSpPr txBox="1"/>
          <p:nvPr>
            <p:ph idx="4294967295" type="body"/>
          </p:nvPr>
        </p:nvSpPr>
        <p:spPr>
          <a:xfrm>
            <a:off x="620175" y="2571750"/>
            <a:ext cx="31707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Creating a tuple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tuple()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(1,2,3,1,1)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Accessing a value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scores[2]    # 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2"/>
          <p:cNvSpPr txBox="1"/>
          <p:nvPr>
            <p:ph idx="4294967295" type="body"/>
          </p:nvPr>
        </p:nvSpPr>
        <p:spPr>
          <a:xfrm>
            <a:off x="4419600" y="2571750"/>
            <a:ext cx="31707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tuple()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 = (1,2,3,1,1)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scores[2]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3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Hands-On #3 - #4?</a:t>
            </a:r>
            <a:endParaRPr sz="2500"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0" y="0"/>
            <a:ext cx="87014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4"/>
          <p:cNvSpPr txBox="1"/>
          <p:nvPr/>
        </p:nvSpPr>
        <p:spPr>
          <a:xfrm>
            <a:off x="533400" y="3571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Be back in 5 mins</a:t>
            </a:r>
            <a:endParaRPr sz="32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7048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18:30 </a:t>
            </a:r>
            <a:r>
              <a:rPr b="1" lang="en" sz="1800"/>
              <a:t>Segment 1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Tuple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Useful things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19:00 </a:t>
            </a:r>
            <a:r>
              <a:rPr b="1" lang="en" sz="1800"/>
              <a:t>Hands-on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19:15 </a:t>
            </a:r>
            <a:r>
              <a:rPr b="1" lang="en" sz="1800"/>
              <a:t>Break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438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19:20 </a:t>
            </a:r>
            <a:r>
              <a:rPr b="1" lang="en" sz="1800"/>
              <a:t>Segment 2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Files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 handling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19:40 </a:t>
            </a:r>
            <a:r>
              <a:rPr b="1" lang="en" sz="1800"/>
              <a:t>Hands-on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19:55 </a:t>
            </a:r>
            <a:r>
              <a:rPr b="1" lang="en" sz="1800"/>
              <a:t>Break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6192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20:00 </a:t>
            </a:r>
            <a:r>
              <a:rPr b="1" lang="en" sz="1800"/>
              <a:t>Algorithms Hands-On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20:45 </a:t>
            </a:r>
            <a:r>
              <a:rPr b="1" lang="en" sz="1800"/>
              <a:t>Q&amp;A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21:00 </a:t>
            </a:r>
            <a:r>
              <a:rPr b="1" lang="en" sz="1800"/>
              <a:t>End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6"/>
          <p:cNvPicPr preferRelativeResize="0"/>
          <p:nvPr/>
        </p:nvPicPr>
        <p:blipFill rotWithShape="1">
          <a:blip r:embed="rId3">
            <a:alphaModFix/>
          </a:blip>
          <a:srcRect b="7197" l="0" r="0" t="5672"/>
          <a:stretch/>
        </p:blipFill>
        <p:spPr>
          <a:xfrm>
            <a:off x="0" y="0"/>
            <a:ext cx="9144003" cy="530994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885825" y="8858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latin typeface="Calibri"/>
                <a:ea typeface="Calibri"/>
                <a:cs typeface="Calibri"/>
                <a:sym typeface="Calibri"/>
              </a:rPr>
              <a:t>WARM UP</a:t>
            </a:r>
            <a:endParaRPr b="1" sz="6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#5</a:t>
            </a:r>
            <a:endParaRPr/>
          </a:p>
        </p:txBody>
      </p:sp>
      <p:sp>
        <p:nvSpPr>
          <p:cNvPr id="310" name="Google Shape;310;p47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function, multsum that takes a number, n. It outputs the sum of multiples of 3 and 5 from 0 up to but not including n.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47"/>
          <p:cNvSpPr txBox="1"/>
          <p:nvPr>
            <p:ph idx="4294967295" type="body"/>
          </p:nvPr>
        </p:nvSpPr>
        <p:spPr>
          <a:xfrm>
            <a:off x="620175" y="2571750"/>
            <a:ext cx="46758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multsum(15)	# 45, from 3+5+6+9+10+12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multsum(0)	#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multsum(-10)	#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multsum(100)	# 2315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#6</a:t>
            </a:r>
            <a:endParaRPr/>
          </a:p>
        </p:txBody>
      </p:sp>
      <p:sp>
        <p:nvSpPr>
          <p:cNvPr id="318" name="Google Shape;318;p48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function, repeats, that take a string. It outputs the number of characters that occur more than once in that string. Ignore casing.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48"/>
          <p:cNvSpPr txBox="1"/>
          <p:nvPr>
            <p:ph idx="4294967295" type="body"/>
          </p:nvPr>
        </p:nvSpPr>
        <p:spPr>
          <a:xfrm>
            <a:off x="620175" y="2571750"/>
            <a:ext cx="46758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(‘aaaa’)			# 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repeats(‘abBA’)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		# 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repeats(‘Indivisibility’)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# 1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repeats(‘Indivisibilities’)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	# 2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ctrTitle"/>
          </p:nvPr>
        </p:nvSpPr>
        <p:spPr>
          <a:xfrm>
            <a:off x="2334100" y="2288925"/>
            <a:ext cx="4524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rPr lang="en"/>
              <a:t>Python Intermediate</a:t>
            </a:r>
            <a:endParaRPr/>
          </a:p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2700002" y="3385153"/>
            <a:ext cx="37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by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738" y="3678950"/>
            <a:ext cx="2354525" cy="14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#8</a:t>
            </a:r>
            <a:endParaRPr/>
          </a:p>
        </p:txBody>
      </p:sp>
      <p:sp>
        <p:nvSpPr>
          <p:cNvPr id="326" name="Google Shape;326;p49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Trolls are spamming your social media comments with random words. You troll back by spamming them with the same words but with vowels replaced by *.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9"/>
          <p:cNvSpPr txBox="1"/>
          <p:nvPr>
            <p:ph idx="4294967295" type="body"/>
          </p:nvPr>
        </p:nvSpPr>
        <p:spPr>
          <a:xfrm>
            <a:off x="667800" y="2571750"/>
            <a:ext cx="6361800" cy="33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troll(‘Unuseful function’) 		# *n*s*f*l f*nct**n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0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the Warm-Up?</a:t>
            </a:r>
            <a:endParaRPr sz="2500"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1"/>
          <p:cNvPicPr preferRelativeResize="0"/>
          <p:nvPr/>
        </p:nvPicPr>
        <p:blipFill rotWithShape="1">
          <a:blip r:embed="rId3">
            <a:alphaModFix/>
          </a:blip>
          <a:srcRect b="8708" l="0" r="0" t="8741"/>
          <a:stretch/>
        </p:blipFill>
        <p:spPr>
          <a:xfrm>
            <a:off x="0" y="-88200"/>
            <a:ext cx="9143999" cy="52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/>
          <p:nvPr/>
        </p:nvSpPr>
        <p:spPr>
          <a:xfrm>
            <a:off x="885825" y="88582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latin typeface="Calibri"/>
                <a:ea typeface="Calibri"/>
                <a:cs typeface="Calibri"/>
                <a:sym typeface="Calibri"/>
              </a:rPr>
              <a:t>SPRINT!</a:t>
            </a:r>
            <a:endParaRPr b="1" sz="6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#9</a:t>
            </a:r>
            <a:endParaRPr/>
          </a:p>
        </p:txBody>
      </p:sp>
      <p:sp>
        <p:nvSpPr>
          <p:cNvPr id="347" name="Google Shape;347;p52"/>
          <p:cNvSpPr txBox="1"/>
          <p:nvPr>
            <p:ph idx="4294967295" type="body"/>
          </p:nvPr>
        </p:nvSpPr>
        <p:spPr>
          <a:xfrm>
            <a:off x="572575" y="1755875"/>
            <a:ext cx="8085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Write a function to convert RGB values to hexadecimal representation. Valid decimal values for RGB are 0 - 255. Values that fall out of that range must be rounded to the closest valid value.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52"/>
          <p:cNvSpPr txBox="1"/>
          <p:nvPr>
            <p:ph idx="4294967295" type="body"/>
          </p:nvPr>
        </p:nvSpPr>
        <p:spPr>
          <a:xfrm>
            <a:off x="620175" y="2571750"/>
            <a:ext cx="46758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rgb(255, 255, 255) 		# FFFFFF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rgb(255, 255, 300) 		# FFFFFF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rgb(0,0,0) 			# 000000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rgb(148, 0, 211) 		# 9400D3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#10</a:t>
            </a:r>
            <a:endParaRPr/>
          </a:p>
        </p:txBody>
      </p:sp>
      <p:sp>
        <p:nvSpPr>
          <p:cNvPr id="355" name="Google Shape;355;p53"/>
          <p:cNvSpPr txBox="1"/>
          <p:nvPr>
            <p:ph idx="4294967295" type="body"/>
          </p:nvPr>
        </p:nvSpPr>
        <p:spPr>
          <a:xfrm>
            <a:off x="572575" y="1755875"/>
            <a:ext cx="808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Create a Pig Latin translator. Rules to convert English to Pig Latin: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Words that start with a vowel will end with ‘ay’ e.g. ‘eggs’ → ‘eggsay’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Words that start with a consonant will have its consonant group move to the end and appended with ‘ay’ e.g. ‘shop’ → ‘opshay’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arenBoth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Treat ‘y’ as a vowel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3"/>
          <p:cNvSpPr txBox="1"/>
          <p:nvPr>
            <p:ph idx="4294967295" type="body"/>
          </p:nvPr>
        </p:nvSpPr>
        <p:spPr>
          <a:xfrm>
            <a:off x="572575" y="3209571"/>
            <a:ext cx="46758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Enter a sentence: i love the elegance of python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iay ovelay ethay eleganceay ofay ythonpay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#11</a:t>
            </a:r>
            <a:endParaRPr/>
          </a:p>
        </p:txBody>
      </p:sp>
      <p:sp>
        <p:nvSpPr>
          <p:cNvPr id="363" name="Google Shape;363;p54"/>
          <p:cNvSpPr txBox="1"/>
          <p:nvPr>
            <p:ph idx="4294967295" type="body"/>
          </p:nvPr>
        </p:nvSpPr>
        <p:spPr>
          <a:xfrm>
            <a:off x="572575" y="1755875"/>
            <a:ext cx="808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Create a function that behaves this way: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54"/>
          <p:cNvSpPr txBox="1"/>
          <p:nvPr>
            <p:ph idx="4294967295" type="body"/>
          </p:nvPr>
        </p:nvSpPr>
        <p:spPr>
          <a:xfrm>
            <a:off x="572575" y="2241975"/>
            <a:ext cx="74379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foo(["run","jump","run","jump","run"],"_|_|_")		# "_|_|_"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foo(["run","jump","run","run","run"],"_|_|_")		# "_|_/_"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foo(["run","run","run","run","run"],"_|_|_")			# "_/_/_"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foo(["jump","jump","jump","jump","jump"],"_|_|_")		# "x|x|x"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foo(["jump","run","jump","run","jump"],"_|_|_")		# "x/x/x"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5" name="Google Shape;3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#12</a:t>
            </a:r>
            <a:endParaRPr/>
          </a:p>
        </p:txBody>
      </p:sp>
      <p:sp>
        <p:nvSpPr>
          <p:cNvPr id="371" name="Google Shape;371;p55"/>
          <p:cNvSpPr txBox="1"/>
          <p:nvPr>
            <p:ph idx="4294967295" type="body"/>
          </p:nvPr>
        </p:nvSpPr>
        <p:spPr>
          <a:xfrm>
            <a:off x="572575" y="1755875"/>
            <a:ext cx="8085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Given an n x n matrix, return a list of elements with a sequence of elements from the matrix ‘spiralling in’.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5"/>
          <p:cNvSpPr txBox="1"/>
          <p:nvPr>
            <p:ph idx="4294967295" type="body"/>
          </p:nvPr>
        </p:nvSpPr>
        <p:spPr>
          <a:xfrm>
            <a:off x="572575" y="2451525"/>
            <a:ext cx="2685000" cy="185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[[1,2],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[4,5]]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[1, 2, 5, 4]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>
            <p:ph idx="4294967295" type="body"/>
          </p:nvPr>
        </p:nvSpPr>
        <p:spPr>
          <a:xfrm>
            <a:off x="3411025" y="2451525"/>
            <a:ext cx="5418600" cy="205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[[1,2,3],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[4,5,6],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[7,8,9]]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[1, 2, 3, 6, 9, 8, 7, 4, 5]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m = [[1,2,3,1],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[4,5,6,4],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[7,8,9,7],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[7,8,9,7]]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[1, 2, 3, 1, 4, 7, 7, 9, 8, 7, 7, 4, 5, 6, 9, 8]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the Sprints?</a:t>
            </a:r>
            <a:endParaRPr sz="2500"/>
          </a:p>
        </p:txBody>
      </p:sp>
      <p:pic>
        <p:nvPicPr>
          <p:cNvPr id="381" name="Google Shape;38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title"/>
          </p:nvPr>
        </p:nvSpPr>
        <p:spPr>
          <a:xfrm>
            <a:off x="628650" y="18877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Q &amp; A</a:t>
            </a:r>
            <a:endParaRPr/>
          </a:p>
        </p:txBody>
      </p:sp>
      <p:pic>
        <p:nvPicPr>
          <p:cNvPr id="387" name="Google Shape;3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>
            <p:ph type="title"/>
          </p:nvPr>
        </p:nvSpPr>
        <p:spPr>
          <a:xfrm>
            <a:off x="628650" y="18877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393" name="Google Shape;3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628650" y="1369252"/>
            <a:ext cx="78867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Your trainer and facilitator from LCCL Coding Academy today: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Juliana &amp; Yue 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Use the Q &amp; 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Participate!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Your Feedback Matters!</a:t>
            </a:r>
            <a:endParaRPr/>
          </a:p>
        </p:txBody>
      </p:sp>
      <p:pic>
        <p:nvPicPr>
          <p:cNvPr id="399" name="Google Shape;3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42994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9"/>
          <p:cNvSpPr txBox="1"/>
          <p:nvPr>
            <p:ph idx="1" type="body"/>
          </p:nvPr>
        </p:nvSpPr>
        <p:spPr>
          <a:xfrm>
            <a:off x="1729200" y="3837975"/>
            <a:ext cx="56856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https://techatshopee.formstack.com/forms/shopeecodeleague_workshopfeedbackform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401" name="Google Shape;40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7048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18:30 </a:t>
            </a:r>
            <a:r>
              <a:rPr b="1" lang="en" sz="1800"/>
              <a:t>Segment 1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Tuple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Comprehensions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Useful things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19:00 </a:t>
            </a:r>
            <a:r>
              <a:rPr b="1" lang="en" sz="1800"/>
              <a:t>Hands-on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19:15 </a:t>
            </a:r>
            <a:r>
              <a:rPr b="1" lang="en" sz="1800"/>
              <a:t>Break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438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19:20 </a:t>
            </a:r>
            <a:r>
              <a:rPr b="1" lang="en" sz="1800"/>
              <a:t>Segment 2</a:t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Files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Exception handling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19:40 </a:t>
            </a:r>
            <a:r>
              <a:rPr b="1" lang="en" sz="1800"/>
              <a:t>Hands-on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19:55 </a:t>
            </a:r>
            <a:r>
              <a:rPr b="1" lang="en" sz="1800"/>
              <a:t>Break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6192450" y="1236850"/>
            <a:ext cx="2677800" cy="31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E5128"/>
                </a:solidFill>
              </a:rPr>
              <a:t>20:00 </a:t>
            </a:r>
            <a:r>
              <a:rPr b="1" lang="en" sz="1800"/>
              <a:t>Algorithms Hands-On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20:45 </a:t>
            </a:r>
            <a:r>
              <a:rPr b="1" lang="en" sz="1800"/>
              <a:t>Q&amp;A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5128"/>
                </a:solidFill>
              </a:rPr>
              <a:t>21:00 </a:t>
            </a:r>
            <a:r>
              <a:rPr b="1" lang="en" sz="1800"/>
              <a:t>End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Ready for lots of hands-on and learning?</a:t>
            </a:r>
            <a:endParaRPr sz="250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#0</a:t>
            </a:r>
            <a:endParaRPr/>
          </a:p>
        </p:txBody>
      </p:sp>
      <p:sp>
        <p:nvSpPr>
          <p:cNvPr id="218" name="Google Shape;218;p35"/>
          <p:cNvSpPr txBox="1"/>
          <p:nvPr>
            <p:ph idx="4294967295" type="body"/>
          </p:nvPr>
        </p:nvSpPr>
        <p:spPr>
          <a:xfrm>
            <a:off x="563050" y="1658550"/>
            <a:ext cx="78762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Create a list of prime numbers between 0 and 100.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Sum these prime numbers.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Calculate the digit sums of these prime numbers.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lphaLcParenR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String the prime numbers into a big string.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5"/>
          <p:cNvSpPr txBox="1"/>
          <p:nvPr>
            <p:ph idx="4294967295" type="body"/>
          </p:nvPr>
        </p:nvSpPr>
        <p:spPr>
          <a:xfrm>
            <a:off x="611575" y="2613125"/>
            <a:ext cx="8294400" cy="180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Prime numbers between 0 and 100: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[2, 3, 5, 7, 11, 13, 17, 19, 23, 29, 31, 37, 41, 43, 47, 53, 59, 61, 67, 71, 73, 79, 83, 89, 97]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Sum: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1060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Digit Sums: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[2, 3, 5, 7, 2, 4, 8, 10, 5, 2, 4, 10, 5, 7, 2, 8, 5, 7, 4, 8, 10, 7, 2, 8, 7]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String of primes: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2357111317192329313741434753596167717379838997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#1</a:t>
            </a:r>
            <a:endParaRPr/>
          </a:p>
        </p:txBody>
      </p:sp>
      <p:sp>
        <p:nvSpPr>
          <p:cNvPr id="226" name="Google Shape;226;p36"/>
          <p:cNvSpPr txBox="1"/>
          <p:nvPr>
            <p:ph idx="4294967295" type="body"/>
          </p:nvPr>
        </p:nvSpPr>
        <p:spPr>
          <a:xfrm>
            <a:off x="572575" y="1755875"/>
            <a:ext cx="67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Print the number of unique case-sensitive characters in a string.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6"/>
          <p:cNvSpPr txBox="1"/>
          <p:nvPr>
            <p:ph idx="4294967295" type="body"/>
          </p:nvPr>
        </p:nvSpPr>
        <p:spPr>
          <a:xfrm>
            <a:off x="572575" y="2241650"/>
            <a:ext cx="5209200" cy="189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String: AppLe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Unique chars:4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String: aPple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Unique chars:5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String: aaa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Unique chars:1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21144" y="246401"/>
            <a:ext cx="73407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/>
              <a:t>Hands-On #2</a:t>
            </a:r>
            <a:endParaRPr/>
          </a:p>
        </p:txBody>
      </p:sp>
      <p:sp>
        <p:nvSpPr>
          <p:cNvPr id="234" name="Google Shape;234;p37"/>
          <p:cNvSpPr txBox="1"/>
          <p:nvPr>
            <p:ph idx="4294967295" type="body"/>
          </p:nvPr>
        </p:nvSpPr>
        <p:spPr>
          <a:xfrm>
            <a:off x="572575" y="1755875"/>
            <a:ext cx="8085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Take an input string and report groups of words that start with the same letter.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7"/>
          <p:cNvSpPr txBox="1"/>
          <p:nvPr>
            <p:ph idx="4294967295" type="body"/>
          </p:nvPr>
        </p:nvSpPr>
        <p:spPr>
          <a:xfrm>
            <a:off x="191575" y="2241650"/>
            <a:ext cx="4361400" cy="148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report('''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Someday I'll wish upon a star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Wake up where the clouds are far behind me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Where trouble melts like lemon drops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High above the chimney top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That's where you'll find me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'''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>
            <p:ph idx="4294967295" type="body"/>
          </p:nvPr>
        </p:nvSpPr>
        <p:spPr>
          <a:xfrm>
            <a:off x="4592125" y="2241650"/>
            <a:ext cx="4361400" cy="26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'S': {'someday', 'star'},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'I': {"i'll"},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'W': {'where', 'wake', 'wish'},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'U': {'upon', 'up'},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'A': {'are', 'above', 'a'},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'T': {'top', 'trouble', "that's", 'the'},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‘C': {'chimney', 'clouds'},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'F': {'find', 'far'},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'B': {'behind'},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'M': {'melts', 'me'},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'L': {'lemon', 'like'},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'D': {'drops'},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'H': {'high'},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'Y': {"you'll"}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66700"/>
            <a:ext cx="3009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>
            <p:ph type="title"/>
          </p:nvPr>
        </p:nvSpPr>
        <p:spPr>
          <a:xfrm>
            <a:off x="561975" y="3276598"/>
            <a:ext cx="7886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</a:pPr>
            <a:r>
              <a:rPr lang="en" sz="2500"/>
              <a:t>How did you find Hands-On #0 - #2?</a:t>
            </a:r>
            <a:endParaRPr sz="2500"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27" y="4377352"/>
            <a:ext cx="3442073" cy="76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