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1" r:id="rId2"/>
  </p:sldMasterIdLst>
  <p:notesMasterIdLst>
    <p:notesMasterId r:id="rId17"/>
  </p:notesMasterIdLst>
  <p:sldIdLst>
    <p:sldId id="261" r:id="rId3"/>
    <p:sldId id="263" r:id="rId4"/>
    <p:sldId id="271" r:id="rId5"/>
    <p:sldId id="264" r:id="rId6"/>
    <p:sldId id="272" r:id="rId7"/>
    <p:sldId id="282" r:id="rId8"/>
    <p:sldId id="283" r:id="rId9"/>
    <p:sldId id="284" r:id="rId10"/>
    <p:sldId id="281" r:id="rId11"/>
    <p:sldId id="274" r:id="rId12"/>
    <p:sldId id="280" r:id="rId13"/>
    <p:sldId id="265" r:id="rId14"/>
    <p:sldId id="273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509CDD"/>
    <a:srgbClr val="250001"/>
    <a:srgbClr val="0000FF"/>
    <a:srgbClr val="77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Mary's Level</c:v>
                </c:pt>
              </c:strCache>
            </c:strRef>
          </c:tx>
          <c:val>
            <c:numRef>
              <c:f>Sheet1!$B$3:$B$9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2.0</c:v>
                </c:pt>
                <c:pt idx="4">
                  <c:v>3.0</c:v>
                </c:pt>
                <c:pt idx="5">
                  <c:v>3.0</c:v>
                </c:pt>
                <c:pt idx="6">
                  <c:v>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John's Level</c:v>
                </c:pt>
              </c:strCache>
            </c:strRef>
          </c:tx>
          <c:val>
            <c:numRef>
              <c:f>Sheet1!$C$3:$C$9</c:f>
              <c:numCache>
                <c:formatCode>General</c:formatCode>
                <c:ptCount val="7"/>
                <c:pt idx="0">
                  <c:v>1.0</c:v>
                </c:pt>
                <c:pt idx="1">
                  <c:v>5.0</c:v>
                </c:pt>
                <c:pt idx="2">
                  <c:v>8.0</c:v>
                </c:pt>
                <c:pt idx="3">
                  <c:v>9.0</c:v>
                </c:pt>
                <c:pt idx="4">
                  <c:v>9.0</c:v>
                </c:pt>
                <c:pt idx="5">
                  <c:v>10.0</c:v>
                </c:pt>
                <c:pt idx="6">
                  <c:v>11.0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Average Game</c:v>
                </c:pt>
              </c:strCache>
            </c:strRef>
          </c:tx>
          <c:val>
            <c:numRef>
              <c:f>Sheet1!$D$3:$D$9</c:f>
              <c:numCache>
                <c:formatCode>General</c:formatCode>
                <c:ptCount val="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702104"/>
        <c:axId val="2131239528"/>
      </c:lineChart>
      <c:catAx>
        <c:axId val="2131702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31239528"/>
        <c:crosses val="autoZero"/>
        <c:auto val="1"/>
        <c:lblAlgn val="ctr"/>
        <c:lblOffset val="100"/>
        <c:noMultiLvlLbl val="0"/>
      </c:catAx>
      <c:valAx>
        <c:axId val="2131239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3170210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F80F0-A7BD-074C-8772-83D7F4B683AB}" type="datetimeFigureOut">
              <a:rPr lang="en-US" smtClean="0"/>
              <a:t>9/22/13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B2319-145C-D34B-8626-52183EFD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B2319-145C-D34B-8626-52183EFDB3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6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B2319-145C-D34B-8626-52183EFDB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E13EE-19FF-B147-B3AD-2C7068CBC7C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E13EE-19FF-B147-B3AD-2C7068CBC7C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3534"/>
            <a:ext cx="8229600" cy="2787650"/>
          </a:xfrm>
        </p:spPr>
        <p:txBody>
          <a:bodyPr lIns="0" tIns="0" rIns="0" bIns="0" anchor="b" anchorCtr="0">
            <a:normAutofit/>
          </a:bodyPr>
          <a:lstStyle>
            <a:lvl1pPr marL="0">
              <a:lnSpc>
                <a:spcPts val="3500"/>
              </a:lnSpc>
              <a:defRPr sz="3300">
                <a:solidFill>
                  <a:srgbClr val="777876"/>
                </a:solidFill>
              </a:defRPr>
            </a:lvl1pPr>
          </a:lstStyle>
          <a:p>
            <a:r>
              <a:rPr lang="is-I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23733"/>
            <a:ext cx="8229600" cy="18669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>
                <a:solidFill>
                  <a:srgbClr val="7677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2561"/>
          </a:xfrm>
        </p:spPr>
        <p:txBody>
          <a:bodyPr/>
          <a:lstStyle>
            <a:lvl1pPr>
              <a:defRPr/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5175"/>
            <a:ext cx="4040188" cy="1025524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0705"/>
            <a:ext cx="4040188" cy="30654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45" y="2031999"/>
            <a:ext cx="4041775" cy="1028700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45" y="3060699"/>
            <a:ext cx="4041775" cy="3065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noFill/>
          <a:ln w="12700" cap="flat" cmpd="sng" algn="ctr">
            <a:solidFill>
              <a:srgbClr val="FD870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7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2561"/>
          </a:xfrm>
        </p:spPr>
        <p:txBody>
          <a:bodyPr/>
          <a:lstStyle>
            <a:lvl1pPr>
              <a:defRPr/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5175"/>
            <a:ext cx="4040188" cy="1025524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0705"/>
            <a:ext cx="4040188" cy="30654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45" y="2031999"/>
            <a:ext cx="4041775" cy="1028700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45" y="3060699"/>
            <a:ext cx="4041775" cy="3065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93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377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5743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2406"/>
            <a:ext cx="8229600" cy="3433763"/>
          </a:xfrm>
        </p:spPr>
        <p:txBody>
          <a:bodyPr tIns="0"/>
          <a:lstStyle/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57200" y="2035181"/>
            <a:ext cx="8229600" cy="657225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28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2002"/>
            <a:ext cx="4038600" cy="4094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360" y="2032002"/>
            <a:ext cx="4038600" cy="4094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396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2561"/>
          </a:xfrm>
        </p:spPr>
        <p:txBody>
          <a:bodyPr/>
          <a:lstStyle>
            <a:lvl1pPr>
              <a:defRPr/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5175"/>
            <a:ext cx="4040188" cy="1025524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0705"/>
            <a:ext cx="4040188" cy="30654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45" y="2031999"/>
            <a:ext cx="4041775" cy="1028700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45" y="3060699"/>
            <a:ext cx="4041775" cy="3065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024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634987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7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572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rgbClr val="EFEF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0" y="2032002"/>
            <a:ext cx="8229600" cy="4094163"/>
          </a:xfrm>
        </p:spPr>
        <p:txBody>
          <a:bodyPr/>
          <a:lstStyle/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3844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2002"/>
            <a:ext cx="8244000" cy="4094163"/>
          </a:xfrm>
        </p:spPr>
        <p:txBody>
          <a:bodyPr tIns="0" bIns="46800" anchor="ctr" anchorCtr="0"/>
          <a:lstStyle>
            <a:lvl1pPr>
              <a:lnSpc>
                <a:spcPts val="1500"/>
              </a:lnSpc>
              <a:defRPr sz="1200"/>
            </a:lvl1pPr>
            <a:lvl2pPr>
              <a:lnSpc>
                <a:spcPts val="1500"/>
              </a:lnSpc>
              <a:defRPr sz="1200"/>
            </a:lvl2pPr>
            <a:lvl3pPr>
              <a:lnSpc>
                <a:spcPts val="1500"/>
              </a:lnSpc>
              <a:defRPr sz="1200"/>
            </a:lvl3pPr>
            <a:lvl4pPr>
              <a:lnSpc>
                <a:spcPts val="1500"/>
              </a:lnSpc>
              <a:defRPr sz="1200"/>
            </a:lvl4pPr>
            <a:lvl5pPr>
              <a:lnSpc>
                <a:spcPts val="1500"/>
              </a:lnSpc>
              <a:defRPr sz="1200"/>
            </a:lvl5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Rounded Rectangle 9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noFill/>
          <a:ln w="12700" cap="flat" cmpd="sng" algn="ctr">
            <a:solidFill>
              <a:srgbClr val="FD870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23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3667"/>
            <a:ext cx="6484938" cy="7618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787977"/>
                </a:solidFill>
              </a:defRPr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6921"/>
            <a:ext cx="2133600" cy="365125"/>
          </a:xfrm>
        </p:spPr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7" y="6353181"/>
            <a:ext cx="3492889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/ London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&amp; Skimlinks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SkimLinks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Overview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875495"/>
            <a:ext cx="8229600" cy="4297001"/>
          </a:xfrm>
        </p:spPr>
        <p:txBody>
          <a:bodyPr/>
          <a:lstStyle>
            <a:lvl1pPr>
              <a:spcAft>
                <a:spcPts val="500"/>
              </a:spcAft>
              <a:defRPr/>
            </a:lvl1pPr>
            <a:lvl2pPr>
              <a:spcAft>
                <a:spcPts val="500"/>
              </a:spcAft>
              <a:defRPr/>
            </a:lvl2pPr>
            <a:lvl3pPr>
              <a:spcAft>
                <a:spcPts val="500"/>
              </a:spcAft>
              <a:defRPr/>
            </a:lvl3pPr>
            <a:lvl4pPr>
              <a:spcAft>
                <a:spcPts val="500"/>
              </a:spcAft>
              <a:defRPr/>
            </a:lvl4pPr>
            <a:lvl5pPr>
              <a:spcAft>
                <a:spcPts val="500"/>
              </a:spcAft>
              <a:defRPr/>
            </a:lvl5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Fourthx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13992" y="1875496"/>
            <a:ext cx="8342583" cy="4250670"/>
          </a:xfrm>
          <a:prstGeom prst="roundRect">
            <a:avLst>
              <a:gd name="adj" fmla="val 550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4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rgbClr val="EFEF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579436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2406"/>
            <a:ext cx="8229600" cy="3433763"/>
          </a:xfrm>
        </p:spPr>
        <p:txBody>
          <a:bodyPr tIns="0"/>
          <a:lstStyle/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57200" y="2035181"/>
            <a:ext cx="8229600" cy="657225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2456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rgbClr val="EFEF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579436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2406"/>
            <a:ext cx="8229600" cy="3433763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57200" y="2035181"/>
            <a:ext cx="8229600" cy="657225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4496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i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rgbClr val="EFEF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2002"/>
            <a:ext cx="8229600" cy="4094163"/>
          </a:xfr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buFontTx/>
              <a:buNone/>
              <a:defRPr sz="3200" b="1" cap="all"/>
            </a:lvl1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387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852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li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rgbClr val="3030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5743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2406"/>
            <a:ext cx="8229600" cy="3433763"/>
          </a:xfrm>
        </p:spPr>
        <p:txBody>
          <a:bodyPr t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57200" y="2035181"/>
            <a:ext cx="8229600" cy="657225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398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Mess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rgbClr val="3030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1600" y="2032002"/>
            <a:ext cx="8229600" cy="4094163"/>
          </a:xfr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buFontTx/>
              <a:buNone/>
              <a:defRPr sz="3200" b="1" cap="all">
                <a:solidFill>
                  <a:schemeClr val="bg1"/>
                </a:solidFill>
              </a:defRPr>
            </a:lvl1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316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5575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lin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rgbClr val="FD86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2406"/>
            <a:ext cx="8229600" cy="3433763"/>
          </a:xfrm>
        </p:spPr>
        <p:txBody>
          <a:bodyPr tIns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57200" y="2035181"/>
            <a:ext cx="8229600" cy="657225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8889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Messag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1600" y="2032002"/>
            <a:ext cx="8229600" cy="4094163"/>
          </a:xfrm>
        </p:spPr>
        <p:txBody>
          <a:bodyPr>
            <a:normAutofit/>
          </a:bodyPr>
          <a:lstStyle>
            <a:lvl1pPr marL="0" indent="0">
              <a:lnSpc>
                <a:spcPts val="3600"/>
              </a:lnSpc>
              <a:buFontTx/>
              <a:buNone/>
              <a:defRPr sz="3200" b="1" cap="all" spc="-50">
                <a:solidFill>
                  <a:schemeClr val="bg1"/>
                </a:solidFill>
              </a:defRPr>
            </a:lvl1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195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572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46626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2002"/>
            <a:ext cx="4038600" cy="4094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360" y="2032002"/>
            <a:ext cx="4038600" cy="4094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2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888144"/>
            <a:ext cx="8244000" cy="5238025"/>
          </a:xfrm>
        </p:spPr>
        <p:txBody>
          <a:bodyPr lIns="0" tIns="0" rIns="0" bIns="0">
            <a:normAutofit/>
          </a:bodyPr>
          <a:lstStyle>
            <a:lvl1pPr marL="0" indent="-540000">
              <a:lnSpc>
                <a:spcPct val="150000"/>
              </a:lnSpc>
              <a:buClrTx/>
              <a:buFont typeface="+mj-lt"/>
              <a:buAutoNum type="arabicPeriod"/>
              <a:defRPr sz="2000" cap="all"/>
            </a:lvl1pPr>
            <a:lvl2pPr marL="0" indent="-540000">
              <a:lnSpc>
                <a:spcPct val="150000"/>
              </a:lnSpc>
              <a:buClrTx/>
              <a:buFont typeface="+mj-lt"/>
              <a:buAutoNum type="arabicPeriod" startAt="2"/>
              <a:defRPr sz="2000" cap="all"/>
            </a:lvl2pPr>
            <a:lvl3pPr marL="0" indent="-540000">
              <a:lnSpc>
                <a:spcPct val="150000"/>
              </a:lnSpc>
              <a:buClrTx/>
              <a:buFont typeface="+mj-lt"/>
              <a:buAutoNum type="arabicPeriod" startAt="3"/>
              <a:defRPr sz="2000" cap="all"/>
            </a:lvl3pPr>
            <a:lvl4pPr marL="0" indent="-540000">
              <a:lnSpc>
                <a:spcPct val="150000"/>
              </a:lnSpc>
              <a:buClrTx/>
              <a:buFont typeface="+mj-lt"/>
              <a:buAutoNum type="arabicPeriod" startAt="4"/>
              <a:defRPr sz="2000" cap="all"/>
            </a:lvl4pPr>
            <a:lvl5pPr marL="0" indent="-540000">
              <a:lnSpc>
                <a:spcPct val="150000"/>
              </a:lnSpc>
              <a:buClrTx/>
              <a:buFont typeface="+mj-lt"/>
              <a:buAutoNum type="arabicPeriod" startAt="5"/>
              <a:defRPr sz="2000" cap="all"/>
            </a:lvl5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3181"/>
            <a:ext cx="2133600" cy="365125"/>
          </a:xfrm>
        </p:spPr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38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4572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6626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5737"/>
          </a:xfrm>
        </p:spPr>
        <p:txBody>
          <a:bodyPr/>
          <a:lstStyle>
            <a:lvl1pPr>
              <a:defRPr/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5175"/>
            <a:ext cx="4040188" cy="1025524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0705"/>
            <a:ext cx="4040188" cy="30654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45" y="2031999"/>
            <a:ext cx="4041775" cy="1028700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45" y="3060699"/>
            <a:ext cx="4041775" cy="3065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533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572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46626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2002"/>
            <a:ext cx="4038600" cy="4094163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360" y="2032002"/>
            <a:ext cx="4038600" cy="4094163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689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4572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rgbClr val="4545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6626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rgbClr val="4545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2561"/>
          </a:xfrm>
        </p:spPr>
        <p:txBody>
          <a:bodyPr/>
          <a:lstStyle>
            <a:lvl1pPr>
              <a:defRPr/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5175"/>
            <a:ext cx="4040188" cy="1025524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0705"/>
            <a:ext cx="4040188" cy="3065463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45" y="2031999"/>
            <a:ext cx="4041775" cy="1028700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45" y="3060699"/>
            <a:ext cx="4041775" cy="3065464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0291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4572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46626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2002"/>
            <a:ext cx="4038600" cy="4094163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360" y="2032002"/>
            <a:ext cx="4038600" cy="4094163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945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4572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rgbClr val="FD86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662600" y="2032002"/>
            <a:ext cx="4038600" cy="4094163"/>
          </a:xfrm>
          <a:prstGeom prst="roundRect">
            <a:avLst>
              <a:gd name="adj" fmla="val 55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2561"/>
          </a:xfrm>
        </p:spPr>
        <p:txBody>
          <a:bodyPr/>
          <a:lstStyle>
            <a:lvl1pPr>
              <a:defRPr/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5175"/>
            <a:ext cx="4040188" cy="1025524"/>
          </a:xfrm>
          <a:noFill/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0705"/>
            <a:ext cx="4040188" cy="3065463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45" y="2031999"/>
            <a:ext cx="4041775" cy="1028700"/>
          </a:xfrm>
          <a:noFill/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45" y="3060699"/>
            <a:ext cx="4041775" cy="3065464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4920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ingl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2002"/>
            <a:ext cx="4038600" cy="4094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360" y="2032002"/>
            <a:ext cx="4038600" cy="4094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224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ingl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5737"/>
          </a:xfrm>
        </p:spPr>
        <p:txBody>
          <a:bodyPr/>
          <a:lstStyle>
            <a:lvl1pPr>
              <a:defRPr/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5175"/>
            <a:ext cx="4040188" cy="1025524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0705"/>
            <a:ext cx="4040188" cy="30654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45" y="2031999"/>
            <a:ext cx="4041775" cy="1028700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45" y="3060699"/>
            <a:ext cx="4041775" cy="306546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6482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ingle BG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2002"/>
            <a:ext cx="4038600" cy="4094163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360" y="2032002"/>
            <a:ext cx="4038600" cy="4094163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16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ingle BG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2561"/>
          </a:xfrm>
        </p:spPr>
        <p:txBody>
          <a:bodyPr/>
          <a:lstStyle>
            <a:lvl1pPr>
              <a:defRPr/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5175"/>
            <a:ext cx="4040188" cy="1025524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0705"/>
            <a:ext cx="4040188" cy="3065463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45" y="2031999"/>
            <a:ext cx="4041775" cy="1028700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45" y="3060699"/>
            <a:ext cx="4041775" cy="3065464"/>
          </a:xfrm>
        </p:spPr>
        <p:txBody>
          <a:bodyPr/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11523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Single BG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>
            <a:lvl1pPr>
              <a:defRPr>
                <a:solidFill>
                  <a:srgbClr val="787978"/>
                </a:solidFill>
              </a:defRPr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2002"/>
            <a:ext cx="4038600" cy="4094163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360" y="2032002"/>
            <a:ext cx="4038600" cy="4094163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883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ig Mess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6484938" cy="117093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1600" y="2032002"/>
            <a:ext cx="8229600" cy="4094163"/>
          </a:xfr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buFontTx/>
              <a:buNone/>
              <a:defRPr sz="3200" b="1" cap="none">
                <a:solidFill>
                  <a:srgbClr val="595959"/>
                </a:solidFill>
              </a:defRPr>
            </a:lvl1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6995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ingle BG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solidFill>
            <a:srgbClr val="FD86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5737"/>
          </a:xfrm>
        </p:spPr>
        <p:txBody>
          <a:bodyPr/>
          <a:lstStyle>
            <a:lvl1pPr>
              <a:defRPr>
                <a:solidFill>
                  <a:srgbClr val="767776"/>
                </a:solidFill>
              </a:defRPr>
            </a:lvl1pPr>
          </a:lstStyle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35175"/>
            <a:ext cx="4040188" cy="1025524"/>
          </a:xfrm>
          <a:noFill/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0705"/>
            <a:ext cx="4040188" cy="3065463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345" y="2031999"/>
            <a:ext cx="4041775" cy="1028700"/>
          </a:xfrm>
          <a:noFill/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5345" y="3060699"/>
            <a:ext cx="4041775" cy="3065464"/>
          </a:xfrm>
        </p:spPr>
        <p:txBody>
          <a:bodyPr/>
          <a:lstStyle>
            <a:lvl1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561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500"/>
              </a:spcAft>
              <a:defRPr/>
            </a:lvl1pPr>
            <a:lvl2pPr>
              <a:spcAft>
                <a:spcPts val="500"/>
              </a:spcAft>
              <a:defRPr/>
            </a:lvl2pPr>
            <a:lvl3pPr>
              <a:spcAft>
                <a:spcPts val="500"/>
              </a:spcAft>
              <a:defRPr/>
            </a:lvl3pPr>
            <a:lvl4pPr>
              <a:spcAft>
                <a:spcPts val="500"/>
              </a:spcAft>
              <a:defRPr/>
            </a:lvl4pPr>
            <a:lvl5pPr>
              <a:spcAft>
                <a:spcPts val="500"/>
              </a:spcAft>
              <a:defRPr/>
            </a:lvl5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Fourthx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6230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8"/>
            <a:ext cx="6484938" cy="145256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0488" indent="0">
              <a:spcAft>
                <a:spcPts val="500"/>
              </a:spcAft>
              <a:buNone/>
              <a:defRPr/>
            </a:lvl1pPr>
            <a:lvl2pPr>
              <a:spcAft>
                <a:spcPts val="500"/>
              </a:spcAft>
              <a:buNone/>
              <a:defRPr/>
            </a:lvl2pPr>
            <a:lvl3pPr>
              <a:spcAft>
                <a:spcPts val="500"/>
              </a:spcAft>
              <a:buNone/>
              <a:defRPr/>
            </a:lvl3pPr>
            <a:lvl4pPr>
              <a:spcAft>
                <a:spcPts val="500"/>
              </a:spcAft>
              <a:buNone/>
              <a:defRPr/>
            </a:lvl4pPr>
            <a:lvl5pPr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is-IS" dirty="0" smtClean="0"/>
              <a:t>Click to edit Master text style</a:t>
            </a:r>
            <a:br>
              <a:rPr lang="is-IS" dirty="0" smtClean="0"/>
            </a:br>
            <a:r>
              <a:rPr lang="is-IS" dirty="0" smtClean="0"/>
              <a:t>Second level</a:t>
            </a:r>
            <a:br>
              <a:rPr lang="is-IS" dirty="0" smtClean="0"/>
            </a:br>
            <a:r>
              <a:rPr lang="is-IS" dirty="0" smtClean="0"/>
              <a:t>Third level</a:t>
            </a:r>
            <a:br>
              <a:rPr lang="is-IS" dirty="0" smtClean="0"/>
            </a:br>
            <a:r>
              <a:rPr lang="is-IS" dirty="0" smtClean="0"/>
              <a:t>Fourth level</a:t>
            </a:r>
            <a:br>
              <a:rPr lang="is-IS" dirty="0" smtClean="0"/>
            </a:br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23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Subli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5744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7200" y="2035181"/>
            <a:ext cx="8229600" cy="657225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692406"/>
            <a:ext cx="8229600" cy="3433763"/>
          </a:xfrm>
        </p:spPr>
        <p:txBody>
          <a:bodyPr tIns="0"/>
          <a:lstStyle>
            <a:lvl1pPr>
              <a:spcAft>
                <a:spcPts val="500"/>
              </a:spcAft>
              <a:defRPr sz="1600"/>
            </a:lvl1pPr>
            <a:lvl2pPr>
              <a:spcAft>
                <a:spcPts val="500"/>
              </a:spcAft>
              <a:defRPr sz="1600"/>
            </a:lvl2pPr>
            <a:lvl3pPr>
              <a:spcAft>
                <a:spcPts val="500"/>
              </a:spcAft>
              <a:defRPr sz="1600"/>
            </a:lvl3pPr>
            <a:lvl4pPr>
              <a:spcAft>
                <a:spcPts val="500"/>
              </a:spcAft>
              <a:defRPr sz="1600"/>
            </a:lvl4pPr>
            <a:lvl5pPr>
              <a:spcAft>
                <a:spcPts val="500"/>
              </a:spcAft>
              <a:defRPr sz="1600"/>
            </a:lvl5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3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Subli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5743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692406"/>
            <a:ext cx="8229600" cy="3433763"/>
          </a:xfrm>
        </p:spPr>
        <p:txBody>
          <a:bodyPr tIns="0"/>
          <a:lstStyle>
            <a:lvl1pPr>
              <a:spcAft>
                <a:spcPts val="500"/>
              </a:spcAft>
              <a:defRPr sz="1400"/>
            </a:lvl1pPr>
            <a:lvl2pPr>
              <a:spcAft>
                <a:spcPts val="500"/>
              </a:spcAft>
              <a:defRPr sz="1400"/>
            </a:lvl2pPr>
            <a:lvl3pPr>
              <a:spcAft>
                <a:spcPts val="500"/>
              </a:spcAft>
              <a:defRPr sz="1400"/>
            </a:lvl3pPr>
            <a:lvl4pPr>
              <a:spcAft>
                <a:spcPts val="500"/>
              </a:spcAft>
              <a:defRPr sz="1400"/>
            </a:lvl4pPr>
            <a:lvl5pPr>
              <a:spcAft>
                <a:spcPts val="500"/>
              </a:spcAft>
              <a:defRPr sz="1400"/>
            </a:lvl5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7200" y="2035181"/>
            <a:ext cx="8229600" cy="657225"/>
          </a:xfrm>
        </p:spPr>
        <p:txBody>
          <a:bodyPr lIns="288000" anchor="t" anchorCtr="0">
            <a:normAutofit/>
          </a:bodyPr>
          <a:lstStyle>
            <a:lvl1pPr marL="0" indent="0">
              <a:buNone/>
              <a:defRPr sz="2000" b="1" kern="600" cap="all" spc="-5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90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9437"/>
            <a:ext cx="6484938" cy="1452565"/>
          </a:xfrm>
        </p:spPr>
        <p:txBody>
          <a:bodyPr/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2002"/>
            <a:ext cx="4038600" cy="4094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360" y="2032002"/>
            <a:ext cx="4038600" cy="4094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0" y="2032002"/>
            <a:ext cx="8229600" cy="4094163"/>
          </a:xfrm>
          <a:prstGeom prst="roundRect">
            <a:avLst>
              <a:gd name="adj" fmla="val 550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4538" y="6353181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Company Presentation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05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860326"/>
            <a:ext cx="6484938" cy="1452564"/>
          </a:xfrm>
          <a:prstGeom prst="rect">
            <a:avLst/>
          </a:prstGeom>
        </p:spPr>
        <p:txBody>
          <a:bodyPr vert="horz" lIns="288000" tIns="46800" rIns="91440" bIns="45720" rtlCol="0" anchor="t">
            <a:noAutofit/>
          </a:bodyPr>
          <a:lstStyle/>
          <a:p>
            <a:r>
              <a:rPr lang="is-IS" dirty="0" smtClean="0"/>
              <a:t>Click to edit Master title stylE</a:t>
            </a:r>
            <a:br>
              <a:rPr lang="is-IS" dirty="0" smtClean="0"/>
            </a:br>
            <a:r>
              <a:rPr lang="is-IS" sz="1700" dirty="0" smtClean="0"/>
              <a:t>SUBLINE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75830"/>
            <a:ext cx="8229600" cy="3550335"/>
          </a:xfrm>
          <a:prstGeom prst="rect">
            <a:avLst/>
          </a:prstGeom>
          <a:noFill/>
        </p:spPr>
        <p:txBody>
          <a:bodyPr vert="horz" lIns="180000" tIns="180000" rIns="144000" bIns="144000" rtlCol="0">
            <a:noAutofit/>
          </a:bodyPr>
          <a:lstStyle/>
          <a:p>
            <a:pPr lvl="0"/>
            <a:r>
              <a:rPr lang="is-IS" dirty="0" smtClean="0"/>
              <a:t>Click to edit Master text styles</a:t>
            </a:r>
          </a:p>
          <a:p>
            <a:pPr lvl="1"/>
            <a:r>
              <a:rPr lang="is-IS" dirty="0" smtClean="0"/>
              <a:t>Second level</a:t>
            </a:r>
          </a:p>
          <a:p>
            <a:pPr lvl="2"/>
            <a:r>
              <a:rPr lang="is-IS" dirty="0" smtClean="0"/>
              <a:t>Third level</a:t>
            </a:r>
          </a:p>
          <a:p>
            <a:pPr lvl="3"/>
            <a:r>
              <a:rPr lang="is-IS" dirty="0" smtClean="0"/>
              <a:t>Fourth level</a:t>
            </a:r>
          </a:p>
          <a:p>
            <a:pPr lvl="4"/>
            <a:r>
              <a:rPr lang="is-I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4538" y="6234481"/>
            <a:ext cx="3575976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900" kern="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Berlin/London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/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skimlinks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SkimLinks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Overview</a:t>
            </a:r>
          </a:p>
          <a:p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2344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kern="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"/>
            <a:ext cx="9144000" cy="10800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4725">
              <a:spcBef>
                <a:spcPct val="0"/>
              </a:spcBef>
              <a:tabLst>
                <a:tab pos="381000" algn="l"/>
              </a:tabLst>
              <a:defRPr/>
            </a:pPr>
            <a:endParaRPr lang="en-GB" sz="900" dirty="0">
              <a:solidFill>
                <a:srgbClr val="4D4D4D"/>
              </a:solidFill>
              <a:latin typeface="Arial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6750000"/>
            <a:ext cx="9144000" cy="108000"/>
          </a:xfrm>
          <a:prstGeom prst="rect">
            <a:avLst/>
          </a:prstGeom>
          <a:solidFill>
            <a:srgbClr val="288FD3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74725">
              <a:spcBef>
                <a:spcPct val="0"/>
              </a:spcBef>
              <a:tabLst>
                <a:tab pos="381000" algn="l"/>
              </a:tabLst>
              <a:defRPr/>
            </a:pPr>
            <a:endParaRPr lang="en-GB" sz="900" dirty="0">
              <a:solidFill>
                <a:srgbClr val="4D4D4D"/>
              </a:solidFill>
              <a:latin typeface="Arial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942139" y="205768"/>
            <a:ext cx="217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1"/>
                </a:solidFill>
              </a:rPr>
              <a:t>Kinec</a:t>
            </a:r>
            <a:r>
              <a:rPr lang="en-US" sz="2800" dirty="0" err="1" smtClean="0">
                <a:solidFill>
                  <a:srgbClr val="509CDD"/>
                </a:solidFill>
              </a:rPr>
              <a:t>TECH</a:t>
            </a:r>
            <a:endParaRPr lang="en-US" sz="2800" dirty="0">
              <a:solidFill>
                <a:srgbClr val="509C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9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2600"/>
        </a:lnSpc>
        <a:spcBef>
          <a:spcPct val="0"/>
        </a:spcBef>
        <a:buNone/>
        <a:defRPr sz="2200" b="0" i="0" kern="1200" cap="none" spc="-50" baseline="0">
          <a:solidFill>
            <a:srgbClr val="767776"/>
          </a:solidFill>
          <a:latin typeface="Arial"/>
          <a:ea typeface="+mj-ea"/>
          <a:cs typeface="Arial"/>
        </a:defRPr>
      </a:lvl1pPr>
    </p:titleStyle>
    <p:bodyStyle>
      <a:lvl1pPr marL="360000" indent="-252000" algn="l" defTabSz="457200" rtl="0" eaLnBrk="1" latinLnBrk="0" hangingPunct="1">
        <a:lnSpc>
          <a:spcPts val="2000"/>
        </a:lnSpc>
        <a:spcBef>
          <a:spcPts val="0"/>
        </a:spcBef>
        <a:spcAft>
          <a:spcPts val="500"/>
        </a:spcAft>
        <a:buClr>
          <a:schemeClr val="accent1"/>
        </a:buClr>
        <a:buSzPct val="100000"/>
        <a:buFont typeface="Lucida Grande"/>
        <a:buChar char="●"/>
        <a:defRPr sz="2000" kern="600" spc="0">
          <a:solidFill>
            <a:srgbClr val="777876"/>
          </a:solidFill>
          <a:latin typeface="+mn-lt"/>
          <a:ea typeface="+mn-ea"/>
          <a:cs typeface="+mn-cs"/>
        </a:defRPr>
      </a:lvl1pPr>
      <a:lvl2pPr marL="720000" indent="-252000" algn="l" defTabSz="457200" rtl="0" eaLnBrk="1" latinLnBrk="0" hangingPunct="1">
        <a:lnSpc>
          <a:spcPts val="2000"/>
        </a:lnSpc>
        <a:spcBef>
          <a:spcPts val="0"/>
        </a:spcBef>
        <a:spcAft>
          <a:spcPts val="500"/>
        </a:spcAft>
        <a:buClr>
          <a:schemeClr val="tx1">
            <a:lumMod val="50000"/>
            <a:lumOff val="50000"/>
          </a:schemeClr>
        </a:buClr>
        <a:buSzPct val="100000"/>
        <a:buFont typeface="Lucida Grande"/>
        <a:buChar char="●"/>
        <a:defRPr sz="2000" kern="600" spc="0">
          <a:solidFill>
            <a:srgbClr val="777876"/>
          </a:solidFill>
          <a:latin typeface="+mn-lt"/>
          <a:ea typeface="+mn-ea"/>
          <a:cs typeface="+mn-cs"/>
        </a:defRPr>
      </a:lvl2pPr>
      <a:lvl3pPr marL="1080000" indent="-252000" algn="l" defTabSz="457200" rtl="0" eaLnBrk="1" latinLnBrk="0" hangingPunct="1">
        <a:lnSpc>
          <a:spcPts val="2000"/>
        </a:lnSpc>
        <a:spcBef>
          <a:spcPts val="0"/>
        </a:spcBef>
        <a:spcAft>
          <a:spcPts val="500"/>
        </a:spcAft>
        <a:buClr>
          <a:schemeClr val="tx1">
            <a:lumMod val="50000"/>
            <a:lumOff val="50000"/>
          </a:schemeClr>
        </a:buClr>
        <a:buSzPct val="100000"/>
        <a:buFont typeface="Lucida Grande"/>
        <a:buChar char="●"/>
        <a:defRPr sz="2000" kern="600" spc="0">
          <a:solidFill>
            <a:srgbClr val="777876"/>
          </a:solidFill>
          <a:latin typeface="+mn-lt"/>
          <a:ea typeface="+mn-ea"/>
          <a:cs typeface="+mn-cs"/>
        </a:defRPr>
      </a:lvl3pPr>
      <a:lvl4pPr marL="1440000" indent="-252000" algn="l" defTabSz="457200" rtl="0" eaLnBrk="1" latinLnBrk="0" hangingPunct="1">
        <a:lnSpc>
          <a:spcPts val="2000"/>
        </a:lnSpc>
        <a:spcBef>
          <a:spcPts val="0"/>
        </a:spcBef>
        <a:spcAft>
          <a:spcPts val="500"/>
        </a:spcAft>
        <a:buClr>
          <a:schemeClr val="tx1">
            <a:lumMod val="50000"/>
            <a:lumOff val="50000"/>
          </a:schemeClr>
        </a:buClr>
        <a:buSzPct val="100000"/>
        <a:buFont typeface="Lucida Grande"/>
        <a:buChar char="●"/>
        <a:defRPr sz="2000" kern="600" spc="0">
          <a:solidFill>
            <a:srgbClr val="777876"/>
          </a:solidFill>
          <a:latin typeface="+mn-lt"/>
          <a:ea typeface="+mn-ea"/>
          <a:cs typeface="+mn-cs"/>
        </a:defRPr>
      </a:lvl4pPr>
      <a:lvl5pPr marL="1800000" indent="-252000" algn="l" defTabSz="457200" rtl="0" eaLnBrk="1" latinLnBrk="0" hangingPunct="1">
        <a:lnSpc>
          <a:spcPts val="2000"/>
        </a:lnSpc>
        <a:spcBef>
          <a:spcPts val="0"/>
        </a:spcBef>
        <a:spcAft>
          <a:spcPts val="500"/>
        </a:spcAft>
        <a:buClr>
          <a:schemeClr val="tx1">
            <a:lumMod val="50000"/>
            <a:lumOff val="50000"/>
          </a:schemeClr>
        </a:buClr>
        <a:buSzPct val="100000"/>
        <a:buFont typeface="Lucida Grande"/>
        <a:buChar char="●"/>
        <a:defRPr sz="2000" kern="600" spc="0">
          <a:solidFill>
            <a:srgbClr val="77787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EC9A-14BC-354A-A498-44A12919D147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9/22/13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A27BF-611E-8047-AF53-58628CFD60D5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smtClean="0"/>
              <a:t>Fun </a:t>
            </a:r>
            <a:r>
              <a:rPr lang="en-US" dirty="0" smtClean="0"/>
              <a:t>fitness based on </a:t>
            </a:r>
            <a:r>
              <a:rPr lang="en-US" dirty="0" smtClean="0"/>
              <a:t>REAL real</a:t>
            </a:r>
            <a:r>
              <a:rPr lang="en-US" dirty="0" smtClean="0"/>
              <a:t>-time data</a:t>
            </a:r>
            <a:r>
              <a:rPr lang="en-US" dirty="0" smtClean="0"/>
              <a:t>”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915655" y="517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82754" y="3821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359" y="2889659"/>
            <a:ext cx="3929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D8709"/>
                </a:solidFill>
              </a:rPr>
              <a:t>Kinec</a:t>
            </a:r>
            <a:r>
              <a:rPr lang="en-US" sz="4000" dirty="0" err="1" smtClean="0">
                <a:solidFill>
                  <a:srgbClr val="509CDD"/>
                </a:solidFill>
              </a:rPr>
              <a:t>TECH</a:t>
            </a:r>
            <a:endParaRPr lang="en-US" sz="4000" dirty="0">
              <a:solidFill>
                <a:srgbClr val="509C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1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DEMO TIME!</a:t>
            </a:r>
            <a:endParaRPr lang="en-US" sz="4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10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/ London | 2013 | zanox &amp; Skimlinks | SkimLinks Overview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endParaRPr lang="en-US" dirty="0" smtClean="0"/>
          </a:p>
          <a:p>
            <a:pPr marL="108000" indent="0">
              <a:buNone/>
            </a:pPr>
            <a:endParaRPr lang="en-US" sz="4000" dirty="0"/>
          </a:p>
          <a:p>
            <a:pPr marL="108000" indent="0">
              <a:buNone/>
            </a:pPr>
            <a:endParaRPr lang="en-US" sz="4000" dirty="0" smtClean="0"/>
          </a:p>
          <a:p>
            <a:pPr marL="108000" indent="0">
              <a:buNone/>
            </a:pPr>
            <a:endParaRPr lang="en-US" sz="2800" dirty="0"/>
          </a:p>
          <a:p>
            <a:pPr marL="108000" indent="0" algn="ctr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MOTION</a:t>
            </a:r>
            <a:r>
              <a:rPr lang="en-US" sz="2800" dirty="0" smtClean="0"/>
              <a:t> + </a:t>
            </a:r>
            <a:r>
              <a:rPr lang="en-US" sz="2800" dirty="0" smtClean="0">
                <a:solidFill>
                  <a:srgbClr val="509CDD"/>
                </a:solidFill>
              </a:rPr>
              <a:t>HEALTH BIO</a:t>
            </a:r>
          </a:p>
          <a:p>
            <a:pPr marL="108000" indent="0" algn="ctr">
              <a:buNone/>
            </a:pPr>
            <a:endParaRPr lang="en-US" sz="4000" dirty="0">
              <a:solidFill>
                <a:srgbClr val="509CDD"/>
              </a:solidFill>
            </a:endParaRPr>
          </a:p>
          <a:p>
            <a:pPr marL="108000" indent="0" algn="ctr">
              <a:buNone/>
            </a:pPr>
            <a:r>
              <a:rPr lang="en-US" sz="4000" dirty="0" smtClean="0">
                <a:solidFill>
                  <a:srgbClr val="509CDD"/>
                </a:solidFill>
              </a:rPr>
              <a:t> </a:t>
            </a:r>
            <a:r>
              <a:rPr lang="en-US" sz="4000" dirty="0" smtClean="0"/>
              <a:t>= </a:t>
            </a:r>
          </a:p>
          <a:p>
            <a:pPr marL="108000" indent="0" algn="ctr">
              <a:buNone/>
            </a:pPr>
            <a:endParaRPr lang="en-US" sz="4000" dirty="0"/>
          </a:p>
          <a:p>
            <a:pPr marL="108000" indent="0" algn="ctr">
              <a:buNone/>
            </a:pPr>
            <a:r>
              <a:rPr lang="en-US" sz="3200" b="1" dirty="0" smtClean="0"/>
              <a:t>REAL-TIME FEEDBACK!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3681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Fitness Game market is BIG!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11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/ London | 2013 | zanox &amp; Skimlinks | SkimLinks Overview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37968" y="1875495"/>
            <a:ext cx="6922866" cy="4260334"/>
            <a:chOff x="533400" y="214396"/>
            <a:chExt cx="8458200" cy="608272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33400" y="3200400"/>
              <a:ext cx="8077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2" descr="http://upload.wikimedia.org/wikipedia/en/a/ae/Kinect_Sport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798" y="3264932"/>
              <a:ext cx="1600201" cy="225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029199" y="5718083"/>
              <a:ext cx="2394596" cy="55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5.64 million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96200" y="326493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Units Sold</a:t>
              </a:r>
              <a:endParaRPr lang="en-US" dirty="0"/>
            </a:p>
          </p:txBody>
        </p:sp>
        <p:pic>
          <p:nvPicPr>
            <p:cNvPr id="10" name="Picture 4" descr="http://gamerfront.net/wp-content/uploads/2012/02/Zumba-Fitness_rush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0" y="249032"/>
              <a:ext cx="1752600" cy="2486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705100" y="2735572"/>
              <a:ext cx="2171697" cy="55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2.11 million</a:t>
              </a:r>
              <a:endParaRPr lang="en-US" dirty="0"/>
            </a:p>
          </p:txBody>
        </p:sp>
        <p:pic>
          <p:nvPicPr>
            <p:cNvPr id="12" name="Picture 6" descr="http://www.ourordinarylife.com/wp-content/uploads/2012/11/nikekinecttraining_boxshot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3264932"/>
              <a:ext cx="1763804" cy="2453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67601" y="5740303"/>
              <a:ext cx="1937498" cy="55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0.1 million</a:t>
              </a:r>
              <a:endParaRPr lang="en-US" dirty="0"/>
            </a:p>
          </p:txBody>
        </p:sp>
        <p:pic>
          <p:nvPicPr>
            <p:cNvPr id="14" name="Picture 2" descr="http://upload.wikimedia.org/wikipedia/en/a/ae/Kinect_Sport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999" y="214396"/>
              <a:ext cx="1600201" cy="225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77000" y="2689769"/>
              <a:ext cx="2133600" cy="55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20.39 million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25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8000"/>
            <a:r>
              <a:rPr lang="en-US" dirty="0" err="1">
                <a:solidFill>
                  <a:schemeClr val="accent1"/>
                </a:solidFill>
              </a:rPr>
              <a:t>Kinec</a:t>
            </a:r>
            <a:r>
              <a:rPr lang="en-US" dirty="0" err="1">
                <a:solidFill>
                  <a:srgbClr val="509CDD"/>
                </a:solidFill>
              </a:rPr>
              <a:t>TECH</a:t>
            </a:r>
            <a:r>
              <a:rPr lang="en-US" b="1" dirty="0">
                <a:solidFill>
                  <a:srgbClr val="509CDD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BENEFITS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12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/ London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&amp;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Skimlinks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SkimLinks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Overview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2024487"/>
            <a:ext cx="8229601" cy="3330974"/>
          </a:xfrm>
        </p:spPr>
        <p:txBody>
          <a:bodyPr/>
          <a:lstStyle/>
          <a:p>
            <a:pPr marL="108000" indent="0">
              <a:buNone/>
            </a:pPr>
            <a:endParaRPr lang="en-US" dirty="0" smtClean="0"/>
          </a:p>
          <a:p>
            <a:pPr marL="108000" indent="0">
              <a:buNone/>
            </a:pPr>
            <a:endParaRPr lang="en-US" b="1" dirty="0" smtClean="0"/>
          </a:p>
          <a:p>
            <a:pPr marL="468000" lvl="1" indent="0">
              <a:buNone/>
            </a:pPr>
            <a:r>
              <a:rPr lang="en-US" b="1" dirty="0" smtClean="0"/>
              <a:t>More encouraging </a:t>
            </a:r>
            <a:r>
              <a:rPr lang="en-US" dirty="0" smtClean="0"/>
              <a:t>(</a:t>
            </a:r>
            <a:r>
              <a:rPr lang="en-US" i="1" dirty="0" smtClean="0"/>
              <a:t>for the Unfit</a:t>
            </a:r>
            <a:r>
              <a:rPr lang="en-US" dirty="0" smtClean="0"/>
              <a:t>)</a:t>
            </a:r>
          </a:p>
          <a:p>
            <a:pPr marL="468000" lvl="1" indent="0">
              <a:buNone/>
            </a:pPr>
            <a:endParaRPr lang="en-US" dirty="0"/>
          </a:p>
          <a:p>
            <a:pPr marL="468000" lvl="1" indent="0">
              <a:buNone/>
            </a:pPr>
            <a:r>
              <a:rPr lang="en-US" sz="2200" b="1" dirty="0" smtClean="0"/>
              <a:t>More challenging </a:t>
            </a:r>
            <a:r>
              <a:rPr lang="en-US" sz="2200" dirty="0" smtClean="0"/>
              <a:t>(</a:t>
            </a:r>
            <a:r>
              <a:rPr lang="en-US" sz="2200" i="1" dirty="0" smtClean="0"/>
              <a:t>for the Fit</a:t>
            </a:r>
            <a:r>
              <a:rPr lang="en-US" sz="2200" dirty="0" smtClean="0"/>
              <a:t>)</a:t>
            </a:r>
            <a:endParaRPr lang="en-US" sz="2200" dirty="0"/>
          </a:p>
          <a:p>
            <a:pPr marL="468000" lvl="1" indent="0">
              <a:buNone/>
            </a:pPr>
            <a:endParaRPr lang="en-US" dirty="0"/>
          </a:p>
          <a:p>
            <a:pPr marL="468000" lvl="1" indent="0">
              <a:buNone/>
            </a:pPr>
            <a:r>
              <a:rPr lang="en-US" sz="2800" b="1" dirty="0" smtClean="0"/>
              <a:t>More fun! </a:t>
            </a:r>
            <a:r>
              <a:rPr lang="en-US" sz="2800" dirty="0" smtClean="0"/>
              <a:t>(</a:t>
            </a:r>
            <a:r>
              <a:rPr lang="en-US" sz="2800" i="1" dirty="0" smtClean="0"/>
              <a:t>for Everyone</a:t>
            </a:r>
            <a:r>
              <a:rPr lang="en-US" sz="2800" dirty="0" smtClean="0"/>
              <a:t>)</a:t>
            </a:r>
          </a:p>
          <a:p>
            <a:pPr marL="468000" lvl="1" indent="0">
              <a:buNone/>
            </a:pPr>
            <a:endParaRPr lang="en-US" dirty="0"/>
          </a:p>
          <a:p>
            <a:pPr marL="468000" lvl="1" indent="0">
              <a:buNone/>
            </a:pPr>
            <a:r>
              <a:rPr lang="en-US" sz="3200" b="1" dirty="0" smtClean="0"/>
              <a:t>More video game sales! </a:t>
            </a:r>
            <a:r>
              <a:rPr lang="en-US" sz="3200" dirty="0" smtClean="0"/>
              <a:t>(</a:t>
            </a:r>
            <a:r>
              <a:rPr lang="en-US" sz="3200" i="1" dirty="0" smtClean="0"/>
              <a:t>for Us!</a:t>
            </a:r>
            <a:r>
              <a:rPr lang="en-US" sz="3200" dirty="0" smtClean="0"/>
              <a:t>)</a:t>
            </a:r>
          </a:p>
          <a:p>
            <a:pPr marL="468000" lvl="1" indent="0">
              <a:buNone/>
            </a:pPr>
            <a:endParaRPr lang="en-US" sz="3200" dirty="0"/>
          </a:p>
          <a:p>
            <a:pPr marL="4680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7" y="2875322"/>
            <a:ext cx="237811" cy="2478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8214" y="18529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31" y="3529479"/>
            <a:ext cx="237811" cy="2478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31" y="4125315"/>
            <a:ext cx="237811" cy="2478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94" y="4709817"/>
            <a:ext cx="237811" cy="2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HACK BONUS:  We’ve democratized the </a:t>
            </a:r>
            <a:r>
              <a:rPr lang="en-US" b="1" dirty="0" err="1" smtClean="0"/>
              <a:t>Kinect</a:t>
            </a:r>
            <a:r>
              <a:rPr lang="en-US" b="1" dirty="0" smtClean="0"/>
              <a:t>!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13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/ London | 2013 | zanox &amp; Skimlinks | SkimLinks Overview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 algn="ctr">
              <a:buNone/>
            </a:pPr>
            <a:r>
              <a:rPr lang="en-US" b="1" dirty="0" smtClean="0"/>
              <a:t>Who can leverage the </a:t>
            </a:r>
            <a:r>
              <a:rPr lang="en-US" b="1" dirty="0" err="1" smtClean="0"/>
              <a:t>Kinect</a:t>
            </a:r>
            <a:r>
              <a:rPr lang="en-US" b="1" dirty="0" smtClean="0"/>
              <a:t> after Hack-Fit Boston?</a:t>
            </a:r>
          </a:p>
          <a:p>
            <a:pPr marL="108000" indent="0" algn="ctr">
              <a:buNone/>
            </a:pPr>
            <a:endParaRPr lang="en-US" b="1" dirty="0" smtClean="0"/>
          </a:p>
          <a:p>
            <a:pPr marL="108000" indent="0" algn="ctr">
              <a:buNone/>
            </a:pPr>
            <a:r>
              <a:rPr lang="en-US" b="1" dirty="0" smtClean="0">
                <a:solidFill>
                  <a:srgbClr val="509CDD"/>
                </a:solidFill>
              </a:rPr>
              <a:t>EVERYONE!...  COME SEE US TO USE OR HACK!</a:t>
            </a:r>
            <a:endParaRPr lang="en-US" b="1" dirty="0">
              <a:solidFill>
                <a:srgbClr val="509CDD"/>
              </a:solidFill>
            </a:endParaRPr>
          </a:p>
        </p:txBody>
      </p:sp>
      <p:pic>
        <p:nvPicPr>
          <p:cNvPr id="6" name="Picture 2" descr="http://www.mblyp.com/wp-content/uploads/2012/10/physical-therapy-assist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197991"/>
            <a:ext cx="2971800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editation | Meditation Benefits Can Be Found In Rock Climb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56" y="3197991"/>
            <a:ext cx="3120390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98048" y="5410906"/>
            <a:ext cx="3558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Optimize Performance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30770" y="5424000"/>
            <a:ext cx="3165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Physical Therapy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79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14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/ London | 2013 | zanox &amp; Skimlinks | SkimLinks Overview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 algn="ctr">
              <a:buNone/>
            </a:pPr>
            <a:endParaRPr lang="en-US" sz="4400" b="1" dirty="0" smtClean="0"/>
          </a:p>
          <a:p>
            <a:pPr marL="108000" indent="0" algn="ctr">
              <a:buNone/>
            </a:pPr>
            <a:endParaRPr lang="en-US" sz="4400" b="1" dirty="0"/>
          </a:p>
          <a:p>
            <a:pPr marL="108000" indent="0" algn="ctr">
              <a:buNone/>
            </a:pPr>
            <a:endParaRPr lang="en-US" sz="4400" b="1" dirty="0" smtClean="0"/>
          </a:p>
          <a:p>
            <a:pPr marL="108000" indent="0" algn="ctr">
              <a:buNone/>
            </a:pPr>
            <a:endParaRPr lang="en-US" sz="4400" b="1" dirty="0"/>
          </a:p>
          <a:p>
            <a:pPr marL="108000" indent="0" algn="ctr">
              <a:buNone/>
            </a:pPr>
            <a:endParaRPr lang="en-US" sz="4400" b="1" dirty="0" smtClean="0"/>
          </a:p>
          <a:p>
            <a:pPr marL="108000" indent="0" algn="ctr">
              <a:buNone/>
            </a:pPr>
            <a:r>
              <a:rPr lang="en-US" sz="4400" b="1" dirty="0" smtClean="0"/>
              <a:t>QUESTIONS?</a:t>
            </a:r>
          </a:p>
          <a:p>
            <a:pPr marL="108000" indent="0" algn="ctr">
              <a:buNone/>
            </a:pPr>
            <a:endParaRPr lang="en-US" sz="4400" b="1" dirty="0"/>
          </a:p>
          <a:p>
            <a:pPr marL="108000" indent="0" algn="ctr">
              <a:buNone/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523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23667"/>
            <a:ext cx="7189259" cy="761899"/>
          </a:xfrm>
        </p:spPr>
        <p:txBody>
          <a:bodyPr/>
          <a:lstStyle/>
          <a:p>
            <a:r>
              <a:rPr lang="en-US" b="1" dirty="0" smtClean="0"/>
              <a:t>	</a:t>
            </a:r>
            <a:r>
              <a:rPr lang="en-US" b="1" dirty="0" smtClean="0"/>
              <a:t>Real-time </a:t>
            </a:r>
            <a:r>
              <a:rPr lang="en-US" b="1" dirty="0"/>
              <a:t>D</a:t>
            </a:r>
            <a:r>
              <a:rPr lang="en-US" b="1" dirty="0" smtClean="0"/>
              <a:t>ifficulty </a:t>
            </a:r>
            <a:r>
              <a:rPr lang="en-US" b="1" dirty="0" smtClean="0"/>
              <a:t>A</a:t>
            </a:r>
            <a:r>
              <a:rPr lang="en-US" b="1" dirty="0" smtClean="0"/>
              <a:t>djustment  </a:t>
            </a:r>
            <a:r>
              <a:rPr lang="en-US" b="1" dirty="0" smtClean="0">
                <a:sym typeface="Wingdings"/>
              </a:rPr>
              <a:t> MORE FUN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2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/ London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&amp; Skimlinks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SkimLinks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Overview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err="1" smtClean="0">
                <a:solidFill>
                  <a:schemeClr val="accent1"/>
                </a:solidFill>
              </a:rPr>
              <a:t>Kinec</a:t>
            </a:r>
            <a:r>
              <a:rPr lang="en-US" sz="2000" dirty="0" err="1" smtClean="0">
                <a:solidFill>
                  <a:srgbClr val="509CDD"/>
                </a:solidFill>
              </a:rPr>
              <a:t>TECH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is an </a:t>
            </a:r>
            <a:r>
              <a:rPr lang="en-US" sz="2000" dirty="0" smtClean="0"/>
              <a:t>emerging health video game </a:t>
            </a:r>
            <a:r>
              <a:rPr lang="en-US" dirty="0" smtClean="0"/>
              <a:t>company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Goal:  Design games that respond to your </a:t>
            </a:r>
            <a:r>
              <a:rPr lang="en-US" sz="2000" b="1" dirty="0" smtClean="0"/>
              <a:t>TRUE </a:t>
            </a:r>
            <a:r>
              <a:rPr lang="en-US" sz="2000" dirty="0" smtClean="0"/>
              <a:t>level of fitness</a:t>
            </a:r>
            <a:endParaRPr lang="en-US" sz="2000" dirty="0" smtClean="0"/>
          </a:p>
          <a:p>
            <a:pPr marL="108000" indent="0">
              <a:buNone/>
            </a:pPr>
            <a:endParaRPr lang="en-US" sz="2000" dirty="0"/>
          </a:p>
        </p:txBody>
      </p:sp>
      <p:pic>
        <p:nvPicPr>
          <p:cNvPr id="6" name="Picture 5" descr="startpage_rgb-0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9" y="722638"/>
            <a:ext cx="807444" cy="807444"/>
          </a:xfrm>
          <a:prstGeom prst="rect">
            <a:avLst/>
          </a:prstGeom>
        </p:spPr>
      </p:pic>
      <p:pic>
        <p:nvPicPr>
          <p:cNvPr id="7" name="Picture 2" descr="kinect-fitness-lose-weight-ga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76" y="3664242"/>
            <a:ext cx="4016069" cy="225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8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</a:t>
            </a:r>
            <a:r>
              <a:rPr lang="en-US" b="1" dirty="0" smtClean="0"/>
              <a:t>What does that mean?!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3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/ London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&amp; Skimlinks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SkimLinks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Overview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buNone/>
            </a:pPr>
            <a:endParaRPr lang="en-US" sz="2000" dirty="0"/>
          </a:p>
          <a:p>
            <a:r>
              <a:rPr lang="en-US" dirty="0" smtClean="0"/>
              <a:t>Our games </a:t>
            </a:r>
            <a:r>
              <a:rPr lang="en-US" sz="2000" dirty="0" smtClean="0"/>
              <a:t>leverage today’s </a:t>
            </a:r>
            <a:r>
              <a:rPr lang="en-US" dirty="0" smtClean="0"/>
              <a:t>most </a:t>
            </a:r>
            <a:r>
              <a:rPr lang="en-US" dirty="0" smtClean="0"/>
              <a:t>advanced </a:t>
            </a:r>
            <a:r>
              <a:rPr lang="en-US" dirty="0" err="1" smtClean="0"/>
              <a:t>kinectic</a:t>
            </a:r>
            <a:r>
              <a:rPr lang="en-US" dirty="0" smtClean="0"/>
              <a:t> and health biometric </a:t>
            </a:r>
            <a:r>
              <a:rPr lang="en-US" dirty="0" smtClean="0"/>
              <a:t>technology - </a:t>
            </a:r>
            <a:r>
              <a:rPr lang="en-US" dirty="0" smtClean="0"/>
              <a:t>in </a:t>
            </a:r>
            <a:r>
              <a:rPr lang="en-US" dirty="0" smtClean="0"/>
              <a:t>real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short… WE HACKED and COMBINED:</a:t>
            </a:r>
          </a:p>
          <a:p>
            <a:endParaRPr lang="en-US" dirty="0"/>
          </a:p>
          <a:p>
            <a:endParaRPr lang="en-US" dirty="0" smtClean="0"/>
          </a:p>
          <a:p>
            <a:pPr marL="108000" indent="0">
              <a:buNone/>
            </a:pPr>
            <a:endParaRPr lang="en-US" dirty="0" smtClean="0"/>
          </a:p>
        </p:txBody>
      </p:sp>
      <p:pic>
        <p:nvPicPr>
          <p:cNvPr id="6" name="Picture 5" descr="startpage_rgb-0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9" y="722638"/>
            <a:ext cx="807444" cy="807444"/>
          </a:xfrm>
          <a:prstGeom prst="rect">
            <a:avLst/>
          </a:prstGeom>
        </p:spPr>
      </p:pic>
      <p:pic>
        <p:nvPicPr>
          <p:cNvPr id="7" name="Picture 2" descr="http://greatist.com/sites/default/files/styles/article_main/public/wp-content/uploads/2012/12/BodyMedia-Band_sq.jpg?itok=sL6K-uk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477" y="3474832"/>
            <a:ext cx="1700382" cy="17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encrypted-tbn3.gstatic.com/images?q=tbn:ANd9GcSmEi59PEzNeupKsWIhBK7jGX674jarCKaT2uCvJpxWYBvdQDZPy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26" y="3817017"/>
            <a:ext cx="2137623" cy="114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91175" y="5227590"/>
            <a:ext cx="271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XBox</a:t>
            </a:r>
            <a:r>
              <a:rPr lang="en-US" sz="2400" b="1" dirty="0" smtClean="0"/>
              <a:t> Kinect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30771" y="5266872"/>
            <a:ext cx="238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Bodymedia</a:t>
            </a:r>
            <a:r>
              <a:rPr lang="en-US" sz="2000" b="1" dirty="0" smtClean="0"/>
              <a:t> Link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680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games only approximate YOUR results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4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/ London | 2013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zanox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&amp;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Skimlinks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| </a:t>
            </a:r>
            <a:r>
              <a:rPr lang="en-US" dirty="0" err="1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SkimLinks</a:t>
            </a:r>
            <a:r>
              <a:rPr lang="en-US" dirty="0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 Overview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Age + Weight + Activity Type + Duration = MY HEART RATE??</a:t>
            </a:r>
            <a:endParaRPr lang="en-US" dirty="0"/>
          </a:p>
        </p:txBody>
      </p:sp>
      <p:pic>
        <p:nvPicPr>
          <p:cNvPr id="6" name="Picture 2" descr="http://mediang.gameswelt.net/public/images/201009/5a26d1e91c4a656fd218d976bc86fbd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31" y="2579443"/>
            <a:ext cx="5998482" cy="33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3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23667"/>
            <a:ext cx="7726083" cy="761899"/>
          </a:xfrm>
        </p:spPr>
        <p:txBody>
          <a:bodyPr/>
          <a:lstStyle/>
          <a:p>
            <a:r>
              <a:rPr lang="en-US" b="1" dirty="0" smtClean="0"/>
              <a:t>They’re both jumping.   Who is really pushing their body? 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5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/ London | 2013 | zanox &amp; Skimlinks | SkimLinks Overview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pic>
        <p:nvPicPr>
          <p:cNvPr id="7" name="Picture 4" descr="https://fbcdn-sphotos-c-a.akamaihd.net/hphotos-ak-frc1/p480x480/534670_465226196821285_5163113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85" y="2560937"/>
            <a:ext cx="2336287" cy="35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How </a:t>
            </a:r>
            <a:r>
              <a:rPr lang="en-US" sz="3200" b="1" dirty="0">
                <a:solidFill>
                  <a:schemeClr val="accent1"/>
                </a:solidFill>
              </a:rPr>
              <a:t>should the game progress?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9" name="Picture 2" descr="http://cdn.ientry.com/sites/webpronews/pictures/kinect-seniors_61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817824" y="2587125"/>
            <a:ext cx="2450565" cy="339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996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0075" y="2760147"/>
            <a:ext cx="3844425" cy="803524"/>
          </a:xfrm>
          <a:prstGeom prst="rect">
            <a:avLst/>
          </a:prstGeom>
          <a:solidFill>
            <a:srgbClr val="FFA6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  <a:latin typeface="Calibri"/>
              </a:rPr>
              <a:t>Age: 32</a:t>
            </a:r>
            <a:endParaRPr lang="en-US" sz="5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0075" y="3586649"/>
            <a:ext cx="3844425" cy="965779"/>
          </a:xfrm>
          <a:prstGeom prst="rect">
            <a:avLst/>
          </a:prstGeom>
          <a:solidFill>
            <a:srgbClr val="7AC89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prstClr val="white"/>
                </a:solidFill>
                <a:latin typeface="Calibri"/>
              </a:rPr>
              <a:t>Workout Length: 1 hour </a:t>
            </a:r>
            <a:r>
              <a:rPr lang="en-US" sz="400" b="1" dirty="0" smtClean="0">
                <a:solidFill>
                  <a:prstClr val="white"/>
                </a:solidFill>
                <a:latin typeface="Calibri"/>
              </a:rPr>
              <a:t> </a:t>
            </a:r>
            <a:endParaRPr lang="en-US" sz="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075" y="4565645"/>
            <a:ext cx="3844425" cy="965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prstClr val="white"/>
                </a:solidFill>
                <a:latin typeface="Calibri"/>
              </a:rPr>
              <a:t>Goal Calories Burn: 1200</a:t>
            </a:r>
            <a:endParaRPr lang="en-US" sz="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0075" y="5544645"/>
            <a:ext cx="3844425" cy="9657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prstClr val="white"/>
                </a:solidFill>
                <a:latin typeface="Calibri"/>
              </a:rPr>
              <a:t>Rep Count: 1000  </a:t>
            </a:r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0075" y="1932919"/>
            <a:ext cx="3844425" cy="803524"/>
          </a:xfrm>
          <a:prstGeom prst="rect">
            <a:avLst/>
          </a:prstGeom>
          <a:solidFill>
            <a:srgbClr val="B152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  <a:latin typeface="Calibri"/>
              </a:rPr>
              <a:t>Name: Mary</a:t>
            </a:r>
            <a:endParaRPr lang="en-US" sz="5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103180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prstClr val="white">
                    <a:lumMod val="85000"/>
                  </a:prstClr>
                </a:solidFill>
                <a:latin typeface="Calibri"/>
              </a:rPr>
              <a:t> Biometric Health Goal Setting</a:t>
            </a:r>
            <a:endParaRPr lang="en-US" sz="7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9675" y="2746926"/>
            <a:ext cx="3844425" cy="803524"/>
          </a:xfrm>
          <a:prstGeom prst="rect">
            <a:avLst/>
          </a:prstGeom>
          <a:solidFill>
            <a:srgbClr val="FFA6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  <a:latin typeface="Calibri"/>
              </a:rPr>
              <a:t>Age: 32</a:t>
            </a:r>
            <a:endParaRPr lang="en-US" sz="5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9675" y="3573428"/>
            <a:ext cx="3844425" cy="965779"/>
          </a:xfrm>
          <a:prstGeom prst="rect">
            <a:avLst/>
          </a:prstGeom>
          <a:solidFill>
            <a:srgbClr val="7AC89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prstClr val="white"/>
                </a:solidFill>
                <a:latin typeface="Calibri"/>
              </a:rPr>
              <a:t>Workout Length: 1 hour </a:t>
            </a:r>
            <a:r>
              <a:rPr lang="en-US" sz="400" b="1" dirty="0" smtClean="0">
                <a:solidFill>
                  <a:prstClr val="white"/>
                </a:solidFill>
                <a:latin typeface="Calibri"/>
              </a:rPr>
              <a:t> </a:t>
            </a:r>
            <a:endParaRPr lang="en-US" sz="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9675" y="4552424"/>
            <a:ext cx="3844425" cy="9657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prstClr val="white"/>
                </a:solidFill>
                <a:latin typeface="Calibri"/>
              </a:rPr>
              <a:t>Goal Calories Burn: 1200</a:t>
            </a:r>
            <a:endParaRPr lang="en-US" sz="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29675" y="5531424"/>
            <a:ext cx="3844425" cy="9657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prstClr val="white"/>
                </a:solidFill>
                <a:latin typeface="Calibri"/>
              </a:rPr>
              <a:t>Rep Count: 1000</a:t>
            </a:r>
            <a:endParaRPr lang="en-US" sz="24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29675" y="1919698"/>
            <a:ext cx="3844425" cy="8035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prstClr val="white"/>
                </a:solidFill>
                <a:latin typeface="Calibri"/>
              </a:rPr>
              <a:t>Name: John</a:t>
            </a:r>
            <a:endParaRPr lang="en-US" sz="5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074" y="1211812"/>
            <a:ext cx="1881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2F2F2"/>
                </a:solidFill>
                <a:latin typeface="Calibri"/>
              </a:rPr>
              <a:t>Player 1</a:t>
            </a:r>
            <a:endParaRPr lang="en-US" sz="4000" b="1" dirty="0">
              <a:solidFill>
                <a:srgbClr val="F2F2F2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9675" y="1211812"/>
            <a:ext cx="1881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2F2F2"/>
                </a:solidFill>
                <a:latin typeface="Calibri"/>
              </a:rPr>
              <a:t>Player 2</a:t>
            </a:r>
            <a:endParaRPr lang="en-US" sz="4000" b="1" dirty="0">
              <a:solidFill>
                <a:srgbClr val="F2F2F2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86591" y="4909454"/>
            <a:ext cx="4285409" cy="13813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6591" y="2023724"/>
            <a:ext cx="4285409" cy="13813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6591" y="3457849"/>
            <a:ext cx="4285409" cy="13813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0074" y="228285"/>
            <a:ext cx="8545423" cy="80352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prstClr val="white">
                    <a:lumMod val="85000"/>
                  </a:prstClr>
                </a:solidFill>
                <a:latin typeface="Calibri"/>
              </a:rPr>
              <a:t>Activity Dashboard</a:t>
            </a:r>
            <a:endParaRPr lang="en-US" sz="7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76736" y="2587418"/>
            <a:ext cx="90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2A506"/>
                </a:solidFill>
                <a:latin typeface="Calibri"/>
              </a:rPr>
              <a:t>7.3%</a:t>
            </a:r>
            <a:endParaRPr lang="en-US" sz="2800" b="1" dirty="0">
              <a:solidFill>
                <a:srgbClr val="72A506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02136" y="4280935"/>
            <a:ext cx="8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/>
              </a:rPr>
              <a:t>10%</a:t>
            </a:r>
            <a:endParaRPr lang="en-US" sz="28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02136" y="3808515"/>
            <a:ext cx="8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2A506"/>
                </a:solidFill>
                <a:latin typeface="Calibri"/>
              </a:rPr>
              <a:t>10%</a:t>
            </a:r>
            <a:endParaRPr lang="en-US" sz="2800" b="1" dirty="0">
              <a:solidFill>
                <a:srgbClr val="72A506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4836" y="5092002"/>
            <a:ext cx="628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2A506"/>
                </a:solidFill>
                <a:latin typeface="Calibri"/>
              </a:rPr>
              <a:t>5%</a:t>
            </a:r>
            <a:endParaRPr lang="en-US" sz="2800" b="1" dirty="0">
              <a:solidFill>
                <a:srgbClr val="72A506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27536" y="5450122"/>
            <a:ext cx="628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2A506"/>
                </a:solidFill>
                <a:latin typeface="Calibri"/>
              </a:rPr>
              <a:t>2%</a:t>
            </a:r>
            <a:endParaRPr lang="en-US" sz="2800" b="1" dirty="0">
              <a:solidFill>
                <a:srgbClr val="72A506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6590" y="2218129"/>
            <a:ext cx="2869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"/>
              </a:spcBef>
            </a:pPr>
            <a:r>
              <a:rPr lang="en-US" sz="2400" b="1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Calories Goal:                  </a:t>
            </a:r>
          </a:p>
          <a:p>
            <a:pPr>
              <a:spcBef>
                <a:spcPts val="20"/>
              </a:spcBef>
            </a:pPr>
            <a:r>
              <a:rPr lang="en-US" sz="2400" b="1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Calories Burned: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6591" y="3457848"/>
            <a:ext cx="180364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A662"/>
                </a:solidFill>
                <a:latin typeface="Calibri"/>
              </a:rPr>
              <a:t>Rep Goal:</a:t>
            </a:r>
          </a:p>
          <a:p>
            <a:r>
              <a:rPr lang="en-US" sz="2400" b="1" dirty="0" smtClean="0">
                <a:solidFill>
                  <a:srgbClr val="FFA662"/>
                </a:solidFill>
                <a:latin typeface="Calibri"/>
              </a:rPr>
              <a:t>Rep Count:</a:t>
            </a:r>
          </a:p>
          <a:p>
            <a:r>
              <a:rPr lang="en-US" sz="2400" b="1" dirty="0" smtClean="0">
                <a:solidFill>
                  <a:srgbClr val="FFA662"/>
                </a:solidFill>
                <a:latin typeface="Calibri"/>
              </a:rPr>
              <a:t>Perfection%:                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6591" y="5078765"/>
            <a:ext cx="21124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C4F"/>
                </a:solidFill>
                <a:latin typeface="Calibri"/>
              </a:rPr>
              <a:t>Average Pump:</a:t>
            </a:r>
          </a:p>
          <a:p>
            <a:r>
              <a:rPr lang="en-US" sz="2400" b="1" dirty="0" smtClean="0">
                <a:solidFill>
                  <a:srgbClr val="FF0C4F"/>
                </a:solidFill>
                <a:latin typeface="Calibri"/>
              </a:rPr>
              <a:t>Max Pump:</a:t>
            </a:r>
          </a:p>
          <a:p>
            <a:endParaRPr lang="en-US" sz="1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0822" y="215462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1200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822" y="2574718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400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40822" y="346834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A662"/>
                </a:solidFill>
                <a:latin typeface="Calibri"/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40822" y="3833589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A662"/>
                </a:solidFill>
                <a:latin typeface="Calibri"/>
              </a:rPr>
              <a:t>600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40822" y="5017746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C4F"/>
                </a:solidFill>
                <a:latin typeface="Calibri"/>
              </a:rPr>
              <a:t>150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40822" y="5439366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C4F"/>
                </a:solidFill>
                <a:latin typeface="Calibri"/>
              </a:rPr>
              <a:t>170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40822" y="419261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A662"/>
                </a:solidFill>
                <a:latin typeface="Calibri"/>
              </a:rPr>
              <a:t>60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83054" y="1382067"/>
            <a:ext cx="3316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John’s Activity Result</a:t>
            </a:r>
            <a:endParaRPr lang="en-US" sz="2000" b="1" u="sng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46" name="Up Arrow 45"/>
          <p:cNvSpPr/>
          <p:nvPr/>
        </p:nvSpPr>
        <p:spPr>
          <a:xfrm>
            <a:off x="3378146" y="3884715"/>
            <a:ext cx="362090" cy="356176"/>
          </a:xfrm>
          <a:prstGeom prst="upArrow">
            <a:avLst/>
          </a:prstGeom>
          <a:solidFill>
            <a:srgbClr val="72A506"/>
          </a:solidFill>
          <a:ln>
            <a:solidFill>
              <a:srgbClr val="72A5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Up Arrow 46"/>
          <p:cNvSpPr/>
          <p:nvPr/>
        </p:nvSpPr>
        <p:spPr>
          <a:xfrm>
            <a:off x="3365446" y="5112975"/>
            <a:ext cx="362090" cy="356176"/>
          </a:xfrm>
          <a:prstGeom prst="upArrow">
            <a:avLst/>
          </a:prstGeom>
          <a:solidFill>
            <a:srgbClr val="72A506"/>
          </a:solidFill>
          <a:ln>
            <a:solidFill>
              <a:srgbClr val="72A5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Up Arrow 47"/>
          <p:cNvSpPr/>
          <p:nvPr/>
        </p:nvSpPr>
        <p:spPr>
          <a:xfrm>
            <a:off x="3365446" y="5551434"/>
            <a:ext cx="362090" cy="356176"/>
          </a:xfrm>
          <a:prstGeom prst="upArrow">
            <a:avLst/>
          </a:prstGeom>
          <a:solidFill>
            <a:srgbClr val="72A506"/>
          </a:solidFill>
          <a:ln>
            <a:solidFill>
              <a:srgbClr val="72A5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Up Arrow 48"/>
          <p:cNvSpPr/>
          <p:nvPr/>
        </p:nvSpPr>
        <p:spPr>
          <a:xfrm rot="10800000">
            <a:off x="3378146" y="4393292"/>
            <a:ext cx="362090" cy="356176"/>
          </a:xfrm>
          <a:prstGeom prst="upArrow">
            <a:avLst/>
          </a:prstGeom>
          <a:solidFill>
            <a:srgbClr val="FF0C4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Up Arrow 49"/>
          <p:cNvSpPr/>
          <p:nvPr/>
        </p:nvSpPr>
        <p:spPr>
          <a:xfrm>
            <a:off x="3390846" y="2684426"/>
            <a:ext cx="362090" cy="356176"/>
          </a:xfrm>
          <a:prstGeom prst="upArrow">
            <a:avLst/>
          </a:prstGeom>
          <a:solidFill>
            <a:srgbClr val="72A506"/>
          </a:solidFill>
          <a:ln>
            <a:solidFill>
              <a:srgbClr val="72A5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64949" y="4909454"/>
            <a:ext cx="4285409" cy="13813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64949" y="2023724"/>
            <a:ext cx="4285409" cy="13813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64949" y="3457849"/>
            <a:ext cx="4285409" cy="13813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055094" y="2587418"/>
            <a:ext cx="8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2A506"/>
                </a:solidFill>
                <a:latin typeface="Calibri"/>
              </a:rPr>
              <a:t>10%</a:t>
            </a:r>
            <a:endParaRPr lang="en-US" sz="2800" b="1" dirty="0">
              <a:solidFill>
                <a:srgbClr val="72A506"/>
              </a:solidFill>
              <a:latin typeface="Calibri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080494" y="3808515"/>
            <a:ext cx="628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2A506"/>
                </a:solidFill>
                <a:latin typeface="Calibri"/>
              </a:rPr>
              <a:t>8%</a:t>
            </a:r>
            <a:endParaRPr lang="en-US" sz="2800" b="1" dirty="0">
              <a:solidFill>
                <a:srgbClr val="72A506"/>
              </a:solidFill>
              <a:latin typeface="Calibri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093194" y="5092002"/>
            <a:ext cx="628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2A506"/>
                </a:solidFill>
                <a:latin typeface="Calibri"/>
              </a:rPr>
              <a:t>7%</a:t>
            </a:r>
            <a:endParaRPr lang="en-US" sz="2800" b="1" dirty="0">
              <a:solidFill>
                <a:srgbClr val="72A506"/>
              </a:solidFill>
              <a:latin typeface="Calibri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105894" y="5450122"/>
            <a:ext cx="628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2A506"/>
                </a:solidFill>
                <a:latin typeface="Calibri"/>
              </a:rPr>
              <a:t>3%</a:t>
            </a:r>
            <a:endParaRPr lang="en-US" sz="2800" b="1" dirty="0">
              <a:solidFill>
                <a:srgbClr val="72A506"/>
              </a:solidFill>
              <a:latin typeface="Calibri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64948" y="2218129"/>
            <a:ext cx="2869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"/>
              </a:spcBef>
            </a:pPr>
            <a:r>
              <a:rPr lang="en-US" sz="2400" b="1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Calories Goal:                  </a:t>
            </a:r>
          </a:p>
          <a:p>
            <a:pPr>
              <a:spcBef>
                <a:spcPts val="20"/>
              </a:spcBef>
            </a:pPr>
            <a:r>
              <a:rPr lang="en-US" sz="2400" b="1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Calories Burned: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64949" y="3457848"/>
            <a:ext cx="180364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A662"/>
                </a:solidFill>
                <a:latin typeface="Calibri"/>
              </a:rPr>
              <a:t>Rep Goal:</a:t>
            </a:r>
          </a:p>
          <a:p>
            <a:r>
              <a:rPr lang="en-US" sz="2400" b="1" dirty="0" smtClean="0">
                <a:solidFill>
                  <a:srgbClr val="FFA662"/>
                </a:solidFill>
                <a:latin typeface="Calibri"/>
              </a:rPr>
              <a:t>Rep Count:</a:t>
            </a:r>
          </a:p>
          <a:p>
            <a:r>
              <a:rPr lang="en-US" sz="2400" b="1" dirty="0" smtClean="0">
                <a:solidFill>
                  <a:srgbClr val="FFA662"/>
                </a:solidFill>
                <a:latin typeface="Calibri"/>
              </a:rPr>
              <a:t>Perfection%:                   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664949" y="5078765"/>
            <a:ext cx="21124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C4F"/>
                </a:solidFill>
                <a:latin typeface="Calibri"/>
              </a:rPr>
              <a:t>Average Pump:</a:t>
            </a:r>
          </a:p>
          <a:p>
            <a:r>
              <a:rPr lang="en-US" sz="2400" b="1" dirty="0" smtClean="0">
                <a:solidFill>
                  <a:srgbClr val="FF0C4F"/>
                </a:solidFill>
                <a:latin typeface="Calibri"/>
              </a:rPr>
              <a:t>Max Pump:</a:t>
            </a:r>
          </a:p>
          <a:p>
            <a:endParaRPr lang="en-US" sz="1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819180" y="215462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1200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819180" y="2574718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600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819180" y="346834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A662"/>
                </a:solidFill>
                <a:latin typeface="Calibri"/>
              </a:rPr>
              <a:t>1000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19180" y="3833589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A662"/>
                </a:solidFill>
                <a:latin typeface="Calibri"/>
              </a:rPr>
              <a:t>800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819180" y="5017746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C4F"/>
                </a:solidFill>
                <a:latin typeface="Calibri"/>
              </a:rPr>
              <a:t>160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19180" y="5439366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C4F"/>
                </a:solidFill>
                <a:latin typeface="Calibri"/>
              </a:rPr>
              <a:t>180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819180" y="419261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A662"/>
                </a:solidFill>
                <a:latin typeface="Calibri"/>
              </a:rPr>
              <a:t>80</a:t>
            </a:r>
          </a:p>
        </p:txBody>
      </p:sp>
      <p:sp>
        <p:nvSpPr>
          <p:cNvPr id="120" name="Up Arrow 119"/>
          <p:cNvSpPr/>
          <p:nvPr/>
        </p:nvSpPr>
        <p:spPr>
          <a:xfrm>
            <a:off x="7756504" y="3884715"/>
            <a:ext cx="362090" cy="356176"/>
          </a:xfrm>
          <a:prstGeom prst="upArrow">
            <a:avLst/>
          </a:prstGeom>
          <a:solidFill>
            <a:srgbClr val="72A506"/>
          </a:solidFill>
          <a:ln>
            <a:solidFill>
              <a:srgbClr val="72A5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1" name="Up Arrow 120"/>
          <p:cNvSpPr/>
          <p:nvPr/>
        </p:nvSpPr>
        <p:spPr>
          <a:xfrm>
            <a:off x="7743804" y="5112975"/>
            <a:ext cx="362090" cy="356176"/>
          </a:xfrm>
          <a:prstGeom prst="upArrow">
            <a:avLst/>
          </a:prstGeom>
          <a:solidFill>
            <a:srgbClr val="72A506"/>
          </a:solidFill>
          <a:ln>
            <a:solidFill>
              <a:srgbClr val="72A5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2" name="Up Arrow 121"/>
          <p:cNvSpPr/>
          <p:nvPr/>
        </p:nvSpPr>
        <p:spPr>
          <a:xfrm>
            <a:off x="7743804" y="5551434"/>
            <a:ext cx="362090" cy="356176"/>
          </a:xfrm>
          <a:prstGeom prst="upArrow">
            <a:avLst/>
          </a:prstGeom>
          <a:solidFill>
            <a:srgbClr val="72A506"/>
          </a:solidFill>
          <a:ln>
            <a:solidFill>
              <a:srgbClr val="72A5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Up Arrow 123"/>
          <p:cNvSpPr/>
          <p:nvPr/>
        </p:nvSpPr>
        <p:spPr>
          <a:xfrm>
            <a:off x="7769204" y="2684426"/>
            <a:ext cx="362090" cy="356176"/>
          </a:xfrm>
          <a:prstGeom prst="upArrow">
            <a:avLst/>
          </a:prstGeom>
          <a:solidFill>
            <a:srgbClr val="72A506"/>
          </a:solidFill>
          <a:ln>
            <a:solidFill>
              <a:srgbClr val="72A5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86590" y="1382067"/>
            <a:ext cx="3421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1A9FF"/>
                </a:solidFill>
                <a:latin typeface="Calibri"/>
              </a:rPr>
              <a:t>Mary’s Activity Result</a:t>
            </a:r>
            <a:endParaRPr lang="en-US" sz="2000" b="1" u="sng" dirty="0">
              <a:solidFill>
                <a:srgbClr val="F1A9FF"/>
              </a:solidFill>
              <a:latin typeface="Calibri"/>
            </a:endParaRPr>
          </a:p>
        </p:txBody>
      </p:sp>
      <p:sp>
        <p:nvSpPr>
          <p:cNvPr id="126" name="Up Arrow 125"/>
          <p:cNvSpPr/>
          <p:nvPr/>
        </p:nvSpPr>
        <p:spPr>
          <a:xfrm>
            <a:off x="7769204" y="4356809"/>
            <a:ext cx="362090" cy="356176"/>
          </a:xfrm>
          <a:prstGeom prst="upArrow">
            <a:avLst/>
          </a:prstGeom>
          <a:solidFill>
            <a:srgbClr val="72A506"/>
          </a:solidFill>
          <a:ln>
            <a:solidFill>
              <a:srgbClr val="72A50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118594" y="4235225"/>
            <a:ext cx="8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2A506"/>
                </a:solidFill>
                <a:latin typeface="Calibri"/>
              </a:rPr>
              <a:t>10%</a:t>
            </a:r>
            <a:endParaRPr lang="en-US" sz="2800" b="1" dirty="0">
              <a:solidFill>
                <a:srgbClr val="72A50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0074" y="228285"/>
            <a:ext cx="8545423" cy="80352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prstClr val="white">
                    <a:lumMod val="85000"/>
                  </a:prstClr>
                </a:solidFill>
                <a:latin typeface="Calibri"/>
              </a:rPr>
              <a:t>Workout Summary</a:t>
            </a:r>
            <a:endParaRPr lang="en-US" sz="700" b="1" dirty="0">
              <a:solidFill>
                <a:prstClr val="white">
                  <a:lumMod val="85000"/>
                </a:prstClr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79541" y="1727488"/>
            <a:ext cx="3951160" cy="434387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9" name="Picture 58" descr="Xbox-Party-Bo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625732"/>
            <a:ext cx="3397250" cy="317969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48174" y="1702402"/>
            <a:ext cx="392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"/>
              </a:spcBef>
            </a:pPr>
            <a:r>
              <a:rPr lang="en-US" sz="4800" b="1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Level 3 to 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73741" y="1727488"/>
            <a:ext cx="3951160" cy="434387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93174" y="1638902"/>
            <a:ext cx="3920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"/>
              </a:spcBef>
            </a:pPr>
            <a:r>
              <a:rPr lang="en-US" sz="4800" b="1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Level 3 to 8</a:t>
            </a:r>
          </a:p>
        </p:txBody>
      </p:sp>
      <p:pic>
        <p:nvPicPr>
          <p:cNvPr id="64" name="Picture 63" descr="image anniversar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49" y="2574169"/>
            <a:ext cx="3397250" cy="331201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583054" y="1128067"/>
            <a:ext cx="2601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prstClr val="white">
                    <a:lumMod val="75000"/>
                  </a:prstClr>
                </a:solidFill>
                <a:latin typeface="Calibri"/>
              </a:rPr>
              <a:t>John’s Summary </a:t>
            </a:r>
            <a:endParaRPr lang="en-US" sz="2000" b="1" u="sng" dirty="0">
              <a:solidFill>
                <a:prstClr val="white">
                  <a:lumMod val="75000"/>
                </a:prstClr>
              </a:solidFill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6590" y="1128067"/>
            <a:ext cx="270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F1A9FF"/>
                </a:solidFill>
                <a:latin typeface="Calibri"/>
              </a:rPr>
              <a:t>Mary’s Summary </a:t>
            </a:r>
            <a:endParaRPr lang="en-US" sz="2000" b="1" u="sng" dirty="0">
              <a:solidFill>
                <a:srgbClr val="F1A9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23667"/>
            <a:ext cx="7097608" cy="761899"/>
          </a:xfrm>
        </p:spPr>
        <p:txBody>
          <a:bodyPr/>
          <a:lstStyle/>
          <a:p>
            <a:r>
              <a:rPr lang="en-US" b="1" dirty="0" smtClean="0"/>
              <a:t>Traditional v. </a:t>
            </a:r>
            <a:r>
              <a:rPr lang="en-US" b="1" dirty="0" err="1" smtClean="0"/>
              <a:t>KinecTECH</a:t>
            </a:r>
            <a:r>
              <a:rPr lang="en-US" b="1" dirty="0" smtClean="0"/>
              <a:t> game-play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D39C5-B81F-6640-83E7-F2163AC3F910}" type="slidenum"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pPr/>
              <a:t>9</a:t>
            </a:fld>
            <a:endParaRPr lang="en-US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FC0BE">
                    <a:lumMod val="75000"/>
                  </a:srgbClr>
                </a:solidFill>
                <a:latin typeface="Arial"/>
              </a:rPr>
              <a:t>Berlin / London | 2013 | zanox &amp; Skimlinks | SkimLinks Overview</a:t>
            </a:r>
            <a:endParaRPr lang="en-US" dirty="0">
              <a:solidFill>
                <a:srgbClr val="BFC0BE">
                  <a:lumMod val="75000"/>
                </a:srgbClr>
              </a:solidFill>
              <a:latin typeface="Arial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515941"/>
              </p:ext>
            </p:extLst>
          </p:nvPr>
        </p:nvGraphicFramePr>
        <p:xfrm>
          <a:off x="457200" y="2003387"/>
          <a:ext cx="8079600" cy="411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395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Benutzerdefiniert 13">
      <a:dk1>
        <a:srgbClr val="3C3C3B"/>
      </a:dk1>
      <a:lt1>
        <a:sysClr val="window" lastClr="FFFFFF"/>
      </a:lt1>
      <a:dk2>
        <a:srgbClr val="777877"/>
      </a:dk2>
      <a:lt2>
        <a:srgbClr val="BFC0BE"/>
      </a:lt2>
      <a:accent1>
        <a:srgbClr val="FD8709"/>
      </a:accent1>
      <a:accent2>
        <a:srgbClr val="50504F"/>
      </a:accent2>
      <a:accent3>
        <a:srgbClr val="636463"/>
      </a:accent3>
      <a:accent4>
        <a:srgbClr val="8E8F8D"/>
      </a:accent4>
      <a:accent5>
        <a:srgbClr val="A4A5A4"/>
      </a:accent5>
      <a:accent6>
        <a:srgbClr val="E0E0DF"/>
      </a:accent6>
      <a:hlink>
        <a:srgbClr val="FD8607"/>
      </a:hlink>
      <a:folHlink>
        <a:srgbClr val="EFEFE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488</Words>
  <Application>Microsoft Macintosh PowerPoint</Application>
  <PresentationFormat>On-screen Show (4:3)</PresentationFormat>
  <Paragraphs>142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1_Office Theme</vt:lpstr>
      <vt:lpstr>Office Theme</vt:lpstr>
      <vt:lpstr>PowerPoint Presentation</vt:lpstr>
      <vt:lpstr> Real-time Difficulty Adjustment   MORE FUN</vt:lpstr>
      <vt:lpstr> What does that mean?!</vt:lpstr>
      <vt:lpstr>Today’s games only approximate YOUR results</vt:lpstr>
      <vt:lpstr>They’re both jumping.   Who is really pushing their body?  </vt:lpstr>
      <vt:lpstr>PowerPoint Presentation</vt:lpstr>
      <vt:lpstr>PowerPoint Presentation</vt:lpstr>
      <vt:lpstr>PowerPoint Presentation</vt:lpstr>
      <vt:lpstr>Traditional v. KinecTECH game-play</vt:lpstr>
      <vt:lpstr>DEMO TIME!</vt:lpstr>
      <vt:lpstr>The Fitness Game market is BIG!</vt:lpstr>
      <vt:lpstr>KinecTECH BENEFITS:</vt:lpstr>
      <vt:lpstr>HACK BONUS:  We’ve democratized the Kinect!</vt:lpstr>
      <vt:lpstr>PowerPoint Presentation</vt:lpstr>
    </vt:vector>
  </TitlesOfParts>
  <Company>STFits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Jeff Sullivan</dc:creator>
  <cp:lastModifiedBy>Jeff Sullivan</cp:lastModifiedBy>
  <cp:revision>53</cp:revision>
  <dcterms:created xsi:type="dcterms:W3CDTF">2013-09-14T23:03:38Z</dcterms:created>
  <dcterms:modified xsi:type="dcterms:W3CDTF">2013-09-22T16:34:04Z</dcterms:modified>
</cp:coreProperties>
</file>