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38"/>
    <p:sldId id="257" r:id="rId39"/>
    <p:sldId id="258" r:id="rId40"/>
  </p:sldIdLst>
  <p:sldSz cx="18288000" cy="10287000"/>
  <p:notesSz cx="6858000" cy="9144000"/>
  <p:embeddedFontLst>
    <p:embeddedFont>
      <p:font typeface="Montserrat Classic" charset="1" panose="00000500000000000000"/>
      <p:regular r:id="rId6"/>
    </p:embeddedFont>
    <p:embeddedFont>
      <p:font typeface="Montserrat Classic Bold" charset="1" panose="00000800000000000000"/>
      <p:regular r:id="rId7"/>
    </p:embeddedFont>
    <p:embeddedFont>
      <p:font typeface="Arimo" charset="1" panose="020B0604020202020204"/>
      <p:regular r:id="rId8"/>
    </p:embeddedFont>
    <p:embeddedFont>
      <p:font typeface="Arimo Bold" charset="1" panose="020B0704020202020204"/>
      <p:regular r:id="rId9"/>
    </p:embeddedFont>
    <p:embeddedFont>
      <p:font typeface="Arimo Italics" charset="1" panose="020B0604020202090204"/>
      <p:regular r:id="rId10"/>
    </p:embeddedFont>
    <p:embeddedFont>
      <p:font typeface="Arimo Bold Italics" charset="1" panose="020B0704020202090204"/>
      <p:regular r:id="rId11"/>
    </p:embeddedFont>
    <p:embeddedFont>
      <p:font typeface="Open Sans" charset="1" panose="020B0606030504020204"/>
      <p:regular r:id="rId12"/>
    </p:embeddedFont>
    <p:embeddedFont>
      <p:font typeface="Open Sans Bold" charset="1" panose="020B0806030504020204"/>
      <p:regular r:id="rId13"/>
    </p:embeddedFont>
    <p:embeddedFont>
      <p:font typeface="Open Sans Italics" charset="1" panose="020B0606030504020204"/>
      <p:regular r:id="rId14"/>
    </p:embeddedFont>
    <p:embeddedFont>
      <p:font typeface="Open Sans Bold Italics" charset="1" panose="020B0806030504020204"/>
      <p:regular r:id="rId15"/>
    </p:embeddedFont>
    <p:embeddedFont>
      <p:font typeface="Open Sans Light" charset="1" panose="020B0306030504020204"/>
      <p:regular r:id="rId16"/>
    </p:embeddedFont>
    <p:embeddedFont>
      <p:font typeface="Open Sans Light Italics" charset="1" panose="020B0306030504020204"/>
      <p:regular r:id="rId17"/>
    </p:embeddedFont>
    <p:embeddedFont>
      <p:font typeface="Open Sans Ultra-Bold" charset="1" panose="00000000000000000000"/>
      <p:regular r:id="rId18"/>
    </p:embeddedFont>
    <p:embeddedFont>
      <p:font typeface="Open Sans Ultra-Bold Italics" charset="1" panose="00000000000000000000"/>
      <p:regular r:id="rId19"/>
    </p:embeddedFont>
    <p:embeddedFont>
      <p:font typeface="Montserrat" charset="1" panose="00000500000000000000"/>
      <p:regular r:id="rId20"/>
    </p:embeddedFont>
    <p:embeddedFont>
      <p:font typeface="Montserrat Bold" charset="1" panose="00000800000000000000"/>
      <p:regular r:id="rId21"/>
    </p:embeddedFont>
    <p:embeddedFont>
      <p:font typeface="Montserrat Italics" charset="1" panose="00000500000000000000"/>
      <p:regular r:id="rId22"/>
    </p:embeddedFont>
    <p:embeddedFont>
      <p:font typeface="Montserrat Bold Italics" charset="1" panose="00000800000000000000"/>
      <p:regular r:id="rId23"/>
    </p:embeddedFont>
    <p:embeddedFont>
      <p:font typeface="Montserrat Thin" charset="1" panose="00000300000000000000"/>
      <p:regular r:id="rId24"/>
    </p:embeddedFont>
    <p:embeddedFont>
      <p:font typeface="Montserrat Thin Italics" charset="1" panose="00000300000000000000"/>
      <p:regular r:id="rId25"/>
    </p:embeddedFont>
    <p:embeddedFont>
      <p:font typeface="Montserrat Extra-Light" charset="1" panose="00000300000000000000"/>
      <p:regular r:id="rId26"/>
    </p:embeddedFont>
    <p:embeddedFont>
      <p:font typeface="Montserrat Extra-Light Italics" charset="1" panose="00000300000000000000"/>
      <p:regular r:id="rId27"/>
    </p:embeddedFont>
    <p:embeddedFont>
      <p:font typeface="Montserrat Light" charset="1" panose="00000400000000000000"/>
      <p:regular r:id="rId28"/>
    </p:embeddedFont>
    <p:embeddedFont>
      <p:font typeface="Montserrat Light Italics" charset="1" panose="00000400000000000000"/>
      <p:regular r:id="rId29"/>
    </p:embeddedFont>
    <p:embeddedFont>
      <p:font typeface="Montserrat Medium" charset="1" panose="00000600000000000000"/>
      <p:regular r:id="rId30"/>
    </p:embeddedFont>
    <p:embeddedFont>
      <p:font typeface="Montserrat Medium Italics" charset="1" panose="00000600000000000000"/>
      <p:regular r:id="rId31"/>
    </p:embeddedFont>
    <p:embeddedFont>
      <p:font typeface="Montserrat Semi-Bold" charset="1" panose="00000700000000000000"/>
      <p:regular r:id="rId32"/>
    </p:embeddedFont>
    <p:embeddedFont>
      <p:font typeface="Montserrat Semi-Bold Italics" charset="1" panose="00000700000000000000"/>
      <p:regular r:id="rId33"/>
    </p:embeddedFont>
    <p:embeddedFont>
      <p:font typeface="Montserrat Ultra-Bold" charset="1" panose="00000900000000000000"/>
      <p:regular r:id="rId34"/>
    </p:embeddedFont>
    <p:embeddedFont>
      <p:font typeface="Montserrat Ultra-Bold Italics" charset="1" panose="00000900000000000000"/>
      <p:regular r:id="rId35"/>
    </p:embeddedFont>
    <p:embeddedFont>
      <p:font typeface="Montserrat Heavy" charset="1" panose="00000A00000000000000"/>
      <p:regular r:id="rId36"/>
    </p:embeddedFont>
    <p:embeddedFont>
      <p:font typeface="Montserrat Heavy Italics" charset="1" panose="00000A00000000000000"/>
      <p:regular r:id="rId3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31" Target="fonts/font31.fntdata" Type="http://schemas.openxmlformats.org/officeDocument/2006/relationships/font"/><Relationship Id="rId32" Target="fonts/font32.fntdata" Type="http://schemas.openxmlformats.org/officeDocument/2006/relationships/font"/><Relationship Id="rId33" Target="fonts/font33.fntdata" Type="http://schemas.openxmlformats.org/officeDocument/2006/relationships/font"/><Relationship Id="rId34" Target="fonts/font34.fntdata" Type="http://schemas.openxmlformats.org/officeDocument/2006/relationships/font"/><Relationship Id="rId35" Target="fonts/font35.fntdata" Type="http://schemas.openxmlformats.org/officeDocument/2006/relationships/font"/><Relationship Id="rId36" Target="fonts/font36.fntdata" Type="http://schemas.openxmlformats.org/officeDocument/2006/relationships/font"/><Relationship Id="rId37" Target="fonts/font37.fntdata" Type="http://schemas.openxmlformats.org/officeDocument/2006/relationships/font"/><Relationship Id="rId38" Target="slides/slide1.xml" Type="http://schemas.openxmlformats.org/officeDocument/2006/relationships/slide"/><Relationship Id="rId39" Target="slides/slide2.xml" Type="http://schemas.openxmlformats.org/officeDocument/2006/relationships/slide"/><Relationship Id="rId4" Target="theme/theme1.xml" Type="http://schemas.openxmlformats.org/officeDocument/2006/relationships/theme"/><Relationship Id="rId40" Target="slides/slide3.xml" Type="http://schemas.openxmlformats.org/officeDocument/2006/relationships/slid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838904" y="3825958"/>
            <a:ext cx="14289469" cy="26433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10328"/>
              </a:lnSpc>
            </a:pPr>
            <a:r>
              <a:rPr lang="en-US" sz="9389">
                <a:solidFill>
                  <a:srgbClr val="F9B314"/>
                </a:solidFill>
                <a:latin typeface="Montserrat Ultra-Bold"/>
              </a:rPr>
              <a:t>VIRTUAL INTERNSHIP</a:t>
            </a:r>
          </a:p>
          <a:p>
            <a:pPr algn="just">
              <a:lnSpc>
                <a:spcPts val="10328"/>
              </a:lnSpc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1838904" y="5519504"/>
            <a:ext cx="9472992" cy="6144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983"/>
              </a:lnSpc>
            </a:pPr>
            <a:r>
              <a:rPr lang="en-US" sz="3559" spc="1224">
                <a:solidFill>
                  <a:srgbClr val="101010"/>
                </a:solidFill>
                <a:latin typeface="Montserrat Classic Bold"/>
              </a:rPr>
              <a:t>CHALLENGE “0”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3715492" y="618776"/>
            <a:ext cx="4177247" cy="75162"/>
            <a:chOff x="0" y="0"/>
            <a:chExt cx="1100180" cy="19796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100180" cy="19796"/>
            </a:xfrm>
            <a:custGeom>
              <a:avLst/>
              <a:gdLst/>
              <a:ahLst/>
              <a:cxnLst/>
              <a:rect r="r" b="b" t="t" l="l"/>
              <a:pathLst>
                <a:path h="19796" w="1100180">
                  <a:moveTo>
                    <a:pt x="0" y="0"/>
                  </a:moveTo>
                  <a:lnTo>
                    <a:pt x="1100180" y="0"/>
                  </a:lnTo>
                  <a:lnTo>
                    <a:pt x="1100180" y="19796"/>
                  </a:lnTo>
                  <a:lnTo>
                    <a:pt x="0" y="19796"/>
                  </a:lnTo>
                  <a:close/>
                </a:path>
              </a:pathLst>
            </a:custGeom>
            <a:solidFill>
              <a:srgbClr val="F9B314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1100180" cy="5789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12733862" y="208853"/>
            <a:ext cx="5158876" cy="7722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111"/>
              </a:lnSpc>
            </a:pPr>
            <a:r>
              <a:rPr lang="en-US" sz="2222">
                <a:solidFill>
                  <a:srgbClr val="101010"/>
                </a:solidFill>
                <a:latin typeface="Montserrat Classic"/>
              </a:rPr>
              <a:t>Journey to your best program</a:t>
            </a:r>
          </a:p>
          <a:p>
            <a:pPr algn="r">
              <a:lnSpc>
                <a:spcPts val="3111"/>
              </a:lnSpc>
            </a:pP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868460"/>
            <a:ext cx="1197869" cy="47625"/>
            <a:chOff x="0" y="0"/>
            <a:chExt cx="315488" cy="1254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15488" cy="12543"/>
            </a:xfrm>
            <a:custGeom>
              <a:avLst/>
              <a:gdLst/>
              <a:ahLst/>
              <a:cxnLst/>
              <a:rect r="r" b="b" t="t" l="l"/>
              <a:pathLst>
                <a:path h="12543" w="315488">
                  <a:moveTo>
                    <a:pt x="0" y="0"/>
                  </a:moveTo>
                  <a:lnTo>
                    <a:pt x="315488" y="0"/>
                  </a:lnTo>
                  <a:lnTo>
                    <a:pt x="315488" y="12543"/>
                  </a:lnTo>
                  <a:lnTo>
                    <a:pt x="0" y="12543"/>
                  </a:lnTo>
                  <a:close/>
                </a:path>
              </a:pathLst>
            </a:custGeom>
            <a:solidFill>
              <a:srgbClr val="F9B31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315488" cy="506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4817445" y="820835"/>
            <a:ext cx="2758345" cy="47625"/>
            <a:chOff x="0" y="0"/>
            <a:chExt cx="726478" cy="1254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726478" cy="12543"/>
            </a:xfrm>
            <a:custGeom>
              <a:avLst/>
              <a:gdLst/>
              <a:ahLst/>
              <a:cxnLst/>
              <a:rect r="r" b="b" t="t" l="l"/>
              <a:pathLst>
                <a:path h="12543" w="726478">
                  <a:moveTo>
                    <a:pt x="0" y="0"/>
                  </a:moveTo>
                  <a:lnTo>
                    <a:pt x="726478" y="0"/>
                  </a:lnTo>
                  <a:lnTo>
                    <a:pt x="726478" y="12543"/>
                  </a:lnTo>
                  <a:lnTo>
                    <a:pt x="0" y="12543"/>
                  </a:lnTo>
                  <a:close/>
                </a:path>
              </a:pathLst>
            </a:custGeom>
            <a:solidFill>
              <a:srgbClr val="F9B314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726478" cy="506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AutoShape 8" id="8"/>
          <p:cNvSpPr/>
          <p:nvPr/>
        </p:nvSpPr>
        <p:spPr>
          <a:xfrm flipV="true">
            <a:off x="17259300" y="4064092"/>
            <a:ext cx="0" cy="3272369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10068109" y="3303434"/>
            <a:ext cx="6796024" cy="6174930"/>
          </a:xfrm>
          <a:custGeom>
            <a:avLst/>
            <a:gdLst/>
            <a:ahLst/>
            <a:cxnLst/>
            <a:rect r="r" b="b" t="t" l="l"/>
            <a:pathLst>
              <a:path h="6174930" w="6796024">
                <a:moveTo>
                  <a:pt x="0" y="0"/>
                </a:moveTo>
                <a:lnTo>
                  <a:pt x="6796024" y="0"/>
                </a:lnTo>
                <a:lnTo>
                  <a:pt x="6796024" y="6174930"/>
                </a:lnTo>
                <a:lnTo>
                  <a:pt x="0" y="617493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028700" y="1246886"/>
            <a:ext cx="10229647" cy="4650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478"/>
              </a:lnSpc>
            </a:pPr>
            <a:r>
              <a:rPr lang="en-US" sz="3700">
                <a:solidFill>
                  <a:srgbClr val="101010"/>
                </a:solidFill>
                <a:latin typeface="Montserrat Heavy"/>
              </a:rPr>
              <a:t>WHAT IS TOP-DOWN APPROACH?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28700" y="3476753"/>
            <a:ext cx="8476045" cy="22782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052"/>
              </a:lnSpc>
            </a:pPr>
            <a:r>
              <a:rPr lang="en-US" sz="2180">
                <a:solidFill>
                  <a:srgbClr val="2D262A"/>
                </a:solidFill>
                <a:latin typeface="Montserrat Classic"/>
              </a:rPr>
              <a:t>The top-down approach is a </a:t>
            </a:r>
            <a:r>
              <a:rPr lang="en-US" sz="2180">
                <a:solidFill>
                  <a:srgbClr val="2D262A"/>
                </a:solidFill>
                <a:latin typeface="Montserrat Classic Bold"/>
              </a:rPr>
              <a:t>problem-solving</a:t>
            </a:r>
            <a:r>
              <a:rPr lang="en-US" sz="2180">
                <a:solidFill>
                  <a:srgbClr val="2D262A"/>
                </a:solidFill>
                <a:latin typeface="Montserrat Classic"/>
              </a:rPr>
              <a:t> and </a:t>
            </a:r>
            <a:r>
              <a:rPr lang="en-US" sz="2180">
                <a:solidFill>
                  <a:srgbClr val="2D262A"/>
                </a:solidFill>
                <a:latin typeface="Montserrat Classic Bold"/>
              </a:rPr>
              <a:t>design method</a:t>
            </a:r>
            <a:r>
              <a:rPr lang="en-US" sz="2180">
                <a:solidFill>
                  <a:srgbClr val="2D262A"/>
                </a:solidFill>
                <a:latin typeface="Montserrat Classic"/>
              </a:rPr>
              <a:t> that begins with a high-level overview and breaks it into smaller parts.</a:t>
            </a:r>
          </a:p>
          <a:p>
            <a:pPr>
              <a:lnSpc>
                <a:spcPts val="3052"/>
              </a:lnSpc>
            </a:pPr>
          </a:p>
          <a:p>
            <a:pPr>
              <a:lnSpc>
                <a:spcPts val="3052"/>
              </a:lnSpc>
            </a:pPr>
            <a:r>
              <a:rPr lang="en-US" sz="2180">
                <a:solidFill>
                  <a:srgbClr val="2D262A"/>
                </a:solidFill>
                <a:latin typeface="Montserrat Classic"/>
              </a:rPr>
              <a:t>It's widely used in software development, project management, and problem-solving across various fields.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28700" y="405702"/>
            <a:ext cx="3489971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499"/>
              </a:lnSpc>
            </a:pPr>
            <a:r>
              <a:rPr lang="en-US" sz="2499">
                <a:solidFill>
                  <a:srgbClr val="101010"/>
                </a:solidFill>
                <a:latin typeface="Montserrat Classic Bold"/>
              </a:rPr>
              <a:t>TOPIC 1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4020546" y="311404"/>
            <a:ext cx="3555243" cy="3975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288"/>
              </a:lnSpc>
            </a:pPr>
            <a:r>
              <a:rPr lang="en-US" sz="2349">
                <a:solidFill>
                  <a:srgbClr val="101010"/>
                </a:solidFill>
                <a:latin typeface="Montserrat Classic Bold"/>
              </a:rPr>
              <a:t>Virtual Internship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028700" y="2587789"/>
            <a:ext cx="6210300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499"/>
              </a:lnSpc>
            </a:pPr>
            <a:r>
              <a:rPr lang="en-US" sz="2499">
                <a:solidFill>
                  <a:srgbClr val="101010"/>
                </a:solidFill>
                <a:latin typeface="Montserrat Classic Bold"/>
              </a:rPr>
              <a:t>Identify: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1018261" y="2650588"/>
            <a:ext cx="4838408" cy="5385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27"/>
              </a:lnSpc>
              <a:spcBef>
                <a:spcPct val="0"/>
              </a:spcBef>
            </a:pPr>
            <a:r>
              <a:rPr lang="en-US" sz="3162">
                <a:solidFill>
                  <a:srgbClr val="000000"/>
                </a:solidFill>
                <a:latin typeface="Montserrat Classic Bold"/>
              </a:rPr>
              <a:t>TOP-DOWN APPROACH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868460"/>
            <a:ext cx="1197869" cy="47625"/>
            <a:chOff x="0" y="0"/>
            <a:chExt cx="315488" cy="1254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15488" cy="12543"/>
            </a:xfrm>
            <a:custGeom>
              <a:avLst/>
              <a:gdLst/>
              <a:ahLst/>
              <a:cxnLst/>
              <a:rect r="r" b="b" t="t" l="l"/>
              <a:pathLst>
                <a:path h="12543" w="315488">
                  <a:moveTo>
                    <a:pt x="0" y="0"/>
                  </a:moveTo>
                  <a:lnTo>
                    <a:pt x="315488" y="0"/>
                  </a:lnTo>
                  <a:lnTo>
                    <a:pt x="315488" y="12543"/>
                  </a:lnTo>
                  <a:lnTo>
                    <a:pt x="0" y="12543"/>
                  </a:lnTo>
                  <a:close/>
                </a:path>
              </a:pathLst>
            </a:custGeom>
            <a:solidFill>
              <a:srgbClr val="F9B31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315488" cy="506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4817445" y="820835"/>
            <a:ext cx="2758345" cy="47625"/>
            <a:chOff x="0" y="0"/>
            <a:chExt cx="726478" cy="1254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726478" cy="12543"/>
            </a:xfrm>
            <a:custGeom>
              <a:avLst/>
              <a:gdLst/>
              <a:ahLst/>
              <a:cxnLst/>
              <a:rect r="r" b="b" t="t" l="l"/>
              <a:pathLst>
                <a:path h="12543" w="726478">
                  <a:moveTo>
                    <a:pt x="0" y="0"/>
                  </a:moveTo>
                  <a:lnTo>
                    <a:pt x="726478" y="0"/>
                  </a:lnTo>
                  <a:lnTo>
                    <a:pt x="726478" y="12543"/>
                  </a:lnTo>
                  <a:lnTo>
                    <a:pt x="0" y="12543"/>
                  </a:lnTo>
                  <a:close/>
                </a:path>
              </a:pathLst>
            </a:custGeom>
            <a:solidFill>
              <a:srgbClr val="F9B314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726478" cy="506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8152421" y="982760"/>
            <a:ext cx="12155316" cy="7597072"/>
          </a:xfrm>
          <a:custGeom>
            <a:avLst/>
            <a:gdLst/>
            <a:ahLst/>
            <a:cxnLst/>
            <a:rect r="r" b="b" t="t" l="l"/>
            <a:pathLst>
              <a:path h="7597072" w="12155316">
                <a:moveTo>
                  <a:pt x="0" y="0"/>
                </a:moveTo>
                <a:lnTo>
                  <a:pt x="12155316" y="0"/>
                </a:lnTo>
                <a:lnTo>
                  <a:pt x="12155316" y="7597073"/>
                </a:lnTo>
                <a:lnTo>
                  <a:pt x="0" y="759707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028700" y="1246886"/>
            <a:ext cx="10229647" cy="9032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478"/>
              </a:lnSpc>
            </a:pPr>
            <a:r>
              <a:rPr lang="en-US" sz="3700">
                <a:solidFill>
                  <a:srgbClr val="101010"/>
                </a:solidFill>
                <a:latin typeface="Montserrat Heavy"/>
              </a:rPr>
              <a:t>HOW I APPLY TOP-DOWN APPROACH TO MY ASSIGNMENT ON THE PROGRAM 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28700" y="4220879"/>
            <a:ext cx="9276576" cy="35924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467863" indent="-233931" lvl="1">
              <a:lnSpc>
                <a:spcPts val="3727"/>
              </a:lnSpc>
              <a:buFont typeface="Arial"/>
              <a:buChar char="•"/>
            </a:pPr>
            <a:r>
              <a:rPr lang="en-US" sz="2167">
                <a:solidFill>
                  <a:srgbClr val="2D262A"/>
                </a:solidFill>
                <a:latin typeface="Montserrat Classic"/>
              </a:rPr>
              <a:t>Step 1: Clearly articulate the assignment requirements and objectives, ensuring a thorough understanding of the given task</a:t>
            </a:r>
          </a:p>
          <a:p>
            <a:pPr>
              <a:lnSpc>
                <a:spcPts val="3727"/>
              </a:lnSpc>
            </a:pPr>
            <a:r>
              <a:rPr lang="en-US" sz="2167">
                <a:solidFill>
                  <a:srgbClr val="2D262A"/>
                </a:solidFill>
                <a:latin typeface="Montserrat Classic"/>
              </a:rPr>
              <a:t>.</a:t>
            </a:r>
          </a:p>
          <a:p>
            <a:pPr marL="467863" indent="-233931" lvl="1">
              <a:lnSpc>
                <a:spcPts val="3727"/>
              </a:lnSpc>
              <a:buFont typeface="Arial"/>
              <a:buChar char="•"/>
            </a:pPr>
            <a:r>
              <a:rPr lang="en-US" sz="2167">
                <a:solidFill>
                  <a:srgbClr val="2D262A"/>
                </a:solidFill>
                <a:latin typeface="Montserrat Classic"/>
              </a:rPr>
              <a:t>Step 2: Identify crucial elements essential for addressing the posed questions or issues effectively.</a:t>
            </a:r>
          </a:p>
          <a:p>
            <a:pPr>
              <a:lnSpc>
                <a:spcPts val="3727"/>
              </a:lnSpc>
            </a:pPr>
          </a:p>
          <a:p>
            <a:pPr marL="467863" indent="-233931" lvl="1">
              <a:lnSpc>
                <a:spcPts val="3098"/>
              </a:lnSpc>
              <a:buFont typeface="Arial"/>
              <a:buChar char="•"/>
            </a:pPr>
            <a:r>
              <a:rPr lang="en-US" sz="2167">
                <a:solidFill>
                  <a:srgbClr val="2D262A"/>
                </a:solidFill>
                <a:latin typeface="Montserrat Classic"/>
              </a:rPr>
              <a:t>Step 3: Analyze and comprehend the details systematically, delving deeply into each aspect.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28700" y="405702"/>
            <a:ext cx="3489971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499"/>
              </a:lnSpc>
            </a:pPr>
            <a:r>
              <a:rPr lang="en-US" sz="2499">
                <a:solidFill>
                  <a:srgbClr val="101010"/>
                </a:solidFill>
                <a:latin typeface="Montserrat Classic Bold"/>
              </a:rPr>
              <a:t>TOPIC 1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4020546" y="311404"/>
            <a:ext cx="3555243" cy="3975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288"/>
              </a:lnSpc>
            </a:pPr>
            <a:r>
              <a:rPr lang="en-US" sz="2349">
                <a:solidFill>
                  <a:srgbClr val="101010"/>
                </a:solidFill>
                <a:latin typeface="Montserrat Classic Bold"/>
              </a:rPr>
              <a:t>Virtual Internship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28700" y="3255809"/>
            <a:ext cx="6210300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499"/>
              </a:lnSpc>
            </a:pPr>
            <a:r>
              <a:rPr lang="en-US" sz="2499">
                <a:solidFill>
                  <a:srgbClr val="101010"/>
                </a:solidFill>
                <a:latin typeface="Montserrat Classic Bold"/>
              </a:rPr>
              <a:t>Follow these steps: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DAF5N23V6eU</dc:identifier>
  <dcterms:modified xsi:type="dcterms:W3CDTF">2011-08-01T06:04:30Z</dcterms:modified>
  <cp:revision>1</cp:revision>
  <dc:title>Blue and White Project Proposal - Presentation</dc:title>
</cp:coreProperties>
</file>