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19"/>
  </p:notesMasterIdLst>
  <p:handoutMasterIdLst>
    <p:handoutMasterId r:id="rId20"/>
  </p:handoutMasterIdLst>
  <p:sldIdLst>
    <p:sldId id="256" r:id="rId3"/>
    <p:sldId id="267" r:id="rId4"/>
    <p:sldId id="268" r:id="rId5"/>
    <p:sldId id="274" r:id="rId6"/>
    <p:sldId id="275" r:id="rId7"/>
    <p:sldId id="278" r:id="rId8"/>
    <p:sldId id="279" r:id="rId9"/>
    <p:sldId id="269" r:id="rId10"/>
    <p:sldId id="283" r:id="rId11"/>
    <p:sldId id="270" r:id="rId12"/>
    <p:sldId id="276" r:id="rId13"/>
    <p:sldId id="284" r:id="rId14"/>
    <p:sldId id="277" r:id="rId15"/>
    <p:sldId id="285" r:id="rId16"/>
    <p:sldId id="272" r:id="rId17"/>
    <p:sldId id="282"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8"/>
    <p:restoredTop sz="82853" autoAdjust="0"/>
  </p:normalViewPr>
  <p:slideViewPr>
    <p:cSldViewPr>
      <p:cViewPr>
        <p:scale>
          <a:sx n="90" d="100"/>
          <a:sy n="90" d="100"/>
        </p:scale>
        <p:origin x="256" y="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2017/3/28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2017/3/28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I demonstrated how to simulate the dynamics of a model oscillator by numerically integrating the ordinary differential equations which govern the time evolution of the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Since the motion of such system is purely </a:t>
            </a:r>
            <a:r>
              <a:rPr lang="en-US" altLang="ja-JP" sz="1200" kern="1200" baseline="0" dirty="0" smtClean="0">
                <a:solidFill>
                  <a:schemeClr val="tx1"/>
                </a:solidFill>
                <a:effectLst/>
                <a:latin typeface="+mn-lt"/>
                <a:ea typeface="+mn-ea"/>
                <a:cs typeface="+mn-cs"/>
              </a:rPr>
              <a:t>deterministic, valid  simulations can be performed using well established numerical integration schemes such as the Euler and the </a:t>
            </a:r>
            <a:r>
              <a:rPr lang="en-US" altLang="ja-JP" sz="1200" kern="1200" baseline="0" dirty="0" err="1" smtClean="0">
                <a:solidFill>
                  <a:schemeClr val="tx1"/>
                </a:solidFill>
                <a:effectLst/>
                <a:latin typeface="+mn-lt"/>
                <a:ea typeface="+mn-ea"/>
                <a:cs typeface="+mn-cs"/>
              </a:rPr>
              <a:t>Runge-Kutta</a:t>
            </a:r>
            <a:r>
              <a:rPr lang="en-US" altLang="ja-JP" sz="1200" kern="1200" baseline="0" dirty="0" smtClean="0">
                <a:solidFill>
                  <a:schemeClr val="tx1"/>
                </a:solidFill>
                <a:effectLst/>
                <a:latin typeface="+mn-lt"/>
                <a:ea typeface="+mn-ea"/>
                <a:cs typeface="+mn-cs"/>
              </a:rPr>
              <a:t> methods.</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contrast</a:t>
            </a:r>
            <a:r>
              <a:rPr lang="en-US" altLang="ja-JP" sz="1200" kern="1200" baseline="0" dirty="0" smtClean="0">
                <a:solidFill>
                  <a:schemeClr val="tx1"/>
                </a:solidFill>
                <a:effectLst/>
                <a:latin typeface="+mn-lt"/>
                <a:ea typeface="+mn-ea"/>
                <a:cs typeface="+mn-cs"/>
              </a:rPr>
              <a:t> to such deterministic processes,</a:t>
            </a:r>
            <a:r>
              <a:rPr lang="en-US" altLang="ja-JP" sz="1200" kern="1200" dirty="0" smtClean="0">
                <a:solidFill>
                  <a:schemeClr val="tx1"/>
                </a:solidFill>
                <a:effectLst/>
                <a:latin typeface="+mn-lt"/>
                <a:ea typeface="+mn-ea"/>
                <a:cs typeface="+mn-cs"/>
              </a:rPr>
              <a:t> the Brownian</a:t>
            </a:r>
            <a:r>
              <a:rPr lang="en-US" altLang="ja-JP" sz="1200" kern="1200" baseline="0" dirty="0" smtClean="0">
                <a:solidFill>
                  <a:schemeClr val="tx1"/>
                </a:solidFill>
                <a:effectLst/>
                <a:latin typeface="+mn-lt"/>
                <a:ea typeface="+mn-ea"/>
                <a:cs typeface="+mn-cs"/>
              </a:rPr>
              <a:t> motion </a:t>
            </a:r>
            <a:r>
              <a:rPr lang="en-US" altLang="ja-JP" sz="1200" kern="1200" dirty="0" smtClean="0">
                <a:solidFill>
                  <a:schemeClr val="tx1"/>
                </a:solidFill>
                <a:effectLst/>
                <a:latin typeface="+mn-lt"/>
                <a:ea typeface="+mn-ea"/>
                <a:cs typeface="+mn-cs"/>
              </a:rPr>
              <a:t>must be modeled with random forces which</a:t>
            </a:r>
            <a:r>
              <a:rPr lang="en-US" altLang="ja-JP" sz="1200" kern="1200" baseline="0" dirty="0" smtClean="0">
                <a:solidFill>
                  <a:schemeClr val="tx1"/>
                </a:solidFill>
                <a:effectLst/>
                <a:latin typeface="+mn-lt"/>
                <a:ea typeface="+mn-ea"/>
                <a:cs typeface="+mn-cs"/>
              </a:rPr>
              <a:t> can only be stochastically determined. </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this plot</a:t>
            </a:r>
            <a:r>
              <a:rPr lang="en-US" altLang="ja-JP" sz="1200" kern="1200" baseline="0" dirty="0" smtClean="0">
                <a:solidFill>
                  <a:schemeClr val="tx1"/>
                </a:solidFill>
                <a:effectLst/>
                <a:latin typeface="+mn-lt"/>
                <a:ea typeface="+mn-ea"/>
                <a:cs typeface="+mn-cs"/>
              </a:rPr>
              <a:t>, we will learn b</a:t>
            </a:r>
            <a:r>
              <a:rPr lang="en-US" altLang="ja-JP" sz="1200" kern="1200" dirty="0" smtClean="0">
                <a:solidFill>
                  <a:schemeClr val="tx1"/>
                </a:solidFill>
                <a:effectLst/>
                <a:latin typeface="+mn-lt"/>
                <a:ea typeface="+mn-ea"/>
                <a:cs typeface="+mn-cs"/>
              </a:rPr>
              <a:t>asic properties of</a:t>
            </a:r>
            <a:r>
              <a:rPr lang="en-US" altLang="ja-JP" sz="1200" kern="1200" baseline="0" dirty="0" smtClean="0">
                <a:solidFill>
                  <a:schemeClr val="tx1"/>
                </a:solidFill>
                <a:effectLst/>
                <a:latin typeface="+mn-lt"/>
                <a:ea typeface="+mn-ea"/>
                <a:cs typeface="+mn-cs"/>
              </a:rPr>
              <a:t> stochastic variables and their probability distribution functions.</a:t>
            </a:r>
            <a:endParaRPr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One example of a Gaussian distribution in physics is the Maxwell-Boltzmann distribution for the velocity of particles in a gas at thermal equilibrium.</a:t>
            </a:r>
          </a:p>
          <a:p>
            <a:pPr marL="171450" indent="-171450">
              <a:buFont typeface="Arial"/>
              <a:buChar char="•"/>
            </a:pPr>
            <a:r>
              <a:rPr kumimoji="1" lang="en-US" altLang="ja-JP" baseline="0" dirty="0" smtClean="0"/>
              <a:t>Let </a:t>
            </a:r>
            <a:r>
              <a:rPr kumimoji="1" lang="en-US" altLang="ja-JP" baseline="0" dirty="0" err="1" smtClean="0"/>
              <a:t>V_alpha</a:t>
            </a:r>
            <a:r>
              <a:rPr kumimoji="1" lang="en-US" altLang="ja-JP" baseline="0" dirty="0" smtClean="0"/>
              <a:t> be the velocity components of any given particle</a:t>
            </a:r>
          </a:p>
          <a:p>
            <a:pPr marL="171450" indent="-171450">
              <a:buFont typeface="Arial"/>
              <a:buChar char="•"/>
            </a:pPr>
            <a:r>
              <a:rPr kumimoji="1" lang="en-US" altLang="ja-JP" baseline="0" dirty="0" smtClean="0"/>
              <a:t>Assume that all particles have the same mass, and that the system has reached thermal equilibrium at a temperature T.</a:t>
            </a:r>
          </a:p>
          <a:p>
            <a:pPr marL="171450" indent="-171450">
              <a:buFont typeface="Arial"/>
              <a:buChar char="•"/>
            </a:pPr>
            <a:r>
              <a:rPr kumimoji="1" lang="en-US" altLang="ja-JP" baseline="0" dirty="0" smtClean="0"/>
              <a:t>Here, </a:t>
            </a:r>
            <a:r>
              <a:rPr kumimoji="1" lang="en-US" altLang="ja-JP" baseline="0" dirty="0" err="1" smtClean="0"/>
              <a:t>k_B</a:t>
            </a:r>
            <a:r>
              <a:rPr kumimoji="1" lang="en-US" altLang="ja-JP" baseline="0" dirty="0" smtClean="0"/>
              <a:t> is Boltzmann’s constant, </a:t>
            </a:r>
            <a:r>
              <a:rPr kumimoji="1" lang="en-US" altLang="ja-JP" baseline="0" dirty="0" err="1" smtClean="0"/>
              <a:t>k_BT</a:t>
            </a:r>
            <a:r>
              <a:rPr kumimoji="1" lang="en-US" altLang="ja-JP" baseline="0" dirty="0" smtClean="0"/>
              <a:t> is the thermal energy.</a:t>
            </a:r>
          </a:p>
          <a:p>
            <a:pPr marL="171450" indent="-171450">
              <a:buFont typeface="Arial"/>
              <a:buChar char="•"/>
            </a:pPr>
            <a:r>
              <a:rPr kumimoji="1" lang="en-US" altLang="ja-JP" baseline="0" dirty="0" smtClean="0"/>
              <a:t>The probability that a particle has a velocity v_\</a:t>
            </a:r>
            <a:r>
              <a:rPr kumimoji="1" lang="en-US" altLang="ja-JP" baseline="0" dirty="0" err="1" smtClean="0"/>
              <a:t>alphais</a:t>
            </a:r>
            <a:r>
              <a:rPr kumimoji="1" lang="en-US" altLang="ja-JP" baseline="0" dirty="0" smtClean="0"/>
              <a:t> given by a Gaussian distribution.</a:t>
            </a:r>
          </a:p>
          <a:p>
            <a:pPr marL="171450" indent="-171450">
              <a:buFont typeface="Arial"/>
              <a:buChar char="•"/>
            </a:pPr>
            <a:r>
              <a:rPr kumimoji="1" lang="en-US" altLang="ja-JP" baseline="0" dirty="0" smtClean="0"/>
              <a:t>The average is zero, as the particles are equally likely to move left or right.</a:t>
            </a:r>
          </a:p>
          <a:p>
            <a:pPr marL="171450" indent="-171450">
              <a:buFont typeface="Arial"/>
              <a:buChar char="•"/>
            </a:pPr>
            <a:r>
              <a:rPr kumimoji="1" lang="en-US" altLang="ja-JP" baseline="0" dirty="0" smtClean="0"/>
              <a:t>The variance, by definition is proportional to the average kinetic energy. From the </a:t>
            </a:r>
            <a:r>
              <a:rPr kumimoji="1" lang="en-US" altLang="ja-JP" baseline="0" dirty="0" err="1" smtClean="0"/>
              <a:t>equipartition</a:t>
            </a:r>
            <a:r>
              <a:rPr kumimoji="1" lang="en-US" altLang="ja-JP" baseline="0" dirty="0" smtClean="0"/>
              <a:t> theorem, we can then deduce that the variance is proportional to the thermal energy divided by twice the mass.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another common probability distribution, this time for a discrete variable which has only two possible outcomes.</a:t>
            </a:r>
          </a:p>
          <a:p>
            <a:pPr marL="171450" indent="-171450">
              <a:buFont typeface="Arial"/>
              <a:buChar char="•"/>
            </a:pPr>
            <a:r>
              <a:rPr kumimoji="1" lang="en-US" altLang="ja-JP" baseline="0" dirty="0" smtClean="0"/>
              <a:t>We can consider the random variable to be the outcome of a coin toss, which gives heads with probability p, and tails with probability (1-p).</a:t>
            </a:r>
          </a:p>
          <a:p>
            <a:pPr marL="171450" indent="-171450">
              <a:buFont typeface="Arial"/>
              <a:buChar char="•"/>
            </a:pPr>
            <a:r>
              <a:rPr kumimoji="1" lang="en-US" altLang="ja-JP" baseline="0" dirty="0" smtClean="0"/>
              <a:t>If we perform the measurement M times, that is we toss the coin M times, what is the probability that the result was heads a total of n times?</a:t>
            </a:r>
          </a:p>
          <a:p>
            <a:pPr marL="171450" indent="-171450">
              <a:buFont typeface="Arial"/>
              <a:buChar char="•"/>
            </a:pPr>
            <a:r>
              <a:rPr kumimoji="1" lang="en-US" altLang="ja-JP" baseline="0" dirty="0" smtClean="0"/>
              <a:t>For example, imagine that we toss a fair coin with p = 0.5 50 times. We expect that heads will come up half of the time, that is around 25 times.</a:t>
            </a:r>
          </a:p>
          <a:p>
            <a:pPr marL="171450" indent="-171450">
              <a:buFont typeface="Arial"/>
              <a:buChar char="•"/>
            </a:pPr>
            <a:r>
              <a:rPr kumimoji="1" lang="en-US" altLang="ja-JP" baseline="0" dirty="0" smtClean="0"/>
              <a:t>If we do it 100 times, we expect heads to come up around 50 times.  </a:t>
            </a:r>
          </a:p>
          <a:p>
            <a:pPr marL="171450" indent="-171450">
              <a:buFont typeface="Arial"/>
              <a:buChar char="•"/>
            </a:pPr>
            <a:r>
              <a:rPr kumimoji="1" lang="en-US" altLang="ja-JP" baseline="0" dirty="0" smtClean="0"/>
              <a:t>Note that we do not say that heads should come up ‘exactly’ half of the time, every time. Only that on average, if we perform the experiment many times, heads will come up half of the time.</a:t>
            </a:r>
          </a:p>
          <a:p>
            <a:pPr marL="171450" indent="-171450">
              <a:buFont typeface="Arial"/>
              <a:buChar char="•"/>
            </a:pPr>
            <a:r>
              <a:rPr kumimoji="1" lang="en-US" altLang="ja-JP" baseline="0" dirty="0" smtClean="0"/>
              <a:t>The appropriate probability distribution for this process is given by the Binomial distribution, Eq. (C6).</a:t>
            </a:r>
          </a:p>
          <a:p>
            <a:pPr marL="171450" indent="-171450">
              <a:buFont typeface="Arial"/>
              <a:buChar char="•"/>
            </a:pPr>
            <a:r>
              <a:rPr kumimoji="1" lang="en-US" altLang="ja-JP" baseline="0" dirty="0" smtClean="0"/>
              <a:t>The average and variance can be easily calculated and take the simple form shown in </a:t>
            </a:r>
            <a:r>
              <a:rPr kumimoji="1" lang="en-US" altLang="ja-JP" baseline="0" dirty="0" err="1" smtClean="0"/>
              <a:t>eqs</a:t>
            </a:r>
            <a:r>
              <a:rPr kumimoji="1" lang="en-US" altLang="ja-JP" baseline="0" dirty="0" smtClean="0"/>
              <a:t>. (C7) and (C8).</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In the figure, we have plotted the distribution for various values of p and M. As expected, we see that the distribution is peaked near the average (=M p).</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Another common discrete distribution function is the Poisson distribution.</a:t>
            </a:r>
          </a:p>
          <a:p>
            <a:pPr marL="171450" indent="-171450">
              <a:buFont typeface="Arial"/>
              <a:buChar char="•"/>
            </a:pPr>
            <a:r>
              <a:rPr kumimoji="1" lang="en-US" altLang="ja-JP" baseline="0" dirty="0" smtClean="0"/>
              <a:t>This distribution P(n) describes the probability of n “events” occurring during a fixed time or space interval.</a:t>
            </a:r>
          </a:p>
          <a:p>
            <a:pPr marL="171450" indent="-171450">
              <a:buFont typeface="Arial"/>
              <a:buChar char="•"/>
            </a:pPr>
            <a:r>
              <a:rPr kumimoji="1" lang="en-US" altLang="ja-JP" baseline="0" dirty="0" smtClean="0"/>
              <a:t>It is assumed that the average rate of occurrence , that is the average number of events per unit time or space, is known and is a constant.</a:t>
            </a:r>
          </a:p>
          <a:p>
            <a:pPr marL="171450" indent="-171450">
              <a:buFont typeface="Arial"/>
              <a:buChar char="•"/>
            </a:pPr>
            <a:r>
              <a:rPr kumimoji="1" lang="en-US" altLang="ja-JP" baseline="0" dirty="0" smtClean="0"/>
              <a:t>In addition, all events are assumed to be independent of each other.</a:t>
            </a:r>
          </a:p>
          <a:p>
            <a:pPr marL="171450" indent="-171450">
              <a:buFont typeface="Arial"/>
              <a:buChar char="•"/>
            </a:pPr>
            <a:r>
              <a:rPr kumimoji="1" lang="en-US" altLang="ja-JP" baseline="0" dirty="0" smtClean="0"/>
              <a:t>Examples of this type of process include the distribution of earthquakes, the arrival of customers at the post-office or the number of mutations in a strand DNA.</a:t>
            </a:r>
          </a:p>
          <a:p>
            <a:pPr marL="171450" indent="-171450">
              <a:buFont typeface="Arial"/>
              <a:buChar char="•"/>
            </a:pPr>
            <a:r>
              <a:rPr kumimoji="1" lang="en-US" altLang="ja-JP" baseline="0" dirty="0" smtClean="0"/>
              <a:t>The Poisson distribution is given in equation C9.</a:t>
            </a:r>
          </a:p>
          <a:p>
            <a:pPr marL="171450" indent="-171450">
              <a:buFont typeface="Arial"/>
              <a:buChar char="•"/>
            </a:pPr>
            <a:r>
              <a:rPr kumimoji="1" lang="en-US" altLang="ja-JP" baseline="0" dirty="0" smtClean="0"/>
              <a:t>As we can see it depends on only one parameter, a, which is the rate of occurrence.</a:t>
            </a:r>
          </a:p>
          <a:p>
            <a:pPr marL="171450" indent="-171450">
              <a:buFont typeface="Arial"/>
              <a:buChar char="•"/>
            </a:pPr>
            <a:r>
              <a:rPr kumimoji="1" lang="en-US" altLang="ja-JP" baseline="0" dirty="0" smtClean="0"/>
              <a:t>The average, variance, and generating functions all take very simple forms.</a:t>
            </a:r>
          </a:p>
          <a:p>
            <a:pPr marL="171450" indent="-171450">
              <a:buFont typeface="Arial"/>
              <a:buChar char="•"/>
            </a:pPr>
            <a:r>
              <a:rPr kumimoji="1" lang="en-US" altLang="ja-JP" baseline="0" dirty="0" smtClean="0"/>
              <a:t>In particular, we see that the average and the variance are both equal to a, the rate parameter.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Here, imagine that P(n) gives the probability that $n$ customers walk into the post office in one hour.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see how the distribution functions we introduced before are related to each other.</a:t>
            </a:r>
          </a:p>
          <a:p>
            <a:pPr marL="171450" indent="-171450">
              <a:buFont typeface="Arial"/>
              <a:buChar char="•"/>
            </a:pPr>
            <a:r>
              <a:rPr kumimoji="1" lang="en-US" altLang="ja-JP" baseline="0" dirty="0" smtClean="0"/>
              <a:t>In the supplemental material, I give you the derivation showing the equivalence of the binomial distribution and the Gaussian distribution, in the limit when </a:t>
            </a:r>
            <a:r>
              <a:rPr kumimoji="1" lang="en-US" altLang="ja-JP" baseline="0" dirty="0" err="1" smtClean="0"/>
              <a:t>n,M</a:t>
            </a:r>
            <a:r>
              <a:rPr kumimoji="1" lang="en-US" altLang="ja-JP" baseline="0" dirty="0" smtClean="0"/>
              <a:t> are much greater than one.</a:t>
            </a:r>
          </a:p>
          <a:p>
            <a:pPr marL="171450" indent="-171450">
              <a:buFont typeface="Arial"/>
              <a:buChar char="•"/>
            </a:pPr>
            <a:r>
              <a:rPr kumimoji="1" lang="en-US" altLang="ja-JP" baseline="0" dirty="0" smtClean="0"/>
              <a:t>The average and variance that should be used in the Gaussian distribution are simply given by the corresponding values of the original binomial distribution.</a:t>
            </a:r>
          </a:p>
          <a:p>
            <a:pPr marL="171450" indent="-171450">
              <a:buFont typeface="Arial"/>
              <a:buChar char="•"/>
            </a:pPr>
            <a:r>
              <a:rPr kumimoji="1" lang="en-US" altLang="ja-JP" baseline="0" dirty="0" smtClean="0"/>
              <a:t>This is very convenient, as it is easier to work with a Gaussian function (</a:t>
            </a:r>
            <a:r>
              <a:rPr kumimoji="1" lang="en-US" altLang="ja-JP" baseline="0" dirty="0" err="1" smtClean="0"/>
              <a:t>Eq</a:t>
            </a:r>
            <a:r>
              <a:rPr kumimoji="1" lang="en-US" altLang="ja-JP" baseline="0" dirty="0" smtClean="0"/>
              <a:t> C14), than it is to work with the binomial distribution.</a:t>
            </a:r>
          </a:p>
          <a:p>
            <a:pPr marL="171450" indent="-171450">
              <a:buFont typeface="Arial"/>
              <a:buChar char="•"/>
            </a:pPr>
            <a:r>
              <a:rPr kumimoji="1" lang="en-US" altLang="ja-JP" baseline="0" dirty="0" smtClean="0"/>
              <a:t>Consider again the coin toss experiment. We toss the coin a very large number of times. To find the probability that n heads were obtained, we can use the Gaussian distribution (Eq. C14), but only if n is itself very large.</a:t>
            </a:r>
          </a:p>
          <a:p>
            <a:pPr marL="171450" indent="-171450">
              <a:buFont typeface="Arial"/>
              <a:buChar char="•"/>
            </a:pPr>
            <a:r>
              <a:rPr kumimoji="1" lang="en-US" altLang="ja-JP" baseline="0" dirty="0" smtClean="0"/>
              <a:t>If we want to ask for the probability to obtain 1,2,10 heads after very many throws, the equivalence does not hold, and in this case we must use the original binomial distribution (Eq. C6).</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We have seen that under certain conditions the binomial and Gaussian distributions are equivalent.</a:t>
            </a:r>
          </a:p>
          <a:p>
            <a:pPr marL="171450" indent="-171450">
              <a:buFont typeface="Arial"/>
              <a:buChar char="•"/>
            </a:pPr>
            <a:r>
              <a:rPr kumimoji="1" lang="en-US" altLang="ja-JP" baseline="0" dirty="0" smtClean="0"/>
              <a:t>It turns out that under different conditions, the binomial distribution can be shown to be equal to the Poisson distribution.</a:t>
            </a:r>
          </a:p>
          <a:p>
            <a:pPr marL="171450" indent="-171450">
              <a:buFont typeface="Arial"/>
              <a:buChar char="•"/>
            </a:pPr>
            <a:r>
              <a:rPr kumimoji="1" lang="en-US" altLang="ja-JP" baseline="0" dirty="0" smtClean="0"/>
              <a:t>For this, we must consider the limit when M is very large (as before), but now we assume that </a:t>
            </a:r>
            <a:r>
              <a:rPr kumimoji="1" lang="en-US" altLang="ja-JP" baseline="0" dirty="0" err="1" smtClean="0"/>
              <a:t>Mp</a:t>
            </a:r>
            <a:r>
              <a:rPr kumimoji="1" lang="en-US" altLang="ja-JP" baseline="0" dirty="0" smtClean="0"/>
              <a:t> stays constant (we make no </a:t>
            </a:r>
            <a:r>
              <a:rPr kumimoji="1" lang="en-US" altLang="ja-JP" baseline="0" smtClean="0"/>
              <a:t>assumptions about n).</a:t>
            </a:r>
            <a:endParaRPr kumimoji="1" lang="en-US" altLang="ja-JP" baseline="0" dirty="0" smtClean="0"/>
          </a:p>
          <a:p>
            <a:pPr marL="171450" indent="-171450">
              <a:buFont typeface="Arial"/>
              <a:buChar char="•"/>
            </a:pPr>
            <a:r>
              <a:rPr kumimoji="1" lang="en-US" altLang="ja-JP" baseline="0" dirty="0" smtClean="0"/>
              <a:t>This means that in the limit when M becomes bigger and bigger, p must become smaller and smaller, in such a way that their product is constant.</a:t>
            </a:r>
          </a:p>
          <a:p>
            <a:pPr marL="171450" indent="-171450">
              <a:buFont typeface="Arial"/>
              <a:buChar char="•"/>
            </a:pPr>
            <a:r>
              <a:rPr kumimoji="1" lang="en-US" altLang="ja-JP" baseline="0" dirty="0" smtClean="0"/>
              <a:t>It is in this limit where the binomial and Poisson distributions are equivalent.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derivation is too involved to show here, but is is available as a supplemental note.</a:t>
            </a:r>
          </a:p>
          <a:p>
            <a:pPr marL="171450" indent="-171450">
              <a:buFont typeface="Arial"/>
              <a:buChar char="•"/>
            </a:pPr>
            <a:r>
              <a:rPr kumimoji="1" lang="en-US" altLang="ja-JP" baseline="0" dirty="0" smtClean="0"/>
              <a:t>Finally, we note that rate parameter of the Poisson distribution is determined by the average of the binomial distribution, which is the constant a. This immediately determines the variance of the distribution.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We start by introducing the concept of a random or stochastic variable</a:t>
            </a:r>
          </a:p>
          <a:p>
            <a:pPr marL="171450" indent="-171450">
              <a:buFont typeface="Arial"/>
              <a:buChar char="•"/>
            </a:pPr>
            <a:r>
              <a:rPr kumimoji="1" lang="en-US" altLang="ja-JP" baseline="0" dirty="0" smtClean="0"/>
              <a:t>As its name suggests, a random variable is given by a process whose results are random.</a:t>
            </a:r>
          </a:p>
          <a:p>
            <a:pPr marL="171450" indent="-171450">
              <a:buFont typeface="Arial"/>
              <a:buChar char="•"/>
            </a:pPr>
            <a:r>
              <a:rPr kumimoji="1" lang="en-US" altLang="ja-JP" baseline="0" dirty="0" smtClean="0"/>
              <a:t>We cannot, in general, predict what the measurement results will be, we can only talk in terms of probabilities.</a:t>
            </a:r>
          </a:p>
          <a:p>
            <a:pPr marL="171450" indent="-171450">
              <a:buFont typeface="Arial"/>
              <a:buChar char="•"/>
            </a:pPr>
            <a:r>
              <a:rPr kumimoji="1" lang="en-US" altLang="ja-JP" baseline="0" dirty="0" smtClean="0"/>
              <a:t>Denote the stochastic variable by X, and a given realization or measurement as x.</a:t>
            </a:r>
          </a:p>
          <a:p>
            <a:pPr marL="171450" indent="-171450">
              <a:buFont typeface="Arial"/>
              <a:buChar char="•"/>
            </a:pPr>
            <a:r>
              <a:rPr kumimoji="1" lang="en-US" altLang="ja-JP" baseline="0" dirty="0" smtClean="0"/>
              <a:t>Imagine that we perform a series of 1000 measurements of X, which we call </a:t>
            </a:r>
            <a:r>
              <a:rPr kumimoji="1" lang="en-US" altLang="ja-JP" baseline="0" dirty="0" err="1" smtClean="0"/>
              <a:t>x_i</a:t>
            </a:r>
            <a:r>
              <a:rPr kumimoji="1" lang="en-US" altLang="ja-JP" baseline="0" dirty="0" smtClean="0"/>
              <a:t>.</a:t>
            </a:r>
          </a:p>
          <a:p>
            <a:pPr marL="171450" indent="-171450">
              <a:buFont typeface="Arial"/>
              <a:buChar char="•"/>
            </a:pPr>
            <a:r>
              <a:rPr kumimoji="1" lang="en-US" altLang="ja-JP" baseline="0" dirty="0" smtClean="0"/>
              <a:t>The figure on the right gives a sample illustration. </a:t>
            </a:r>
          </a:p>
          <a:p>
            <a:pPr marL="171450" indent="-171450">
              <a:buFont typeface="Arial"/>
              <a:buChar char="•"/>
            </a:pPr>
            <a:r>
              <a:rPr kumimoji="1" lang="en-US" altLang="ja-JP" baseline="0" dirty="0" smtClean="0"/>
              <a:t>The results are “noisy” but not completely arbitrary. All the </a:t>
            </a:r>
            <a:r>
              <a:rPr kumimoji="1" lang="en-US" altLang="ja-JP" baseline="0" dirty="0" err="1" smtClean="0"/>
              <a:t>x_i</a:t>
            </a:r>
            <a:r>
              <a:rPr kumimoji="1" lang="en-US" altLang="ja-JP" baseline="0" dirty="0" smtClean="0"/>
              <a:t> are centered around a fixed value (x = 10) and most values fall within a very narrow range.</a:t>
            </a:r>
          </a:p>
          <a:p>
            <a:pPr marL="171450" indent="-171450">
              <a:buFont typeface="Arial"/>
              <a:buChar char="•"/>
            </a:pPr>
            <a:r>
              <a:rPr kumimoji="1" lang="en-US" altLang="ja-JP" baseline="0" dirty="0" smtClean="0"/>
              <a:t>The proper mathematical way to define this random variable is to give its Probability distribution P(x).</a:t>
            </a:r>
          </a:p>
          <a:p>
            <a:pPr marL="171450" indent="-171450">
              <a:buFont typeface="Arial"/>
              <a:buChar char="•"/>
            </a:pPr>
            <a:r>
              <a:rPr kumimoji="1" lang="en-US" altLang="ja-JP" baseline="0" dirty="0" smtClean="0"/>
              <a:t>P(x) gives the probability of observing a value around x</a:t>
            </a:r>
          </a:p>
          <a:p>
            <a:pPr marL="171450" indent="-171450">
              <a:buFont typeface="Arial"/>
              <a:buChar char="•"/>
            </a:pPr>
            <a:r>
              <a:rPr kumimoji="1" lang="en-US" altLang="ja-JP" baseline="0" dirty="0" smtClean="0"/>
              <a:t>P(x) for our example is given in the figure on the right. </a:t>
            </a:r>
          </a:p>
          <a:p>
            <a:pPr marL="171450" indent="-171450">
              <a:buFont typeface="Arial"/>
              <a:buChar char="•"/>
            </a:pPr>
            <a:r>
              <a:rPr kumimoji="1" lang="en-US" altLang="ja-JP" baseline="0" dirty="0" smtClean="0"/>
              <a:t>We see that it is peaked around 10 (10 is the most probable value), and it is only non-zero over a fixed range (values less than 5 or greater than 15 are very unlikely).</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The probability distribution contains all the information needed to characterize the random variable.</a:t>
            </a:r>
          </a:p>
          <a:p>
            <a:pPr marL="171450" indent="-171450">
              <a:buFont typeface="Arial"/>
              <a:buChar char="•"/>
            </a:pPr>
            <a:r>
              <a:rPr kumimoji="1" lang="en-US" altLang="ja-JP" baseline="0" dirty="0" smtClean="0"/>
              <a:t>However, P(x) can be a very complicated function of x. Indeed, in some cases we cannot even know the exact form of P(x).</a:t>
            </a:r>
          </a:p>
          <a:p>
            <a:pPr marL="171450" indent="-171450">
              <a:buFont typeface="Arial"/>
              <a:buChar char="•"/>
            </a:pPr>
            <a:r>
              <a:rPr kumimoji="1" lang="en-US" altLang="ja-JP" baseline="0" dirty="0" smtClean="0"/>
              <a:t>Therefore, it is useful to introduce additional quantities to describe the random process.</a:t>
            </a:r>
          </a:p>
          <a:p>
            <a:pPr marL="171450" indent="-171450">
              <a:buFont typeface="Arial"/>
              <a:buChar char="•"/>
            </a:pPr>
            <a:r>
              <a:rPr kumimoji="1" lang="en-US" altLang="ja-JP" baseline="0" dirty="0" smtClean="0"/>
              <a:t>The two most important quantities that are used, are the average and the standard deviation</a:t>
            </a:r>
          </a:p>
          <a:p>
            <a:pPr marL="171450" indent="-171450">
              <a:buFont typeface="Arial"/>
              <a:buChar char="•"/>
            </a:pPr>
            <a:r>
              <a:rPr kumimoji="1" lang="en-US" altLang="ja-JP" baseline="0" dirty="0" smtClean="0"/>
              <a:t>The average, as its name suggests, is simply the average or mean of the random variable.</a:t>
            </a:r>
          </a:p>
          <a:p>
            <a:pPr marL="171450" indent="-171450">
              <a:buFont typeface="Arial"/>
              <a:buChar char="•"/>
            </a:pPr>
            <a:r>
              <a:rPr kumimoji="1" lang="en-US" altLang="ja-JP" baseline="0" dirty="0" smtClean="0"/>
              <a:t>Note that the average value does not necessarily coincide with the most probable value.</a:t>
            </a:r>
          </a:p>
          <a:p>
            <a:pPr marL="171450" indent="-171450">
              <a:buFont typeface="Arial"/>
              <a:buChar char="•"/>
            </a:pPr>
            <a:r>
              <a:rPr kumimoji="1" lang="en-US" altLang="ja-JP" baseline="0" dirty="0" smtClean="0"/>
              <a:t>The standard deviation measures the fluctuations around the mean, that is, it provides a measure of how spread out the random variable is.</a:t>
            </a:r>
          </a:p>
          <a:p>
            <a:pPr marL="171450" indent="-171450">
              <a:buFont typeface="Arial"/>
              <a:buChar char="•"/>
            </a:pPr>
            <a:r>
              <a:rPr kumimoji="1" lang="en-US" altLang="ja-JP" baseline="0" dirty="0" smtClean="0"/>
              <a:t>In the example figures, the black line marks the average of X, while the blue lines give the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we introduce the basics of probability distribution theory</a:t>
            </a:r>
          </a:p>
          <a:p>
            <a:pPr marL="171450" indent="-171450">
              <a:buFont typeface="Arial"/>
              <a:buChar char="•"/>
            </a:pPr>
            <a:r>
              <a:rPr kumimoji="1" lang="en-US" altLang="ja-JP" baseline="0" dirty="0" smtClean="0"/>
              <a:t>Let X be a a real and continuous stochastic variable.</a:t>
            </a:r>
          </a:p>
          <a:p>
            <a:pPr marL="171450" indent="-171450">
              <a:buFont typeface="Arial"/>
              <a:buChar char="•"/>
            </a:pPr>
            <a:r>
              <a:rPr kumimoji="1" lang="en-US" altLang="ja-JP" baseline="0" dirty="0" smtClean="0"/>
              <a:t>First, the probability distribution P(x) is greater than or equal to zero</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It is normalized to one. That is, the sum of all probabilities is equal to one. </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denoted \</a:t>
            </a:r>
            <a:r>
              <a:rPr kumimoji="1" lang="en-US" altLang="ja-JP" baseline="0" dirty="0" err="1" smtClean="0"/>
              <a:t>mu_m</a:t>
            </a:r>
            <a:r>
              <a:rPr kumimoji="1" lang="en-US" altLang="ja-JP" baseline="0" dirty="0" smtClean="0"/>
              <a:t>, is defined as the average of </a:t>
            </a:r>
            <a:r>
              <a:rPr kumimoji="1" lang="en-US" altLang="ja-JP" baseline="0" dirty="0" err="1" smtClean="0"/>
              <a:t>x^m</a:t>
            </a:r>
            <a:endParaRPr kumimoji="1" lang="en-US" altLang="ja-JP" baseline="0" dirty="0" smtClean="0"/>
          </a:p>
          <a:p>
            <a:pPr marL="171450" indent="-171450">
              <a:buFont typeface="Arial"/>
              <a:buChar char="•"/>
            </a:pPr>
            <a:r>
              <a:rPr kumimoji="1" lang="en-US" altLang="ja-JP" baseline="0" dirty="0" smtClean="0"/>
              <a:t>4</a:t>
            </a:r>
            <a:r>
              <a:rPr kumimoji="1" lang="en-US" altLang="ja-JP" baseline="30000" dirty="0" smtClean="0"/>
              <a:t>th</a:t>
            </a:r>
            <a:r>
              <a:rPr kumimoji="1" lang="en-US" altLang="ja-JP" baseline="0" dirty="0" smtClean="0"/>
              <a:t>, In general, the average of any function of X, f(x), is given by the weighted integral of f(x). </a:t>
            </a:r>
          </a:p>
          <a:p>
            <a:pPr marL="171450" indent="-171450">
              <a:buFont typeface="Arial"/>
              <a:buChar char="•"/>
            </a:pPr>
            <a:r>
              <a:rPr kumimoji="1" lang="en-US" altLang="ja-JP" baseline="0" dirty="0" smtClean="0"/>
              <a:t>With P(x) the appropriate weight for observing x.</a:t>
            </a:r>
          </a:p>
          <a:p>
            <a:pPr marL="171450" indent="-171450">
              <a:buFont typeface="Arial"/>
              <a:buChar char="•"/>
            </a:pPr>
            <a:r>
              <a:rPr kumimoji="1" lang="en-US" altLang="ja-JP" baseline="0" dirty="0" smtClean="0"/>
              <a:t>5</a:t>
            </a:r>
            <a:r>
              <a:rPr kumimoji="1" lang="en-US" altLang="ja-JP" baseline="30000" dirty="0" smtClean="0"/>
              <a:t>th</a:t>
            </a:r>
            <a:r>
              <a:rPr kumimoji="1" lang="en-US" altLang="ja-JP" baseline="0" dirty="0" smtClean="0"/>
              <a:t>, Thus, we see that the average is just the first moment \mu_1.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variance, which is the square of the standard deviation, is defined as the average squared fluctuation.</a:t>
            </a:r>
          </a:p>
          <a:p>
            <a:pPr marL="171450" indent="-171450">
              <a:buFont typeface="Arial"/>
              <a:buChar char="•"/>
            </a:pPr>
            <a:r>
              <a:rPr kumimoji="1" lang="en-US" altLang="ja-JP" baseline="0" dirty="0" smtClean="0"/>
              <a:t>The variance can also be expressed in terms of the first two moments. It is given by the difference between the second moment and the square of the first moment.</a:t>
            </a:r>
          </a:p>
          <a:p>
            <a:pPr marL="171450" indent="-171450">
              <a:buFont typeface="Arial"/>
              <a:buChar char="•"/>
            </a:pPr>
            <a:r>
              <a:rPr kumimoji="1" lang="en-US" altLang="ja-JP" baseline="0" dirty="0" smtClean="0"/>
              <a:t>Finally, the moment  generating function (also called characteristic function) G(k), is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 x).</a:t>
            </a:r>
          </a:p>
          <a:p>
            <a:pPr marL="171450" indent="-171450">
              <a:buFont typeface="Arial"/>
              <a:buChar char="•"/>
            </a:pPr>
            <a:r>
              <a:rPr kumimoji="1" lang="en-US" altLang="ja-JP" baseline="0" dirty="0" smtClean="0"/>
              <a:t>Using the </a:t>
            </a:r>
            <a:r>
              <a:rPr kumimoji="1" lang="en-US" altLang="ja-JP" baseline="0" dirty="0" err="1" smtClean="0"/>
              <a:t>taylor</a:t>
            </a:r>
            <a:r>
              <a:rPr kumimoji="1" lang="en-US" altLang="ja-JP" baseline="0" dirty="0" smtClean="0"/>
              <a:t> expansion for the exponential function, we can express the generating function as a polynomial in k.</a:t>
            </a:r>
          </a:p>
          <a:p>
            <a:pPr marL="171450" indent="-171450">
              <a:buFont typeface="Arial"/>
              <a:buChar char="•"/>
            </a:pPr>
            <a:r>
              <a:rPr kumimoji="1" lang="en-US" altLang="ja-JP" baseline="0" dirty="0" smtClean="0"/>
              <a:t>In particular, we see that the coefficient of the n-</a:t>
            </a:r>
            <a:r>
              <a:rPr kumimoji="1" lang="en-US" altLang="ja-JP" baseline="0" dirty="0" err="1" smtClean="0"/>
              <a:t>th</a:t>
            </a:r>
            <a:r>
              <a:rPr kumimoji="1" lang="en-US" altLang="ja-JP" baseline="0" dirty="0" smtClean="0"/>
              <a:t> term is proportional to the n-</a:t>
            </a:r>
            <a:r>
              <a:rPr kumimoji="1" lang="en-US" altLang="ja-JP" baseline="0" dirty="0" err="1" smtClean="0"/>
              <a:t>th</a:t>
            </a:r>
            <a:r>
              <a:rPr kumimoji="1" lang="en-US" altLang="ja-JP" baseline="0" dirty="0" smtClean="0"/>
              <a:t> moment.</a:t>
            </a:r>
          </a:p>
          <a:p>
            <a:pPr marL="171450" indent="-171450">
              <a:buFont typeface="Arial"/>
              <a:buChar char="•"/>
            </a:pPr>
            <a:r>
              <a:rPr kumimoji="1" lang="en-US" altLang="ja-JP" baseline="0" dirty="0" smtClean="0"/>
              <a:t>In other words, the n-</a:t>
            </a:r>
            <a:r>
              <a:rPr kumimoji="1" lang="en-US" altLang="ja-JP" baseline="0" dirty="0" err="1" smtClean="0"/>
              <a:t>th</a:t>
            </a:r>
            <a:r>
              <a:rPr kumimoji="1" lang="en-US" altLang="ja-JP" baseline="0" dirty="0" smtClean="0"/>
              <a:t> derivative of G, evaluated at k=0, will give us the n-</a:t>
            </a:r>
            <a:r>
              <a:rPr kumimoji="1" lang="en-US" altLang="ja-JP" baseline="0" dirty="0" err="1" smtClean="0"/>
              <a:t>th</a:t>
            </a:r>
            <a:r>
              <a:rPr kumimoji="1" lang="en-US" altLang="ja-JP" baseline="0" dirty="0" smtClean="0"/>
              <a:t> moment.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the case where our stochastic variable is not continuous, but discrete.</a:t>
            </a:r>
          </a:p>
          <a:p>
            <a:pPr marL="171450" indent="-171450">
              <a:buFont typeface="Arial"/>
              <a:buChar char="•"/>
            </a:pPr>
            <a:r>
              <a:rPr kumimoji="1" lang="en-US" altLang="ja-JP" baseline="0" dirty="0" smtClean="0"/>
              <a:t>Assume that the possible outcomes are labeled by n, which is a non-negative integer, namely 0, 1, 2, </a:t>
            </a:r>
            <a:r>
              <a:rPr kumimoji="1" lang="is-IS" altLang="ja-JP" baseline="0" dirty="0" smtClean="0"/>
              <a:t> up to, N.</a:t>
            </a:r>
            <a:endParaRPr kumimoji="1" lang="en-US" altLang="ja-JP" baseline="0" dirty="0" smtClean="0"/>
          </a:p>
          <a:p>
            <a:pPr marL="171450" indent="-171450">
              <a:buFont typeface="Arial"/>
              <a:buChar char="•"/>
            </a:pPr>
            <a:r>
              <a:rPr kumimoji="1" lang="en-US" altLang="ja-JP" baseline="0" dirty="0" smtClean="0"/>
              <a:t>The discrete probability distribution P(n) gives the probability of observing n.</a:t>
            </a:r>
          </a:p>
          <a:p>
            <a:pPr marL="171450" indent="-171450">
              <a:buFont typeface="Arial"/>
              <a:buChar char="•"/>
            </a:pPr>
            <a:r>
              <a:rPr kumimoji="1" lang="en-US" altLang="ja-JP" baseline="0" dirty="0" smtClean="0"/>
              <a:t>The properties of this distribution function are similar to the ones for the continuous case. </a:t>
            </a:r>
          </a:p>
          <a:p>
            <a:pPr marL="171450" indent="-171450">
              <a:buFont typeface="Arial"/>
              <a:buChar char="•"/>
            </a:pPr>
            <a:r>
              <a:rPr kumimoji="1" lang="en-US" altLang="ja-JP" baseline="0" dirty="0" smtClean="0"/>
              <a:t>Mostly, they can be rewritten by changing integrals to sums.</a:t>
            </a:r>
          </a:p>
          <a:p>
            <a:pPr marL="171450" indent="-171450">
              <a:buFont typeface="Arial"/>
              <a:buChar char="•"/>
            </a:pPr>
            <a:r>
              <a:rPr kumimoji="1" lang="en-US" altLang="ja-JP" baseline="0" dirty="0" smtClean="0"/>
              <a:t>1</a:t>
            </a:r>
            <a:r>
              <a:rPr kumimoji="1" lang="en-US" altLang="ja-JP" baseline="30000" dirty="0" smtClean="0"/>
              <a:t>st</a:t>
            </a:r>
            <a:r>
              <a:rPr kumimoji="1" lang="en-US" altLang="ja-JP" baseline="0" dirty="0" smtClean="0"/>
              <a:t>, all probabilities are positive, greater than or equal to zero, and less than or equal to one.</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the sum of all probabilities is one.</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is definite as here.</a:t>
            </a:r>
          </a:p>
          <a:p>
            <a:pPr marL="171450" indent="-171450">
              <a:buFont typeface="Arial"/>
              <a:buChar char="•"/>
            </a:pPr>
            <a:r>
              <a:rPr kumimoji="1" lang="en-US" altLang="ja-JP" baseline="0" dirty="0" smtClean="0"/>
              <a:t>All averages are simply weighted sums, with P(n) the weight.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As expected, the definition of the variance is the same as in the continuous case.</a:t>
            </a:r>
          </a:p>
          <a:p>
            <a:pPr marL="171450" indent="-171450">
              <a:buFont typeface="Arial"/>
              <a:buChar char="•"/>
            </a:pPr>
            <a:r>
              <a:rPr kumimoji="1" lang="en-US" altLang="ja-JP" baseline="0" dirty="0" smtClean="0"/>
              <a:t>The generating function is again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a:t>
            </a:r>
          </a:p>
          <a:p>
            <a:pPr marL="171450" indent="-171450">
              <a:buFont typeface="Arial"/>
              <a:buChar char="•"/>
            </a:pPr>
            <a:r>
              <a:rPr kumimoji="1" lang="en-US" altLang="ja-JP" baseline="0" dirty="0" smtClean="0"/>
              <a:t>In this case, it is convenient to consider it as a complex function of $z$, where z=</a:t>
            </a:r>
            <a:r>
              <a:rPr kumimoji="1" lang="en-US" altLang="ja-JP" baseline="0" dirty="0" err="1" smtClean="0"/>
              <a:t>exp</a:t>
            </a:r>
            <a:r>
              <a:rPr kumimoji="1" lang="en-US" altLang="ja-JP" baseline="0" dirty="0" smtClean="0"/>
              <a:t>(-</a:t>
            </a:r>
            <a:r>
              <a:rPr kumimoji="1" lang="en-US" altLang="ja-JP" baseline="0" dirty="0" err="1" smtClean="0"/>
              <a:t>ik</a:t>
            </a:r>
            <a:r>
              <a:rPr kumimoji="1" lang="en-US" altLang="ja-JP" baseline="0" dirty="0" smtClean="0"/>
              <a:t>).</a:t>
            </a:r>
          </a:p>
          <a:p>
            <a:pPr marL="171450" indent="-171450">
              <a:buFont typeface="Arial"/>
              <a:buChar char="•"/>
            </a:pPr>
            <a:r>
              <a:rPr kumimoji="1" lang="en-US" altLang="ja-JP" baseline="0" dirty="0" smtClean="0"/>
              <a:t>Derivatives of the generating function, evaluated at z=0, will again be related to the moments \</a:t>
            </a:r>
            <a:r>
              <a:rPr kumimoji="1" lang="en-US" altLang="ja-JP" baseline="0" dirty="0" err="1" smtClean="0"/>
              <a:t>mu_m</a:t>
            </a:r>
            <a:r>
              <a:rPr kumimoji="1" lang="en-US" altLang="ja-JP" baseline="0" dirty="0" smtClean="0"/>
              <a: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discuss one of the most common probability distributions in all of science.</a:t>
            </a:r>
          </a:p>
          <a:p>
            <a:pPr marL="171450" indent="-171450">
              <a:buFont typeface="Arial"/>
              <a:buChar char="•"/>
            </a:pPr>
            <a:r>
              <a:rPr kumimoji="1" lang="en-US" altLang="ja-JP" baseline="0" dirty="0" smtClean="0"/>
              <a:t>The Gaussian or normal distribution, which has a characteristic bell-shaped function that you are probably familiar with.</a:t>
            </a:r>
          </a:p>
          <a:p>
            <a:pPr marL="171450" indent="-171450">
              <a:buFont typeface="Arial"/>
              <a:buChar char="•"/>
            </a:pPr>
            <a:r>
              <a:rPr kumimoji="1" lang="en-US" altLang="ja-JP" baseline="0" dirty="0" smtClean="0"/>
              <a:t>The probability distribution for a </a:t>
            </a:r>
            <a:r>
              <a:rPr kumimoji="1" lang="en-US" altLang="ja-JP" baseline="0" dirty="0" err="1" smtClean="0"/>
              <a:t>gaussian</a:t>
            </a:r>
            <a:r>
              <a:rPr kumimoji="1" lang="en-US" altLang="ja-JP" baseline="0" dirty="0" smtClean="0"/>
              <a:t> random variable is given in equation C1.</a:t>
            </a:r>
          </a:p>
          <a:p>
            <a:pPr marL="171450" indent="-171450">
              <a:buFont typeface="Arial"/>
              <a:buChar char="•"/>
            </a:pPr>
            <a:r>
              <a:rPr kumimoji="1" lang="en-US" altLang="ja-JP" baseline="0" dirty="0" smtClean="0"/>
              <a:t>As you can see, it depends on only two parameters, x_0 and s.</a:t>
            </a:r>
          </a:p>
          <a:p>
            <a:pPr marL="171450" indent="-171450">
              <a:buFont typeface="Arial"/>
              <a:buChar char="•"/>
            </a:pPr>
            <a:r>
              <a:rPr kumimoji="1" lang="en-US" altLang="ja-JP" baseline="0" dirty="0" smtClean="0"/>
              <a:t>It is easy to show that these two parameters are precisely the average and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plot on the right shows examples of Gaussian distributions with changing standard deviation \sigma.</a:t>
            </a:r>
          </a:p>
          <a:p>
            <a:pPr marL="171450" indent="-171450">
              <a:buFont typeface="Arial"/>
              <a:buChar char="•"/>
            </a:pPr>
            <a:r>
              <a:rPr kumimoji="1" lang="en-US" altLang="ja-JP" baseline="0" dirty="0" smtClean="0"/>
              <a:t>As you can see, a larger value of \sigma gives a broader or fatter distribution.</a:t>
            </a:r>
          </a:p>
          <a:p>
            <a:pPr marL="171450" indent="-171450">
              <a:buFont typeface="Arial"/>
              <a:buChar char="•"/>
            </a:pPr>
            <a:r>
              <a:rPr kumimoji="1" lang="en-US" altLang="ja-JP" baseline="0" dirty="0" smtClean="0"/>
              <a:t>Roughly speaking, 2 sigma gives the width of the distribution at half maximum.</a:t>
            </a:r>
          </a:p>
          <a:p>
            <a:pPr marL="171450" indent="-171450">
              <a:buFont typeface="Arial"/>
              <a:buChar char="•"/>
            </a:pPr>
            <a:r>
              <a:rPr kumimoji="1" lang="en-US" altLang="ja-JP" baseline="0" dirty="0" smtClean="0"/>
              <a:t>That is, the width at the point where the value of the distribution P(x) is half the maximum value.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2017/3/28</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2017/3/28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2017/3/28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7888" y="6453336"/>
            <a:ext cx="7968207" cy="420441"/>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a:solidFill>
                  <a:prstClr val="black"/>
                </a:solidFill>
                <a:latin typeface="Calibri"/>
                <a:ea typeface="ＭＳ Ｐゴシック"/>
              </a:rPr>
              <a:pPr>
                <a:defRPr/>
              </a:pPr>
              <a:t>2017/3/28</a:t>
            </a:fld>
            <a:endParaRPr lang="en-US">
              <a:solidFill>
                <a:prstClr val="black"/>
              </a:solidFill>
              <a:latin typeface="Calibri"/>
            </a:endParaRPr>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solidFill>
                  <a:prstClr val="white"/>
                </a:solidFill>
                <a:latin typeface="Calibri"/>
              </a:rPr>
              <a:t>R. Yamamoto, Kyoto University</a:t>
            </a:r>
            <a:endParaRPr lang="en-US" dirty="0" smtClean="0">
              <a:solidFill>
                <a:prstClr val="white"/>
              </a:solidFill>
              <a:latin typeface="Calibri"/>
            </a:endParaRPr>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30534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1" y="6477000"/>
            <a:ext cx="7968207" cy="369887"/>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a:solidFill>
                  <a:prstClr val="black"/>
                </a:solidFill>
                <a:latin typeface="Calibri"/>
                <a:ea typeface="ＭＳ Ｐゴシック"/>
              </a:rPr>
              <a:pPr>
                <a:defRPr/>
              </a:pPr>
              <a:t>2017/3/28</a:t>
            </a:fld>
            <a:endParaRPr lang="en-US">
              <a:solidFill>
                <a:prstClr val="black"/>
              </a:solidFill>
              <a:latin typeface="Calibri"/>
            </a:endParaRPr>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solidFill>
                  <a:prstClr val="white"/>
                </a:solidFill>
                <a:latin typeface="Calibri"/>
              </a:rPr>
              <a:t>R. Yamamoto, Kyoto University</a:t>
            </a:r>
            <a:endParaRPr lang="en-US" dirty="0">
              <a:solidFill>
                <a:prstClr val="white"/>
              </a:solidFill>
              <a:latin typeface="Calibri"/>
            </a:endParaRPr>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32019271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ltLang="ja-JP" smtClean="0">
                <a:solidFill>
                  <a:prstClr val="black">
                    <a:tint val="75000"/>
                  </a:prstClr>
                </a:solidFill>
                <a:latin typeface="Calibri"/>
                <a:ea typeface="ＭＳ Ｐゴシック"/>
              </a:rPr>
              <a:t>R. Yamamoto, Kyoto University</a:t>
            </a:r>
            <a:endParaRPr lang="en-US" altLang="ja-JP" dirty="0" smtClean="0">
              <a:solidFill>
                <a:prstClr val="black">
                  <a:tint val="75000"/>
                </a:prstClr>
              </a:solidFill>
              <a:latin typeface="Calibri"/>
              <a:ea typeface="ＭＳ Ｐゴシック"/>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503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prstClr val="white"/>
                </a:solidFill>
                <a:latin typeface="Calibri"/>
              </a:rPr>
              <a:t>Ryoichi Yamamoto, Kyoto University</a:t>
            </a:r>
            <a:endParaRPr lang="en-US" sz="1200" dirty="0">
              <a:solidFill>
                <a:prstClr val="white"/>
              </a:solidFill>
              <a:latin typeface="Calibri"/>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a:solidFill>
                  <a:prstClr val="white"/>
                </a:solidFill>
                <a:latin typeface="Calibri"/>
                <a:ea typeface="ＭＳ Ｐゴシック"/>
              </a:rPr>
              <a:pPr>
                <a:defRPr/>
              </a:pPr>
              <a:t>2017/3/28</a:t>
            </a:fld>
            <a:endParaRPr lang="en-US">
              <a:solidFill>
                <a:prstClr val="white"/>
              </a:solidFill>
              <a:latin typeface="Calibri"/>
            </a:endParaRPr>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a:solidFill>
                  <a:prstClr val="white"/>
                </a:solidFill>
                <a:latin typeface="Calibri"/>
                <a:ea typeface="ＭＳ Ｐゴシック"/>
              </a:rPr>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9755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prstClr val="white"/>
                </a:solidFill>
                <a:latin typeface="Calibri"/>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a:solidFill>
                  <a:prstClr val="white"/>
                </a:solidFill>
                <a:latin typeface="Calibri"/>
                <a:ea typeface="ＭＳ Ｐゴシック"/>
              </a:rPr>
              <a:pPr>
                <a:defRPr/>
              </a:pPr>
              <a:t>2017/3/28</a:t>
            </a:fld>
            <a:endParaRPr lang="en-US">
              <a:solidFill>
                <a:prstClr val="white"/>
              </a:solidFill>
              <a:latin typeface="Calibri"/>
            </a:endParaRPr>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254015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a:solidFill>
                  <a:prstClr val="white"/>
                </a:solidFill>
                <a:latin typeface="Calibri"/>
                <a:ea typeface="ＭＳ Ｐゴシック"/>
              </a:rPr>
              <a:pPr>
                <a:defRPr/>
              </a:pPr>
              <a:t>2017/3/28</a:t>
            </a:fld>
            <a:endParaRPr lang="en-US">
              <a:solidFill>
                <a:prstClr val="white"/>
              </a:solidFill>
              <a:latin typeface="Calibri"/>
            </a:endParaRPr>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156467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a:solidFill>
                  <a:prstClr val="white"/>
                </a:solidFill>
                <a:latin typeface="Calibri"/>
                <a:ea typeface="ＭＳ Ｐゴシック"/>
              </a:rPr>
              <a:pPr>
                <a:defRPr/>
              </a:pPr>
              <a:t>2017/3/28</a:t>
            </a:fld>
            <a:endParaRPr lang="en-US">
              <a:solidFill>
                <a:prstClr val="white"/>
              </a:solidFill>
              <a:latin typeface="Calibri"/>
            </a:endParaRPr>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741271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6306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2017/3/28</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4255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4373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6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2017/3/28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2017/3/28</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2017/3/28</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2017/3/28</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2017/3/28</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2017/3/28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2017/3/28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2017/3/28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a:solidFill>
                  <a:prstClr val="black">
                    <a:tint val="75000"/>
                  </a:prstClr>
                </a:solidFill>
                <a:latin typeface="Calibri"/>
                <a:ea typeface="ＭＳ Ｐゴシック"/>
              </a:rPr>
              <a:pPr>
                <a:defRPr/>
              </a:pPr>
              <a:t>2017/3/28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a:solidFill>
                  <a:prstClr val="black">
                    <a:tint val="75000"/>
                  </a:prstClr>
                </a:solidFill>
                <a:latin typeface="Calibri"/>
                <a:ea typeface="ＭＳ Ｐゴシック"/>
              </a:rPr>
              <a:t>R. Yamamoto, Kyoto University</a:t>
            </a:r>
            <a:endParaRPr lang="en-US" altLang="ja-JP" dirty="0">
              <a:solidFill>
                <a:prstClr val="black">
                  <a:tint val="75000"/>
                </a:prstClr>
              </a:solidFill>
              <a:latin typeface="Calibri"/>
              <a:ea typeface="ＭＳ Ｐゴシック"/>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545216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2.bin"/><Relationship Id="rId5" Type="http://schemas.openxmlformats.org/officeDocument/2006/relationships/package" Target="../embeddings/Microsoft_Word___11.docx"/><Relationship Id="rId6"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3.bin"/><Relationship Id="rId5" Type="http://schemas.openxmlformats.org/officeDocument/2006/relationships/package" Target="../embeddings/Microsoft_Word___12.docx"/><Relationship Id="rId6"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4.bin"/><Relationship Id="rId5" Type="http://schemas.openxmlformats.org/officeDocument/2006/relationships/package" Target="../embeddings/Microsoft_Word___13.docx"/><Relationship Id="rId6" Type="http://schemas.openxmlformats.org/officeDocument/2006/relationships/image" Target="../media/image15.emf"/><Relationship Id="rId7" Type="http://schemas.openxmlformats.org/officeDocument/2006/relationships/image" Target="../media/image16.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5.bin"/><Relationship Id="rId5" Type="http://schemas.openxmlformats.org/officeDocument/2006/relationships/package" Target="../embeddings/Microsoft_Word___14.docx"/><Relationship Id="rId6"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6.bin"/><Relationship Id="rId5" Type="http://schemas.openxmlformats.org/officeDocument/2006/relationships/package" Target="../embeddings/Microsoft_Word___15.docx"/><Relationship Id="rId6" Type="http://schemas.openxmlformats.org/officeDocument/2006/relationships/image" Target="../media/image17.emf"/><Relationship Id="rId7" Type="http://schemas.openxmlformats.org/officeDocument/2006/relationships/image" Target="../media/image18.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7.bin"/><Relationship Id="rId5" Type="http://schemas.openxmlformats.org/officeDocument/2006/relationships/package" Target="../embeddings/Microsoft_Word___16.docx"/><Relationship Id="rId6"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8.bin"/><Relationship Id="rId5" Type="http://schemas.openxmlformats.org/officeDocument/2006/relationships/package" Target="../embeddings/Microsoft_Word___17.docx"/><Relationship Id="rId6" Type="http://schemas.openxmlformats.org/officeDocument/2006/relationships/image" Target="../media/image2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image" Target="../media/image5.png"/><Relationship Id="rId8" Type="http://schemas.openxmlformats.org/officeDocument/2006/relationships/oleObject" Target="../embeddings/oleObject2.bin"/><Relationship Id="rId9" Type="http://schemas.openxmlformats.org/officeDocument/2006/relationships/package" Target="../embeddings/Microsoft_Word___2.docx"/><Relationship Id="rId10" Type="http://schemas.openxmlformats.org/officeDocument/2006/relationships/image" Target="../media/image4.emf"/><Relationship Id="rId11"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oleObject" Target="../embeddings/oleObject3.bin"/><Relationship Id="rId6" Type="http://schemas.openxmlformats.org/officeDocument/2006/relationships/package" Target="../embeddings/Microsoft_Word___3.docx"/><Relationship Id="rId7" Type="http://schemas.openxmlformats.org/officeDocument/2006/relationships/image" Target="../media/image3.emf"/><Relationship Id="rId8" Type="http://schemas.openxmlformats.org/officeDocument/2006/relationships/image" Target="../media/image5.png"/><Relationship Id="rId9" Type="http://schemas.openxmlformats.org/officeDocument/2006/relationships/oleObject" Target="../embeddings/oleObject4.bin"/><Relationship Id="rId10" Type="http://schemas.openxmlformats.org/officeDocument/2006/relationships/package" Target="../embeddings/Microsoft_Word___4.docx"/><Relationship Id="rId11"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package" Target="../embeddings/Microsoft_Word___5.docx"/><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package" Target="../embeddings/Microsoft_Word___6.docx"/><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7.bin"/><Relationship Id="rId5" Type="http://schemas.openxmlformats.org/officeDocument/2006/relationships/package" Target="../embeddings/Microsoft_Word___7.docx"/><Relationship Id="rId6"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8.bin"/><Relationship Id="rId5" Type="http://schemas.openxmlformats.org/officeDocument/2006/relationships/package" Target="../embeddings/Microsoft_Word___8.docx"/><Relationship Id="rId6"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9.bin"/><Relationship Id="rId5" Type="http://schemas.openxmlformats.org/officeDocument/2006/relationships/package" Target="../embeddings/Microsoft_Word___9.docx"/><Relationship Id="rId6"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0.bin"/><Relationship Id="rId5" Type="http://schemas.openxmlformats.org/officeDocument/2006/relationships/package" Target="../embeddings/Microsoft_Word___10.docx"/><Relationship Id="rId6" Type="http://schemas.openxmlformats.org/officeDocument/2006/relationships/image" Target="../media/image11.emf"/><Relationship Id="rId7" Type="http://schemas.openxmlformats.org/officeDocument/2006/relationships/image" Target="../media/image13.png"/><Relationship Id="rId8" Type="http://schemas.openxmlformats.org/officeDocument/2006/relationships/oleObject" Target="../embeddings/oleObject11.bin"/><Relationship Id="rId9"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335360" y="1447800"/>
            <a:ext cx="11305256" cy="838200"/>
          </a:xfrm>
        </p:spPr>
        <p:txBody>
          <a:bodyPr/>
          <a:lstStyle/>
          <a:p>
            <a:r>
              <a:rPr lang="en-US" sz="4800" dirty="0"/>
              <a:t>Distribution </a:t>
            </a:r>
            <a:r>
              <a:rPr lang="en-US" sz="4800" dirty="0" smtClean="0"/>
              <a:t>functions &amp; </a:t>
            </a:r>
            <a:r>
              <a:rPr lang="en-US" sz="4800" dirty="0"/>
              <a:t>random </a:t>
            </a:r>
            <a:r>
              <a:rPr lang="en-US" sz="4800" dirty="0" smtClean="0"/>
              <a:t>numbers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dirty="0"/>
              <a:t>Stochastic </a:t>
            </a:r>
            <a:r>
              <a:rPr lang="en-US" sz="3600" dirty="0" smtClean="0"/>
              <a:t>variables </a:t>
            </a:r>
            <a:r>
              <a:rPr lang="en-US" sz="3600" dirty="0"/>
              <a:t>and distribution functions</a:t>
            </a:r>
          </a:p>
          <a:p>
            <a:pPr fontAlgn="auto">
              <a:spcAft>
                <a:spcPts val="0"/>
              </a:spcAft>
              <a:defRPr/>
            </a:pP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
        <p:nvSpPr>
          <p:cNvPr id="2" name="TextBox 1"/>
          <p:cNvSpPr txBox="1"/>
          <p:nvPr/>
        </p:nvSpPr>
        <p:spPr>
          <a:xfrm>
            <a:off x="10964333" y="1255889"/>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22121142"/>
              </p:ext>
            </p:extLst>
          </p:nvPr>
        </p:nvGraphicFramePr>
        <p:xfrm>
          <a:off x="473075" y="1322388"/>
          <a:ext cx="11239500" cy="4889500"/>
        </p:xfrm>
        <a:graphic>
          <a:graphicData uri="http://schemas.openxmlformats.org/presentationml/2006/ole">
            <mc:AlternateContent xmlns:mc="http://schemas.openxmlformats.org/markup-compatibility/2006">
              <mc:Choice xmlns:v="urn:schemas-microsoft-com:vml" Requires="v">
                <p:oleObj spid="_x0000_s20596" name="文書" r:id="rId5" imgW="4495800" imgH="1955800" progId="Word.Document.12">
                  <p:embed/>
                </p:oleObj>
              </mc:Choice>
              <mc:Fallback>
                <p:oleObj name="文書" r:id="rId5" imgW="4495800" imgH="1955800" progId="Word.Document.12">
                  <p:embed/>
                  <p:pic>
                    <p:nvPicPr>
                      <p:cNvPr id="0" name=""/>
                      <p:cNvPicPr/>
                      <p:nvPr/>
                    </p:nvPicPr>
                    <p:blipFill>
                      <a:blip r:embed="rId6"/>
                      <a:stretch>
                        <a:fillRect/>
                      </a:stretch>
                    </p:blipFill>
                    <p:spPr>
                      <a:xfrm>
                        <a:off x="473075" y="1322388"/>
                        <a:ext cx="11239500" cy="488950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563714109"/>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1126" name="文書" r:id="rId5" imgW="4495800" imgH="1866900" progId="Word.Document.12">
                  <p:embed/>
                </p:oleObj>
              </mc:Choice>
              <mc:Fallback>
                <p:oleObj name="文書" r:id="rId5" imgW="4495800" imgH="1866900" progId="Word.Document.12">
                  <p:embed/>
                  <p:pic>
                    <p:nvPicPr>
                      <p:cNvPr id="0" name=""/>
                      <p:cNvPicPr/>
                      <p:nvPr/>
                    </p:nvPicPr>
                    <p:blipFill>
                      <a:blip r:embed="rId6"/>
                      <a:stretch>
                        <a:fillRect/>
                      </a:stretch>
                    </p:blipFill>
                    <p:spPr>
                      <a:xfrm>
                        <a:off x="473075" y="1187450"/>
                        <a:ext cx="11239500" cy="4667250"/>
                      </a:xfrm>
                      <a:prstGeom prst="rect">
                        <a:avLst/>
                      </a:prstGeom>
                    </p:spPr>
                  </p:pic>
                </p:oleObj>
              </mc:Fallback>
            </mc:AlternateContent>
          </a:graphicData>
        </a:graphic>
      </p:graphicFrame>
    </p:spTree>
    <p:extLst>
      <p:ext uri="{BB962C8B-B14F-4D97-AF65-F5344CB8AC3E}">
        <p14:creationId xmlns:p14="http://schemas.microsoft.com/office/powerpoint/2010/main" val="3990220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60042253"/>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39950" name="文書" r:id="rId5" imgW="4495800" imgH="1866900" progId="Word.Document.12">
                  <p:embed/>
                </p:oleObj>
              </mc:Choice>
              <mc:Fallback>
                <p:oleObj name="文書" r:id="rId5" imgW="4495800" imgH="1866900" progId="Word.Document.12">
                  <p:embed/>
                  <p:pic>
                    <p:nvPicPr>
                      <p:cNvPr id="0" name=""/>
                      <p:cNvPicPr/>
                      <p:nvPr/>
                    </p:nvPicPr>
                    <p:blipFill>
                      <a:blip r:embed="rId6"/>
                      <a:stretch>
                        <a:fillRect/>
                      </a:stretch>
                    </p:blipFill>
                    <p:spPr>
                      <a:xfrm>
                        <a:off x="473075" y="1187450"/>
                        <a:ext cx="11239500" cy="4667250"/>
                      </a:xfrm>
                      <a:prstGeom prst="rect">
                        <a:avLst/>
                      </a:prstGeom>
                    </p:spPr>
                  </p:pic>
                </p:oleObj>
              </mc:Fallback>
            </mc:AlternateContent>
          </a:graphicData>
        </a:graphic>
      </p:graphicFrame>
      <p:pic>
        <p:nvPicPr>
          <p:cNvPr id="2" name="図 1" descr="binomia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7264" y="1772816"/>
            <a:ext cx="5105400" cy="4638675"/>
          </a:xfrm>
          <a:prstGeom prst="rect">
            <a:avLst/>
          </a:prstGeom>
        </p:spPr>
      </p:pic>
    </p:spTree>
    <p:extLst>
      <p:ext uri="{BB962C8B-B14F-4D97-AF65-F5344CB8AC3E}">
        <p14:creationId xmlns:p14="http://schemas.microsoft.com/office/powerpoint/2010/main" val="179294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98705566"/>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29796" name="文書" r:id="rId5" imgW="4495800" imgH="1943100" progId="Word.Document.12">
                  <p:embed/>
                </p:oleObj>
              </mc:Choice>
              <mc:Fallback>
                <p:oleObj name="文書" r:id="rId5" imgW="4495800" imgH="1943100" progId="Word.Document.12">
                  <p:embed/>
                  <p:pic>
                    <p:nvPicPr>
                      <p:cNvPr id="0" name=""/>
                      <p:cNvPicPr/>
                      <p:nvPr/>
                    </p:nvPicPr>
                    <p:blipFill>
                      <a:blip r:embed="rId6"/>
                      <a:stretch>
                        <a:fillRect/>
                      </a:stretch>
                    </p:blipFill>
                    <p:spPr>
                      <a:xfrm>
                        <a:off x="473075" y="1163538"/>
                        <a:ext cx="11239500" cy="4857750"/>
                      </a:xfrm>
                      <a:prstGeom prst="rect">
                        <a:avLst/>
                      </a:prstGeom>
                    </p:spPr>
                  </p:pic>
                </p:oleObj>
              </mc:Fallback>
            </mc:AlternateContent>
          </a:graphicData>
        </a:graphic>
      </p:graphicFrame>
    </p:spTree>
    <p:extLst>
      <p:ext uri="{BB962C8B-B14F-4D97-AF65-F5344CB8AC3E}">
        <p14:creationId xmlns:p14="http://schemas.microsoft.com/office/powerpoint/2010/main" val="107852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39532389"/>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40974" name="文書" r:id="rId5" imgW="4495800" imgH="1943100" progId="Word.Document.12">
                  <p:embed/>
                </p:oleObj>
              </mc:Choice>
              <mc:Fallback>
                <p:oleObj name="文書" r:id="rId5" imgW="4495800" imgH="1943100" progId="Word.Document.12">
                  <p:embed/>
                  <p:pic>
                    <p:nvPicPr>
                      <p:cNvPr id="0" name=""/>
                      <p:cNvPicPr/>
                      <p:nvPr/>
                    </p:nvPicPr>
                    <p:blipFill>
                      <a:blip r:embed="rId6"/>
                      <a:stretch>
                        <a:fillRect/>
                      </a:stretch>
                    </p:blipFill>
                    <p:spPr>
                      <a:xfrm>
                        <a:off x="473075" y="1163538"/>
                        <a:ext cx="11239500" cy="4857750"/>
                      </a:xfrm>
                      <a:prstGeom prst="rect">
                        <a:avLst/>
                      </a:prstGeom>
                    </p:spPr>
                  </p:pic>
                </p:oleObj>
              </mc:Fallback>
            </mc:AlternateContent>
          </a:graphicData>
        </a:graphic>
      </p:graphicFrame>
      <p:pic>
        <p:nvPicPr>
          <p:cNvPr id="2" name="図 1" descr="poiss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814661"/>
            <a:ext cx="5048250" cy="4638675"/>
          </a:xfrm>
          <a:prstGeom prst="rect">
            <a:avLst/>
          </a:prstGeom>
        </p:spPr>
      </p:pic>
    </p:spTree>
    <p:extLst>
      <p:ext uri="{BB962C8B-B14F-4D97-AF65-F5344CB8AC3E}">
        <p14:creationId xmlns:p14="http://schemas.microsoft.com/office/powerpoint/2010/main" val="2925375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59855713"/>
              </p:ext>
            </p:extLst>
          </p:nvPr>
        </p:nvGraphicFramePr>
        <p:xfrm>
          <a:off x="473075" y="1276350"/>
          <a:ext cx="11239500" cy="4762500"/>
        </p:xfrm>
        <a:graphic>
          <a:graphicData uri="http://schemas.openxmlformats.org/presentationml/2006/ole">
            <mc:AlternateContent xmlns:mc="http://schemas.openxmlformats.org/markup-compatibility/2006">
              <mc:Choice xmlns:v="urn:schemas-microsoft-com:vml" Requires="v">
                <p:oleObj spid="_x0000_s22644"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3075" y="1276350"/>
                        <a:ext cx="11239500" cy="4762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52468743"/>
              </p:ext>
            </p:extLst>
          </p:nvPr>
        </p:nvGraphicFramePr>
        <p:xfrm>
          <a:off x="473075" y="1131788"/>
          <a:ext cx="11239500" cy="4889500"/>
        </p:xfrm>
        <a:graphic>
          <a:graphicData uri="http://schemas.openxmlformats.org/presentationml/2006/ole">
            <mc:AlternateContent xmlns:mc="http://schemas.openxmlformats.org/markup-compatibility/2006">
              <mc:Choice xmlns:v="urn:schemas-microsoft-com:vml" Requires="v">
                <p:oleObj spid="_x0000_s37970" name="文書" r:id="rId5" imgW="4495800" imgH="1955800" progId="Word.Document.12">
                  <p:embed/>
                </p:oleObj>
              </mc:Choice>
              <mc:Fallback>
                <p:oleObj name="文書" r:id="rId5" imgW="4495800" imgH="1955800" progId="Word.Document.12">
                  <p:embed/>
                  <p:pic>
                    <p:nvPicPr>
                      <p:cNvPr id="0" name=""/>
                      <p:cNvPicPr/>
                      <p:nvPr/>
                    </p:nvPicPr>
                    <p:blipFill>
                      <a:blip r:embed="rId6"/>
                      <a:stretch>
                        <a:fillRect/>
                      </a:stretch>
                    </p:blipFill>
                    <p:spPr>
                      <a:xfrm>
                        <a:off x="473075" y="1131788"/>
                        <a:ext cx="11239500" cy="4889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150543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2</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3979883230"/>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7640"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500895315"/>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7641" name="文書" r:id="rId9" imgW="4495800" imgH="215900" progId="Word.Document.12">
                  <p:embed/>
                </p:oleObj>
              </mc:Choice>
              <mc:Fallback>
                <p:oleObj name="文書" r:id="rId9" imgW="4495800" imgH="215900" progId="Word.Document.12">
                  <p:embed/>
                  <p:pic>
                    <p:nvPicPr>
                      <p:cNvPr id="0" name=""/>
                      <p:cNvPicPr/>
                      <p:nvPr/>
                    </p:nvPicPr>
                    <p:blipFill>
                      <a:blip r:embed="rId10"/>
                      <a:stretch>
                        <a:fillRect/>
                      </a:stretch>
                    </p:blipFill>
                    <p:spPr>
                      <a:xfrm>
                        <a:off x="191344" y="1196752"/>
                        <a:ext cx="11239500" cy="539750"/>
                      </a:xfrm>
                      <a:prstGeom prst="rect">
                        <a:avLst/>
                      </a:prstGeom>
                    </p:spPr>
                  </p:pic>
                </p:oleObj>
              </mc:Fallback>
            </mc:AlternateContent>
          </a:graphicData>
        </a:graphic>
      </p:graphicFrame>
      <p:pic>
        <p:nvPicPr>
          <p:cNvPr id="30" name="図 29" descr="general.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2" name="テキスト ボックス 31"/>
          <p:cNvSpPr txBox="1"/>
          <p:nvPr/>
        </p:nvSpPr>
        <p:spPr>
          <a:xfrm>
            <a:off x="2280199" y="5157192"/>
            <a:ext cx="208562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X</a:t>
            </a:r>
            <a:endParaRPr kumimoji="1" lang="ja-JP" altLang="en-US" sz="2400" i="1" dirty="0"/>
          </a:p>
        </p:txBody>
      </p:sp>
      <p:sp>
        <p:nvSpPr>
          <p:cNvPr id="33" name="テキスト ボックス 32"/>
          <p:cNvSpPr txBox="1"/>
          <p:nvPr/>
        </p:nvSpPr>
        <p:spPr>
          <a:xfrm>
            <a:off x="8904312" y="1916832"/>
            <a:ext cx="237396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P</a:t>
            </a:r>
            <a:r>
              <a:rPr kumimoji="1" lang="en-US" altLang="ja-JP" sz="2400" dirty="0" smtClean="0"/>
              <a:t>(</a:t>
            </a:r>
            <a:r>
              <a:rPr kumimoji="1" lang="en-US" altLang="ja-JP" sz="2400" i="1" dirty="0" smtClean="0"/>
              <a:t>x</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557108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gener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3</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1176546261"/>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8662" name="文書" r:id="rId6" imgW="4495800" imgH="419100" progId="Word.Document.12">
                  <p:embed/>
                </p:oleObj>
              </mc:Choice>
              <mc:Fallback>
                <p:oleObj name="文書" r:id="rId6" imgW="4495800" imgH="419100" progId="Word.Document.12">
                  <p:embed/>
                  <p:pic>
                    <p:nvPicPr>
                      <p:cNvPr id="0" name=""/>
                      <p:cNvPicPr/>
                      <p:nvPr/>
                    </p:nvPicPr>
                    <p:blipFill>
                      <a:blip r:embed="rId7"/>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834024923"/>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8663" name="文書" r:id="rId10" imgW="4495800" imgH="215900" progId="Word.Document.12">
                  <p:embed/>
                </p:oleObj>
              </mc:Choice>
              <mc:Fallback>
                <p:oleObj name="文書" r:id="rId10" imgW="4495800" imgH="215900" progId="Word.Document.12">
                  <p:embed/>
                  <p:pic>
                    <p:nvPicPr>
                      <p:cNvPr id="0" name=""/>
                      <p:cNvPicPr/>
                      <p:nvPr/>
                    </p:nvPicPr>
                    <p:blipFill>
                      <a:blip r:embed="rId11"/>
                      <a:stretch>
                        <a:fillRect/>
                      </a:stretch>
                    </p:blipFill>
                    <p:spPr>
                      <a:xfrm>
                        <a:off x="191344" y="1196752"/>
                        <a:ext cx="11239500" cy="539750"/>
                      </a:xfrm>
                      <a:prstGeom prst="rect">
                        <a:avLst/>
                      </a:prstGeom>
                    </p:spPr>
                  </p:pic>
                </p:oleObj>
              </mc:Fallback>
            </mc:AlternateContent>
          </a:graphicData>
        </a:graphic>
      </p:graphicFrame>
      <p:cxnSp>
        <p:nvCxnSpPr>
          <p:cNvPr id="11" name="直線矢印コネクタ 10"/>
          <p:cNvCxnSpPr/>
          <p:nvPr/>
        </p:nvCxnSpPr>
        <p:spPr>
          <a:xfrm>
            <a:off x="1056063" y="4725144"/>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56063" y="3717032"/>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56063" y="4221088"/>
            <a:ext cx="4824536" cy="0"/>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9120336" y="3212976"/>
            <a:ext cx="0" cy="2592288"/>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8040216" y="3212976"/>
            <a:ext cx="0" cy="2664296"/>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8544272" y="2276872"/>
            <a:ext cx="54370" cy="3546033"/>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736583" y="3717032"/>
            <a:ext cx="0" cy="504048"/>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8544273" y="3501008"/>
            <a:ext cx="576063" cy="0"/>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774661" y="1764104"/>
            <a:ext cx="1705715" cy="584776"/>
          </a:xfrm>
          <a:prstGeom prst="rect">
            <a:avLst/>
          </a:prstGeom>
          <a:noFill/>
        </p:spPr>
        <p:txBody>
          <a:bodyPr wrap="none" rtlCol="0">
            <a:spAutoFit/>
          </a:bodyPr>
          <a:lstStyle/>
          <a:p>
            <a:r>
              <a:rPr kumimoji="1" lang="en-US" altLang="ja-JP" sz="3200" dirty="0" smtClean="0"/>
              <a:t>Average</a:t>
            </a:r>
            <a:endParaRPr kumimoji="1" lang="ja-JP" altLang="en-US" sz="3200" dirty="0"/>
          </a:p>
        </p:txBody>
      </p:sp>
      <p:sp>
        <p:nvSpPr>
          <p:cNvPr id="29" name="テキスト ボックス 28"/>
          <p:cNvSpPr txBox="1"/>
          <p:nvPr/>
        </p:nvSpPr>
        <p:spPr>
          <a:xfrm>
            <a:off x="9264352" y="3068960"/>
            <a:ext cx="1944215" cy="1077218"/>
          </a:xfrm>
          <a:prstGeom prst="rect">
            <a:avLst/>
          </a:prstGeom>
          <a:noFill/>
        </p:spPr>
        <p:txBody>
          <a:bodyPr wrap="square" rtlCol="0">
            <a:spAutoFit/>
          </a:bodyPr>
          <a:lstStyle/>
          <a:p>
            <a:pPr algn="ctr"/>
            <a:r>
              <a:rPr kumimoji="1" lang="en-US" altLang="ja-JP" sz="3200" dirty="0" smtClean="0">
                <a:solidFill>
                  <a:srgbClr val="0000FF"/>
                </a:solidFill>
              </a:rPr>
              <a:t>Standard deviation</a:t>
            </a:r>
            <a:endParaRPr kumimoji="1" lang="ja-JP" altLang="en-US" sz="3200" dirty="0">
              <a:solidFill>
                <a:srgbClr val="0000FF"/>
              </a:solidFill>
            </a:endParaRPr>
          </a:p>
        </p:txBody>
      </p:sp>
    </p:spTree>
    <p:extLst>
      <p:ext uri="{BB962C8B-B14F-4D97-AF65-F5344CB8AC3E}">
        <p14:creationId xmlns:p14="http://schemas.microsoft.com/office/powerpoint/2010/main" val="30328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9239805"/>
              </p:ext>
            </p:extLst>
          </p:nvPr>
        </p:nvGraphicFramePr>
        <p:xfrm>
          <a:off x="479425" y="1052736"/>
          <a:ext cx="11239500" cy="5048250"/>
        </p:xfrm>
        <a:graphic>
          <a:graphicData uri="http://schemas.openxmlformats.org/presentationml/2006/ole">
            <mc:AlternateContent xmlns:mc="http://schemas.openxmlformats.org/markup-compatibility/2006">
              <mc:Choice xmlns:v="urn:schemas-microsoft-com:vml" Requires="v">
                <p:oleObj spid="_x0000_s24692" name="文書" r:id="rId5" imgW="4495800" imgH="2019300" progId="Word.Document.12">
                  <p:embed/>
                </p:oleObj>
              </mc:Choice>
              <mc:Fallback>
                <p:oleObj name="文書" r:id="rId5" imgW="4495800" imgH="2019300" progId="Word.Document.12">
                  <p:embed/>
                  <p:pic>
                    <p:nvPicPr>
                      <p:cNvPr id="0" name=""/>
                      <p:cNvPicPr/>
                      <p:nvPr/>
                    </p:nvPicPr>
                    <p:blipFill>
                      <a:blip r:embed="rId6"/>
                      <a:stretch>
                        <a:fillRect/>
                      </a:stretch>
                    </p:blipFill>
                    <p:spPr>
                      <a:xfrm>
                        <a:off x="479425" y="1052736"/>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613831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92018491"/>
              </p:ext>
            </p:extLst>
          </p:nvPr>
        </p:nvGraphicFramePr>
        <p:xfrm>
          <a:off x="479425" y="980728"/>
          <a:ext cx="11239500" cy="5334000"/>
        </p:xfrm>
        <a:graphic>
          <a:graphicData uri="http://schemas.openxmlformats.org/presentationml/2006/ole">
            <mc:AlternateContent xmlns:mc="http://schemas.openxmlformats.org/markup-compatibility/2006">
              <mc:Choice xmlns:v="urn:schemas-microsoft-com:vml" Requires="v">
                <p:oleObj spid="_x0000_s28787" name="文書" r:id="rId5" imgW="4495800" imgH="2133600" progId="Word.Document.12">
                  <p:embed/>
                </p:oleObj>
              </mc:Choice>
              <mc:Fallback>
                <p:oleObj name="文書" r:id="rId5" imgW="4495800" imgH="2133600" progId="Word.Document.12">
                  <p:embed/>
                  <p:pic>
                    <p:nvPicPr>
                      <p:cNvPr id="0" name=""/>
                      <p:cNvPicPr/>
                      <p:nvPr/>
                    </p:nvPicPr>
                    <p:blipFill>
                      <a:blip r:embed="rId6"/>
                      <a:stretch>
                        <a:fillRect/>
                      </a:stretch>
                    </p:blipFill>
                    <p:spPr>
                      <a:xfrm>
                        <a:off x="479425" y="980728"/>
                        <a:ext cx="11239500" cy="5334000"/>
                      </a:xfrm>
                      <a:prstGeom prst="rect">
                        <a:avLst/>
                      </a:prstGeom>
                    </p:spPr>
                  </p:pic>
                </p:oleObj>
              </mc:Fallback>
            </mc:AlternateContent>
          </a:graphicData>
        </a:graphic>
      </p:graphicFrame>
    </p:spTree>
    <p:extLst>
      <p:ext uri="{BB962C8B-B14F-4D97-AF65-F5344CB8AC3E}">
        <p14:creationId xmlns:p14="http://schemas.microsoft.com/office/powerpoint/2010/main" val="375341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30977831"/>
              </p:ext>
            </p:extLst>
          </p:nvPr>
        </p:nvGraphicFramePr>
        <p:xfrm>
          <a:off x="479425" y="1083022"/>
          <a:ext cx="11239500" cy="4794250"/>
        </p:xfrm>
        <a:graphic>
          <a:graphicData uri="http://schemas.openxmlformats.org/presentationml/2006/ole">
            <mc:AlternateContent xmlns:mc="http://schemas.openxmlformats.org/markup-compatibility/2006">
              <mc:Choice xmlns:v="urn:schemas-microsoft-com:vml" Requires="v">
                <p:oleObj spid="_x0000_s30817" name="文書" r:id="rId5" imgW="4495800" imgH="1917700" progId="Word.Document.12">
                  <p:embed/>
                </p:oleObj>
              </mc:Choice>
              <mc:Fallback>
                <p:oleObj name="文書" r:id="rId5" imgW="4495800" imgH="1917700" progId="Word.Document.12">
                  <p:embed/>
                  <p:pic>
                    <p:nvPicPr>
                      <p:cNvPr id="0" name=""/>
                      <p:cNvPicPr/>
                      <p:nvPr/>
                    </p:nvPicPr>
                    <p:blipFill>
                      <a:blip r:embed="rId6"/>
                      <a:stretch>
                        <a:fillRect/>
                      </a:stretch>
                    </p:blipFill>
                    <p:spPr>
                      <a:xfrm>
                        <a:off x="479425" y="1083022"/>
                        <a:ext cx="11239500" cy="4794250"/>
                      </a:xfrm>
                      <a:prstGeom prst="rect">
                        <a:avLst/>
                      </a:prstGeom>
                    </p:spPr>
                  </p:pic>
                </p:oleObj>
              </mc:Fallback>
            </mc:AlternateContent>
          </a:graphicData>
        </a:graphic>
      </p:graphicFrame>
    </p:spTree>
    <p:extLst>
      <p:ext uri="{BB962C8B-B14F-4D97-AF65-F5344CB8AC3E}">
        <p14:creationId xmlns:p14="http://schemas.microsoft.com/office/powerpoint/2010/main" val="1299935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38325816"/>
              </p:ext>
            </p:extLst>
          </p:nvPr>
        </p:nvGraphicFramePr>
        <p:xfrm>
          <a:off x="479425" y="908720"/>
          <a:ext cx="11239500" cy="5556250"/>
        </p:xfrm>
        <a:graphic>
          <a:graphicData uri="http://schemas.openxmlformats.org/presentationml/2006/ole">
            <mc:AlternateContent xmlns:mc="http://schemas.openxmlformats.org/markup-compatibility/2006">
              <mc:Choice xmlns:v="urn:schemas-microsoft-com:vml" Requires="v">
                <p:oleObj spid="_x0000_s31843" name="文書" r:id="rId5" imgW="4495800" imgH="2222500" progId="Word.Document.12">
                  <p:embed/>
                </p:oleObj>
              </mc:Choice>
              <mc:Fallback>
                <p:oleObj name="文書" r:id="rId5" imgW="4495800" imgH="2222500" progId="Word.Document.12">
                  <p:embed/>
                  <p:pic>
                    <p:nvPicPr>
                      <p:cNvPr id="0" name=""/>
                      <p:cNvPicPr/>
                      <p:nvPr/>
                    </p:nvPicPr>
                    <p:blipFill>
                      <a:blip r:embed="rId6"/>
                      <a:stretch>
                        <a:fillRect/>
                      </a:stretch>
                    </p:blipFill>
                    <p:spPr>
                      <a:xfrm>
                        <a:off x="479425" y="908720"/>
                        <a:ext cx="11239500" cy="5556250"/>
                      </a:xfrm>
                      <a:prstGeom prst="rect">
                        <a:avLst/>
                      </a:prstGeom>
                    </p:spPr>
                  </p:pic>
                </p:oleObj>
              </mc:Fallback>
            </mc:AlternateContent>
          </a:graphicData>
        </a:graphic>
      </p:graphicFrame>
    </p:spTree>
    <p:extLst>
      <p:ext uri="{BB962C8B-B14F-4D97-AF65-F5344CB8AC3E}">
        <p14:creationId xmlns:p14="http://schemas.microsoft.com/office/powerpoint/2010/main" val="398972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658662401"/>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19660" name="文書" r:id="rId5" imgW="4495800" imgH="1638300" progId="Word.Document.12">
                  <p:embed/>
                </p:oleObj>
              </mc:Choice>
              <mc:Fallback>
                <p:oleObj name="文書" r:id="rId5" imgW="4495800" imgH="1638300" progId="Word.Document.12">
                  <p:embed/>
                  <p:pic>
                    <p:nvPicPr>
                      <p:cNvPr id="0" name=""/>
                      <p:cNvPicPr/>
                      <p:nvPr/>
                    </p:nvPicPr>
                    <p:blipFill>
                      <a:blip r:embed="rId6"/>
                      <a:stretch>
                        <a:fillRect/>
                      </a:stretch>
                    </p:blipFill>
                    <p:spPr>
                      <a:xfrm>
                        <a:off x="473075" y="1124744"/>
                        <a:ext cx="11239500" cy="409575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7832620"/>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38938" name="文書" r:id="rId5" imgW="4495800" imgH="1638300" progId="Word.Document.12">
                  <p:embed/>
                </p:oleObj>
              </mc:Choice>
              <mc:Fallback>
                <p:oleObj name="文書" r:id="rId5" imgW="4495800" imgH="1638300" progId="Word.Document.12">
                  <p:embed/>
                  <p:pic>
                    <p:nvPicPr>
                      <p:cNvPr id="0" name=""/>
                      <p:cNvPicPr/>
                      <p:nvPr/>
                    </p:nvPicPr>
                    <p:blipFill>
                      <a:blip r:embed="rId6"/>
                      <a:stretch>
                        <a:fillRect/>
                      </a:stretch>
                    </p:blipFill>
                    <p:spPr>
                      <a:xfrm>
                        <a:off x="473075" y="1124744"/>
                        <a:ext cx="11239500" cy="4095750"/>
                      </a:xfrm>
                      <a:prstGeom prst="rect">
                        <a:avLst/>
                      </a:prstGeom>
                    </p:spPr>
                  </p:pic>
                </p:oleObj>
              </mc:Fallback>
            </mc:AlternateContent>
          </a:graphicData>
        </a:graphic>
      </p:graphicFrame>
      <p:pic>
        <p:nvPicPr>
          <p:cNvPr id="2" name="図 1" descr="gaus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784723"/>
            <a:ext cx="4824536" cy="4596605"/>
          </a:xfrm>
          <a:prstGeom prst="rect">
            <a:avLst/>
          </a:prstGeom>
        </p:spPr>
      </p:pic>
      <p:cxnSp>
        <p:nvCxnSpPr>
          <p:cNvPr id="7" name="直線矢印コネクタ 6"/>
          <p:cNvCxnSpPr/>
          <p:nvPr/>
        </p:nvCxnSpPr>
        <p:spPr>
          <a:xfrm>
            <a:off x="8688288" y="3645024"/>
            <a:ext cx="720080" cy="0"/>
          </a:xfrm>
          <a:prstGeom prst="straightConnector1">
            <a:avLst/>
          </a:prstGeom>
          <a:ln w="38100" cmpd="sng">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840416" y="3645024"/>
            <a:ext cx="720080" cy="0"/>
          </a:xfrm>
          <a:prstGeom prst="straightConnector1">
            <a:avLst/>
          </a:prstGeom>
          <a:ln w="38100" cmpd="sng">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4" name="オブジェクト 13"/>
          <p:cNvGraphicFramePr>
            <a:graphicFrameLocks noChangeAspect="1"/>
          </p:cNvGraphicFramePr>
          <p:nvPr>
            <p:extLst>
              <p:ext uri="{D42A27DB-BD31-4B8C-83A1-F6EECF244321}">
                <p14:modId xmlns:p14="http://schemas.microsoft.com/office/powerpoint/2010/main" val="712443404"/>
              </p:ext>
            </p:extLst>
          </p:nvPr>
        </p:nvGraphicFramePr>
        <p:xfrm>
          <a:off x="8112125" y="3429000"/>
          <a:ext cx="571500" cy="412750"/>
        </p:xfrm>
        <a:graphic>
          <a:graphicData uri="http://schemas.openxmlformats.org/presentationml/2006/ole">
            <mc:AlternateContent xmlns:mc="http://schemas.openxmlformats.org/markup-compatibility/2006">
              <mc:Choice xmlns:v="urn:schemas-microsoft-com:vml" Requires="v">
                <p:oleObj spid="_x0000_s38939" name="Equation" r:id="rId8" imgW="228600" imgH="165100" progId="Equation.DSMT4">
                  <p:embed/>
                </p:oleObj>
              </mc:Choice>
              <mc:Fallback>
                <p:oleObj name="Equation" r:id="rId8" imgW="228600" imgH="165100" progId="Equation.DSMT4">
                  <p:embed/>
                  <p:pic>
                    <p:nvPicPr>
                      <p:cNvPr id="0" name=""/>
                      <p:cNvPicPr/>
                      <p:nvPr/>
                    </p:nvPicPr>
                    <p:blipFill>
                      <a:blip r:embed="rId9"/>
                      <a:stretch>
                        <a:fillRect/>
                      </a:stretch>
                    </p:blipFill>
                    <p:spPr>
                      <a:xfrm>
                        <a:off x="8112125" y="3429000"/>
                        <a:ext cx="571500" cy="412750"/>
                      </a:xfrm>
                      <a:prstGeom prst="rect">
                        <a:avLst/>
                      </a:prstGeom>
                    </p:spPr>
                  </p:pic>
                </p:oleObj>
              </mc:Fallback>
            </mc:AlternateContent>
          </a:graphicData>
        </a:graphic>
      </p:graphicFrame>
    </p:spTree>
    <p:extLst>
      <p:ext uri="{BB962C8B-B14F-4D97-AF65-F5344CB8AC3E}">
        <p14:creationId xmlns:p14="http://schemas.microsoft.com/office/powerpoint/2010/main" val="4037928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2714</TotalTime>
  <Words>2287</Words>
  <Application>Microsoft Macintosh PowerPoint</Application>
  <PresentationFormat>ワイド画面</PresentationFormat>
  <Paragraphs>169</Paragraphs>
  <Slides>16</Slides>
  <Notes>16</Notes>
  <HiddenSlides>0</HiddenSlides>
  <MMClips>0</MMClips>
  <ScaleCrop>false</ScaleCrop>
  <HeadingPairs>
    <vt:vector size="8" baseType="variant">
      <vt:variant>
        <vt:lpstr>使用されているフォント</vt:lpstr>
      </vt:variant>
      <vt:variant>
        <vt:i4>3</vt:i4>
      </vt:variant>
      <vt:variant>
        <vt:lpstr>テーマ</vt:lpstr>
      </vt:variant>
      <vt:variant>
        <vt:i4>2</vt:i4>
      </vt:variant>
      <vt:variant>
        <vt:lpstr>埋め込まれた OLE サーバー</vt:lpstr>
      </vt:variant>
      <vt:variant>
        <vt:i4>2</vt:i4>
      </vt:variant>
      <vt:variant>
        <vt:lpstr>スライド タイトル</vt:lpstr>
      </vt:variant>
      <vt:variant>
        <vt:i4>16</vt:i4>
      </vt:variant>
    </vt:vector>
  </HeadingPairs>
  <TitlesOfParts>
    <vt:vector size="23" baseType="lpstr">
      <vt:lpstr>Arial</vt:lpstr>
      <vt:lpstr>Calibri</vt:lpstr>
      <vt:lpstr>ＭＳ Ｐゴシック</vt:lpstr>
      <vt:lpstr>Beamer</vt:lpstr>
      <vt:lpstr>1_Beamer</vt:lpstr>
      <vt:lpstr>文書</vt:lpstr>
      <vt:lpstr>Equation</vt:lpstr>
      <vt:lpstr>Distribution functions &amp; random numbers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Ryoichi Yamamoto</cp:lastModifiedBy>
  <cp:revision>270</cp:revision>
  <cp:lastPrinted>2017-02-09T16:07:59Z</cp:lastPrinted>
  <dcterms:created xsi:type="dcterms:W3CDTF">2017-01-13T09:37:35Z</dcterms:created>
  <dcterms:modified xsi:type="dcterms:W3CDTF">2017-03-28T12:36:02Z</dcterms:modified>
</cp:coreProperties>
</file>